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7" r:id="rId3"/>
    <p:sldId id="258" r:id="rId4"/>
    <p:sldId id="266" r:id="rId5"/>
    <p:sldId id="264" r:id="rId6"/>
    <p:sldId id="267" r:id="rId7"/>
    <p:sldId id="265" r:id="rId8"/>
    <p:sldId id="275" r:id="rId9"/>
    <p:sldId id="276" r:id="rId10"/>
    <p:sldId id="278" r:id="rId11"/>
    <p:sldId id="259" r:id="rId12"/>
    <p:sldId id="268" r:id="rId13"/>
    <p:sldId id="277" r:id="rId14"/>
    <p:sldId id="272" r:id="rId15"/>
    <p:sldId id="280" r:id="rId16"/>
    <p:sldId id="274" r:id="rId17"/>
    <p:sldId id="282" r:id="rId18"/>
    <p:sldId id="291" r:id="rId19"/>
    <p:sldId id="284" r:id="rId20"/>
    <p:sldId id="285" r:id="rId21"/>
    <p:sldId id="308" r:id="rId22"/>
    <p:sldId id="288" r:id="rId23"/>
    <p:sldId id="289" r:id="rId24"/>
    <p:sldId id="290" r:id="rId25"/>
    <p:sldId id="292" r:id="rId26"/>
    <p:sldId id="293" r:id="rId27"/>
    <p:sldId id="294" r:id="rId28"/>
    <p:sldId id="295" r:id="rId29"/>
    <p:sldId id="296" r:id="rId30"/>
    <p:sldId id="297" r:id="rId31"/>
    <p:sldId id="302" r:id="rId32"/>
    <p:sldId id="303" r:id="rId33"/>
    <p:sldId id="304" r:id="rId34"/>
    <p:sldId id="310" r:id="rId35"/>
    <p:sldId id="305" r:id="rId36"/>
    <p:sldId id="309" r:id="rId37"/>
    <p:sldId id="30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1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0;%20&#1076;&#1086;&#1082;&#1091;&#1084;&#1077;&#1085;&#1090;&#1099;\&#1076;&#1080;&#1087;&#1083;&#1086;&#1084;&#1099;\&#1071;&#1088;&#1084;&#1086;&#1083;&#1072;-&#1084;&#1084;&#1092;(&#1074;&#1088;&#1077;&#1084;-&#1088;&#1103;&#1076;)\&#1074;&#1088;&#1077;&#1084;-&#1088;&#1103;&#1076;.xlsx" TargetMode="External"/><Relationship Id="rId1" Type="http://schemas.openxmlformats.org/officeDocument/2006/relationships/image" Target="../media/image5.jpeg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0;%20&#1076;&#1086;&#1082;&#1091;&#1084;&#1077;&#1085;&#1090;&#1099;\&#1076;&#1080;&#1087;&#1083;&#1086;&#1084;&#1099;\&#1048;&#1088;&#1072;\&#1087;&#1086;&#1089;&#1083;&#1077;&#1076;&#1085;&#1080;&#1081;.xlsx" TargetMode="External"/><Relationship Id="rId1" Type="http://schemas.openxmlformats.org/officeDocument/2006/relationships/image" Target="../media/image16.jpeg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0;%20&#1076;&#1086;&#1082;&#1091;&#1084;&#1077;&#1085;&#1090;&#1099;\&#1076;&#1080;&#1087;&#1083;&#1086;&#1084;&#1099;\&#1050;&#1088;&#1080;&#1089;&#1090;&#1080;&#1085;&#1072;\&#1082;&#1088;&#1080;&#1089;&#1090;&#1080;&#1085;&#1072;.xls" TargetMode="External"/><Relationship Id="rId1" Type="http://schemas.openxmlformats.org/officeDocument/2006/relationships/image" Target="../media/image18.jpeg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0;%20&#1076;&#1086;&#1082;&#1091;&#1084;&#1077;&#1085;&#1090;&#1099;\&#1076;&#1080;&#1087;&#1083;&#1086;&#1084;&#1099;\&#1050;&#1088;&#1080;&#1089;&#1090;&#1080;&#1085;&#1072;\&#1082;&#1088;&#1080;&#1089;&#1090;&#1080;&#1085;&#1072;.xls" TargetMode="External"/><Relationship Id="rId1" Type="http://schemas.openxmlformats.org/officeDocument/2006/relationships/image" Target="../media/image19.jpeg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0;%20&#1076;&#1086;&#1082;&#1091;&#1084;&#1077;&#1085;&#1090;&#1099;\&#1076;&#1080;&#1087;&#1083;&#1086;&#1084;&#1099;\&#1051;&#1042;\&#1044;&#1072;&#1085;&#1085;&#1099;&#1077;.xls" TargetMode="External"/><Relationship Id="rId1" Type="http://schemas.openxmlformats.org/officeDocument/2006/relationships/image" Target="../media/image20.jpeg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2;&#1086;&#1080;%20&#1076;&#1086;&#1082;&#1091;&#1084;&#1077;&#1085;&#1090;&#1099;\&#1076;&#1080;&#1087;&#1083;&#1086;&#1084;&#1099;\&#1056;&#1086;&#1075;&#1091;&#1083;&#1103;-&#1084;&#1084;&#1092;\&#1050;&#1085;&#1080;&#1075;&#1072;1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2;&#1086;&#1080;%20&#1076;&#1086;&#1082;&#1091;&#1084;&#1077;&#1085;&#1090;&#1099;\&#1076;&#1080;&#1087;&#1083;&#1086;&#1084;&#1099;\&#1056;&#1086;&#1075;&#1091;&#1083;&#1103;-&#1084;&#1084;&#1092;\&#1050;&#1085;&#1080;&#1075;&#1072;1.xls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0;%20&#1076;&#1086;&#1082;&#1091;&#1084;&#1077;&#1085;&#1090;&#1099;\&#1076;&#1080;&#1087;&#1083;&#1086;&#1084;&#1099;\&#1056;&#1086;&#1075;&#1091;&#1083;&#1103;-&#1084;&#1084;&#1092;\&#1050;&#1085;&#1080;&#1075;&#1072;1.xls" TargetMode="External"/><Relationship Id="rId1" Type="http://schemas.openxmlformats.org/officeDocument/2006/relationships/image" Target="../media/image23.jpe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0;%20&#1076;&#1086;&#1082;&#1091;&#1084;&#1077;&#1085;&#1090;&#1099;\&#1076;&#1080;&#1087;&#1083;&#1086;&#1084;&#1099;\&#1050;&#1086;&#1089;&#1090;&#1103;-&#1076;&#1080;&#1087;&#1083;\&#1051;&#1080;&#1089;&#1090;%20Microsoft%20Office%20Excel.xlsx" TargetMode="External"/><Relationship Id="rId1" Type="http://schemas.openxmlformats.org/officeDocument/2006/relationships/image" Target="../media/image6.jpe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0;%20&#1076;&#1086;&#1082;&#1091;&#1084;&#1077;&#1085;&#1090;&#1099;\&#1076;&#1080;&#1087;&#1083;&#1086;&#1084;&#1099;\&#1050;&#1086;&#1089;&#1090;&#1103;-&#1076;&#1080;&#1087;&#1083;\&#1051;&#1080;&#1089;&#1090;%20Microsoft%20Office%20Excel.xlsx" TargetMode="External"/><Relationship Id="rId1" Type="http://schemas.openxmlformats.org/officeDocument/2006/relationships/image" Target="../media/image7.jpeg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1052;&#1086;&#1080;%20&#1076;&#1086;&#1082;&#1091;&#1084;&#1077;&#1085;&#1090;&#1099;\&#1076;&#1080;&#1087;&#1083;&#1086;&#1084;&#1099;\&#1050;&#1086;&#1089;&#1090;&#1103;-&#1076;&#1080;&#1087;&#1083;\&#1051;&#1080;&#1089;&#1090;%20Microsoft%20Office%20Excel.xlsx" TargetMode="Externa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0;%20&#1076;&#1086;&#1082;&#1091;&#1084;&#1077;&#1085;&#1090;&#1099;\&#1076;&#1080;&#1087;&#1083;&#1086;&#1084;&#1099;\&#1050;&#1086;&#1089;&#1090;&#1103;-&#1076;&#1080;&#1087;&#1083;\&#1051;&#1080;&#1089;&#1090;%20Microsoft%20Office%20Excel.xlsx" TargetMode="External"/><Relationship Id="rId1" Type="http://schemas.openxmlformats.org/officeDocument/2006/relationships/image" Target="../media/image10.jpeg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0;%20&#1076;&#1086;&#1082;&#1091;&#1084;&#1077;&#1085;&#1090;&#1099;\&#1076;&#1080;&#1087;&#1083;&#1086;&#1084;&#1099;\&#1054;&#1083;&#1077;&#1089;&#1103;\&#1083;&#1080;&#1089;&#1090;.xlsx" TargetMode="External"/><Relationship Id="rId1" Type="http://schemas.openxmlformats.org/officeDocument/2006/relationships/image" Target="../media/image11.jpeg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0;%20&#1076;&#1086;&#1082;&#1091;&#1084;&#1077;&#1085;&#1090;&#1099;\&#1076;&#1080;&#1087;&#1083;&#1086;&#1084;&#1099;\&#1054;&#1083;&#1077;&#1089;&#1103;\&#1083;&#1080;&#1089;&#1090;.xlsx" TargetMode="External"/><Relationship Id="rId1" Type="http://schemas.openxmlformats.org/officeDocument/2006/relationships/image" Target="../media/image12.jpeg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0;%20&#1076;&#1086;&#1082;&#1091;&#1084;&#1077;&#1085;&#1090;&#1099;\&#1076;&#1080;&#1087;&#1083;&#1086;&#1084;&#1099;\&#1050;&#1072;&#1090;&#1103;-08\&#1050;&#1072;&#1090;&#1103;-08.xls" TargetMode="External"/><Relationship Id="rId1" Type="http://schemas.openxmlformats.org/officeDocument/2006/relationships/image" Target="../media/image13.jpeg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0;%20&#1076;&#1086;&#1082;&#1091;&#1084;&#1077;&#1085;&#1090;&#1099;\&#1083;&#1072;&#1073;&#1086;&#1088;&#1072;&#1090;&#1086;&#1088;&#1082;&#1080;\magistry\&#1080;&#1085;&#1076;&#1080;&#1074;&#1080;&#1076;\calls.xls" TargetMode="External"/><Relationship Id="rId1" Type="http://schemas.openxmlformats.org/officeDocument/2006/relationships/image" Target="../media/image15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i="1">
                <a:solidFill>
                  <a:srgbClr val="C00000"/>
                </a:solidFill>
              </a:defRPr>
            </a:pPr>
            <a:r>
              <a:rPr lang="ru-RU" i="1" dirty="0" err="1">
                <a:solidFill>
                  <a:schemeClr val="tx1"/>
                </a:solidFill>
              </a:rPr>
              <a:t>Середній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обсяг</a:t>
            </a:r>
            <a:r>
              <a:rPr lang="ru-RU" i="1" dirty="0">
                <a:solidFill>
                  <a:schemeClr val="tx1"/>
                </a:solidFill>
              </a:rPr>
              <a:t> продажу, </a:t>
            </a:r>
            <a:r>
              <a:rPr lang="ru-RU" i="1" dirty="0" err="1">
                <a:solidFill>
                  <a:schemeClr val="tx1"/>
                </a:solidFill>
              </a:rPr>
              <a:t>що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припадає</a:t>
            </a:r>
            <a:r>
              <a:rPr lang="ru-RU" i="1" dirty="0">
                <a:solidFill>
                  <a:schemeClr val="tx1"/>
                </a:solidFill>
              </a:rPr>
              <a:t> на один </a:t>
            </a:r>
            <a:r>
              <a:rPr lang="ru-RU" i="1" dirty="0" err="1">
                <a:solidFill>
                  <a:schemeClr val="tx1"/>
                </a:solidFill>
              </a:rPr>
              <a:t>аптечний</a:t>
            </a:r>
            <a:r>
              <a:rPr lang="ru-RU" i="1" dirty="0">
                <a:solidFill>
                  <a:schemeClr val="tx1"/>
                </a:solidFill>
              </a:rPr>
              <a:t> заклад </a:t>
            </a:r>
            <a:r>
              <a:rPr lang="ru-RU" i="1" dirty="0" err="1">
                <a:solidFill>
                  <a:schemeClr val="tx1"/>
                </a:solidFill>
              </a:rPr>
              <a:t>з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роздрібної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реалізаціїї</a:t>
            </a:r>
            <a:r>
              <a:rPr lang="ru-RU" i="1" dirty="0">
                <a:solidFill>
                  <a:schemeClr val="tx1"/>
                </a:solidFill>
              </a:rPr>
              <a:t>  </a:t>
            </a:r>
            <a:r>
              <a:rPr lang="ru-RU" i="1" dirty="0" err="1">
                <a:solidFill>
                  <a:schemeClr val="tx1"/>
                </a:solidFill>
              </a:rPr>
              <a:t>лікарських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засобів</a:t>
            </a:r>
            <a:r>
              <a:rPr lang="ru-RU" i="1" dirty="0">
                <a:solidFill>
                  <a:schemeClr val="tx1"/>
                </a:solidFill>
              </a:rPr>
              <a:t> у м.Полтава та </a:t>
            </a:r>
            <a:r>
              <a:rPr lang="ru-RU" i="1" dirty="0" err="1">
                <a:solidFill>
                  <a:schemeClr val="tx1"/>
                </a:solidFill>
              </a:rPr>
              <a:t>Полтавській</a:t>
            </a:r>
            <a:r>
              <a:rPr lang="ru-RU" i="1" dirty="0">
                <a:solidFill>
                  <a:schemeClr val="tx1"/>
                </a:solidFill>
              </a:rPr>
              <a:t> обл. </a:t>
            </a:r>
          </a:p>
        </c:rich>
      </c:tx>
      <c:layout/>
      <c:overlay val="0"/>
      <c:spPr>
        <a:solidFill>
          <a:sysClr val="window" lastClr="FFFFFF">
            <a:lumMod val="85000"/>
            <a:alpha val="75000"/>
          </a:sysClr>
        </a:solidFill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продаж ЛЗ</c:v>
          </c:tx>
          <c:spPr>
            <a:ln w="47625" cmpd="sng">
              <a:prstDash val="solid"/>
            </a:ln>
          </c:spPr>
          <c:marker>
            <c:symbol val="none"/>
          </c:marker>
          <c:cat>
            <c:numRef>
              <c:f>'продаж-Полтава'!$H$4:$H$51</c:f>
              <c:numCache>
                <c:formatCode>[$-419]mmmm\ yyyy;@</c:formatCode>
                <c:ptCount val="48"/>
                <c:pt idx="0">
                  <c:v>37622</c:v>
                </c:pt>
                <c:pt idx="1">
                  <c:v>37653</c:v>
                </c:pt>
                <c:pt idx="2">
                  <c:v>37681</c:v>
                </c:pt>
                <c:pt idx="3">
                  <c:v>37712</c:v>
                </c:pt>
                <c:pt idx="4">
                  <c:v>37742</c:v>
                </c:pt>
                <c:pt idx="5">
                  <c:v>37773</c:v>
                </c:pt>
                <c:pt idx="6">
                  <c:v>37803</c:v>
                </c:pt>
                <c:pt idx="7">
                  <c:v>37834</c:v>
                </c:pt>
                <c:pt idx="8">
                  <c:v>37865</c:v>
                </c:pt>
                <c:pt idx="9">
                  <c:v>37895</c:v>
                </c:pt>
                <c:pt idx="10">
                  <c:v>37926</c:v>
                </c:pt>
                <c:pt idx="11">
                  <c:v>37956</c:v>
                </c:pt>
                <c:pt idx="12">
                  <c:v>37987</c:v>
                </c:pt>
                <c:pt idx="13">
                  <c:v>38018</c:v>
                </c:pt>
                <c:pt idx="14">
                  <c:v>38047</c:v>
                </c:pt>
                <c:pt idx="15">
                  <c:v>38078</c:v>
                </c:pt>
                <c:pt idx="16">
                  <c:v>38108</c:v>
                </c:pt>
                <c:pt idx="17">
                  <c:v>38139</c:v>
                </c:pt>
                <c:pt idx="18">
                  <c:v>38169</c:v>
                </c:pt>
                <c:pt idx="19">
                  <c:v>38200</c:v>
                </c:pt>
                <c:pt idx="20">
                  <c:v>38231</c:v>
                </c:pt>
                <c:pt idx="21">
                  <c:v>38261</c:v>
                </c:pt>
                <c:pt idx="22">
                  <c:v>38292</c:v>
                </c:pt>
                <c:pt idx="23">
                  <c:v>38322</c:v>
                </c:pt>
                <c:pt idx="24">
                  <c:v>38353</c:v>
                </c:pt>
                <c:pt idx="25">
                  <c:v>38384</c:v>
                </c:pt>
                <c:pt idx="26">
                  <c:v>38412</c:v>
                </c:pt>
                <c:pt idx="27">
                  <c:v>38443</c:v>
                </c:pt>
                <c:pt idx="28">
                  <c:v>38473</c:v>
                </c:pt>
                <c:pt idx="29">
                  <c:v>38504</c:v>
                </c:pt>
                <c:pt idx="30">
                  <c:v>38534</c:v>
                </c:pt>
                <c:pt idx="31">
                  <c:v>38565</c:v>
                </c:pt>
                <c:pt idx="32">
                  <c:v>38596</c:v>
                </c:pt>
                <c:pt idx="33">
                  <c:v>38626</c:v>
                </c:pt>
                <c:pt idx="34">
                  <c:v>38657</c:v>
                </c:pt>
                <c:pt idx="35">
                  <c:v>38687</c:v>
                </c:pt>
                <c:pt idx="36">
                  <c:v>38718</c:v>
                </c:pt>
                <c:pt idx="37">
                  <c:v>38749</c:v>
                </c:pt>
                <c:pt idx="38">
                  <c:v>38777</c:v>
                </c:pt>
                <c:pt idx="39">
                  <c:v>38808</c:v>
                </c:pt>
                <c:pt idx="40">
                  <c:v>38838</c:v>
                </c:pt>
                <c:pt idx="41">
                  <c:v>38869</c:v>
                </c:pt>
                <c:pt idx="42">
                  <c:v>38899</c:v>
                </c:pt>
                <c:pt idx="43">
                  <c:v>38930</c:v>
                </c:pt>
                <c:pt idx="44">
                  <c:v>38961</c:v>
                </c:pt>
                <c:pt idx="45">
                  <c:v>38991</c:v>
                </c:pt>
                <c:pt idx="46">
                  <c:v>39022</c:v>
                </c:pt>
                <c:pt idx="47">
                  <c:v>39052</c:v>
                </c:pt>
              </c:numCache>
            </c:numRef>
          </c:cat>
          <c:val>
            <c:numRef>
              <c:f>'продаж-Полтава'!$J$4:$J$51</c:f>
              <c:numCache>
                <c:formatCode>General</c:formatCode>
                <c:ptCount val="48"/>
                <c:pt idx="0">
                  <c:v>169.26999999999998</c:v>
                </c:pt>
                <c:pt idx="1">
                  <c:v>223.15</c:v>
                </c:pt>
                <c:pt idx="2">
                  <c:v>197.65800000000004</c:v>
                </c:pt>
                <c:pt idx="3">
                  <c:v>145.97999999999999</c:v>
                </c:pt>
                <c:pt idx="4">
                  <c:v>155.12</c:v>
                </c:pt>
                <c:pt idx="5">
                  <c:v>140.88000000000011</c:v>
                </c:pt>
                <c:pt idx="6">
                  <c:v>186.29</c:v>
                </c:pt>
                <c:pt idx="7">
                  <c:v>198.12457999999998</c:v>
                </c:pt>
                <c:pt idx="8">
                  <c:v>171.33</c:v>
                </c:pt>
                <c:pt idx="9">
                  <c:v>170.02600000000001</c:v>
                </c:pt>
                <c:pt idx="10">
                  <c:v>131.11099999999999</c:v>
                </c:pt>
                <c:pt idx="11">
                  <c:v>162.08700000000007</c:v>
                </c:pt>
                <c:pt idx="12">
                  <c:v>214.023</c:v>
                </c:pt>
                <c:pt idx="13">
                  <c:v>279.12400000000002</c:v>
                </c:pt>
                <c:pt idx="14">
                  <c:v>274.73896850510573</c:v>
                </c:pt>
                <c:pt idx="15">
                  <c:v>230.66</c:v>
                </c:pt>
                <c:pt idx="16">
                  <c:v>193.154</c:v>
                </c:pt>
                <c:pt idx="17">
                  <c:v>187.12559999999999</c:v>
                </c:pt>
                <c:pt idx="18">
                  <c:v>221.04</c:v>
                </c:pt>
                <c:pt idx="19">
                  <c:v>289.47646850510569</c:v>
                </c:pt>
                <c:pt idx="20">
                  <c:v>315.02</c:v>
                </c:pt>
                <c:pt idx="21">
                  <c:v>240.011</c:v>
                </c:pt>
                <c:pt idx="22">
                  <c:v>193.02</c:v>
                </c:pt>
                <c:pt idx="23">
                  <c:v>200.62</c:v>
                </c:pt>
                <c:pt idx="24">
                  <c:v>241.00999999999993</c:v>
                </c:pt>
                <c:pt idx="25">
                  <c:v>325.12</c:v>
                </c:pt>
                <c:pt idx="26">
                  <c:v>280.31455999999974</c:v>
                </c:pt>
                <c:pt idx="27">
                  <c:v>220.065</c:v>
                </c:pt>
                <c:pt idx="28">
                  <c:v>198.03300000000002</c:v>
                </c:pt>
                <c:pt idx="29">
                  <c:v>182.13</c:v>
                </c:pt>
                <c:pt idx="30">
                  <c:v>236.35786000000004</c:v>
                </c:pt>
                <c:pt idx="31">
                  <c:v>301.202</c:v>
                </c:pt>
                <c:pt idx="32">
                  <c:v>317.15010000000001</c:v>
                </c:pt>
                <c:pt idx="33">
                  <c:v>247.08</c:v>
                </c:pt>
                <c:pt idx="34">
                  <c:v>187.45630000000011</c:v>
                </c:pt>
                <c:pt idx="35">
                  <c:v>189.23</c:v>
                </c:pt>
                <c:pt idx="36">
                  <c:v>261.02</c:v>
                </c:pt>
                <c:pt idx="37">
                  <c:v>340.33491891096565</c:v>
                </c:pt>
                <c:pt idx="38">
                  <c:v>330.24545999999975</c:v>
                </c:pt>
                <c:pt idx="39">
                  <c:v>284.22250000000025</c:v>
                </c:pt>
                <c:pt idx="40">
                  <c:v>224.35000000000011</c:v>
                </c:pt>
                <c:pt idx="41">
                  <c:v>197.12640000000007</c:v>
                </c:pt>
                <c:pt idx="42">
                  <c:v>300.012</c:v>
                </c:pt>
                <c:pt idx="43">
                  <c:v>358.01991891096566</c:v>
                </c:pt>
                <c:pt idx="44">
                  <c:v>311.01229999999993</c:v>
                </c:pt>
                <c:pt idx="45">
                  <c:v>301.0754</c:v>
                </c:pt>
                <c:pt idx="46">
                  <c:v>284.41199999999958</c:v>
                </c:pt>
                <c:pt idx="47">
                  <c:v>245.04900000000001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365760"/>
        <c:axId val="125100416"/>
      </c:lineChart>
      <c:dateAx>
        <c:axId val="115365760"/>
        <c:scaling>
          <c:orientation val="minMax"/>
        </c:scaling>
        <c:delete val="0"/>
        <c:axPos val="b"/>
        <c:numFmt formatCode="[$-419]mmmm\ yyyy;@" sourceLinked="1"/>
        <c:majorTickMark val="none"/>
        <c:minorTickMark val="none"/>
        <c:tickLblPos val="nextTo"/>
        <c:spPr>
          <a:noFill/>
        </c:spPr>
        <c:txPr>
          <a:bodyPr rot="-4800000"/>
          <a:lstStyle/>
          <a:p>
            <a:pPr>
              <a:defRPr i="1"/>
            </a:pPr>
            <a:endParaRPr lang="ru-RU"/>
          </a:p>
        </c:txPr>
        <c:crossAx val="125100416"/>
        <c:crosses val="autoZero"/>
        <c:auto val="1"/>
        <c:lblOffset val="100"/>
        <c:baseTimeUnit val="months"/>
      </c:dateAx>
      <c:valAx>
        <c:axId val="125100416"/>
        <c:scaling>
          <c:orientation val="minMax"/>
          <c:max val="400"/>
          <c:min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обсяг продажу, тис. грн. </a:t>
                </a:r>
              </a:p>
            </c:rich>
          </c:tx>
          <c:layout/>
          <c:overlay val="0"/>
          <c:spPr>
            <a:solidFill>
              <a:sysClr val="window" lastClr="FFFFFF">
                <a:lumMod val="85000"/>
              </a:sysClr>
            </a:solidFill>
          </c:spPr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i="0"/>
            </a:pPr>
            <a:endParaRPr lang="ru-RU"/>
          </a:p>
        </c:txPr>
        <c:crossAx val="115365760"/>
        <c:crosses val="autoZero"/>
        <c:crossBetween val="between"/>
      </c:valAx>
      <c:spPr>
        <a:solidFill>
          <a:sysClr val="window" lastClr="FFFFFF">
            <a:lumMod val="85000"/>
            <a:alpha val="86000"/>
          </a:sysClr>
        </a:solidFill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alphaModFix amt="69000"/>
      </a:blip>
      <a:srcRect/>
      <a:tile tx="241300" ty="-82550" sx="100000" sy="100000" flip="y" algn="tl"/>
    </a:blipFill>
  </c:spPr>
  <c:txPr>
    <a:bodyPr/>
    <a:lstStyle/>
    <a:p>
      <a:pPr>
        <a:defRPr b="1"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600">
                <a:solidFill>
                  <a:schemeClr val="bg1"/>
                </a:solidFill>
              </a:defRPr>
            </a:pPr>
            <a:r>
              <a:rPr lang="ru-RU" sz="1600">
                <a:solidFill>
                  <a:schemeClr val="bg1"/>
                </a:solidFill>
              </a:rPr>
              <a:t>Цифровой автомат в форме часов</a:t>
            </a:r>
          </a:p>
        </c:rich>
      </c:tx>
      <c:layout>
        <c:manualLayout>
          <c:xMode val="edge"/>
          <c:yMode val="edge"/>
          <c:x val="0.17726895115676547"/>
          <c:y val="2.544914071342586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6363411949697012E-2"/>
          <c:y val="0.13052182504557017"/>
          <c:w val="0.89115432621274959"/>
          <c:h val="0.69353667538107189"/>
        </c:manualLayout>
      </c:layout>
      <c:lineChart>
        <c:grouping val="standard"/>
        <c:varyColors val="0"/>
        <c:ser>
          <c:idx val="0"/>
          <c:order val="0"/>
          <c:tx>
            <c:strRef>
              <c:f>'цифр.в форме часов'!$C$1</c:f>
              <c:strCache>
                <c:ptCount val="1"/>
                <c:pt idx="0">
                  <c:v>объем продаж</c:v>
                </c:pt>
              </c:strCache>
            </c:strRef>
          </c:tx>
          <c:spPr>
            <a:ln w="79375">
              <a:solidFill>
                <a:schemeClr val="bg1"/>
              </a:solidFill>
            </a:ln>
          </c:spPr>
          <c:marker>
            <c:symbol val="none"/>
          </c:marker>
          <c:cat>
            <c:numRef>
              <c:f>'цифр.в форме часов'!$A$3:$A$74</c:f>
              <c:numCache>
                <c:formatCode>mmm/yy</c:formatCode>
                <c:ptCount val="72"/>
                <c:pt idx="0">
                  <c:v>37622</c:v>
                </c:pt>
                <c:pt idx="1">
                  <c:v>37653</c:v>
                </c:pt>
                <c:pt idx="2">
                  <c:v>37681</c:v>
                </c:pt>
                <c:pt idx="3">
                  <c:v>37712</c:v>
                </c:pt>
                <c:pt idx="4">
                  <c:v>37742</c:v>
                </c:pt>
                <c:pt idx="5">
                  <c:v>37773</c:v>
                </c:pt>
                <c:pt idx="6">
                  <c:v>37803</c:v>
                </c:pt>
                <c:pt idx="7">
                  <c:v>37834</c:v>
                </c:pt>
                <c:pt idx="8">
                  <c:v>37865</c:v>
                </c:pt>
                <c:pt idx="9">
                  <c:v>37895</c:v>
                </c:pt>
                <c:pt idx="10">
                  <c:v>37926</c:v>
                </c:pt>
                <c:pt idx="11">
                  <c:v>37956</c:v>
                </c:pt>
                <c:pt idx="12">
                  <c:v>37987</c:v>
                </c:pt>
                <c:pt idx="13">
                  <c:v>38018</c:v>
                </c:pt>
                <c:pt idx="14">
                  <c:v>38047</c:v>
                </c:pt>
                <c:pt idx="15">
                  <c:v>38078</c:v>
                </c:pt>
                <c:pt idx="16">
                  <c:v>38108</c:v>
                </c:pt>
                <c:pt idx="17">
                  <c:v>38139</c:v>
                </c:pt>
                <c:pt idx="18">
                  <c:v>38169</c:v>
                </c:pt>
                <c:pt idx="19">
                  <c:v>38200</c:v>
                </c:pt>
                <c:pt idx="20">
                  <c:v>38231</c:v>
                </c:pt>
                <c:pt idx="21">
                  <c:v>38261</c:v>
                </c:pt>
                <c:pt idx="22">
                  <c:v>38292</c:v>
                </c:pt>
                <c:pt idx="23">
                  <c:v>38322</c:v>
                </c:pt>
                <c:pt idx="24">
                  <c:v>38353</c:v>
                </c:pt>
                <c:pt idx="25">
                  <c:v>38384</c:v>
                </c:pt>
                <c:pt idx="26">
                  <c:v>38412</c:v>
                </c:pt>
                <c:pt idx="27">
                  <c:v>38443</c:v>
                </c:pt>
                <c:pt idx="28">
                  <c:v>38473</c:v>
                </c:pt>
                <c:pt idx="29">
                  <c:v>38504</c:v>
                </c:pt>
                <c:pt idx="30">
                  <c:v>38534</c:v>
                </c:pt>
                <c:pt idx="31">
                  <c:v>38565</c:v>
                </c:pt>
                <c:pt idx="32">
                  <c:v>38596</c:v>
                </c:pt>
                <c:pt idx="33">
                  <c:v>38626</c:v>
                </c:pt>
                <c:pt idx="34">
                  <c:v>38657</c:v>
                </c:pt>
                <c:pt idx="35">
                  <c:v>38687</c:v>
                </c:pt>
                <c:pt idx="36">
                  <c:v>38718</c:v>
                </c:pt>
                <c:pt idx="37">
                  <c:v>38749</c:v>
                </c:pt>
                <c:pt idx="38">
                  <c:v>38777</c:v>
                </c:pt>
                <c:pt idx="39">
                  <c:v>38808</c:v>
                </c:pt>
                <c:pt idx="40">
                  <c:v>38838</c:v>
                </c:pt>
                <c:pt idx="41">
                  <c:v>38869</c:v>
                </c:pt>
                <c:pt idx="42">
                  <c:v>38899</c:v>
                </c:pt>
                <c:pt idx="43">
                  <c:v>38930</c:v>
                </c:pt>
                <c:pt idx="44">
                  <c:v>38961</c:v>
                </c:pt>
                <c:pt idx="45">
                  <c:v>38991</c:v>
                </c:pt>
                <c:pt idx="46">
                  <c:v>39022</c:v>
                </c:pt>
                <c:pt idx="47">
                  <c:v>39052</c:v>
                </c:pt>
                <c:pt idx="48">
                  <c:v>39083</c:v>
                </c:pt>
                <c:pt idx="49">
                  <c:v>39114</c:v>
                </c:pt>
                <c:pt idx="50">
                  <c:v>39142</c:v>
                </c:pt>
                <c:pt idx="51">
                  <c:v>39173</c:v>
                </c:pt>
                <c:pt idx="52">
                  <c:v>39203</c:v>
                </c:pt>
                <c:pt idx="53">
                  <c:v>39234</c:v>
                </c:pt>
                <c:pt idx="54">
                  <c:v>39264</c:v>
                </c:pt>
                <c:pt idx="55">
                  <c:v>39295</c:v>
                </c:pt>
                <c:pt idx="56">
                  <c:v>39326</c:v>
                </c:pt>
                <c:pt idx="57">
                  <c:v>39356</c:v>
                </c:pt>
                <c:pt idx="58">
                  <c:v>39387</c:v>
                </c:pt>
                <c:pt idx="59">
                  <c:v>39417</c:v>
                </c:pt>
                <c:pt idx="60">
                  <c:v>39448</c:v>
                </c:pt>
                <c:pt idx="61">
                  <c:v>39479</c:v>
                </c:pt>
                <c:pt idx="62">
                  <c:v>39508</c:v>
                </c:pt>
                <c:pt idx="63">
                  <c:v>39539</c:v>
                </c:pt>
                <c:pt idx="64">
                  <c:v>39569</c:v>
                </c:pt>
                <c:pt idx="65">
                  <c:v>39600</c:v>
                </c:pt>
                <c:pt idx="66">
                  <c:v>39630</c:v>
                </c:pt>
                <c:pt idx="67">
                  <c:v>39661</c:v>
                </c:pt>
                <c:pt idx="68">
                  <c:v>39692</c:v>
                </c:pt>
                <c:pt idx="69">
                  <c:v>39722</c:v>
                </c:pt>
                <c:pt idx="70">
                  <c:v>39753</c:v>
                </c:pt>
                <c:pt idx="71">
                  <c:v>39783</c:v>
                </c:pt>
              </c:numCache>
            </c:numRef>
          </c:cat>
          <c:val>
            <c:numRef>
              <c:f>'цифр.в форме часов'!$C$3:$C$62</c:f>
              <c:numCache>
                <c:formatCode>General</c:formatCode>
                <c:ptCount val="60"/>
                <c:pt idx="0">
                  <c:v>11.045488322717622</c:v>
                </c:pt>
                <c:pt idx="1">
                  <c:v>11.695222929936305</c:v>
                </c:pt>
                <c:pt idx="2">
                  <c:v>14.294161358811033</c:v>
                </c:pt>
                <c:pt idx="3">
                  <c:v>12.27998407643312</c:v>
                </c:pt>
                <c:pt idx="4">
                  <c:v>10.460727176220805</c:v>
                </c:pt>
                <c:pt idx="5">
                  <c:v>7.8617887473460684</c:v>
                </c:pt>
                <c:pt idx="6">
                  <c:v>7.5369214437367313</c:v>
                </c:pt>
                <c:pt idx="7">
                  <c:v>6.3673991507430996</c:v>
                </c:pt>
                <c:pt idx="8">
                  <c:v>6.8222133757961778</c:v>
                </c:pt>
                <c:pt idx="9">
                  <c:v>9.0962845010615698</c:v>
                </c:pt>
                <c:pt idx="10">
                  <c:v>12.020090233545655</c:v>
                </c:pt>
                <c:pt idx="11">
                  <c:v>12.929718683651798</c:v>
                </c:pt>
                <c:pt idx="12">
                  <c:v>14.737845010615713</c:v>
                </c:pt>
                <c:pt idx="13">
                  <c:v>15.604777070063696</c:v>
                </c:pt>
                <c:pt idx="14">
                  <c:v>19.072505307855632</c:v>
                </c:pt>
                <c:pt idx="15">
                  <c:v>16.385015923566883</c:v>
                </c:pt>
                <c:pt idx="16">
                  <c:v>13.957606157112529</c:v>
                </c:pt>
                <c:pt idx="17">
                  <c:v>10.489877919320596</c:v>
                </c:pt>
                <c:pt idx="18">
                  <c:v>10.056411889596612</c:v>
                </c:pt>
                <c:pt idx="19">
                  <c:v>8.4959341825902346</c:v>
                </c:pt>
                <c:pt idx="20">
                  <c:v>9.1027866242038247</c:v>
                </c:pt>
                <c:pt idx="21">
                  <c:v>12.137048832271763</c:v>
                </c:pt>
                <c:pt idx="22">
                  <c:v>16.038243099787689</c:v>
                </c:pt>
                <c:pt idx="23">
                  <c:v>17.251947983014865</c:v>
                </c:pt>
                <c:pt idx="24">
                  <c:v>24.609394904458615</c:v>
                </c:pt>
                <c:pt idx="25">
                  <c:v>26.057006369426755</c:v>
                </c:pt>
                <c:pt idx="26">
                  <c:v>31.847452229299368</c:v>
                </c:pt>
                <c:pt idx="27">
                  <c:v>27.359856687898109</c:v>
                </c:pt>
                <c:pt idx="28">
                  <c:v>23.306544585987236</c:v>
                </c:pt>
                <c:pt idx="29">
                  <c:v>17.516098726114681</c:v>
                </c:pt>
                <c:pt idx="30">
                  <c:v>16.792292993630561</c:v>
                </c:pt>
                <c:pt idx="31">
                  <c:v>14.186592356687914</c:v>
                </c:pt>
                <c:pt idx="32">
                  <c:v>15.199920382165605</c:v>
                </c:pt>
                <c:pt idx="33">
                  <c:v>20.266560509554129</c:v>
                </c:pt>
                <c:pt idx="34">
                  <c:v>26.780812101910829</c:v>
                </c:pt>
                <c:pt idx="35">
                  <c:v>28.80746815286626</c:v>
                </c:pt>
                <c:pt idx="36">
                  <c:v>148.26905520169828</c:v>
                </c:pt>
                <c:pt idx="37">
                  <c:v>156.99076433121019</c:v>
                </c:pt>
                <c:pt idx="38">
                  <c:v>191.87760084925691</c:v>
                </c:pt>
                <c:pt idx="39">
                  <c:v>164.84030254777082</c:v>
                </c:pt>
                <c:pt idx="40">
                  <c:v>140.41951698513802</c:v>
                </c:pt>
                <c:pt idx="41">
                  <c:v>105.5326804670913</c:v>
                </c:pt>
                <c:pt idx="42">
                  <c:v>101.17182590233546</c:v>
                </c:pt>
                <c:pt idx="43">
                  <c:v>85.472749469214435</c:v>
                </c:pt>
                <c:pt idx="44">
                  <c:v>91.577945859872614</c:v>
                </c:pt>
                <c:pt idx="45">
                  <c:v>122.10392781316342</c:v>
                </c:pt>
                <c:pt idx="46">
                  <c:v>161.35161889596614</c:v>
                </c:pt>
                <c:pt idx="47">
                  <c:v>173.56201167728241</c:v>
                </c:pt>
                <c:pt idx="48">
                  <c:v>256.50960721868364</c:v>
                </c:pt>
                <c:pt idx="49">
                  <c:v>271.5984076433121</c:v>
                </c:pt>
                <c:pt idx="50">
                  <c:v>331.95360934182594</c:v>
                </c:pt>
                <c:pt idx="51">
                  <c:v>285.17832802547764</c:v>
                </c:pt>
                <c:pt idx="52">
                  <c:v>242.92968683651802</c:v>
                </c:pt>
                <c:pt idx="53">
                  <c:v>182.57448513800418</c:v>
                </c:pt>
                <c:pt idx="54">
                  <c:v>175.03008492569003</c:v>
                </c:pt>
                <c:pt idx="55">
                  <c:v>147.87024416135867</c:v>
                </c:pt>
                <c:pt idx="56">
                  <c:v>158.43240445859885</c:v>
                </c:pt>
                <c:pt idx="57">
                  <c:v>211.24320594479815</c:v>
                </c:pt>
                <c:pt idx="58">
                  <c:v>279.14280785562664</c:v>
                </c:pt>
                <c:pt idx="59">
                  <c:v>300.26712845010593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060288"/>
        <c:axId val="132062208"/>
      </c:lineChart>
      <c:dateAx>
        <c:axId val="132060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US" sz="1200"/>
                </a:pPr>
                <a:r>
                  <a:rPr lang="ru-RU" sz="1200"/>
                  <a:t>период</a:t>
                </a:r>
              </a:p>
            </c:rich>
          </c:tx>
          <c:overlay val="0"/>
        </c:title>
        <c:numFmt formatCode="mmm/yy" sourceLinked="1"/>
        <c:majorTickMark val="none"/>
        <c:minorTickMark val="none"/>
        <c:tickLblPos val="nextTo"/>
        <c:txPr>
          <a:bodyPr/>
          <a:lstStyle/>
          <a:p>
            <a:pPr>
              <a:defRPr lang="en-US">
                <a:solidFill>
                  <a:schemeClr val="bg1"/>
                </a:solidFill>
              </a:defRPr>
            </a:pPr>
            <a:endParaRPr lang="ru-RU"/>
          </a:p>
        </c:txPr>
        <c:crossAx val="132062208"/>
        <c:crosses val="autoZero"/>
        <c:auto val="1"/>
        <c:lblOffset val="100"/>
        <c:baseTimeUnit val="months"/>
      </c:dateAx>
      <c:valAx>
        <c:axId val="1320622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n-US" sz="1200">
                    <a:solidFill>
                      <a:schemeClr val="bg1"/>
                    </a:solidFill>
                  </a:defRPr>
                </a:pPr>
                <a:r>
                  <a:rPr lang="ru-RU" sz="1200">
                    <a:solidFill>
                      <a:schemeClr val="bg1"/>
                    </a:solidFill>
                  </a:rPr>
                  <a:t>объем продаж, упак.</a:t>
                </a:r>
              </a:p>
            </c:rich>
          </c:tx>
          <c:layout>
            <c:manualLayout>
              <c:xMode val="edge"/>
              <c:yMode val="edge"/>
              <c:x val="1.4751773049645403E-2"/>
              <c:y val="0.3600505042025566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>
                <a:solidFill>
                  <a:schemeClr val="bg1"/>
                </a:solidFill>
              </a:defRPr>
            </a:pPr>
            <a:endParaRPr lang="ru-RU"/>
          </a:p>
        </c:txPr>
        <c:crossAx val="132060288"/>
        <c:crosses val="autoZero"/>
        <c:crossBetween val="between"/>
      </c:valAx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alphaModFix amt="67000"/>
      </a:blip>
      <a:srcRect/>
      <a:stretch>
        <a:fillRect/>
      </a:stretch>
    </a:blipFill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27684582905398"/>
          <c:y val="9.2861983476084001E-2"/>
          <c:w val="0.7754666210201987"/>
          <c:h val="0.64788128966558411"/>
        </c:manualLayout>
      </c:layout>
      <c:lineChart>
        <c:grouping val="standard"/>
        <c:varyColors val="0"/>
        <c:ser>
          <c:idx val="0"/>
          <c:order val="0"/>
          <c:tx>
            <c:strRef>
              <c:f>'по месяцам'!$C$3:$D$3</c:f>
              <c:strCache>
                <c:ptCount val="1"/>
                <c:pt idx="0">
                  <c:v>Диклоран плюс, 
Гель 1%, 
туба,30г</c:v>
                </c:pt>
              </c:strCache>
            </c:strRef>
          </c:tx>
          <c:spPr>
            <a:ln w="47625">
              <a:solidFill>
                <a:schemeClr val="tx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dLbl>
              <c:idx val="21"/>
              <c:delete val="1"/>
            </c:dLbl>
            <c:dLbl>
              <c:idx val="22"/>
              <c:delete val="1"/>
            </c:dLbl>
            <c:dLbl>
              <c:idx val="23"/>
              <c:layout>
                <c:manualLayout>
                  <c:x val="-0.1247064276404405"/>
                  <c:y val="-3.163410202673046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4"/>
              <c:delete val="1"/>
            </c:dLbl>
            <c:dLbl>
              <c:idx val="25"/>
              <c:delete val="1"/>
            </c:dLbl>
            <c:dLbl>
              <c:idx val="26"/>
              <c:delete val="1"/>
            </c:dLbl>
            <c:dLbl>
              <c:idx val="27"/>
              <c:delete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cat>
            <c:numRef>
              <c:f>'по месяцам'!$B$5:$B$32</c:f>
              <c:numCache>
                <c:formatCode>[$-419]mmmm\ yyyy;@</c:formatCode>
                <c:ptCount val="28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</c:numCache>
            </c:numRef>
          </c:cat>
          <c:val>
            <c:numRef>
              <c:f>'по месяцам'!$C$5:$C$32</c:f>
              <c:numCache>
                <c:formatCode>General</c:formatCode>
                <c:ptCount val="28"/>
                <c:pt idx="0">
                  <c:v>100</c:v>
                </c:pt>
                <c:pt idx="1">
                  <c:v>110</c:v>
                </c:pt>
                <c:pt idx="2">
                  <c:v>130</c:v>
                </c:pt>
                <c:pt idx="3">
                  <c:v>100</c:v>
                </c:pt>
                <c:pt idx="4">
                  <c:v>90</c:v>
                </c:pt>
                <c:pt idx="5">
                  <c:v>110</c:v>
                </c:pt>
                <c:pt idx="6">
                  <c:v>110</c:v>
                </c:pt>
                <c:pt idx="7">
                  <c:v>120</c:v>
                </c:pt>
                <c:pt idx="8">
                  <c:v>120</c:v>
                </c:pt>
                <c:pt idx="9">
                  <c:v>110</c:v>
                </c:pt>
                <c:pt idx="10">
                  <c:v>90</c:v>
                </c:pt>
                <c:pt idx="11">
                  <c:v>137</c:v>
                </c:pt>
                <c:pt idx="12">
                  <c:v>123</c:v>
                </c:pt>
                <c:pt idx="13">
                  <c:v>120</c:v>
                </c:pt>
                <c:pt idx="14">
                  <c:v>127</c:v>
                </c:pt>
                <c:pt idx="15">
                  <c:v>120</c:v>
                </c:pt>
                <c:pt idx="16">
                  <c:v>115</c:v>
                </c:pt>
                <c:pt idx="17">
                  <c:v>115</c:v>
                </c:pt>
                <c:pt idx="18">
                  <c:v>122</c:v>
                </c:pt>
                <c:pt idx="19">
                  <c:v>120</c:v>
                </c:pt>
                <c:pt idx="20">
                  <c:v>123</c:v>
                </c:pt>
                <c:pt idx="21">
                  <c:v>120</c:v>
                </c:pt>
                <c:pt idx="22">
                  <c:v>100</c:v>
                </c:pt>
                <c:pt idx="23">
                  <c:v>140</c:v>
                </c:pt>
                <c:pt idx="24">
                  <c:v>100</c:v>
                </c:pt>
                <c:pt idx="25">
                  <c:v>90</c:v>
                </c:pt>
                <c:pt idx="26">
                  <c:v>110</c:v>
                </c:pt>
                <c:pt idx="27">
                  <c:v>100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133248"/>
        <c:axId val="132134784"/>
      </c:lineChart>
      <c:dateAx>
        <c:axId val="132133248"/>
        <c:scaling>
          <c:orientation val="minMax"/>
        </c:scaling>
        <c:delete val="0"/>
        <c:axPos val="b"/>
        <c:numFmt formatCode="[$-F419]yyyy\,\ mmmm;@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b="1" i="1"/>
            </a:pPr>
            <a:endParaRPr lang="ru-RU"/>
          </a:p>
        </c:txPr>
        <c:crossAx val="132134784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132134784"/>
        <c:scaling>
          <c:orientation val="minMax"/>
          <c:min val="8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/>
            </a:pPr>
            <a:endParaRPr lang="ru-RU"/>
          </a:p>
        </c:txPr>
        <c:crossAx val="132133248"/>
        <c:crosses val="autoZero"/>
        <c:crossBetween val="between"/>
      </c:valAx>
      <c:spPr>
        <a:solidFill>
          <a:sysClr val="window" lastClr="FFFFFF">
            <a:lumMod val="85000"/>
            <a:alpha val="59000"/>
          </a:sysClr>
        </a:solidFill>
      </c:spPr>
    </c:plotArea>
    <c:legend>
      <c:legendPos val="l"/>
      <c:layout>
        <c:manualLayout>
          <c:xMode val="edge"/>
          <c:yMode val="edge"/>
          <c:x val="0.22347162470444606"/>
          <c:y val="1.0922017681445795E-3"/>
          <c:w val="0.20516740628304997"/>
          <c:h val="0.15245767489225545"/>
        </c:manualLayout>
      </c:layout>
      <c:overlay val="0"/>
      <c:spPr>
        <a:solidFill>
          <a:sysClr val="window" lastClr="FFFFFF">
            <a:lumMod val="85000"/>
            <a:alpha val="71000"/>
          </a:sysClr>
        </a:solidFill>
        <a:ln w="22225" cap="rnd" cmpd="dbl">
          <a:solidFill>
            <a:srgbClr val="C0504D">
              <a:lumMod val="75000"/>
            </a:srgbClr>
          </a:solidFill>
          <a:bevel/>
        </a:ln>
      </c:spPr>
      <c:txPr>
        <a:bodyPr/>
        <a:lstStyle/>
        <a:p>
          <a:pPr rtl="0">
            <a:defRPr sz="1200" b="1"/>
          </a:pPr>
          <a:endParaRPr lang="ru-RU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alphaModFix amt="70000"/>
      </a:blip>
      <a:srcRect/>
      <a:stretch>
        <a:fillRect/>
      </a:stretch>
    </a:blipFill>
  </c:sp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57668194828851"/>
          <c:y val="7.4895388076490432E-2"/>
          <c:w val="0.87671248498280652"/>
          <c:h val="0.66020572428446578"/>
        </c:manualLayout>
      </c:layout>
      <c:lineChart>
        <c:grouping val="standard"/>
        <c:varyColors val="0"/>
        <c:ser>
          <c:idx val="0"/>
          <c:order val="0"/>
          <c:tx>
            <c:strRef>
              <c:f>'по месяцам'!$C$3:$D$3</c:f>
              <c:strCache>
                <c:ptCount val="1"/>
                <c:pt idx="0">
                  <c:v>Диклоран плюс, 
Гель 1%, 
туба,30г</c:v>
                </c:pt>
              </c:strCache>
            </c:strRef>
          </c:tx>
          <c:spPr>
            <a:ln w="5715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dLbl>
              <c:idx val="21"/>
              <c:delete val="1"/>
            </c:dLbl>
            <c:dLbl>
              <c:idx val="22"/>
              <c:delete val="1"/>
            </c:dLbl>
            <c:dLbl>
              <c:idx val="23"/>
              <c:layout>
                <c:manualLayout>
                  <c:x val="-0.16551721141873271"/>
                  <c:y val="-2.857142857142859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Декабрь </a:t>
                    </a:r>
                    <a:r>
                      <a:rPr lang="ru-RU" dirty="0" smtClean="0"/>
                      <a:t>2008;</a:t>
                    </a:r>
                  </a:p>
                  <a:p>
                    <a:r>
                      <a:rPr lang="ru-RU" dirty="0" smtClean="0"/>
                      <a:t>812,00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4"/>
              <c:delete val="1"/>
            </c:dLbl>
            <c:dLbl>
              <c:idx val="25"/>
              <c:delete val="1"/>
            </c:dLbl>
            <c:dLbl>
              <c:idx val="26"/>
              <c:delete val="1"/>
            </c:dLbl>
            <c:dLbl>
              <c:idx val="27"/>
              <c:delete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cat>
            <c:numRef>
              <c:f>'по месяцам'!$B$5:$B$32</c:f>
              <c:numCache>
                <c:formatCode>[$-419]mmmm\ yyyy;@</c:formatCode>
                <c:ptCount val="28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</c:numCache>
            </c:numRef>
          </c:cat>
          <c:val>
            <c:numRef>
              <c:f>'по месяцам'!$E$5:$E$32</c:f>
              <c:numCache>
                <c:formatCode>#,##0.00</c:formatCode>
                <c:ptCount val="28"/>
                <c:pt idx="0">
                  <c:v>530</c:v>
                </c:pt>
                <c:pt idx="1">
                  <c:v>583</c:v>
                </c:pt>
                <c:pt idx="2">
                  <c:v>689</c:v>
                </c:pt>
                <c:pt idx="3">
                  <c:v>525</c:v>
                </c:pt>
                <c:pt idx="4">
                  <c:v>472.5</c:v>
                </c:pt>
                <c:pt idx="5">
                  <c:v>577.5</c:v>
                </c:pt>
                <c:pt idx="6">
                  <c:v>583</c:v>
                </c:pt>
                <c:pt idx="7">
                  <c:v>636</c:v>
                </c:pt>
                <c:pt idx="8">
                  <c:v>636</c:v>
                </c:pt>
                <c:pt idx="9">
                  <c:v>572</c:v>
                </c:pt>
                <c:pt idx="10">
                  <c:v>468</c:v>
                </c:pt>
                <c:pt idx="11">
                  <c:v>712.4</c:v>
                </c:pt>
                <c:pt idx="12">
                  <c:v>676.5</c:v>
                </c:pt>
                <c:pt idx="13">
                  <c:v>660</c:v>
                </c:pt>
                <c:pt idx="14">
                  <c:v>698.5</c:v>
                </c:pt>
                <c:pt idx="15">
                  <c:v>696</c:v>
                </c:pt>
                <c:pt idx="16">
                  <c:v>667</c:v>
                </c:pt>
                <c:pt idx="17">
                  <c:v>667</c:v>
                </c:pt>
                <c:pt idx="18">
                  <c:v>701.5</c:v>
                </c:pt>
                <c:pt idx="19">
                  <c:v>690</c:v>
                </c:pt>
                <c:pt idx="20">
                  <c:v>707.25</c:v>
                </c:pt>
                <c:pt idx="21">
                  <c:v>696</c:v>
                </c:pt>
                <c:pt idx="22">
                  <c:v>580</c:v>
                </c:pt>
                <c:pt idx="23">
                  <c:v>812</c:v>
                </c:pt>
                <c:pt idx="24">
                  <c:v>1100</c:v>
                </c:pt>
                <c:pt idx="25">
                  <c:v>999</c:v>
                </c:pt>
                <c:pt idx="26">
                  <c:v>1237.5</c:v>
                </c:pt>
                <c:pt idx="27">
                  <c:v>1110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396928"/>
        <c:axId val="132398464"/>
      </c:lineChart>
      <c:dateAx>
        <c:axId val="132396928"/>
        <c:scaling>
          <c:orientation val="minMax"/>
        </c:scaling>
        <c:delete val="0"/>
        <c:axPos val="b"/>
        <c:numFmt formatCode="[$-F419]yyyy\,\ mmmm;@" sourceLinked="0"/>
        <c:majorTickMark val="out"/>
        <c:minorTickMark val="none"/>
        <c:tickLblPos val="nextTo"/>
        <c:spPr>
          <a:solidFill>
            <a:sysClr val="window" lastClr="FFFFFF">
              <a:lumMod val="85000"/>
            </a:sysClr>
          </a:solidFill>
        </c:spPr>
        <c:txPr>
          <a:bodyPr rot="-5400000" vert="horz"/>
          <a:lstStyle/>
          <a:p>
            <a:pPr>
              <a:defRPr b="1" i="1"/>
            </a:pPr>
            <a:endParaRPr lang="ru-RU"/>
          </a:p>
        </c:txPr>
        <c:crossAx val="132398464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132398464"/>
        <c:scaling>
          <c:orientation val="minMax"/>
          <c:min val="80"/>
        </c:scaling>
        <c:delete val="0"/>
        <c:axPos val="l"/>
        <c:majorGridlines/>
        <c:numFmt formatCode="#,##0.00" sourceLinked="0"/>
        <c:majorTickMark val="out"/>
        <c:minorTickMark val="none"/>
        <c:tickLblPos val="nextTo"/>
        <c:txPr>
          <a:bodyPr rot="0" vert="horz"/>
          <a:lstStyle/>
          <a:p>
            <a:pPr>
              <a:defRPr b="1"/>
            </a:pPr>
            <a:endParaRPr lang="ru-RU"/>
          </a:p>
        </c:txPr>
        <c:crossAx val="132396928"/>
        <c:crosses val="autoZero"/>
        <c:crossBetween val="between"/>
      </c:valAx>
      <c:spPr>
        <a:solidFill>
          <a:sysClr val="window" lastClr="FFFFFF">
            <a:lumMod val="85000"/>
            <a:alpha val="59000"/>
          </a:sysClr>
        </a:solidFill>
      </c:spPr>
    </c:plotArea>
    <c:legend>
      <c:legendPos val="l"/>
      <c:layout>
        <c:manualLayout>
          <c:xMode val="edge"/>
          <c:yMode val="edge"/>
          <c:x val="0.16781606157732681"/>
          <c:y val="0.10912885889263843"/>
          <c:w val="0.22704602641939994"/>
          <c:h val="0.13412298462692171"/>
        </c:manualLayout>
      </c:layout>
      <c:overlay val="0"/>
      <c:spPr>
        <a:solidFill>
          <a:sysClr val="window" lastClr="FFFFFF">
            <a:lumMod val="85000"/>
            <a:alpha val="80000"/>
          </a:sysClr>
        </a:solidFill>
        <a:ln w="34925" cmpd="dbl">
          <a:solidFill>
            <a:srgbClr val="C0504D">
              <a:lumMod val="75000"/>
            </a:srgbClr>
          </a:solidFill>
        </a:ln>
      </c:sp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alphaModFix amt="55000"/>
      </a:blip>
      <a:srcRect/>
      <a:stretch>
        <a:fillRect/>
      </a:stretch>
    </a:blipFill>
  </c:sp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996177055765983E-2"/>
          <c:y val="0.13813440894820028"/>
          <c:w val="0.92974357472421532"/>
          <c:h val="0.55541404735852162"/>
        </c:manualLayout>
      </c:layout>
      <c:lineChart>
        <c:grouping val="standard"/>
        <c:varyColors val="0"/>
        <c:ser>
          <c:idx val="0"/>
          <c:order val="0"/>
          <c:tx>
            <c:strRef>
              <c:f>'реальн-графики'!$C$2</c:f>
              <c:strCache>
                <c:ptCount val="1"/>
                <c:pt idx="0">
                  <c:v>шариковые подшипники</c:v>
                </c:pt>
              </c:strCache>
            </c:strRef>
          </c:tx>
          <c:spPr>
            <a:ln w="57150">
              <a:solidFill>
                <a:srgbClr val="002060"/>
              </a:solidFill>
            </a:ln>
          </c:spPr>
          <c:marker>
            <c:symbol val="diamond"/>
            <c:size val="7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</c:spPr>
          </c:marker>
          <c:cat>
            <c:numRef>
              <c:f>'реальн-графики'!$B$3:$B$62</c:f>
              <c:numCache>
                <c:formatCode>[$-419]mmmm\ yyyy;@</c:formatCode>
                <c:ptCount val="60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</c:numCache>
            </c:numRef>
          </c:cat>
          <c:val>
            <c:numRef>
              <c:f>'реальн-графики'!$C$3:$C$62</c:f>
              <c:numCache>
                <c:formatCode>0.0</c:formatCode>
                <c:ptCount val="60"/>
                <c:pt idx="0">
                  <c:v>1980.1</c:v>
                </c:pt>
                <c:pt idx="1">
                  <c:v>2064.6999999999998</c:v>
                </c:pt>
                <c:pt idx="2">
                  <c:v>2229.9</c:v>
                </c:pt>
                <c:pt idx="3">
                  <c:v>2091.6999999999998</c:v>
                </c:pt>
                <c:pt idx="4">
                  <c:v>1930.2</c:v>
                </c:pt>
                <c:pt idx="5">
                  <c:v>1954.4</c:v>
                </c:pt>
                <c:pt idx="6">
                  <c:v>1954.6</c:v>
                </c:pt>
                <c:pt idx="7">
                  <c:v>2078.6</c:v>
                </c:pt>
                <c:pt idx="8">
                  <c:v>2215.6</c:v>
                </c:pt>
                <c:pt idx="9">
                  <c:v>2139.8000000000002</c:v>
                </c:pt>
                <c:pt idx="10">
                  <c:v>2125</c:v>
                </c:pt>
                <c:pt idx="11">
                  <c:v>1557.2</c:v>
                </c:pt>
                <c:pt idx="12">
                  <c:v>1620.1</c:v>
                </c:pt>
                <c:pt idx="13">
                  <c:v>1704.7</c:v>
                </c:pt>
                <c:pt idx="14">
                  <c:v>2045.6</c:v>
                </c:pt>
                <c:pt idx="15">
                  <c:v>1979.2</c:v>
                </c:pt>
                <c:pt idx="16">
                  <c:v>1485.3</c:v>
                </c:pt>
                <c:pt idx="17">
                  <c:v>1416.6</c:v>
                </c:pt>
                <c:pt idx="18">
                  <c:v>1471.5</c:v>
                </c:pt>
                <c:pt idx="19">
                  <c:v>1473.4</c:v>
                </c:pt>
                <c:pt idx="20">
                  <c:v>1044.2</c:v>
                </c:pt>
                <c:pt idx="21">
                  <c:v>1064.8</c:v>
                </c:pt>
                <c:pt idx="22">
                  <c:v>1178.7</c:v>
                </c:pt>
                <c:pt idx="23">
                  <c:v>452.4</c:v>
                </c:pt>
                <c:pt idx="24">
                  <c:v>633.1</c:v>
                </c:pt>
                <c:pt idx="25">
                  <c:v>1232.3</c:v>
                </c:pt>
                <c:pt idx="26">
                  <c:v>1245.4000000000001</c:v>
                </c:pt>
                <c:pt idx="27">
                  <c:v>1184.0999999999999</c:v>
                </c:pt>
                <c:pt idx="28">
                  <c:v>659.3</c:v>
                </c:pt>
                <c:pt idx="29">
                  <c:v>818.5</c:v>
                </c:pt>
                <c:pt idx="30">
                  <c:v>769.2</c:v>
                </c:pt>
                <c:pt idx="31">
                  <c:v>842.9</c:v>
                </c:pt>
                <c:pt idx="32">
                  <c:v>894.1</c:v>
                </c:pt>
                <c:pt idx="33">
                  <c:v>899.5</c:v>
                </c:pt>
                <c:pt idx="34">
                  <c:v>842.5</c:v>
                </c:pt>
                <c:pt idx="35">
                  <c:v>830.8</c:v>
                </c:pt>
                <c:pt idx="36">
                  <c:v>92</c:v>
                </c:pt>
                <c:pt idx="37">
                  <c:v>890.4</c:v>
                </c:pt>
                <c:pt idx="38">
                  <c:v>737.7</c:v>
                </c:pt>
                <c:pt idx="39">
                  <c:v>791</c:v>
                </c:pt>
                <c:pt idx="40">
                  <c:v>797.4</c:v>
                </c:pt>
                <c:pt idx="41">
                  <c:v>792.5</c:v>
                </c:pt>
                <c:pt idx="42">
                  <c:v>722.1</c:v>
                </c:pt>
                <c:pt idx="43">
                  <c:v>791.1</c:v>
                </c:pt>
                <c:pt idx="44">
                  <c:v>754.9</c:v>
                </c:pt>
                <c:pt idx="45">
                  <c:v>712.9</c:v>
                </c:pt>
                <c:pt idx="46">
                  <c:v>703.1</c:v>
                </c:pt>
                <c:pt idx="47">
                  <c:v>732.3</c:v>
                </c:pt>
                <c:pt idx="48">
                  <c:v>774.9</c:v>
                </c:pt>
                <c:pt idx="49">
                  <c:v>871.5</c:v>
                </c:pt>
                <c:pt idx="50">
                  <c:v>831.5</c:v>
                </c:pt>
                <c:pt idx="51">
                  <c:v>884.4</c:v>
                </c:pt>
                <c:pt idx="52">
                  <c:v>827.3</c:v>
                </c:pt>
                <c:pt idx="53">
                  <c:v>822.4</c:v>
                </c:pt>
                <c:pt idx="54">
                  <c:v>835.8</c:v>
                </c:pt>
                <c:pt idx="55">
                  <c:v>758.1</c:v>
                </c:pt>
                <c:pt idx="56">
                  <c:v>838</c:v>
                </c:pt>
                <c:pt idx="57">
                  <c:v>781.6</c:v>
                </c:pt>
                <c:pt idx="58">
                  <c:v>410.5</c:v>
                </c:pt>
                <c:pt idx="59">
                  <c:v>405.9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'реальн-графики'!$D$2</c:f>
              <c:strCache>
                <c:ptCount val="1"/>
                <c:pt idx="0">
                  <c:v>в т.ч. крупные типы</c:v>
                </c:pt>
              </c:strCache>
            </c:strRef>
          </c:tx>
          <c:spPr>
            <a:ln w="57150" cmpd="dbl">
              <a:solidFill>
                <a:srgbClr val="C00000"/>
              </a:solidFill>
              <a:prstDash val="solid"/>
            </a:ln>
          </c:spPr>
          <c:marker>
            <c:symbol val="none"/>
          </c:marker>
          <c:cat>
            <c:numRef>
              <c:f>'реальн-графики'!$B$3:$B$62</c:f>
              <c:numCache>
                <c:formatCode>[$-419]mmmm\ yyyy;@</c:formatCode>
                <c:ptCount val="60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</c:numCache>
            </c:numRef>
          </c:cat>
          <c:val>
            <c:numRef>
              <c:f>'реальн-графики'!$D$3:$D$62</c:f>
              <c:numCache>
                <c:formatCode>0.0</c:formatCode>
                <c:ptCount val="60"/>
                <c:pt idx="0">
                  <c:v>211.6</c:v>
                </c:pt>
                <c:pt idx="1">
                  <c:v>228.4</c:v>
                </c:pt>
                <c:pt idx="2">
                  <c:v>271.5</c:v>
                </c:pt>
                <c:pt idx="3">
                  <c:v>245.5</c:v>
                </c:pt>
                <c:pt idx="4">
                  <c:v>250.1</c:v>
                </c:pt>
                <c:pt idx="5">
                  <c:v>218</c:v>
                </c:pt>
                <c:pt idx="6">
                  <c:v>200.2</c:v>
                </c:pt>
                <c:pt idx="7">
                  <c:v>267.8</c:v>
                </c:pt>
                <c:pt idx="8">
                  <c:v>241</c:v>
                </c:pt>
                <c:pt idx="9">
                  <c:v>247.3</c:v>
                </c:pt>
                <c:pt idx="10">
                  <c:v>238.7</c:v>
                </c:pt>
                <c:pt idx="11">
                  <c:v>241.8</c:v>
                </c:pt>
                <c:pt idx="12">
                  <c:v>192.2</c:v>
                </c:pt>
                <c:pt idx="13">
                  <c:v>196.7</c:v>
                </c:pt>
                <c:pt idx="14">
                  <c:v>186.7</c:v>
                </c:pt>
                <c:pt idx="15">
                  <c:v>207.3</c:v>
                </c:pt>
                <c:pt idx="16">
                  <c:v>169.1</c:v>
                </c:pt>
                <c:pt idx="17">
                  <c:v>177.8</c:v>
                </c:pt>
                <c:pt idx="18">
                  <c:v>164.1</c:v>
                </c:pt>
                <c:pt idx="19">
                  <c:v>171.2</c:v>
                </c:pt>
                <c:pt idx="20">
                  <c:v>113.7</c:v>
                </c:pt>
                <c:pt idx="21">
                  <c:v>107</c:v>
                </c:pt>
                <c:pt idx="22">
                  <c:v>101.8</c:v>
                </c:pt>
                <c:pt idx="23">
                  <c:v>44.4</c:v>
                </c:pt>
                <c:pt idx="24">
                  <c:v>59.9</c:v>
                </c:pt>
                <c:pt idx="25">
                  <c:v>121.9</c:v>
                </c:pt>
                <c:pt idx="26">
                  <c:v>139.69999999999999</c:v>
                </c:pt>
                <c:pt idx="27">
                  <c:v>116.8</c:v>
                </c:pt>
                <c:pt idx="28">
                  <c:v>53.4</c:v>
                </c:pt>
                <c:pt idx="29">
                  <c:v>66.599999999999994</c:v>
                </c:pt>
                <c:pt idx="30">
                  <c:v>54.6</c:v>
                </c:pt>
                <c:pt idx="31">
                  <c:v>66.900000000000006</c:v>
                </c:pt>
                <c:pt idx="32">
                  <c:v>76.900000000000006</c:v>
                </c:pt>
                <c:pt idx="33">
                  <c:v>90.2</c:v>
                </c:pt>
                <c:pt idx="34">
                  <c:v>87</c:v>
                </c:pt>
                <c:pt idx="35">
                  <c:v>81.3</c:v>
                </c:pt>
                <c:pt idx="36">
                  <c:v>0.5</c:v>
                </c:pt>
                <c:pt idx="37">
                  <c:v>127</c:v>
                </c:pt>
                <c:pt idx="38">
                  <c:v>113.8</c:v>
                </c:pt>
                <c:pt idx="39">
                  <c:v>105.7</c:v>
                </c:pt>
                <c:pt idx="40">
                  <c:v>118.1</c:v>
                </c:pt>
                <c:pt idx="41">
                  <c:v>102.6</c:v>
                </c:pt>
                <c:pt idx="42">
                  <c:v>108.4</c:v>
                </c:pt>
                <c:pt idx="43">
                  <c:v>118</c:v>
                </c:pt>
                <c:pt idx="44">
                  <c:v>129.19999999999999</c:v>
                </c:pt>
                <c:pt idx="45">
                  <c:v>146.30000000000001</c:v>
                </c:pt>
                <c:pt idx="46">
                  <c:v>147.30000000000001</c:v>
                </c:pt>
                <c:pt idx="47">
                  <c:v>156.9</c:v>
                </c:pt>
                <c:pt idx="48">
                  <c:v>158</c:v>
                </c:pt>
                <c:pt idx="49">
                  <c:v>155.1</c:v>
                </c:pt>
                <c:pt idx="50">
                  <c:v>144.30000000000001</c:v>
                </c:pt>
                <c:pt idx="51">
                  <c:v>178.6</c:v>
                </c:pt>
                <c:pt idx="52">
                  <c:v>163</c:v>
                </c:pt>
                <c:pt idx="53">
                  <c:v>157.1</c:v>
                </c:pt>
                <c:pt idx="54">
                  <c:v>165.9</c:v>
                </c:pt>
                <c:pt idx="55">
                  <c:v>145.5</c:v>
                </c:pt>
                <c:pt idx="56">
                  <c:v>129.4</c:v>
                </c:pt>
                <c:pt idx="57">
                  <c:v>129.4</c:v>
                </c:pt>
                <c:pt idx="58">
                  <c:v>72.400000000000006</c:v>
                </c:pt>
                <c:pt idx="59">
                  <c:v>54.3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753664"/>
        <c:axId val="132755456"/>
      </c:lineChart>
      <c:dateAx>
        <c:axId val="132753664"/>
        <c:scaling>
          <c:orientation val="minMax"/>
        </c:scaling>
        <c:delete val="0"/>
        <c:axPos val="b"/>
        <c:numFmt formatCode="[$-419]mmmm\ yyyy;@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-5400000" vert="horz"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32755456"/>
        <c:crosses val="autoZero"/>
        <c:auto val="1"/>
        <c:lblOffset val="100"/>
        <c:baseTimeUnit val="months"/>
      </c:dateAx>
      <c:valAx>
        <c:axId val="13275545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3275366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alphaModFix amt="40000"/>
      </a:blip>
      <a:srcRect/>
      <a:stretch>
        <a:fillRect/>
      </a:stretch>
    </a:blipFill>
  </c:sp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Лист1!$BN$4</c:f>
              <c:strCache>
                <c:ptCount val="1"/>
                <c:pt idx="0">
                  <c:v>Ярина таб. п/о №21, Jenafarm</c:v>
                </c:pt>
              </c:strCache>
            </c:strRef>
          </c:tx>
          <c:marker>
            <c:symbol val="none"/>
          </c:marker>
          <c:cat>
            <c:numRef>
              <c:f>Лист1!$B$5:$B$52</c:f>
              <c:numCache>
                <c:formatCode>[$-419]mmmm\ yyyy;@</c:formatCode>
                <c:ptCount val="48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</c:numCache>
            </c:numRef>
          </c:cat>
          <c:val>
            <c:numRef>
              <c:f>Лист1!$BN$5:$BN$52</c:f>
              <c:numCache>
                <c:formatCode>General</c:formatCode>
                <c:ptCount val="48"/>
                <c:pt idx="0">
                  <c:v>50</c:v>
                </c:pt>
                <c:pt idx="1">
                  <c:v>29</c:v>
                </c:pt>
                <c:pt idx="2">
                  <c:v>53</c:v>
                </c:pt>
                <c:pt idx="3">
                  <c:v>40</c:v>
                </c:pt>
                <c:pt idx="4">
                  <c:v>39</c:v>
                </c:pt>
                <c:pt idx="5">
                  <c:v>53</c:v>
                </c:pt>
                <c:pt idx="6">
                  <c:v>33</c:v>
                </c:pt>
                <c:pt idx="7">
                  <c:v>40</c:v>
                </c:pt>
                <c:pt idx="8">
                  <c:v>38</c:v>
                </c:pt>
                <c:pt idx="9">
                  <c:v>53</c:v>
                </c:pt>
                <c:pt idx="10">
                  <c:v>51</c:v>
                </c:pt>
                <c:pt idx="11">
                  <c:v>63</c:v>
                </c:pt>
                <c:pt idx="12">
                  <c:v>52</c:v>
                </c:pt>
                <c:pt idx="13">
                  <c:v>49</c:v>
                </c:pt>
                <c:pt idx="14">
                  <c:v>91</c:v>
                </c:pt>
                <c:pt idx="15">
                  <c:v>86</c:v>
                </c:pt>
                <c:pt idx="16">
                  <c:v>69</c:v>
                </c:pt>
                <c:pt idx="17">
                  <c:v>81</c:v>
                </c:pt>
                <c:pt idx="18">
                  <c:v>78</c:v>
                </c:pt>
                <c:pt idx="19">
                  <c:v>94</c:v>
                </c:pt>
                <c:pt idx="20">
                  <c:v>85</c:v>
                </c:pt>
                <c:pt idx="21">
                  <c:v>77</c:v>
                </c:pt>
                <c:pt idx="22">
                  <c:v>116</c:v>
                </c:pt>
                <c:pt idx="23">
                  <c:v>135</c:v>
                </c:pt>
                <c:pt idx="24">
                  <c:v>68</c:v>
                </c:pt>
                <c:pt idx="25">
                  <c:v>85</c:v>
                </c:pt>
                <c:pt idx="26">
                  <c:v>119</c:v>
                </c:pt>
                <c:pt idx="27">
                  <c:v>127</c:v>
                </c:pt>
                <c:pt idx="28">
                  <c:v>162</c:v>
                </c:pt>
                <c:pt idx="29">
                  <c:v>132</c:v>
                </c:pt>
                <c:pt idx="30">
                  <c:v>149</c:v>
                </c:pt>
                <c:pt idx="31">
                  <c:v>100</c:v>
                </c:pt>
                <c:pt idx="32">
                  <c:v>153</c:v>
                </c:pt>
                <c:pt idx="33">
                  <c:v>197</c:v>
                </c:pt>
                <c:pt idx="34">
                  <c:v>126</c:v>
                </c:pt>
                <c:pt idx="35">
                  <c:v>181</c:v>
                </c:pt>
                <c:pt idx="36">
                  <c:v>187</c:v>
                </c:pt>
                <c:pt idx="37">
                  <c:v>140</c:v>
                </c:pt>
                <c:pt idx="38">
                  <c:v>191</c:v>
                </c:pt>
                <c:pt idx="39">
                  <c:v>171</c:v>
                </c:pt>
                <c:pt idx="40">
                  <c:v>164</c:v>
                </c:pt>
                <c:pt idx="41">
                  <c:v>192</c:v>
                </c:pt>
                <c:pt idx="42">
                  <c:v>232</c:v>
                </c:pt>
                <c:pt idx="43">
                  <c:v>175</c:v>
                </c:pt>
                <c:pt idx="44">
                  <c:v>192</c:v>
                </c:pt>
                <c:pt idx="45">
                  <c:v>396</c:v>
                </c:pt>
                <c:pt idx="46">
                  <c:v>138</c:v>
                </c:pt>
                <c:pt idx="47">
                  <c:v>208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805760"/>
        <c:axId val="132807296"/>
      </c:lineChart>
      <c:dateAx>
        <c:axId val="132805760"/>
        <c:scaling>
          <c:orientation val="minMax"/>
        </c:scaling>
        <c:delete val="0"/>
        <c:axPos val="b"/>
        <c:numFmt formatCode="[$-419]mmmm\ yyyy;@" sourceLinked="1"/>
        <c:majorTickMark val="none"/>
        <c:minorTickMark val="none"/>
        <c:tickLblPos val="nextTo"/>
        <c:txPr>
          <a:bodyPr/>
          <a:lstStyle/>
          <a:p>
            <a:pPr>
              <a:defRPr b="1" i="1"/>
            </a:pPr>
            <a:endParaRPr lang="ru-RU"/>
          </a:p>
        </c:txPr>
        <c:crossAx val="132807296"/>
        <c:crosses val="autoZero"/>
        <c:auto val="1"/>
        <c:lblOffset val="100"/>
        <c:baseTimeUnit val="months"/>
      </c:dateAx>
      <c:valAx>
        <c:axId val="1328072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2805760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Лист1!$AH$4</c:f>
              <c:strCache>
                <c:ptCount val="1"/>
                <c:pt idx="0">
                  <c:v>Паузогест таб п/о №28, Gedeon Richter</c:v>
                </c:pt>
              </c:strCache>
            </c:strRef>
          </c:tx>
          <c:marker>
            <c:symbol val="none"/>
          </c:marker>
          <c:cat>
            <c:numRef>
              <c:f>Лист1!$B$5:$B$52</c:f>
              <c:numCache>
                <c:formatCode>[$-419]mmmm\ yyyy;@</c:formatCode>
                <c:ptCount val="48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</c:numCache>
            </c:numRef>
          </c:cat>
          <c:val>
            <c:numRef>
              <c:f>Лист1!$AH$5:$AH$52</c:f>
              <c:numCache>
                <c:formatCode>General</c:formatCode>
                <c:ptCount val="48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  <c:pt idx="7">
                  <c:v>4</c:v>
                </c:pt>
                <c:pt idx="8">
                  <c:v>5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4</c:v>
                </c:pt>
                <c:pt idx="14">
                  <c:v>5</c:v>
                </c:pt>
                <c:pt idx="15">
                  <c:v>6</c:v>
                </c:pt>
                <c:pt idx="16">
                  <c:v>2</c:v>
                </c:pt>
                <c:pt idx="17">
                  <c:v>3</c:v>
                </c:pt>
                <c:pt idx="18">
                  <c:v>4</c:v>
                </c:pt>
                <c:pt idx="19">
                  <c:v>4</c:v>
                </c:pt>
                <c:pt idx="20">
                  <c:v>5</c:v>
                </c:pt>
                <c:pt idx="21">
                  <c:v>2</c:v>
                </c:pt>
                <c:pt idx="22">
                  <c:v>3</c:v>
                </c:pt>
                <c:pt idx="23">
                  <c:v>7</c:v>
                </c:pt>
                <c:pt idx="24">
                  <c:v>4</c:v>
                </c:pt>
                <c:pt idx="25">
                  <c:v>0</c:v>
                </c:pt>
                <c:pt idx="26">
                  <c:v>8</c:v>
                </c:pt>
                <c:pt idx="27">
                  <c:v>4</c:v>
                </c:pt>
                <c:pt idx="28">
                  <c:v>4</c:v>
                </c:pt>
                <c:pt idx="29">
                  <c:v>7</c:v>
                </c:pt>
                <c:pt idx="30">
                  <c:v>4</c:v>
                </c:pt>
                <c:pt idx="31">
                  <c:v>9</c:v>
                </c:pt>
                <c:pt idx="32">
                  <c:v>1</c:v>
                </c:pt>
                <c:pt idx="33">
                  <c:v>3</c:v>
                </c:pt>
                <c:pt idx="34">
                  <c:v>3</c:v>
                </c:pt>
                <c:pt idx="35">
                  <c:v>2</c:v>
                </c:pt>
                <c:pt idx="36">
                  <c:v>13</c:v>
                </c:pt>
                <c:pt idx="37">
                  <c:v>4</c:v>
                </c:pt>
                <c:pt idx="38">
                  <c:v>2</c:v>
                </c:pt>
                <c:pt idx="39">
                  <c:v>4</c:v>
                </c:pt>
                <c:pt idx="40">
                  <c:v>5</c:v>
                </c:pt>
                <c:pt idx="41">
                  <c:v>12</c:v>
                </c:pt>
                <c:pt idx="42">
                  <c:v>3</c:v>
                </c:pt>
                <c:pt idx="43">
                  <c:v>4</c:v>
                </c:pt>
                <c:pt idx="44">
                  <c:v>9</c:v>
                </c:pt>
                <c:pt idx="45">
                  <c:v>6</c:v>
                </c:pt>
                <c:pt idx="46">
                  <c:v>5</c:v>
                </c:pt>
                <c:pt idx="47">
                  <c:v>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815872"/>
        <c:axId val="132817664"/>
      </c:lineChart>
      <c:dateAx>
        <c:axId val="132815872"/>
        <c:scaling>
          <c:orientation val="minMax"/>
        </c:scaling>
        <c:delete val="0"/>
        <c:axPos val="b"/>
        <c:numFmt formatCode="[$-419]mmmm\ yyyy;@" sourceLinked="1"/>
        <c:majorTickMark val="out"/>
        <c:minorTickMark val="none"/>
        <c:tickLblPos val="nextTo"/>
        <c:txPr>
          <a:bodyPr/>
          <a:lstStyle/>
          <a:p>
            <a:pPr>
              <a:defRPr b="1" i="1"/>
            </a:pPr>
            <a:endParaRPr lang="ru-RU"/>
          </a:p>
        </c:txPr>
        <c:crossAx val="132817664"/>
        <c:crosses val="autoZero"/>
        <c:auto val="1"/>
        <c:lblOffset val="100"/>
        <c:baseTimeUnit val="months"/>
      </c:dateAx>
      <c:valAx>
        <c:axId val="132817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281587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средний объем продаж</c:v>
          </c:tx>
          <c:marker>
            <c:symbol val="none"/>
          </c:marker>
          <c:cat>
            <c:numRef>
              <c:f>Лист1!$B$5:$B$52</c:f>
              <c:numCache>
                <c:formatCode>[$-419]mmmm\ yyyy;@</c:formatCode>
                <c:ptCount val="48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</c:numCache>
            </c:numRef>
          </c:cat>
          <c:val>
            <c:numRef>
              <c:f>Лист1!$BR$5:$BR$52</c:f>
              <c:numCache>
                <c:formatCode>General</c:formatCode>
                <c:ptCount val="48"/>
                <c:pt idx="0">
                  <c:v>7.8305084745762707</c:v>
                </c:pt>
                <c:pt idx="1">
                  <c:v>7.2241379310344778</c:v>
                </c:pt>
                <c:pt idx="2">
                  <c:v>7.7068965517241415</c:v>
                </c:pt>
                <c:pt idx="3">
                  <c:v>9.0172413793103452</c:v>
                </c:pt>
                <c:pt idx="4">
                  <c:v>8.0862068965517242</c:v>
                </c:pt>
                <c:pt idx="5">
                  <c:v>8.2372881355932179</c:v>
                </c:pt>
                <c:pt idx="6">
                  <c:v>9.2711864406779654</c:v>
                </c:pt>
                <c:pt idx="7">
                  <c:v>9.5333333333333332</c:v>
                </c:pt>
                <c:pt idx="8">
                  <c:v>9.1967213114754021</c:v>
                </c:pt>
                <c:pt idx="9">
                  <c:v>10.084754098360664</c:v>
                </c:pt>
                <c:pt idx="10">
                  <c:v>8.7213114754098235</c:v>
                </c:pt>
                <c:pt idx="11">
                  <c:v>10.737704918032787</c:v>
                </c:pt>
                <c:pt idx="12">
                  <c:v>7.569230769230769</c:v>
                </c:pt>
                <c:pt idx="13">
                  <c:v>7.7692307692307692</c:v>
                </c:pt>
                <c:pt idx="14">
                  <c:v>9.0153846153846278</c:v>
                </c:pt>
                <c:pt idx="15">
                  <c:v>9.2121212121212128</c:v>
                </c:pt>
                <c:pt idx="16">
                  <c:v>7.4899999999999993</c:v>
                </c:pt>
                <c:pt idx="17">
                  <c:v>8.3825757575757578</c:v>
                </c:pt>
                <c:pt idx="18">
                  <c:v>9.6818181818181657</c:v>
                </c:pt>
                <c:pt idx="19">
                  <c:v>9.0909090909090988</c:v>
                </c:pt>
                <c:pt idx="20">
                  <c:v>9.4090909090909154</c:v>
                </c:pt>
                <c:pt idx="21">
                  <c:v>10.727272727272712</c:v>
                </c:pt>
                <c:pt idx="22">
                  <c:v>11.090909090909099</c:v>
                </c:pt>
                <c:pt idx="23">
                  <c:v>13.030303030303031</c:v>
                </c:pt>
                <c:pt idx="24">
                  <c:v>12.537313432835811</c:v>
                </c:pt>
                <c:pt idx="25">
                  <c:v>11.04545454545455</c:v>
                </c:pt>
                <c:pt idx="26">
                  <c:v>13.651515151515149</c:v>
                </c:pt>
                <c:pt idx="27">
                  <c:v>11.19402985074627</c:v>
                </c:pt>
                <c:pt idx="28">
                  <c:v>14.515151515151516</c:v>
                </c:pt>
                <c:pt idx="29">
                  <c:v>12.656716417910452</c:v>
                </c:pt>
                <c:pt idx="30">
                  <c:v>16.671641791044792</c:v>
                </c:pt>
                <c:pt idx="31">
                  <c:v>13.850746268656728</c:v>
                </c:pt>
                <c:pt idx="32">
                  <c:v>12.863636363636374</c:v>
                </c:pt>
                <c:pt idx="33">
                  <c:v>15.820895522388067</c:v>
                </c:pt>
                <c:pt idx="34">
                  <c:v>14.462686567164193</c:v>
                </c:pt>
                <c:pt idx="35">
                  <c:v>17.439393939393916</c:v>
                </c:pt>
                <c:pt idx="36">
                  <c:v>19.820895522388074</c:v>
                </c:pt>
                <c:pt idx="37">
                  <c:v>18.134328358208968</c:v>
                </c:pt>
                <c:pt idx="38">
                  <c:v>18.104477611940297</c:v>
                </c:pt>
                <c:pt idx="39">
                  <c:v>19.283582089552219</c:v>
                </c:pt>
                <c:pt idx="40">
                  <c:v>17.030303030303013</c:v>
                </c:pt>
                <c:pt idx="41">
                  <c:v>18.104477611940297</c:v>
                </c:pt>
                <c:pt idx="42">
                  <c:v>20.985074626865657</c:v>
                </c:pt>
                <c:pt idx="43">
                  <c:v>18.692307692307686</c:v>
                </c:pt>
                <c:pt idx="44">
                  <c:v>20.462686567164152</c:v>
                </c:pt>
                <c:pt idx="45">
                  <c:v>22.343283582089537</c:v>
                </c:pt>
                <c:pt idx="46">
                  <c:v>17.71641791044776</c:v>
                </c:pt>
                <c:pt idx="47">
                  <c:v>20.77611940298506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904832"/>
        <c:axId val="132906368"/>
      </c:lineChart>
      <c:dateAx>
        <c:axId val="132904832"/>
        <c:scaling>
          <c:orientation val="minMax"/>
        </c:scaling>
        <c:delete val="0"/>
        <c:axPos val="b"/>
        <c:numFmt formatCode="[$-419]mmmm\ yyyy;@" sourceLinked="1"/>
        <c:majorTickMark val="out"/>
        <c:minorTickMark val="none"/>
        <c:tickLblPos val="nextTo"/>
        <c:crossAx val="132906368"/>
        <c:crosses val="autoZero"/>
        <c:auto val="1"/>
        <c:lblOffset val="100"/>
        <c:baseTimeUnit val="months"/>
      </c:dateAx>
      <c:valAx>
        <c:axId val="1329063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32904832"/>
        <c:crosses val="autoZero"/>
        <c:crossBetween val="between"/>
      </c:valAx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alphaModFix amt="33000"/>
      </a:blip>
      <a:srcRect/>
      <a:stretch>
        <a:fillRect/>
      </a:stretch>
    </a:blip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ru-RU" sz="1800"/>
              <a:t>Объем производства комбикормов ГАК “Хлеб Украины” Изюмский ГКХП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'данные и графики'!$D$24</c:f>
              <c:strCache>
                <c:ptCount val="1"/>
                <c:pt idx="0">
                  <c:v>производство</c:v>
                </c:pt>
              </c:strCache>
            </c:strRef>
          </c:tx>
          <c:spPr>
            <a:ln w="41275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'данные и графики'!$B$25:$B$108</c:f>
              <c:numCache>
                <c:formatCode>[$-419]mmmm\ yyyy;@</c:formatCode>
                <c:ptCount val="84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</c:numCache>
            </c:numRef>
          </c:cat>
          <c:val>
            <c:numRef>
              <c:f>'данные и графики'!$D$25:$D$108</c:f>
              <c:numCache>
                <c:formatCode>#,##0.00</c:formatCode>
                <c:ptCount val="84"/>
                <c:pt idx="0">
                  <c:v>1298</c:v>
                </c:pt>
                <c:pt idx="1">
                  <c:v>1172.5</c:v>
                </c:pt>
                <c:pt idx="2">
                  <c:v>1218.6699999999998</c:v>
                </c:pt>
                <c:pt idx="3">
                  <c:v>1367.5</c:v>
                </c:pt>
                <c:pt idx="4">
                  <c:v>1430</c:v>
                </c:pt>
                <c:pt idx="5">
                  <c:v>1402.5</c:v>
                </c:pt>
                <c:pt idx="6">
                  <c:v>1537.9250000000011</c:v>
                </c:pt>
                <c:pt idx="7">
                  <c:v>1330</c:v>
                </c:pt>
                <c:pt idx="8">
                  <c:v>1637.5</c:v>
                </c:pt>
                <c:pt idx="9">
                  <c:v>1230</c:v>
                </c:pt>
                <c:pt idx="10">
                  <c:v>1262.5</c:v>
                </c:pt>
                <c:pt idx="11">
                  <c:v>1465</c:v>
                </c:pt>
                <c:pt idx="12">
                  <c:v>2736</c:v>
                </c:pt>
                <c:pt idx="13">
                  <c:v>2224.5299999999997</c:v>
                </c:pt>
                <c:pt idx="14">
                  <c:v>2489.625</c:v>
                </c:pt>
                <c:pt idx="15">
                  <c:v>2875.5</c:v>
                </c:pt>
                <c:pt idx="16">
                  <c:v>2700</c:v>
                </c:pt>
                <c:pt idx="17">
                  <c:v>2945</c:v>
                </c:pt>
                <c:pt idx="18">
                  <c:v>3621.5</c:v>
                </c:pt>
                <c:pt idx="19">
                  <c:v>3956.7</c:v>
                </c:pt>
                <c:pt idx="20">
                  <c:v>3684</c:v>
                </c:pt>
                <c:pt idx="21">
                  <c:v>3601.16</c:v>
                </c:pt>
                <c:pt idx="22">
                  <c:v>3468.98</c:v>
                </c:pt>
                <c:pt idx="23">
                  <c:v>3995</c:v>
                </c:pt>
                <c:pt idx="24">
                  <c:v>2625</c:v>
                </c:pt>
                <c:pt idx="25">
                  <c:v>3353</c:v>
                </c:pt>
                <c:pt idx="26">
                  <c:v>2968</c:v>
                </c:pt>
                <c:pt idx="27">
                  <c:v>3199.4</c:v>
                </c:pt>
                <c:pt idx="28">
                  <c:v>3357</c:v>
                </c:pt>
                <c:pt idx="29">
                  <c:v>3897</c:v>
                </c:pt>
                <c:pt idx="30">
                  <c:v>4413</c:v>
                </c:pt>
                <c:pt idx="31">
                  <c:v>4490</c:v>
                </c:pt>
                <c:pt idx="32">
                  <c:v>4309.1000000000004</c:v>
                </c:pt>
                <c:pt idx="33">
                  <c:v>4648</c:v>
                </c:pt>
                <c:pt idx="34">
                  <c:v>4455</c:v>
                </c:pt>
                <c:pt idx="35">
                  <c:v>4245.5</c:v>
                </c:pt>
                <c:pt idx="36">
                  <c:v>4879.3333333333294</c:v>
                </c:pt>
                <c:pt idx="37">
                  <c:v>4391.3333333333294</c:v>
                </c:pt>
                <c:pt idx="38">
                  <c:v>4375.5333333333292</c:v>
                </c:pt>
                <c:pt idx="39">
                  <c:v>5617.3333333333294</c:v>
                </c:pt>
                <c:pt idx="40">
                  <c:v>4350.4000000000005</c:v>
                </c:pt>
                <c:pt idx="41">
                  <c:v>5466.6100000000024</c:v>
                </c:pt>
                <c:pt idx="42">
                  <c:v>6069.8333333333294</c:v>
                </c:pt>
                <c:pt idx="43">
                  <c:v>6149.4533333333293</c:v>
                </c:pt>
                <c:pt idx="44">
                  <c:v>5597.3333333333294</c:v>
                </c:pt>
                <c:pt idx="45">
                  <c:v>4336.3333333333294</c:v>
                </c:pt>
                <c:pt idx="46">
                  <c:v>4878</c:v>
                </c:pt>
                <c:pt idx="47">
                  <c:v>3237.5</c:v>
                </c:pt>
                <c:pt idx="48">
                  <c:v>5051.8333333333294</c:v>
                </c:pt>
                <c:pt idx="49">
                  <c:v>4538.8333333333294</c:v>
                </c:pt>
                <c:pt idx="50">
                  <c:v>4700.3333333333294</c:v>
                </c:pt>
                <c:pt idx="51">
                  <c:v>5279.8333333333294</c:v>
                </c:pt>
                <c:pt idx="52">
                  <c:v>5517.3333333333294</c:v>
                </c:pt>
                <c:pt idx="53">
                  <c:v>5252.3333333333294</c:v>
                </c:pt>
                <c:pt idx="54">
                  <c:v>5609.733333333329</c:v>
                </c:pt>
                <c:pt idx="55">
                  <c:v>6095.733333333329</c:v>
                </c:pt>
                <c:pt idx="56">
                  <c:v>6305.8333333333294</c:v>
                </c:pt>
                <c:pt idx="57">
                  <c:v>4757.3333333333294</c:v>
                </c:pt>
                <c:pt idx="58">
                  <c:v>4868.5333333333292</c:v>
                </c:pt>
                <c:pt idx="59">
                  <c:v>5650.3333333333294</c:v>
                </c:pt>
                <c:pt idx="60">
                  <c:v>4560</c:v>
                </c:pt>
                <c:pt idx="61">
                  <c:v>3707.5499999999997</c:v>
                </c:pt>
                <c:pt idx="62">
                  <c:v>4285</c:v>
                </c:pt>
                <c:pt idx="63">
                  <c:v>4792.5</c:v>
                </c:pt>
                <c:pt idx="64">
                  <c:v>4500</c:v>
                </c:pt>
                <c:pt idx="65">
                  <c:v>4703.4000000000005</c:v>
                </c:pt>
                <c:pt idx="66">
                  <c:v>5831</c:v>
                </c:pt>
                <c:pt idx="67">
                  <c:v>6233</c:v>
                </c:pt>
                <c:pt idx="68">
                  <c:v>6523</c:v>
                </c:pt>
                <c:pt idx="69">
                  <c:v>6010</c:v>
                </c:pt>
                <c:pt idx="70">
                  <c:v>5467.5</c:v>
                </c:pt>
                <c:pt idx="71">
                  <c:v>5898.05</c:v>
                </c:pt>
                <c:pt idx="72">
                  <c:v>4500</c:v>
                </c:pt>
                <c:pt idx="73">
                  <c:v>5748</c:v>
                </c:pt>
                <c:pt idx="74">
                  <c:v>5088</c:v>
                </c:pt>
                <c:pt idx="75">
                  <c:v>6702</c:v>
                </c:pt>
                <c:pt idx="76">
                  <c:v>5568</c:v>
                </c:pt>
                <c:pt idx="77">
                  <c:v>5094</c:v>
                </c:pt>
                <c:pt idx="78">
                  <c:v>6360</c:v>
                </c:pt>
                <c:pt idx="79">
                  <c:v>7900</c:v>
                </c:pt>
                <c:pt idx="80">
                  <c:v>6906</c:v>
                </c:pt>
                <c:pt idx="81">
                  <c:v>7065</c:v>
                </c:pt>
                <c:pt idx="82">
                  <c:v>6953</c:v>
                </c:pt>
                <c:pt idx="83">
                  <c:v>6159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043776"/>
        <c:axId val="162045312"/>
      </c:lineChart>
      <c:dateAx>
        <c:axId val="162043776"/>
        <c:scaling>
          <c:orientation val="minMax"/>
        </c:scaling>
        <c:delete val="0"/>
        <c:axPos val="b"/>
        <c:numFmt formatCode="[$-419]mmmm\ yyyy;@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2045312"/>
        <c:crosses val="autoZero"/>
        <c:auto val="1"/>
        <c:lblOffset val="100"/>
        <c:baseTimeUnit val="months"/>
      </c:dateAx>
      <c:valAx>
        <c:axId val="162045312"/>
        <c:scaling>
          <c:orientation val="minMax"/>
        </c:scaling>
        <c:delete val="0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/>
                </a:pPr>
                <a:r>
                  <a:rPr lang="ru-RU" sz="1100"/>
                  <a:t>тонн</a:t>
                </a:r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2043776"/>
        <c:crosses val="autoZero"/>
        <c:crossBetween val="between"/>
      </c:valAx>
      <c:spPr>
        <a:noFill/>
        <a:ln w="12700">
          <a:solidFill>
            <a:schemeClr val="tx1"/>
          </a:solidFill>
        </a:ln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alphaModFix amt="42000"/>
      </a:blip>
      <a:srcRect/>
      <a:stretch>
        <a:fillRect/>
      </a:stretch>
    </a:blip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ysClr val="windowText" lastClr="000000"/>
                </a:solidFill>
              </a:defRPr>
            </a:pPr>
            <a:r>
              <a:rPr lang="ru-RU" sz="1800" b="1" i="0" baseline="0">
                <a:solidFill>
                  <a:sysClr val="windowText" lastClr="000000"/>
                </a:solidFill>
              </a:rPr>
              <a:t>Объем производства комбикормов ГАК “Хлеб Украины” Изюмский ГКХП</a:t>
            </a:r>
            <a:endParaRPr lang="ru-RU">
              <a:solidFill>
                <a:sysClr val="windowText" lastClr="000000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344925420539865"/>
          <c:y val="0.15803417429964114"/>
          <c:w val="0.86032942710644078"/>
          <c:h val="0.62982741443034074"/>
        </c:manualLayout>
      </c:layout>
      <c:lineChart>
        <c:grouping val="standard"/>
        <c:varyColors val="0"/>
        <c:ser>
          <c:idx val="0"/>
          <c:order val="0"/>
          <c:tx>
            <c:strRef>
              <c:f>производство!$C$1</c:f>
              <c:strCache>
                <c:ptCount val="1"/>
                <c:pt idx="0">
                  <c:v>производство</c:v>
                </c:pt>
              </c:strCache>
            </c:strRef>
          </c:tx>
          <c:spPr>
            <a:ln w="44450"/>
          </c:spPr>
          <c:marker>
            <c:symbol val="none"/>
          </c:marker>
          <c:cat>
            <c:numRef>
              <c:f>производство!$B$2:$B$97</c:f>
              <c:numCache>
                <c:formatCode>[$-419]mmmm\ yyyy;@</c:formatCode>
                <c:ptCount val="96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</c:numCache>
            </c:numRef>
          </c:cat>
          <c:val>
            <c:numRef>
              <c:f>производство!$C$2:$C$85</c:f>
              <c:numCache>
                <c:formatCode>#,##0.00</c:formatCode>
                <c:ptCount val="84"/>
                <c:pt idx="0">
                  <c:v>1298</c:v>
                </c:pt>
                <c:pt idx="1">
                  <c:v>1172.5</c:v>
                </c:pt>
                <c:pt idx="2">
                  <c:v>1218.6699999999998</c:v>
                </c:pt>
                <c:pt idx="3">
                  <c:v>1367.5</c:v>
                </c:pt>
                <c:pt idx="4">
                  <c:v>1430</c:v>
                </c:pt>
                <c:pt idx="5">
                  <c:v>1402.5</c:v>
                </c:pt>
                <c:pt idx="6">
                  <c:v>1537.9250000000011</c:v>
                </c:pt>
                <c:pt idx="7">
                  <c:v>1330</c:v>
                </c:pt>
                <c:pt idx="8">
                  <c:v>1637.5</c:v>
                </c:pt>
                <c:pt idx="9">
                  <c:v>1230</c:v>
                </c:pt>
                <c:pt idx="10">
                  <c:v>1262.5</c:v>
                </c:pt>
                <c:pt idx="11">
                  <c:v>1465</c:v>
                </c:pt>
                <c:pt idx="12">
                  <c:v>2736</c:v>
                </c:pt>
                <c:pt idx="13">
                  <c:v>2224.5299999999997</c:v>
                </c:pt>
                <c:pt idx="14">
                  <c:v>2489.625</c:v>
                </c:pt>
                <c:pt idx="15">
                  <c:v>2875.5</c:v>
                </c:pt>
                <c:pt idx="16">
                  <c:v>2700</c:v>
                </c:pt>
                <c:pt idx="17">
                  <c:v>2945</c:v>
                </c:pt>
                <c:pt idx="18">
                  <c:v>3621.5</c:v>
                </c:pt>
                <c:pt idx="19">
                  <c:v>3956.7</c:v>
                </c:pt>
                <c:pt idx="20">
                  <c:v>3684</c:v>
                </c:pt>
                <c:pt idx="21">
                  <c:v>3601.16</c:v>
                </c:pt>
                <c:pt idx="22">
                  <c:v>3468.98</c:v>
                </c:pt>
                <c:pt idx="23">
                  <c:v>3995</c:v>
                </c:pt>
                <c:pt idx="24">
                  <c:v>2625</c:v>
                </c:pt>
                <c:pt idx="25">
                  <c:v>3353</c:v>
                </c:pt>
                <c:pt idx="26">
                  <c:v>2968</c:v>
                </c:pt>
                <c:pt idx="27">
                  <c:v>3199.4</c:v>
                </c:pt>
                <c:pt idx="28">
                  <c:v>3357</c:v>
                </c:pt>
                <c:pt idx="29">
                  <c:v>3897</c:v>
                </c:pt>
                <c:pt idx="30">
                  <c:v>4413</c:v>
                </c:pt>
                <c:pt idx="31">
                  <c:v>4490</c:v>
                </c:pt>
                <c:pt idx="32">
                  <c:v>4309.1000000000004</c:v>
                </c:pt>
                <c:pt idx="33">
                  <c:v>4648</c:v>
                </c:pt>
                <c:pt idx="34">
                  <c:v>4455</c:v>
                </c:pt>
                <c:pt idx="35">
                  <c:v>4245.5</c:v>
                </c:pt>
                <c:pt idx="36">
                  <c:v>4879.3333333333294</c:v>
                </c:pt>
                <c:pt idx="37">
                  <c:v>4391.3333333333294</c:v>
                </c:pt>
                <c:pt idx="38">
                  <c:v>4375.5333333333292</c:v>
                </c:pt>
                <c:pt idx="39">
                  <c:v>5617.3333333333294</c:v>
                </c:pt>
                <c:pt idx="40">
                  <c:v>4350.4000000000005</c:v>
                </c:pt>
                <c:pt idx="41">
                  <c:v>5466.6100000000024</c:v>
                </c:pt>
                <c:pt idx="42">
                  <c:v>6069.8333333333294</c:v>
                </c:pt>
                <c:pt idx="43">
                  <c:v>6149.4533333333293</c:v>
                </c:pt>
                <c:pt idx="44">
                  <c:v>5597.3333333333294</c:v>
                </c:pt>
                <c:pt idx="45">
                  <c:v>4336.3333333333294</c:v>
                </c:pt>
                <c:pt idx="46">
                  <c:v>4878</c:v>
                </c:pt>
                <c:pt idx="47">
                  <c:v>3237.5</c:v>
                </c:pt>
                <c:pt idx="48">
                  <c:v>5051.8333333333294</c:v>
                </c:pt>
                <c:pt idx="49">
                  <c:v>4538.8333333333294</c:v>
                </c:pt>
                <c:pt idx="50">
                  <c:v>4700.3333333333294</c:v>
                </c:pt>
                <c:pt idx="51">
                  <c:v>5279.8333333333294</c:v>
                </c:pt>
                <c:pt idx="52">
                  <c:v>5517.3333333333294</c:v>
                </c:pt>
                <c:pt idx="53">
                  <c:v>5252.3333333333294</c:v>
                </c:pt>
                <c:pt idx="54">
                  <c:v>5609.733333333329</c:v>
                </c:pt>
                <c:pt idx="55">
                  <c:v>6095.733333333329</c:v>
                </c:pt>
                <c:pt idx="56">
                  <c:v>6305.8333333333294</c:v>
                </c:pt>
                <c:pt idx="57">
                  <c:v>4757.3333333333294</c:v>
                </c:pt>
                <c:pt idx="58">
                  <c:v>4868.5333333333292</c:v>
                </c:pt>
                <c:pt idx="59">
                  <c:v>5650.3333333333294</c:v>
                </c:pt>
                <c:pt idx="60">
                  <c:v>4560</c:v>
                </c:pt>
                <c:pt idx="61">
                  <c:v>3707.5499999999997</c:v>
                </c:pt>
                <c:pt idx="62">
                  <c:v>4285</c:v>
                </c:pt>
                <c:pt idx="63">
                  <c:v>4792.5</c:v>
                </c:pt>
                <c:pt idx="64">
                  <c:v>4500</c:v>
                </c:pt>
                <c:pt idx="65">
                  <c:v>4703.4000000000005</c:v>
                </c:pt>
                <c:pt idx="66">
                  <c:v>5831</c:v>
                </c:pt>
                <c:pt idx="67">
                  <c:v>6233</c:v>
                </c:pt>
                <c:pt idx="68">
                  <c:v>6523</c:v>
                </c:pt>
                <c:pt idx="69">
                  <c:v>6010</c:v>
                </c:pt>
                <c:pt idx="70">
                  <c:v>5467.5</c:v>
                </c:pt>
                <c:pt idx="71">
                  <c:v>5898.05</c:v>
                </c:pt>
                <c:pt idx="72">
                  <c:v>4500</c:v>
                </c:pt>
                <c:pt idx="73">
                  <c:v>5748</c:v>
                </c:pt>
                <c:pt idx="74">
                  <c:v>5088</c:v>
                </c:pt>
                <c:pt idx="75">
                  <c:v>6702</c:v>
                </c:pt>
                <c:pt idx="76">
                  <c:v>5568</c:v>
                </c:pt>
                <c:pt idx="77">
                  <c:v>5094</c:v>
                </c:pt>
                <c:pt idx="78">
                  <c:v>6360</c:v>
                </c:pt>
                <c:pt idx="79">
                  <c:v>7900</c:v>
                </c:pt>
                <c:pt idx="80">
                  <c:v>6906</c:v>
                </c:pt>
                <c:pt idx="81">
                  <c:v>7065</c:v>
                </c:pt>
                <c:pt idx="82">
                  <c:v>6953</c:v>
                </c:pt>
                <c:pt idx="83">
                  <c:v>6159</c:v>
                </c:pt>
              </c:numCache>
            </c:numRef>
          </c:val>
          <c:smooth val="1"/>
        </c:ser>
        <c:ser>
          <c:idx val="2"/>
          <c:order val="1"/>
          <c:tx>
            <c:strRef>
              <c:f>производство!$D$1</c:f>
              <c:strCache>
                <c:ptCount val="1"/>
                <c:pt idx="0">
                  <c:v>модель / прогноз</c:v>
                </c:pt>
              </c:strCache>
            </c:strRef>
          </c:tx>
          <c:spPr>
            <a:ln cmpd="dbl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производство!$B$2:$B$97</c:f>
              <c:numCache>
                <c:formatCode>[$-419]mmmm\ yyyy;@</c:formatCode>
                <c:ptCount val="96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</c:numCache>
            </c:numRef>
          </c:cat>
          <c:val>
            <c:numRef>
              <c:f>производство!$D$2:$D$97</c:f>
              <c:numCache>
                <c:formatCode>#,##0.00</c:formatCode>
                <c:ptCount val="96"/>
                <c:pt idx="0">
                  <c:v>958.15367030158245</c:v>
                </c:pt>
                <c:pt idx="1">
                  <c:v>1061.9287632316011</c:v>
                </c:pt>
                <c:pt idx="2">
                  <c:v>1072.3707140671493</c:v>
                </c:pt>
                <c:pt idx="3">
                  <c:v>1370.4017095983902</c:v>
                </c:pt>
                <c:pt idx="4">
                  <c:v>1257.1075022378373</c:v>
                </c:pt>
                <c:pt idx="5">
                  <c:v>1445.7303505091124</c:v>
                </c:pt>
                <c:pt idx="6">
                  <c:v>1716.8199834599518</c:v>
                </c:pt>
                <c:pt idx="7">
                  <c:v>1875.248829245503</c:v>
                </c:pt>
                <c:pt idx="8">
                  <c:v>1820.1739416572229</c:v>
                </c:pt>
                <c:pt idx="9">
                  <c:v>1653.4243287146053</c:v>
                </c:pt>
                <c:pt idx="10">
                  <c:v>1647.2903828764745</c:v>
                </c:pt>
                <c:pt idx="11">
                  <c:v>1645.9447595037559</c:v>
                </c:pt>
                <c:pt idx="12">
                  <c:v>1682.0199244095754</c:v>
                </c:pt>
                <c:pt idx="13">
                  <c:v>1820.8314076775778</c:v>
                </c:pt>
                <c:pt idx="14">
                  <c:v>1819.8312246685678</c:v>
                </c:pt>
                <c:pt idx="15">
                  <c:v>2301.4471562034691</c:v>
                </c:pt>
                <c:pt idx="16">
                  <c:v>2153.214844632756</c:v>
                </c:pt>
                <c:pt idx="17">
                  <c:v>2430.9657277274368</c:v>
                </c:pt>
                <c:pt idx="18">
                  <c:v>2900.4431805220825</c:v>
                </c:pt>
                <c:pt idx="19">
                  <c:v>3193.0944152328716</c:v>
                </c:pt>
                <c:pt idx="20">
                  <c:v>3309.6174626804432</c:v>
                </c:pt>
                <c:pt idx="21">
                  <c:v>3014.2218818561987</c:v>
                </c:pt>
                <c:pt idx="22">
                  <c:v>3145.7402984229211</c:v>
                </c:pt>
                <c:pt idx="23">
                  <c:v>3293.5713025992445</c:v>
                </c:pt>
                <c:pt idx="24">
                  <c:v>3708.5889480068795</c:v>
                </c:pt>
                <c:pt idx="25">
                  <c:v>3540.6368883915106</c:v>
                </c:pt>
                <c:pt idx="26">
                  <c:v>3470.4016818896193</c:v>
                </c:pt>
                <c:pt idx="27">
                  <c:v>4101.1580156476384</c:v>
                </c:pt>
                <c:pt idx="28">
                  <c:v>3626.7080009220194</c:v>
                </c:pt>
                <c:pt idx="29">
                  <c:v>3904.7940289881867</c:v>
                </c:pt>
                <c:pt idx="30">
                  <c:v>4521.5708926441675</c:v>
                </c:pt>
                <c:pt idx="31">
                  <c:v>4779.5729534996144</c:v>
                </c:pt>
                <c:pt idx="32">
                  <c:v>4691.23856197039</c:v>
                </c:pt>
                <c:pt idx="33">
                  <c:v>4159.1754638334496</c:v>
                </c:pt>
                <c:pt idx="34">
                  <c:v>4214.4857386663125</c:v>
                </c:pt>
                <c:pt idx="35">
                  <c:v>4375.5337814450086</c:v>
                </c:pt>
                <c:pt idx="36">
                  <c:v>4528.7714156246984</c:v>
                </c:pt>
                <c:pt idx="37">
                  <c:v>4541.3661528989824</c:v>
                </c:pt>
                <c:pt idx="38">
                  <c:v>4377.4431779550096</c:v>
                </c:pt>
                <c:pt idx="39">
                  <c:v>5166.2114573903336</c:v>
                </c:pt>
                <c:pt idx="40">
                  <c:v>4747.9614449072042</c:v>
                </c:pt>
                <c:pt idx="41">
                  <c:v>5110.5965260665944</c:v>
                </c:pt>
                <c:pt idx="42">
                  <c:v>5918.1451444488539</c:v>
                </c:pt>
                <c:pt idx="43">
                  <c:v>6237.9189226725439</c:v>
                </c:pt>
                <c:pt idx="44">
                  <c:v>6115.1252103835641</c:v>
                </c:pt>
                <c:pt idx="45">
                  <c:v>5495.9888606041195</c:v>
                </c:pt>
                <c:pt idx="46">
                  <c:v>5325.9050037393508</c:v>
                </c:pt>
                <c:pt idx="47">
                  <c:v>5370.6327110751618</c:v>
                </c:pt>
                <c:pt idx="48">
                  <c:v>5350.5622553467556</c:v>
                </c:pt>
                <c:pt idx="49">
                  <c:v>5185.4403116291878</c:v>
                </c:pt>
                <c:pt idx="50">
                  <c:v>4910.4055042406435</c:v>
                </c:pt>
                <c:pt idx="51">
                  <c:v>5749.4757830058315</c:v>
                </c:pt>
                <c:pt idx="52">
                  <c:v>5052.2962528136541</c:v>
                </c:pt>
                <c:pt idx="53">
                  <c:v>5551.8937485309862</c:v>
                </c:pt>
                <c:pt idx="54">
                  <c:v>6253.5357732305783</c:v>
                </c:pt>
                <c:pt idx="55">
                  <c:v>6404.6545719982114</c:v>
                </c:pt>
                <c:pt idx="56">
                  <c:v>6141.2541361804751</c:v>
                </c:pt>
                <c:pt idx="57">
                  <c:v>5455.1892804728332</c:v>
                </c:pt>
                <c:pt idx="58">
                  <c:v>5340.4366929035314</c:v>
                </c:pt>
                <c:pt idx="59">
                  <c:v>5169.9151237078549</c:v>
                </c:pt>
                <c:pt idx="60">
                  <c:v>5563.2490570115979</c:v>
                </c:pt>
                <c:pt idx="61">
                  <c:v>5254.92614729451</c:v>
                </c:pt>
                <c:pt idx="62">
                  <c:v>4886.5912542369124</c:v>
                </c:pt>
                <c:pt idx="63">
                  <c:v>5603.7881179394253</c:v>
                </c:pt>
                <c:pt idx="64">
                  <c:v>4921.584897741629</c:v>
                </c:pt>
                <c:pt idx="65">
                  <c:v>5184.5206999363654</c:v>
                </c:pt>
                <c:pt idx="66">
                  <c:v>5722.7766370272839</c:v>
                </c:pt>
                <c:pt idx="67">
                  <c:v>5900.2816195507949</c:v>
                </c:pt>
                <c:pt idx="68">
                  <c:v>5701.3615296111939</c:v>
                </c:pt>
                <c:pt idx="69">
                  <c:v>5010.1502172173259</c:v>
                </c:pt>
                <c:pt idx="70">
                  <c:v>5060.4761068274829</c:v>
                </c:pt>
                <c:pt idx="71">
                  <c:v>5047.0603152422391</c:v>
                </c:pt>
                <c:pt idx="72">
                  <c:v>5323.1518638524221</c:v>
                </c:pt>
                <c:pt idx="73">
                  <c:v>4974.1465422078227</c:v>
                </c:pt>
                <c:pt idx="74">
                  <c:v>4929.9634961215515</c:v>
                </c:pt>
                <c:pt idx="75">
                  <c:v>5751.0604372548314</c:v>
                </c:pt>
                <c:pt idx="76">
                  <c:v>5273.0874617357831</c:v>
                </c:pt>
                <c:pt idx="77">
                  <c:v>5675.2617328086126</c:v>
                </c:pt>
                <c:pt idx="78">
                  <c:v>6372.4213929775278</c:v>
                </c:pt>
                <c:pt idx="79">
                  <c:v>6628.9474758511005</c:v>
                </c:pt>
                <c:pt idx="80">
                  <c:v>6599.8734905547644</c:v>
                </c:pt>
                <c:pt idx="81">
                  <c:v>5816.3746977202381</c:v>
                </c:pt>
                <c:pt idx="82">
                  <c:v>5868.3225325130643</c:v>
                </c:pt>
                <c:pt idx="83">
                  <c:v>6009.6757778999008</c:v>
                </c:pt>
                <c:pt idx="84">
                  <c:v>6112.4717696923635</c:v>
                </c:pt>
                <c:pt idx="85">
                  <c:v>6016.1045843167358</c:v>
                </c:pt>
                <c:pt idx="86">
                  <c:v>5847.794257937142</c:v>
                </c:pt>
                <c:pt idx="87">
                  <c:v>6923.9396550851125</c:v>
                </c:pt>
                <c:pt idx="88">
                  <c:v>6215.4378416528616</c:v>
                </c:pt>
                <c:pt idx="89">
                  <c:v>6584.8619150928944</c:v>
                </c:pt>
                <c:pt idx="90">
                  <c:v>7577.4898644995328</c:v>
                </c:pt>
                <c:pt idx="91">
                  <c:v>8059.2817892505363</c:v>
                </c:pt>
                <c:pt idx="92">
                  <c:v>7798.6668765006343</c:v>
                </c:pt>
                <c:pt idx="93">
                  <c:v>6960.312012011831</c:v>
                </c:pt>
                <c:pt idx="94">
                  <c:v>6862.2404543535204</c:v>
                </c:pt>
                <c:pt idx="95">
                  <c:v>6797.7335473934509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36288"/>
        <c:axId val="17838080"/>
      </c:lineChart>
      <c:dateAx>
        <c:axId val="17836288"/>
        <c:scaling>
          <c:orientation val="minMax"/>
        </c:scaling>
        <c:delete val="0"/>
        <c:axPos val="b"/>
        <c:numFmt formatCode="[$-419]mmmm\ yyyy;@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17838080"/>
        <c:crosses val="autoZero"/>
        <c:auto val="1"/>
        <c:lblOffset val="100"/>
        <c:baseTimeUnit val="months"/>
      </c:dateAx>
      <c:valAx>
        <c:axId val="178380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r>
                  <a:rPr lang="ru-RU" sz="1100">
                    <a:solidFill>
                      <a:schemeClr val="bg1"/>
                    </a:solidFill>
                  </a:rPr>
                  <a:t>тонн</a:t>
                </a:r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17836288"/>
        <c:crosses val="autoZero"/>
        <c:crossBetween val="between"/>
      </c:valAx>
      <c:spPr>
        <a:solidFill>
          <a:sysClr val="window" lastClr="FFFFFF">
            <a:alpha val="69000"/>
          </a:sysClr>
        </a:solidFill>
      </c:spPr>
    </c:plotArea>
    <c:legend>
      <c:legendPos val="r"/>
      <c:layout>
        <c:manualLayout>
          <c:xMode val="edge"/>
          <c:yMode val="edge"/>
          <c:x val="0.11506368925426549"/>
          <c:y val="0.16640698484118102"/>
          <c:w val="0.1990044879640965"/>
          <c:h val="0.11158390915421286"/>
        </c:manualLayout>
      </c:layout>
      <c:overlay val="0"/>
      <c:spPr>
        <a:solidFill>
          <a:sysClr val="window" lastClr="FFFFFF">
            <a:alpha val="59000"/>
          </a:sysClr>
        </a:solidFill>
        <a:ln w="19050">
          <a:solidFill>
            <a:schemeClr val="tx1"/>
          </a:solidFill>
        </a:ln>
      </c:spPr>
      <c:txPr>
        <a:bodyPr/>
        <a:lstStyle/>
        <a:p>
          <a:pPr>
            <a:defRPr sz="1200" b="1" i="0"/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1"/>
      <a:stretch>
        <a:fillRect/>
      </a:stretch>
    </a:blip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ru-RU" sz="1800"/>
              <a:t>Объем реализации</a:t>
            </a:r>
            <a:r>
              <a:rPr lang="ru-RU" sz="1800" baseline="0"/>
              <a:t> продукции </a:t>
            </a:r>
            <a:r>
              <a:rPr lang="ru-RU" sz="1800"/>
              <a:t>ГАК “Хлеб Украины” Изюмский ГКХП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'данные и графики'!$C$24</c:f>
              <c:strCache>
                <c:ptCount val="1"/>
                <c:pt idx="0">
                  <c:v>реализация</c:v>
                </c:pt>
              </c:strCache>
            </c:strRef>
          </c:tx>
          <c:spPr>
            <a:ln w="4445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'данные и графики'!$B$25:$B$108</c:f>
              <c:numCache>
                <c:formatCode>[$-419]mmmm\ yyyy;@</c:formatCode>
                <c:ptCount val="84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</c:numCache>
            </c:numRef>
          </c:cat>
          <c:val>
            <c:numRef>
              <c:f>'данные и графики'!$C$25:$C$108</c:f>
              <c:numCache>
                <c:formatCode>#,##0.00</c:formatCode>
                <c:ptCount val="84"/>
                <c:pt idx="0">
                  <c:v>154</c:v>
                </c:pt>
                <c:pt idx="1">
                  <c:v>145.08000000000001</c:v>
                </c:pt>
                <c:pt idx="2">
                  <c:v>149</c:v>
                </c:pt>
                <c:pt idx="3">
                  <c:v>164</c:v>
                </c:pt>
                <c:pt idx="4">
                  <c:v>162.80000000000001</c:v>
                </c:pt>
                <c:pt idx="5">
                  <c:v>194.5</c:v>
                </c:pt>
                <c:pt idx="6">
                  <c:v>224.19</c:v>
                </c:pt>
                <c:pt idx="7">
                  <c:v>241.2</c:v>
                </c:pt>
                <c:pt idx="8">
                  <c:v>187</c:v>
                </c:pt>
                <c:pt idx="9">
                  <c:v>225</c:v>
                </c:pt>
                <c:pt idx="10">
                  <c:v>177.33333333333346</c:v>
                </c:pt>
                <c:pt idx="11">
                  <c:v>218</c:v>
                </c:pt>
                <c:pt idx="12">
                  <c:v>245</c:v>
                </c:pt>
                <c:pt idx="13">
                  <c:v>252.5</c:v>
                </c:pt>
                <c:pt idx="14">
                  <c:v>293</c:v>
                </c:pt>
                <c:pt idx="15">
                  <c:v>304</c:v>
                </c:pt>
                <c:pt idx="16">
                  <c:v>247.17</c:v>
                </c:pt>
                <c:pt idx="17">
                  <c:v>274</c:v>
                </c:pt>
                <c:pt idx="18">
                  <c:v>302</c:v>
                </c:pt>
                <c:pt idx="19">
                  <c:v>321</c:v>
                </c:pt>
                <c:pt idx="20">
                  <c:v>312.33</c:v>
                </c:pt>
                <c:pt idx="21">
                  <c:v>354</c:v>
                </c:pt>
                <c:pt idx="22">
                  <c:v>366</c:v>
                </c:pt>
                <c:pt idx="23">
                  <c:v>430</c:v>
                </c:pt>
                <c:pt idx="24">
                  <c:v>336.5</c:v>
                </c:pt>
                <c:pt idx="25">
                  <c:v>291.60000000000002</c:v>
                </c:pt>
                <c:pt idx="26">
                  <c:v>360.4</c:v>
                </c:pt>
                <c:pt idx="27">
                  <c:v>300</c:v>
                </c:pt>
                <c:pt idx="28">
                  <c:v>383.2</c:v>
                </c:pt>
                <c:pt idx="29">
                  <c:v>410.2</c:v>
                </c:pt>
                <c:pt idx="30">
                  <c:v>488.33</c:v>
                </c:pt>
                <c:pt idx="31">
                  <c:v>500.1</c:v>
                </c:pt>
                <c:pt idx="32">
                  <c:v>445.2</c:v>
                </c:pt>
                <c:pt idx="33">
                  <c:v>422.12</c:v>
                </c:pt>
                <c:pt idx="34">
                  <c:v>387.45</c:v>
                </c:pt>
                <c:pt idx="35">
                  <c:v>460.4</c:v>
                </c:pt>
                <c:pt idx="36">
                  <c:v>664</c:v>
                </c:pt>
                <c:pt idx="37">
                  <c:v>607.5</c:v>
                </c:pt>
                <c:pt idx="38">
                  <c:v>606.5</c:v>
                </c:pt>
                <c:pt idx="39">
                  <c:v>646</c:v>
                </c:pt>
                <c:pt idx="40">
                  <c:v>576.76</c:v>
                </c:pt>
                <c:pt idx="41">
                  <c:v>630.01</c:v>
                </c:pt>
                <c:pt idx="42">
                  <c:v>700.9</c:v>
                </c:pt>
                <c:pt idx="43">
                  <c:v>750.6</c:v>
                </c:pt>
                <c:pt idx="44">
                  <c:v>752.03</c:v>
                </c:pt>
                <c:pt idx="45">
                  <c:v>730.5</c:v>
                </c:pt>
                <c:pt idx="46">
                  <c:v>593.5</c:v>
                </c:pt>
                <c:pt idx="47">
                  <c:v>696</c:v>
                </c:pt>
                <c:pt idx="48">
                  <c:v>924</c:v>
                </c:pt>
                <c:pt idx="49">
                  <c:v>838</c:v>
                </c:pt>
                <c:pt idx="50">
                  <c:v>894</c:v>
                </c:pt>
                <c:pt idx="51">
                  <c:v>1046</c:v>
                </c:pt>
                <c:pt idx="52">
                  <c:v>938</c:v>
                </c:pt>
                <c:pt idx="53">
                  <c:v>1000.3</c:v>
                </c:pt>
                <c:pt idx="54">
                  <c:v>1208.2</c:v>
                </c:pt>
                <c:pt idx="55">
                  <c:v>1336.26</c:v>
                </c:pt>
                <c:pt idx="56">
                  <c:v>1300</c:v>
                </c:pt>
                <c:pt idx="57">
                  <c:v>1230.3399999999999</c:v>
                </c:pt>
                <c:pt idx="58">
                  <c:v>1064</c:v>
                </c:pt>
                <c:pt idx="59">
                  <c:v>1310</c:v>
                </c:pt>
                <c:pt idx="60">
                  <c:v>1130</c:v>
                </c:pt>
                <c:pt idx="61">
                  <c:v>1010.6</c:v>
                </c:pt>
                <c:pt idx="62">
                  <c:v>1065</c:v>
                </c:pt>
                <c:pt idx="63">
                  <c:v>1305</c:v>
                </c:pt>
                <c:pt idx="64">
                  <c:v>1235.8499999999999</c:v>
                </c:pt>
                <c:pt idx="65">
                  <c:v>1383.125</c:v>
                </c:pt>
                <c:pt idx="66">
                  <c:v>1597.5</c:v>
                </c:pt>
                <c:pt idx="67">
                  <c:v>1674.52</c:v>
                </c:pt>
                <c:pt idx="68">
                  <c:v>1552.5</c:v>
                </c:pt>
                <c:pt idx="69">
                  <c:v>1770</c:v>
                </c:pt>
                <c:pt idx="70">
                  <c:v>1830</c:v>
                </c:pt>
                <c:pt idx="71">
                  <c:v>2150</c:v>
                </c:pt>
                <c:pt idx="72">
                  <c:v>2016</c:v>
                </c:pt>
                <c:pt idx="73">
                  <c:v>1749.6</c:v>
                </c:pt>
                <c:pt idx="74">
                  <c:v>1908</c:v>
                </c:pt>
                <c:pt idx="75">
                  <c:v>1800</c:v>
                </c:pt>
                <c:pt idx="76">
                  <c:v>2199.5</c:v>
                </c:pt>
                <c:pt idx="77">
                  <c:v>2219</c:v>
                </c:pt>
                <c:pt idx="78">
                  <c:v>2755</c:v>
                </c:pt>
                <c:pt idx="79">
                  <c:v>2997.1</c:v>
                </c:pt>
                <c:pt idx="80">
                  <c:v>3005.8</c:v>
                </c:pt>
                <c:pt idx="81">
                  <c:v>2321</c:v>
                </c:pt>
                <c:pt idx="82">
                  <c:v>2235</c:v>
                </c:pt>
                <c:pt idx="83">
                  <c:v>2000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407104"/>
        <c:axId val="124940288"/>
      </c:lineChart>
      <c:dateAx>
        <c:axId val="115407104"/>
        <c:scaling>
          <c:orientation val="minMax"/>
        </c:scaling>
        <c:delete val="0"/>
        <c:axPos val="b"/>
        <c:numFmt formatCode="[$-419]mmmm\ yyyy;@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4940288"/>
        <c:crosses val="autoZero"/>
        <c:auto val="1"/>
        <c:lblOffset val="100"/>
        <c:baseTimeUnit val="months"/>
      </c:dateAx>
      <c:valAx>
        <c:axId val="124940288"/>
        <c:scaling>
          <c:orientation val="minMax"/>
        </c:scaling>
        <c:delete val="0"/>
        <c:axPos val="l"/>
        <c:majorGridlines>
          <c:spPr>
            <a:ln w="12700">
              <a:solidFill>
                <a:sysClr val="windowText" lastClr="000000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/>
                </a:pPr>
                <a:r>
                  <a:rPr lang="ru-RU" sz="1100"/>
                  <a:t>тыс. грн.</a:t>
                </a:r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5407104"/>
        <c:crosses val="autoZero"/>
        <c:crossBetween val="between"/>
      </c:valAx>
      <c:spPr>
        <a:blipFill dpi="0" rotWithShape="1">
          <a:blip xmlns:r="http://schemas.openxmlformats.org/officeDocument/2006/relationships" r:embed="rId1">
            <a:alphaModFix amt="71000"/>
          </a:blip>
          <a:srcRect/>
          <a:stretch>
            <a:fillRect/>
          </a:stretch>
        </a:blipFill>
        <a:ln w="12700">
          <a:solidFill>
            <a:schemeClr val="tx1"/>
          </a:solidFill>
        </a:ln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2">
        <a:alphaModFix amt="51000"/>
      </a:blip>
      <a:srcRect/>
      <a:stretch>
        <a:fillRect/>
      </a:stretch>
    </a:blipFill>
  </c:sp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ru-RU" sz="1800" b="1" i="0" baseline="0">
                <a:solidFill>
                  <a:schemeClr val="bg1"/>
                </a:solidFill>
              </a:rPr>
              <a:t>Объем реализации продукции ГАК “Хлеб Украины” Изюмский ГКХП</a:t>
            </a:r>
            <a:endParaRPr lang="ru-RU">
              <a:solidFill>
                <a:schemeClr val="bg1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344925420539865"/>
          <c:y val="0.15803417429964114"/>
          <c:w val="0.86032942710644045"/>
          <c:h val="0.6298274144303404"/>
        </c:manualLayout>
      </c:layout>
      <c:lineChart>
        <c:grouping val="standard"/>
        <c:varyColors val="0"/>
        <c:ser>
          <c:idx val="0"/>
          <c:order val="0"/>
          <c:tx>
            <c:strRef>
              <c:f>реализация!$C$1</c:f>
              <c:strCache>
                <c:ptCount val="1"/>
                <c:pt idx="0">
                  <c:v>реализация</c:v>
                </c:pt>
              </c:strCache>
            </c:strRef>
          </c:tx>
          <c:spPr>
            <a:ln w="44450"/>
          </c:spPr>
          <c:marker>
            <c:symbol val="none"/>
          </c:marker>
          <c:cat>
            <c:numRef>
              <c:f>реализация!$B$2:$B$97</c:f>
              <c:numCache>
                <c:formatCode>[$-419]mmmm\ yyyy;@</c:formatCode>
                <c:ptCount val="96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</c:numCache>
            </c:numRef>
          </c:cat>
          <c:val>
            <c:numRef>
              <c:f>реализация!$C$2:$C$85</c:f>
              <c:numCache>
                <c:formatCode>#,##0.00</c:formatCode>
                <c:ptCount val="84"/>
                <c:pt idx="0">
                  <c:v>154</c:v>
                </c:pt>
                <c:pt idx="1">
                  <c:v>145.08000000000001</c:v>
                </c:pt>
                <c:pt idx="2">
                  <c:v>149</c:v>
                </c:pt>
                <c:pt idx="3">
                  <c:v>164</c:v>
                </c:pt>
                <c:pt idx="4">
                  <c:v>162.80000000000001</c:v>
                </c:pt>
                <c:pt idx="5">
                  <c:v>194.5</c:v>
                </c:pt>
                <c:pt idx="6">
                  <c:v>224.19</c:v>
                </c:pt>
                <c:pt idx="7">
                  <c:v>241.2</c:v>
                </c:pt>
                <c:pt idx="8">
                  <c:v>187</c:v>
                </c:pt>
                <c:pt idx="9">
                  <c:v>225</c:v>
                </c:pt>
                <c:pt idx="10">
                  <c:v>177.33333333333346</c:v>
                </c:pt>
                <c:pt idx="11">
                  <c:v>218</c:v>
                </c:pt>
                <c:pt idx="12">
                  <c:v>245</c:v>
                </c:pt>
                <c:pt idx="13">
                  <c:v>252.5</c:v>
                </c:pt>
                <c:pt idx="14">
                  <c:v>293</c:v>
                </c:pt>
                <c:pt idx="15">
                  <c:v>304</c:v>
                </c:pt>
                <c:pt idx="16">
                  <c:v>247.17</c:v>
                </c:pt>
                <c:pt idx="17">
                  <c:v>274</c:v>
                </c:pt>
                <c:pt idx="18">
                  <c:v>302</c:v>
                </c:pt>
                <c:pt idx="19">
                  <c:v>321</c:v>
                </c:pt>
                <c:pt idx="20">
                  <c:v>312.33</c:v>
                </c:pt>
                <c:pt idx="21">
                  <c:v>354</c:v>
                </c:pt>
                <c:pt idx="22">
                  <c:v>366</c:v>
                </c:pt>
                <c:pt idx="23">
                  <c:v>430</c:v>
                </c:pt>
                <c:pt idx="24">
                  <c:v>336.5</c:v>
                </c:pt>
                <c:pt idx="25">
                  <c:v>291.60000000000002</c:v>
                </c:pt>
                <c:pt idx="26">
                  <c:v>360.4</c:v>
                </c:pt>
                <c:pt idx="27">
                  <c:v>300</c:v>
                </c:pt>
                <c:pt idx="28">
                  <c:v>383.2</c:v>
                </c:pt>
                <c:pt idx="29">
                  <c:v>410.2</c:v>
                </c:pt>
                <c:pt idx="30">
                  <c:v>488.33</c:v>
                </c:pt>
                <c:pt idx="31">
                  <c:v>500.1</c:v>
                </c:pt>
                <c:pt idx="32">
                  <c:v>445.2</c:v>
                </c:pt>
                <c:pt idx="33">
                  <c:v>422.12</c:v>
                </c:pt>
                <c:pt idx="34">
                  <c:v>387.45</c:v>
                </c:pt>
                <c:pt idx="35">
                  <c:v>460.4</c:v>
                </c:pt>
                <c:pt idx="36">
                  <c:v>664</c:v>
                </c:pt>
                <c:pt idx="37">
                  <c:v>607.5</c:v>
                </c:pt>
                <c:pt idx="38">
                  <c:v>606.5</c:v>
                </c:pt>
                <c:pt idx="39">
                  <c:v>646</c:v>
                </c:pt>
                <c:pt idx="40">
                  <c:v>576.76</c:v>
                </c:pt>
                <c:pt idx="41">
                  <c:v>630.01</c:v>
                </c:pt>
                <c:pt idx="42">
                  <c:v>700.9</c:v>
                </c:pt>
                <c:pt idx="43">
                  <c:v>750.6</c:v>
                </c:pt>
                <c:pt idx="44">
                  <c:v>752.03</c:v>
                </c:pt>
                <c:pt idx="45">
                  <c:v>730.5</c:v>
                </c:pt>
                <c:pt idx="46">
                  <c:v>593.5</c:v>
                </c:pt>
                <c:pt idx="47">
                  <c:v>696</c:v>
                </c:pt>
                <c:pt idx="48">
                  <c:v>924</c:v>
                </c:pt>
                <c:pt idx="49">
                  <c:v>838</c:v>
                </c:pt>
                <c:pt idx="50">
                  <c:v>894</c:v>
                </c:pt>
                <c:pt idx="51">
                  <c:v>1046</c:v>
                </c:pt>
                <c:pt idx="52">
                  <c:v>938</c:v>
                </c:pt>
                <c:pt idx="53">
                  <c:v>1000.3</c:v>
                </c:pt>
                <c:pt idx="54">
                  <c:v>1208.2</c:v>
                </c:pt>
                <c:pt idx="55">
                  <c:v>1336.26</c:v>
                </c:pt>
                <c:pt idx="56">
                  <c:v>1300</c:v>
                </c:pt>
                <c:pt idx="57">
                  <c:v>1230.3399999999999</c:v>
                </c:pt>
                <c:pt idx="58">
                  <c:v>1064</c:v>
                </c:pt>
                <c:pt idx="59">
                  <c:v>1310</c:v>
                </c:pt>
                <c:pt idx="60">
                  <c:v>1130</c:v>
                </c:pt>
                <c:pt idx="61">
                  <c:v>1010.6</c:v>
                </c:pt>
                <c:pt idx="62">
                  <c:v>1065</c:v>
                </c:pt>
                <c:pt idx="63">
                  <c:v>1305</c:v>
                </c:pt>
                <c:pt idx="64">
                  <c:v>1235.8499999999999</c:v>
                </c:pt>
                <c:pt idx="65">
                  <c:v>1383.125</c:v>
                </c:pt>
                <c:pt idx="66">
                  <c:v>1597.5</c:v>
                </c:pt>
                <c:pt idx="67">
                  <c:v>1674.52</c:v>
                </c:pt>
                <c:pt idx="68">
                  <c:v>1552.5</c:v>
                </c:pt>
                <c:pt idx="69">
                  <c:v>1770</c:v>
                </c:pt>
                <c:pt idx="70">
                  <c:v>1830</c:v>
                </c:pt>
                <c:pt idx="71">
                  <c:v>2150</c:v>
                </c:pt>
                <c:pt idx="72">
                  <c:v>2016</c:v>
                </c:pt>
                <c:pt idx="73">
                  <c:v>1749.6</c:v>
                </c:pt>
                <c:pt idx="74">
                  <c:v>1908</c:v>
                </c:pt>
                <c:pt idx="75">
                  <c:v>1800</c:v>
                </c:pt>
                <c:pt idx="76">
                  <c:v>2199.5</c:v>
                </c:pt>
                <c:pt idx="77">
                  <c:v>2219</c:v>
                </c:pt>
                <c:pt idx="78">
                  <c:v>2755</c:v>
                </c:pt>
                <c:pt idx="79">
                  <c:v>2997.1</c:v>
                </c:pt>
                <c:pt idx="80">
                  <c:v>3005.8</c:v>
                </c:pt>
                <c:pt idx="81">
                  <c:v>2321</c:v>
                </c:pt>
                <c:pt idx="82">
                  <c:v>2235</c:v>
                </c:pt>
                <c:pt idx="83">
                  <c:v>2000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реализация!$D$1</c:f>
              <c:strCache>
                <c:ptCount val="1"/>
                <c:pt idx="0">
                  <c:v>модель / прогноз</c:v>
                </c:pt>
              </c:strCache>
            </c:strRef>
          </c:tx>
          <c:spPr>
            <a:ln cmpd="dbl"/>
          </c:spPr>
          <c:marker>
            <c:symbol val="none"/>
          </c:marker>
          <c:cat>
            <c:numRef>
              <c:f>реализация!$B$2:$B$97</c:f>
              <c:numCache>
                <c:formatCode>[$-419]mmmm\ yyyy;@</c:formatCode>
                <c:ptCount val="96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</c:numCache>
            </c:numRef>
          </c:cat>
          <c:val>
            <c:numRef>
              <c:f>реализация!$D$2:$D$97</c:f>
              <c:numCache>
                <c:formatCode>#,##0.00</c:formatCode>
                <c:ptCount val="96"/>
                <c:pt idx="0">
                  <c:v>157.57879134023824</c:v>
                </c:pt>
                <c:pt idx="1">
                  <c:v>144.41182828340541</c:v>
                </c:pt>
                <c:pt idx="2">
                  <c:v>159.43637254592059</c:v>
                </c:pt>
                <c:pt idx="3">
                  <c:v>168.62344176252873</c:v>
                </c:pt>
                <c:pt idx="4">
                  <c:v>164.60015528503911</c:v>
                </c:pt>
                <c:pt idx="5">
                  <c:v>177.9634993948853</c:v>
                </c:pt>
                <c:pt idx="6">
                  <c:v>217.52598992460568</c:v>
                </c:pt>
                <c:pt idx="7">
                  <c:v>228.8530170164795</c:v>
                </c:pt>
                <c:pt idx="8">
                  <c:v>210.40444258716536</c:v>
                </c:pt>
                <c:pt idx="9">
                  <c:v>227.09113882352088</c:v>
                </c:pt>
                <c:pt idx="10">
                  <c:v>200.14190676467516</c:v>
                </c:pt>
                <c:pt idx="11">
                  <c:v>239.54992745815954</c:v>
                </c:pt>
                <c:pt idx="12">
                  <c:v>250.37208544618483</c:v>
                </c:pt>
                <c:pt idx="13">
                  <c:v>229.43201226752203</c:v>
                </c:pt>
                <c:pt idx="14">
                  <c:v>253.67182089058159</c:v>
                </c:pt>
                <c:pt idx="15">
                  <c:v>275.33034390156234</c:v>
                </c:pt>
                <c:pt idx="16">
                  <c:v>273.20408508645147</c:v>
                </c:pt>
                <c:pt idx="17">
                  <c:v>295.89104056640394</c:v>
                </c:pt>
                <c:pt idx="18">
                  <c:v>353.48339113730066</c:v>
                </c:pt>
                <c:pt idx="19">
                  <c:v>365.20681026696155</c:v>
                </c:pt>
                <c:pt idx="20">
                  <c:v>323.64126042022667</c:v>
                </c:pt>
                <c:pt idx="21">
                  <c:v>354.07966821691645</c:v>
                </c:pt>
                <c:pt idx="22">
                  <c:v>308.31523092017613</c:v>
                </c:pt>
                <c:pt idx="23">
                  <c:v>380.96876268008197</c:v>
                </c:pt>
                <c:pt idx="24">
                  <c:v>410.27038677382671</c:v>
                </c:pt>
                <c:pt idx="25">
                  <c:v>374.11791385870043</c:v>
                </c:pt>
                <c:pt idx="26">
                  <c:v>401.19560353629265</c:v>
                </c:pt>
                <c:pt idx="27">
                  <c:v>420.23609771341779</c:v>
                </c:pt>
                <c:pt idx="28">
                  <c:v>390.05922931759704</c:v>
                </c:pt>
                <c:pt idx="29">
                  <c:v>422.91863309903806</c:v>
                </c:pt>
                <c:pt idx="30">
                  <c:v>499.96915532703804</c:v>
                </c:pt>
                <c:pt idx="31">
                  <c:v>520.51018122428309</c:v>
                </c:pt>
                <c:pt idx="32">
                  <c:v>465.89940186215011</c:v>
                </c:pt>
                <c:pt idx="33">
                  <c:v>507.63478509450846</c:v>
                </c:pt>
                <c:pt idx="34">
                  <c:v>438.27379531585945</c:v>
                </c:pt>
                <c:pt idx="35">
                  <c:v>517.09037902908096</c:v>
                </c:pt>
                <c:pt idx="36">
                  <c:v>521.72341437564125</c:v>
                </c:pt>
                <c:pt idx="37">
                  <c:v>491.36842428930385</c:v>
                </c:pt>
                <c:pt idx="38">
                  <c:v>555.38752990302464</c:v>
                </c:pt>
                <c:pt idx="39">
                  <c:v>581.42770823676472</c:v>
                </c:pt>
                <c:pt idx="40">
                  <c:v>577.0600806230575</c:v>
                </c:pt>
                <c:pt idx="41">
                  <c:v>627.15836517651803</c:v>
                </c:pt>
                <c:pt idx="42">
                  <c:v>746.04789322440297</c:v>
                </c:pt>
                <c:pt idx="43">
                  <c:v>774.04923758483244</c:v>
                </c:pt>
                <c:pt idx="44">
                  <c:v>694.417594971678</c:v>
                </c:pt>
                <c:pt idx="45">
                  <c:v>759.90725331758631</c:v>
                </c:pt>
                <c:pt idx="46">
                  <c:v>670.98471060488373</c:v>
                </c:pt>
                <c:pt idx="47">
                  <c:v>795.67727516102525</c:v>
                </c:pt>
                <c:pt idx="48">
                  <c:v>832.51185235645653</c:v>
                </c:pt>
                <c:pt idx="49">
                  <c:v>771.34684532445749</c:v>
                </c:pt>
                <c:pt idx="50">
                  <c:v>849.47518889756941</c:v>
                </c:pt>
                <c:pt idx="51">
                  <c:v>887.96341546811755</c:v>
                </c:pt>
                <c:pt idx="52">
                  <c:v>879.65744906956252</c:v>
                </c:pt>
                <c:pt idx="53">
                  <c:v>964.8775884403841</c:v>
                </c:pt>
                <c:pt idx="54">
                  <c:v>1147.4730734525231</c:v>
                </c:pt>
                <c:pt idx="55">
                  <c:v>1211.750516323081</c:v>
                </c:pt>
                <c:pt idx="56">
                  <c:v>1118.2457153844759</c:v>
                </c:pt>
                <c:pt idx="57">
                  <c:v>1226.9634077077767</c:v>
                </c:pt>
                <c:pt idx="58">
                  <c:v>1086.8353433751322</c:v>
                </c:pt>
                <c:pt idx="59">
                  <c:v>1309.1190649886751</c:v>
                </c:pt>
                <c:pt idx="60">
                  <c:v>1428.7491058983508</c:v>
                </c:pt>
                <c:pt idx="61">
                  <c:v>1285.9290346485404</c:v>
                </c:pt>
                <c:pt idx="62">
                  <c:v>1372.7491544808331</c:v>
                </c:pt>
                <c:pt idx="63">
                  <c:v>1409.8607615714891</c:v>
                </c:pt>
                <c:pt idx="64">
                  <c:v>1344.5949589696759</c:v>
                </c:pt>
                <c:pt idx="65">
                  <c:v>1442.7369873154237</c:v>
                </c:pt>
                <c:pt idx="66">
                  <c:v>1695.6233295030074</c:v>
                </c:pt>
                <c:pt idx="67">
                  <c:v>1767.0411548600471</c:v>
                </c:pt>
                <c:pt idx="68">
                  <c:v>1600.9657477975852</c:v>
                </c:pt>
                <c:pt idx="69">
                  <c:v>1682.298401190496</c:v>
                </c:pt>
                <c:pt idx="70">
                  <c:v>1480.1360306550021</c:v>
                </c:pt>
                <c:pt idx="71">
                  <c:v>1819.7103735926939</c:v>
                </c:pt>
                <c:pt idx="72">
                  <c:v>1972.7278467053179</c:v>
                </c:pt>
                <c:pt idx="73">
                  <c:v>1811.3952939714552</c:v>
                </c:pt>
                <c:pt idx="74">
                  <c:v>1965.3054695194708</c:v>
                </c:pt>
                <c:pt idx="75">
                  <c:v>2089.8145610211823</c:v>
                </c:pt>
                <c:pt idx="76">
                  <c:v>1979.5032334860916</c:v>
                </c:pt>
                <c:pt idx="77">
                  <c:v>2177.7200698553356</c:v>
                </c:pt>
                <c:pt idx="78">
                  <c:v>2578.2198105015173</c:v>
                </c:pt>
                <c:pt idx="79">
                  <c:v>2733.4089531382056</c:v>
                </c:pt>
                <c:pt idx="80">
                  <c:v>2532.6186593496454</c:v>
                </c:pt>
                <c:pt idx="81">
                  <c:v>2760.6186131310578</c:v>
                </c:pt>
                <c:pt idx="82">
                  <c:v>2429.4962272852254</c:v>
                </c:pt>
                <c:pt idx="83">
                  <c:v>2888.1293852162867</c:v>
                </c:pt>
                <c:pt idx="84">
                  <c:v>2932.1002913880047</c:v>
                </c:pt>
                <c:pt idx="85">
                  <c:v>2665.7249237320807</c:v>
                </c:pt>
                <c:pt idx="86">
                  <c:v>2896.6546545288556</c:v>
                </c:pt>
                <c:pt idx="87">
                  <c:v>3051.8762576560398</c:v>
                </c:pt>
                <c:pt idx="88">
                  <c:v>2996.4119225765085</c:v>
                </c:pt>
                <c:pt idx="89">
                  <c:v>3228.0703663720092</c:v>
                </c:pt>
                <c:pt idx="90">
                  <c:v>3823.8670468125233</c:v>
                </c:pt>
                <c:pt idx="91">
                  <c:v>4025.6563552972498</c:v>
                </c:pt>
                <c:pt idx="92">
                  <c:v>3709.8561035108282</c:v>
                </c:pt>
                <c:pt idx="93">
                  <c:v>3827.3220122166276</c:v>
                </c:pt>
                <c:pt idx="94">
                  <c:v>3434.76341572817</c:v>
                </c:pt>
                <c:pt idx="95">
                  <c:v>4015.4574312693462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229760"/>
        <c:axId val="132243840"/>
      </c:lineChart>
      <c:dateAx>
        <c:axId val="132229760"/>
        <c:scaling>
          <c:orientation val="minMax"/>
        </c:scaling>
        <c:delete val="0"/>
        <c:axPos val="b"/>
        <c:numFmt formatCode="[$-419]mmmm\ yyyy;@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132243840"/>
        <c:crosses val="autoZero"/>
        <c:auto val="1"/>
        <c:lblOffset val="100"/>
        <c:baseTimeUnit val="months"/>
      </c:dateAx>
      <c:valAx>
        <c:axId val="1322438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r>
                  <a:rPr lang="ru-RU" sz="1100">
                    <a:solidFill>
                      <a:schemeClr val="bg1"/>
                    </a:solidFill>
                  </a:rPr>
                  <a:t>тыс. грн.</a:t>
                </a:r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132229760"/>
        <c:crosses val="autoZero"/>
        <c:crossBetween val="between"/>
      </c:valAx>
      <c:spPr>
        <a:solidFill>
          <a:sysClr val="window" lastClr="FFFFFF">
            <a:alpha val="69000"/>
          </a:sysClr>
        </a:solidFill>
      </c:spPr>
    </c:plotArea>
    <c:legend>
      <c:legendPos val="r"/>
      <c:layout>
        <c:manualLayout>
          <c:xMode val="edge"/>
          <c:yMode val="edge"/>
          <c:x val="0.11506368925426549"/>
          <c:y val="0.16640698484118094"/>
          <c:w val="0.23020075366956119"/>
          <c:h val="0.17847983287803337"/>
        </c:manualLayout>
      </c:layout>
      <c:overlay val="0"/>
      <c:spPr>
        <a:solidFill>
          <a:sysClr val="window" lastClr="FFFFFF">
            <a:alpha val="59000"/>
          </a:sysClr>
        </a:solidFill>
        <a:ln w="19050">
          <a:solidFill>
            <a:schemeClr val="tx1"/>
          </a:solidFill>
        </a:ln>
      </c:spPr>
      <c:txPr>
        <a:bodyPr/>
        <a:lstStyle/>
        <a:p>
          <a:pPr>
            <a:defRPr sz="1200" b="1" i="0"/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1"/>
      <a:stretch>
        <a:fillRect/>
      </a:stretch>
    </a:blipFill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'индекс здоровья'!$C$7</c:f>
              <c:strCache>
                <c:ptCount val="1"/>
                <c:pt idx="0">
                  <c:v>"индекс ЗДОРОВЬЯ"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'индекс здоровья'!$B$8:$B$31</c:f>
              <c:numCache>
                <c:formatCode>[$-419]mmmm\ yyyy;@</c:formatCode>
                <c:ptCount val="24"/>
                <c:pt idx="0">
                  <c:v>38078</c:v>
                </c:pt>
                <c:pt idx="1">
                  <c:v>38108</c:v>
                </c:pt>
                <c:pt idx="2">
                  <c:v>38139</c:v>
                </c:pt>
                <c:pt idx="3">
                  <c:v>38169</c:v>
                </c:pt>
                <c:pt idx="4">
                  <c:v>38200</c:v>
                </c:pt>
                <c:pt idx="5">
                  <c:v>38231</c:v>
                </c:pt>
                <c:pt idx="6">
                  <c:v>38261</c:v>
                </c:pt>
                <c:pt idx="7">
                  <c:v>38292</c:v>
                </c:pt>
                <c:pt idx="8">
                  <c:v>38322</c:v>
                </c:pt>
                <c:pt idx="9">
                  <c:v>38353</c:v>
                </c:pt>
                <c:pt idx="10">
                  <c:v>38384</c:v>
                </c:pt>
                <c:pt idx="11">
                  <c:v>38412</c:v>
                </c:pt>
                <c:pt idx="12">
                  <c:v>38443</c:v>
                </c:pt>
                <c:pt idx="13">
                  <c:v>38473</c:v>
                </c:pt>
                <c:pt idx="14">
                  <c:v>38504</c:v>
                </c:pt>
                <c:pt idx="15">
                  <c:v>38534</c:v>
                </c:pt>
                <c:pt idx="16">
                  <c:v>38565</c:v>
                </c:pt>
                <c:pt idx="17">
                  <c:v>38596</c:v>
                </c:pt>
                <c:pt idx="18">
                  <c:v>38626</c:v>
                </c:pt>
                <c:pt idx="19">
                  <c:v>38657</c:v>
                </c:pt>
                <c:pt idx="20">
                  <c:v>38687</c:v>
                </c:pt>
                <c:pt idx="21">
                  <c:v>38718</c:v>
                </c:pt>
                <c:pt idx="22">
                  <c:v>38749</c:v>
                </c:pt>
                <c:pt idx="23">
                  <c:v>38777</c:v>
                </c:pt>
              </c:numCache>
            </c:numRef>
          </c:cat>
          <c:val>
            <c:numRef>
              <c:f>'индекс здоровья'!$C$8:$C$31</c:f>
              <c:numCache>
                <c:formatCode>General</c:formatCode>
                <c:ptCount val="24"/>
                <c:pt idx="0">
                  <c:v>1</c:v>
                </c:pt>
                <c:pt idx="1">
                  <c:v>1.2</c:v>
                </c:pt>
                <c:pt idx="2">
                  <c:v>1.1000000000000001</c:v>
                </c:pt>
                <c:pt idx="3">
                  <c:v>0.9</c:v>
                </c:pt>
                <c:pt idx="4">
                  <c:v>1.1000000000000001</c:v>
                </c:pt>
                <c:pt idx="5">
                  <c:v>1.5</c:v>
                </c:pt>
                <c:pt idx="6">
                  <c:v>1.35</c:v>
                </c:pt>
                <c:pt idx="7">
                  <c:v>1.2</c:v>
                </c:pt>
                <c:pt idx="8">
                  <c:v>1.4</c:v>
                </c:pt>
                <c:pt idx="9">
                  <c:v>1.4</c:v>
                </c:pt>
                <c:pt idx="10">
                  <c:v>1.35</c:v>
                </c:pt>
                <c:pt idx="11">
                  <c:v>1.1499999999999986</c:v>
                </c:pt>
                <c:pt idx="12">
                  <c:v>1.1499999999999986</c:v>
                </c:pt>
                <c:pt idx="13">
                  <c:v>1.6500000000000001</c:v>
                </c:pt>
                <c:pt idx="14">
                  <c:v>2</c:v>
                </c:pt>
                <c:pt idx="15">
                  <c:v>2.15</c:v>
                </c:pt>
                <c:pt idx="16">
                  <c:v>2.4499999999999997</c:v>
                </c:pt>
                <c:pt idx="17">
                  <c:v>2.1</c:v>
                </c:pt>
                <c:pt idx="18">
                  <c:v>2.3499999999999988</c:v>
                </c:pt>
                <c:pt idx="19">
                  <c:v>2.5499999999999998</c:v>
                </c:pt>
                <c:pt idx="20">
                  <c:v>2.4499999999999997</c:v>
                </c:pt>
                <c:pt idx="21">
                  <c:v>2.4299999999999997</c:v>
                </c:pt>
                <c:pt idx="22">
                  <c:v>2.3499999999999988</c:v>
                </c:pt>
                <c:pt idx="23">
                  <c:v>2.4499999999999997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265472"/>
        <c:axId val="132267008"/>
      </c:lineChart>
      <c:dateAx>
        <c:axId val="132265472"/>
        <c:scaling>
          <c:orientation val="minMax"/>
        </c:scaling>
        <c:delete val="0"/>
        <c:axPos val="b"/>
        <c:numFmt formatCode="[$-419]mmmm\ yyyy;@" sourceLinked="1"/>
        <c:majorTickMark val="out"/>
        <c:minorTickMark val="none"/>
        <c:tickLblPos val="nextTo"/>
        <c:crossAx val="132267008"/>
        <c:crosses val="autoZero"/>
        <c:auto val="1"/>
        <c:lblOffset val="100"/>
        <c:baseTimeUnit val="months"/>
      </c:dateAx>
      <c:valAx>
        <c:axId val="132267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2265472"/>
        <c:crosses val="autoZero"/>
        <c:crossBetween val="between"/>
      </c:valAx>
      <c:spPr>
        <a:solidFill>
          <a:sysClr val="window" lastClr="FFFFFF">
            <a:alpha val="46000"/>
          </a:sysClr>
        </a:solidFill>
      </c:spPr>
    </c:plotArea>
    <c:legend>
      <c:legendPos val="t"/>
      <c:layout>
        <c:manualLayout>
          <c:xMode val="edge"/>
          <c:yMode val="edge"/>
          <c:x val="0.11882354639663464"/>
          <c:y val="1.9950124688279378E-2"/>
          <c:w val="0.55699892298941334"/>
          <c:h val="6.415850138433446E-2"/>
        </c:manualLayout>
      </c:layout>
      <c:overlay val="0"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alphaModFix amt="36000"/>
      </a:blip>
      <a:srcRect/>
      <a:stretch>
        <a:fillRect/>
      </a:stretch>
    </a:blipFill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продажи!$C$2</c:f>
              <c:strCache>
                <c:ptCount val="1"/>
                <c:pt idx="0">
                  <c:v>продажи (тыс. грн.)</c:v>
                </c:pt>
              </c:strCache>
            </c:strRef>
          </c:tx>
          <c:spPr>
            <a:ln w="63500">
              <a:solidFill>
                <a:schemeClr val="tx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продажи!$B$3:$B$20</c:f>
              <c:numCache>
                <c:formatCode>[$-419]mmmm\ yyyy;@</c:formatCode>
                <c:ptCount val="18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</c:numCache>
            </c:numRef>
          </c:cat>
          <c:val>
            <c:numRef>
              <c:f>продажи!$C$3:$C$17</c:f>
              <c:numCache>
                <c:formatCode>General</c:formatCode>
                <c:ptCount val="15"/>
                <c:pt idx="0">
                  <c:v>400</c:v>
                </c:pt>
                <c:pt idx="1">
                  <c:v>390</c:v>
                </c:pt>
                <c:pt idx="2">
                  <c:v>385</c:v>
                </c:pt>
                <c:pt idx="3">
                  <c:v>390</c:v>
                </c:pt>
                <c:pt idx="4">
                  <c:v>485</c:v>
                </c:pt>
                <c:pt idx="5">
                  <c:v>500</c:v>
                </c:pt>
                <c:pt idx="6">
                  <c:v>520</c:v>
                </c:pt>
                <c:pt idx="7">
                  <c:v>580</c:v>
                </c:pt>
                <c:pt idx="8">
                  <c:v>570</c:v>
                </c:pt>
                <c:pt idx="9">
                  <c:v>600</c:v>
                </c:pt>
                <c:pt idx="10">
                  <c:v>680</c:v>
                </c:pt>
                <c:pt idx="11">
                  <c:v>695</c:v>
                </c:pt>
                <c:pt idx="12">
                  <c:v>600</c:v>
                </c:pt>
                <c:pt idx="13">
                  <c:v>590</c:v>
                </c:pt>
                <c:pt idx="14">
                  <c:v>620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продажи!$L$2</c:f>
              <c:strCache>
                <c:ptCount val="1"/>
                <c:pt idx="0">
                  <c:v>прогноз</c:v>
                </c:pt>
              </c:strCache>
            </c:strRef>
          </c:tx>
          <c:spPr>
            <a:ln w="50800">
              <a:prstDash val="sysDash"/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layout>
                <c:manualLayout>
                  <c:x val="-2.4724061810154525E-2"/>
                  <c:y val="3.7800687285223511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67</a:t>
                    </a:r>
                    <a:r>
                      <a:rPr lang="ru-RU" sz="1600"/>
                      <a:t>3</a:t>
                    </a:r>
                    <a:r>
                      <a:rPr lang="en-US" sz="1600"/>
                      <a:t>,9</a:t>
                    </a:r>
                    <a:r>
                      <a:rPr lang="ru-RU" sz="1600"/>
                      <a:t>3  (апрель)</a:t>
                    </a:r>
                    <a:endParaRPr lang="en-US" sz="16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8.1236203090507719E-2"/>
                  <c:y val="2.749140893470791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7</a:t>
                    </a:r>
                    <a:r>
                      <a:rPr lang="ru-RU" sz="1600"/>
                      <a:t>45</a:t>
                    </a:r>
                    <a:r>
                      <a:rPr lang="en-US" sz="1600"/>
                      <a:t>,</a:t>
                    </a:r>
                    <a:r>
                      <a:rPr lang="ru-RU" sz="1600"/>
                      <a:t>50 (май)</a:t>
                    </a:r>
                    <a:endParaRPr lang="en-US" sz="16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5320088300220751E-3"/>
                  <c:y val="-7.560137457044673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7</a:t>
                    </a:r>
                    <a:r>
                      <a:rPr lang="ru-RU" sz="1600"/>
                      <a:t>37</a:t>
                    </a:r>
                    <a:r>
                      <a:rPr lang="en-US" sz="1600"/>
                      <a:t>,</a:t>
                    </a:r>
                    <a:r>
                      <a:rPr lang="ru-RU" sz="1600"/>
                      <a:t>79 (июнь)</a:t>
                    </a:r>
                    <a:endParaRPr lang="en-US" sz="16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ysClr val="window" lastClr="FFFFFF">
                  <a:alpha val="72000"/>
                </a:sysClr>
              </a:solidFill>
            </c:spPr>
            <c:txPr>
              <a:bodyPr/>
              <a:lstStyle/>
              <a:p>
                <a:pPr>
                  <a:defRPr sz="1600" b="1">
                    <a:latin typeface="a_DomIno" pitchFamily="66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продажи!$B$3:$B$20</c:f>
              <c:numCache>
                <c:formatCode>[$-419]mmmm\ yyyy;@</c:formatCode>
                <c:ptCount val="18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</c:numCache>
            </c:numRef>
          </c:cat>
          <c:val>
            <c:numRef>
              <c:f>продажи!$L$3:$L$20</c:f>
              <c:numCache>
                <c:formatCode>General</c:formatCode>
                <c:ptCount val="18"/>
                <c:pt idx="0">
                  <c:v>388.07936507936574</c:v>
                </c:pt>
                <c:pt idx="1">
                  <c:v>369.49206349206366</c:v>
                </c:pt>
                <c:pt idx="2">
                  <c:v>373.07936507936574</c:v>
                </c:pt>
                <c:pt idx="3">
                  <c:v>399.48412698412699</c:v>
                </c:pt>
                <c:pt idx="4">
                  <c:v>450.63492063492157</c:v>
                </c:pt>
                <c:pt idx="5">
                  <c:v>509.48412698412699</c:v>
                </c:pt>
                <c:pt idx="6">
                  <c:v>550.88888888888903</c:v>
                </c:pt>
                <c:pt idx="7">
                  <c:v>595.1111111111112</c:v>
                </c:pt>
                <c:pt idx="8">
                  <c:v>600.88888888888903</c:v>
                </c:pt>
                <c:pt idx="9">
                  <c:v>655.62698412698421</c:v>
                </c:pt>
                <c:pt idx="10">
                  <c:v>747.92063492063551</c:v>
                </c:pt>
                <c:pt idx="11">
                  <c:v>750.62698412698421</c:v>
                </c:pt>
                <c:pt idx="12">
                  <c:v>553.69841269841265</c:v>
                </c:pt>
                <c:pt idx="13">
                  <c:v>524.06349206349205</c:v>
                </c:pt>
                <c:pt idx="14">
                  <c:v>573.69841269841265</c:v>
                </c:pt>
                <c:pt idx="15">
                  <c:v>673.93253968253828</c:v>
                </c:pt>
                <c:pt idx="16">
                  <c:v>745.49603174603283</c:v>
                </c:pt>
                <c:pt idx="17">
                  <c:v>737.78968253968458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932160"/>
        <c:axId val="131933696"/>
      </c:lineChart>
      <c:dateAx>
        <c:axId val="131932160"/>
        <c:scaling>
          <c:orientation val="minMax"/>
        </c:scaling>
        <c:delete val="0"/>
        <c:axPos val="b"/>
        <c:numFmt formatCode="[$-419]mmmm\ yyyy;@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1050" b="1"/>
            </a:pPr>
            <a:endParaRPr lang="ru-RU"/>
          </a:p>
        </c:txPr>
        <c:crossAx val="131933696"/>
        <c:crosses val="autoZero"/>
        <c:auto val="1"/>
        <c:lblOffset val="100"/>
        <c:baseTimeUnit val="months"/>
      </c:dateAx>
      <c:valAx>
        <c:axId val="131933696"/>
        <c:scaling>
          <c:orientation val="minMax"/>
          <c:min val="3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200" b="1"/>
            </a:pPr>
            <a:endParaRPr lang="ru-RU"/>
          </a:p>
        </c:txPr>
        <c:crossAx val="131932160"/>
        <c:crosses val="autoZero"/>
        <c:crossBetween val="between"/>
      </c:valAx>
      <c:spPr>
        <a:solidFill>
          <a:sysClr val="window" lastClr="FFFFFF">
            <a:alpha val="70000"/>
          </a:sysClr>
        </a:solidFill>
      </c:spPr>
    </c:plotArea>
    <c:legend>
      <c:legendPos val="t"/>
      <c:layout>
        <c:manualLayout>
          <c:xMode val="edge"/>
          <c:yMode val="edge"/>
          <c:x val="1.3223479515391701E-2"/>
          <c:y val="3.7800687285223511E-2"/>
          <c:w val="0.97586928786219662"/>
          <c:h val="9.7369916389317301E-2"/>
        </c:manualLayout>
      </c:layout>
      <c:overlay val="0"/>
      <c:spPr>
        <a:solidFill>
          <a:sysClr val="window" lastClr="FFFFFF">
            <a:alpha val="41000"/>
          </a:sysClr>
        </a:solidFill>
      </c:spPr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1"/>
      <a:stretch>
        <a:fillRect/>
      </a:stretch>
    </a:blipFill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541976327977146E-2"/>
          <c:y val="8.7816794148084729E-2"/>
          <c:w val="0.94756911344137273"/>
          <c:h val="0.77745393748376168"/>
        </c:manualLayout>
      </c:layout>
      <c:lineChart>
        <c:grouping val="standard"/>
        <c:varyColors val="0"/>
        <c:ser>
          <c:idx val="0"/>
          <c:order val="0"/>
          <c:tx>
            <c:strRef>
              <c:f>'Цитозар 100 мг (4)'!$C$2</c:f>
              <c:strCache>
                <c:ptCount val="1"/>
                <c:pt idx="0">
                  <c:v>Цитозар 100 мг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val>
            <c:numRef>
              <c:f>'Цитозар 100 мг (4)'!$C$4:$C$27</c:f>
              <c:numCache>
                <c:formatCode>General</c:formatCode>
                <c:ptCount val="24"/>
                <c:pt idx="0">
                  <c:v>33</c:v>
                </c:pt>
                <c:pt idx="1">
                  <c:v>38</c:v>
                </c:pt>
                <c:pt idx="2">
                  <c:v>30</c:v>
                </c:pt>
                <c:pt idx="3">
                  <c:v>41</c:v>
                </c:pt>
                <c:pt idx="4">
                  <c:v>29</c:v>
                </c:pt>
                <c:pt idx="5">
                  <c:v>30</c:v>
                </c:pt>
                <c:pt idx="6">
                  <c:v>45</c:v>
                </c:pt>
                <c:pt idx="7">
                  <c:v>31</c:v>
                </c:pt>
                <c:pt idx="8">
                  <c:v>37</c:v>
                </c:pt>
                <c:pt idx="9">
                  <c:v>29</c:v>
                </c:pt>
                <c:pt idx="10">
                  <c:v>41</c:v>
                </c:pt>
                <c:pt idx="11">
                  <c:v>52</c:v>
                </c:pt>
                <c:pt idx="12">
                  <c:v>30</c:v>
                </c:pt>
                <c:pt idx="13">
                  <c:v>43</c:v>
                </c:pt>
                <c:pt idx="14">
                  <c:v>30</c:v>
                </c:pt>
                <c:pt idx="15">
                  <c:v>38</c:v>
                </c:pt>
                <c:pt idx="16">
                  <c:v>40</c:v>
                </c:pt>
                <c:pt idx="17">
                  <c:v>30</c:v>
                </c:pt>
                <c:pt idx="18">
                  <c:v>52</c:v>
                </c:pt>
                <c:pt idx="19">
                  <c:v>40</c:v>
                </c:pt>
                <c:pt idx="20">
                  <c:v>33</c:v>
                </c:pt>
                <c:pt idx="21">
                  <c:v>45</c:v>
                </c:pt>
                <c:pt idx="22">
                  <c:v>38</c:v>
                </c:pt>
                <c:pt idx="23">
                  <c:v>31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979520"/>
        <c:axId val="131985792"/>
      </c:lineChart>
      <c:catAx>
        <c:axId val="131979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19857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198579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1979520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alphaModFix amt="48000"/>
      </a:blip>
      <a:srcRect/>
      <a:tile tx="0" ty="0" sx="100000" sy="100000" flip="none" algn="tl"/>
    </a:blip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ru-RU">
                <a:solidFill>
                  <a:schemeClr val="bg1"/>
                </a:solidFill>
              </a:rPr>
              <a:t>Кількість телефонних дзвінків до консультантів фірми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звонков</c:v>
                </c:pt>
              </c:strCache>
            </c:strRef>
          </c:tx>
          <c:spPr>
            <a:ln w="60325" cmpd="dbl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Лист1!$A$2:$A$181</c:f>
              <c:numCache>
                <c:formatCode>mmm\-yyyy</c:formatCode>
                <c:ptCount val="180"/>
                <c:pt idx="0">
                  <c:v>22647</c:v>
                </c:pt>
                <c:pt idx="1">
                  <c:v>22678</c:v>
                </c:pt>
                <c:pt idx="2">
                  <c:v>22706</c:v>
                </c:pt>
                <c:pt idx="3">
                  <c:v>22737</c:v>
                </c:pt>
                <c:pt idx="4">
                  <c:v>22767</c:v>
                </c:pt>
                <c:pt idx="5">
                  <c:v>22798</c:v>
                </c:pt>
                <c:pt idx="6">
                  <c:v>22828</c:v>
                </c:pt>
                <c:pt idx="7">
                  <c:v>22859</c:v>
                </c:pt>
                <c:pt idx="8">
                  <c:v>22890</c:v>
                </c:pt>
                <c:pt idx="9">
                  <c:v>22920</c:v>
                </c:pt>
                <c:pt idx="10">
                  <c:v>22951</c:v>
                </c:pt>
                <c:pt idx="11">
                  <c:v>22981</c:v>
                </c:pt>
                <c:pt idx="12">
                  <c:v>23012</c:v>
                </c:pt>
                <c:pt idx="13">
                  <c:v>23043</c:v>
                </c:pt>
                <c:pt idx="14">
                  <c:v>23071</c:v>
                </c:pt>
                <c:pt idx="15">
                  <c:v>23102</c:v>
                </c:pt>
                <c:pt idx="16">
                  <c:v>23132</c:v>
                </c:pt>
                <c:pt idx="17">
                  <c:v>23163</c:v>
                </c:pt>
                <c:pt idx="18">
                  <c:v>23193</c:v>
                </c:pt>
                <c:pt idx="19">
                  <c:v>23224</c:v>
                </c:pt>
                <c:pt idx="20">
                  <c:v>23255</c:v>
                </c:pt>
                <c:pt idx="21">
                  <c:v>23285</c:v>
                </c:pt>
                <c:pt idx="22">
                  <c:v>23316</c:v>
                </c:pt>
                <c:pt idx="23">
                  <c:v>23346</c:v>
                </c:pt>
                <c:pt idx="24">
                  <c:v>23377</c:v>
                </c:pt>
                <c:pt idx="25">
                  <c:v>23408</c:v>
                </c:pt>
                <c:pt idx="26">
                  <c:v>23437</c:v>
                </c:pt>
                <c:pt idx="27">
                  <c:v>23468</c:v>
                </c:pt>
                <c:pt idx="28">
                  <c:v>23498</c:v>
                </c:pt>
                <c:pt idx="29">
                  <c:v>23529</c:v>
                </c:pt>
                <c:pt idx="30">
                  <c:v>23559</c:v>
                </c:pt>
                <c:pt idx="31">
                  <c:v>23590</c:v>
                </c:pt>
                <c:pt idx="32">
                  <c:v>23621</c:v>
                </c:pt>
                <c:pt idx="33">
                  <c:v>23651</c:v>
                </c:pt>
                <c:pt idx="34">
                  <c:v>23682</c:v>
                </c:pt>
                <c:pt idx="35">
                  <c:v>23712</c:v>
                </c:pt>
                <c:pt idx="36">
                  <c:v>23743</c:v>
                </c:pt>
                <c:pt idx="37">
                  <c:v>23774</c:v>
                </c:pt>
                <c:pt idx="38">
                  <c:v>23802</c:v>
                </c:pt>
                <c:pt idx="39">
                  <c:v>23833</c:v>
                </c:pt>
                <c:pt idx="40">
                  <c:v>23863</c:v>
                </c:pt>
                <c:pt idx="41">
                  <c:v>23894</c:v>
                </c:pt>
                <c:pt idx="42">
                  <c:v>23924</c:v>
                </c:pt>
                <c:pt idx="43">
                  <c:v>23955</c:v>
                </c:pt>
                <c:pt idx="44">
                  <c:v>23986</c:v>
                </c:pt>
                <c:pt idx="45">
                  <c:v>24016</c:v>
                </c:pt>
                <c:pt idx="46">
                  <c:v>24047</c:v>
                </c:pt>
                <c:pt idx="47">
                  <c:v>24077</c:v>
                </c:pt>
                <c:pt idx="48">
                  <c:v>24108</c:v>
                </c:pt>
                <c:pt idx="49">
                  <c:v>24139</c:v>
                </c:pt>
                <c:pt idx="50">
                  <c:v>24167</c:v>
                </c:pt>
                <c:pt idx="51">
                  <c:v>24198</c:v>
                </c:pt>
                <c:pt idx="52">
                  <c:v>24228</c:v>
                </c:pt>
                <c:pt idx="53">
                  <c:v>24259</c:v>
                </c:pt>
                <c:pt idx="54">
                  <c:v>24289</c:v>
                </c:pt>
                <c:pt idx="55">
                  <c:v>24320</c:v>
                </c:pt>
                <c:pt idx="56">
                  <c:v>24351</c:v>
                </c:pt>
                <c:pt idx="57">
                  <c:v>24381</c:v>
                </c:pt>
                <c:pt idx="58">
                  <c:v>24412</c:v>
                </c:pt>
                <c:pt idx="59">
                  <c:v>24442</c:v>
                </c:pt>
                <c:pt idx="60">
                  <c:v>24473</c:v>
                </c:pt>
                <c:pt idx="61">
                  <c:v>24504</c:v>
                </c:pt>
                <c:pt idx="62">
                  <c:v>24532</c:v>
                </c:pt>
                <c:pt idx="63">
                  <c:v>24563</c:v>
                </c:pt>
                <c:pt idx="64">
                  <c:v>24593</c:v>
                </c:pt>
                <c:pt idx="65">
                  <c:v>24624</c:v>
                </c:pt>
                <c:pt idx="66">
                  <c:v>24654</c:v>
                </c:pt>
                <c:pt idx="67">
                  <c:v>24685</c:v>
                </c:pt>
                <c:pt idx="68">
                  <c:v>24716</c:v>
                </c:pt>
                <c:pt idx="69">
                  <c:v>24746</c:v>
                </c:pt>
                <c:pt idx="70">
                  <c:v>24777</c:v>
                </c:pt>
                <c:pt idx="71">
                  <c:v>24807</c:v>
                </c:pt>
                <c:pt idx="72">
                  <c:v>24838</c:v>
                </c:pt>
                <c:pt idx="73">
                  <c:v>24869</c:v>
                </c:pt>
                <c:pt idx="74">
                  <c:v>24898</c:v>
                </c:pt>
                <c:pt idx="75">
                  <c:v>24929</c:v>
                </c:pt>
                <c:pt idx="76">
                  <c:v>24959</c:v>
                </c:pt>
                <c:pt idx="77">
                  <c:v>24990</c:v>
                </c:pt>
                <c:pt idx="78">
                  <c:v>25020</c:v>
                </c:pt>
                <c:pt idx="79">
                  <c:v>25051</c:v>
                </c:pt>
                <c:pt idx="80">
                  <c:v>25082</c:v>
                </c:pt>
                <c:pt idx="81">
                  <c:v>25112</c:v>
                </c:pt>
                <c:pt idx="82">
                  <c:v>25143</c:v>
                </c:pt>
                <c:pt idx="83">
                  <c:v>25173</c:v>
                </c:pt>
                <c:pt idx="84">
                  <c:v>25204</c:v>
                </c:pt>
                <c:pt idx="85">
                  <c:v>25235</c:v>
                </c:pt>
                <c:pt idx="86">
                  <c:v>25263</c:v>
                </c:pt>
                <c:pt idx="87">
                  <c:v>25294</c:v>
                </c:pt>
                <c:pt idx="88">
                  <c:v>25324</c:v>
                </c:pt>
                <c:pt idx="89">
                  <c:v>25355</c:v>
                </c:pt>
                <c:pt idx="90">
                  <c:v>25385</c:v>
                </c:pt>
                <c:pt idx="91">
                  <c:v>25416</c:v>
                </c:pt>
                <c:pt idx="92">
                  <c:v>25447</c:v>
                </c:pt>
                <c:pt idx="93">
                  <c:v>25477</c:v>
                </c:pt>
                <c:pt idx="94">
                  <c:v>25508</c:v>
                </c:pt>
                <c:pt idx="95">
                  <c:v>25538</c:v>
                </c:pt>
                <c:pt idx="96">
                  <c:v>25569</c:v>
                </c:pt>
                <c:pt idx="97">
                  <c:v>25600</c:v>
                </c:pt>
                <c:pt idx="98">
                  <c:v>25628</c:v>
                </c:pt>
                <c:pt idx="99">
                  <c:v>25659</c:v>
                </c:pt>
                <c:pt idx="100">
                  <c:v>25689</c:v>
                </c:pt>
                <c:pt idx="101">
                  <c:v>25720</c:v>
                </c:pt>
                <c:pt idx="102">
                  <c:v>25750</c:v>
                </c:pt>
                <c:pt idx="103">
                  <c:v>25781</c:v>
                </c:pt>
                <c:pt idx="104">
                  <c:v>25812</c:v>
                </c:pt>
                <c:pt idx="105">
                  <c:v>25842</c:v>
                </c:pt>
                <c:pt idx="106">
                  <c:v>25873</c:v>
                </c:pt>
                <c:pt idx="107">
                  <c:v>25903</c:v>
                </c:pt>
                <c:pt idx="108">
                  <c:v>25934</c:v>
                </c:pt>
                <c:pt idx="109">
                  <c:v>25965</c:v>
                </c:pt>
                <c:pt idx="110">
                  <c:v>25993</c:v>
                </c:pt>
                <c:pt idx="111">
                  <c:v>26024</c:v>
                </c:pt>
                <c:pt idx="112">
                  <c:v>26054</c:v>
                </c:pt>
                <c:pt idx="113">
                  <c:v>26085</c:v>
                </c:pt>
                <c:pt idx="114">
                  <c:v>26115</c:v>
                </c:pt>
                <c:pt idx="115">
                  <c:v>26146</c:v>
                </c:pt>
                <c:pt idx="116">
                  <c:v>26177</c:v>
                </c:pt>
                <c:pt idx="117">
                  <c:v>26207</c:v>
                </c:pt>
                <c:pt idx="118">
                  <c:v>26238</c:v>
                </c:pt>
                <c:pt idx="119">
                  <c:v>26268</c:v>
                </c:pt>
                <c:pt idx="120">
                  <c:v>26299</c:v>
                </c:pt>
                <c:pt idx="121">
                  <c:v>26330</c:v>
                </c:pt>
                <c:pt idx="122">
                  <c:v>26359</c:v>
                </c:pt>
                <c:pt idx="123">
                  <c:v>26390</c:v>
                </c:pt>
                <c:pt idx="124">
                  <c:v>26420</c:v>
                </c:pt>
                <c:pt idx="125">
                  <c:v>26451</c:v>
                </c:pt>
                <c:pt idx="126">
                  <c:v>26481</c:v>
                </c:pt>
                <c:pt idx="127">
                  <c:v>26512</c:v>
                </c:pt>
                <c:pt idx="128">
                  <c:v>26543</c:v>
                </c:pt>
                <c:pt idx="129">
                  <c:v>26573</c:v>
                </c:pt>
                <c:pt idx="130">
                  <c:v>26604</c:v>
                </c:pt>
                <c:pt idx="131">
                  <c:v>26634</c:v>
                </c:pt>
                <c:pt idx="132">
                  <c:v>26665</c:v>
                </c:pt>
                <c:pt idx="133">
                  <c:v>26696</c:v>
                </c:pt>
                <c:pt idx="134">
                  <c:v>26724</c:v>
                </c:pt>
                <c:pt idx="135">
                  <c:v>26755</c:v>
                </c:pt>
                <c:pt idx="136">
                  <c:v>26785</c:v>
                </c:pt>
                <c:pt idx="137">
                  <c:v>26816</c:v>
                </c:pt>
                <c:pt idx="138">
                  <c:v>26846</c:v>
                </c:pt>
                <c:pt idx="139">
                  <c:v>26877</c:v>
                </c:pt>
                <c:pt idx="140">
                  <c:v>26908</c:v>
                </c:pt>
                <c:pt idx="141">
                  <c:v>26938</c:v>
                </c:pt>
                <c:pt idx="142">
                  <c:v>26969</c:v>
                </c:pt>
                <c:pt idx="143">
                  <c:v>26999</c:v>
                </c:pt>
                <c:pt idx="144">
                  <c:v>27030</c:v>
                </c:pt>
                <c:pt idx="145">
                  <c:v>27061</c:v>
                </c:pt>
                <c:pt idx="146">
                  <c:v>27089</c:v>
                </c:pt>
                <c:pt idx="147">
                  <c:v>27120</c:v>
                </c:pt>
                <c:pt idx="148">
                  <c:v>27150</c:v>
                </c:pt>
                <c:pt idx="149">
                  <c:v>27181</c:v>
                </c:pt>
                <c:pt idx="150">
                  <c:v>27211</c:v>
                </c:pt>
                <c:pt idx="151">
                  <c:v>27242</c:v>
                </c:pt>
                <c:pt idx="152">
                  <c:v>27273</c:v>
                </c:pt>
                <c:pt idx="153">
                  <c:v>27303</c:v>
                </c:pt>
                <c:pt idx="154">
                  <c:v>27334</c:v>
                </c:pt>
                <c:pt idx="155">
                  <c:v>27364</c:v>
                </c:pt>
                <c:pt idx="156">
                  <c:v>27395</c:v>
                </c:pt>
                <c:pt idx="157">
                  <c:v>27426</c:v>
                </c:pt>
                <c:pt idx="158">
                  <c:v>27454</c:v>
                </c:pt>
                <c:pt idx="159">
                  <c:v>27485</c:v>
                </c:pt>
                <c:pt idx="160">
                  <c:v>27515</c:v>
                </c:pt>
                <c:pt idx="161">
                  <c:v>27546</c:v>
                </c:pt>
                <c:pt idx="162">
                  <c:v>27576</c:v>
                </c:pt>
                <c:pt idx="163">
                  <c:v>27607</c:v>
                </c:pt>
                <c:pt idx="164">
                  <c:v>27638</c:v>
                </c:pt>
                <c:pt idx="165">
                  <c:v>27668</c:v>
                </c:pt>
                <c:pt idx="166">
                  <c:v>27699</c:v>
                </c:pt>
                <c:pt idx="167">
                  <c:v>27729</c:v>
                </c:pt>
                <c:pt idx="168">
                  <c:v>27760</c:v>
                </c:pt>
                <c:pt idx="169">
                  <c:v>27791</c:v>
                </c:pt>
                <c:pt idx="170">
                  <c:v>27820</c:v>
                </c:pt>
                <c:pt idx="171">
                  <c:v>27851</c:v>
                </c:pt>
                <c:pt idx="172">
                  <c:v>27881</c:v>
                </c:pt>
                <c:pt idx="173">
                  <c:v>27912</c:v>
                </c:pt>
                <c:pt idx="174">
                  <c:v>27942</c:v>
                </c:pt>
                <c:pt idx="175">
                  <c:v>27973</c:v>
                </c:pt>
                <c:pt idx="176">
                  <c:v>28004</c:v>
                </c:pt>
                <c:pt idx="177">
                  <c:v>28034</c:v>
                </c:pt>
                <c:pt idx="178">
                  <c:v>28065</c:v>
                </c:pt>
                <c:pt idx="179">
                  <c:v>28095</c:v>
                </c:pt>
              </c:numCache>
            </c:numRef>
          </c:cat>
          <c:val>
            <c:numRef>
              <c:f>Лист1!$B$2:$B$181</c:f>
              <c:numCache>
                <c:formatCode>General</c:formatCode>
                <c:ptCount val="180"/>
                <c:pt idx="0">
                  <c:v>350</c:v>
                </c:pt>
                <c:pt idx="1">
                  <c:v>339</c:v>
                </c:pt>
                <c:pt idx="2">
                  <c:v>351</c:v>
                </c:pt>
                <c:pt idx="3">
                  <c:v>364</c:v>
                </c:pt>
                <c:pt idx="4">
                  <c:v>369</c:v>
                </c:pt>
                <c:pt idx="5">
                  <c:v>331</c:v>
                </c:pt>
                <c:pt idx="6">
                  <c:v>331</c:v>
                </c:pt>
                <c:pt idx="7">
                  <c:v>340</c:v>
                </c:pt>
                <c:pt idx="8">
                  <c:v>346</c:v>
                </c:pt>
                <c:pt idx="9">
                  <c:v>341</c:v>
                </c:pt>
                <c:pt idx="10">
                  <c:v>357</c:v>
                </c:pt>
                <c:pt idx="11">
                  <c:v>398</c:v>
                </c:pt>
                <c:pt idx="12">
                  <c:v>381</c:v>
                </c:pt>
                <c:pt idx="13">
                  <c:v>367</c:v>
                </c:pt>
                <c:pt idx="14">
                  <c:v>383</c:v>
                </c:pt>
                <c:pt idx="15">
                  <c:v>375</c:v>
                </c:pt>
                <c:pt idx="16">
                  <c:v>353</c:v>
                </c:pt>
                <c:pt idx="17">
                  <c:v>361</c:v>
                </c:pt>
                <c:pt idx="18">
                  <c:v>375</c:v>
                </c:pt>
                <c:pt idx="19">
                  <c:v>371</c:v>
                </c:pt>
                <c:pt idx="20">
                  <c:v>373</c:v>
                </c:pt>
                <c:pt idx="21">
                  <c:v>366</c:v>
                </c:pt>
                <c:pt idx="22">
                  <c:v>382</c:v>
                </c:pt>
                <c:pt idx="23">
                  <c:v>429</c:v>
                </c:pt>
                <c:pt idx="24">
                  <c:v>406</c:v>
                </c:pt>
                <c:pt idx="25">
                  <c:v>403</c:v>
                </c:pt>
                <c:pt idx="26">
                  <c:v>429</c:v>
                </c:pt>
                <c:pt idx="27">
                  <c:v>425</c:v>
                </c:pt>
                <c:pt idx="28">
                  <c:v>427</c:v>
                </c:pt>
                <c:pt idx="29">
                  <c:v>409</c:v>
                </c:pt>
                <c:pt idx="30">
                  <c:v>402</c:v>
                </c:pt>
                <c:pt idx="31">
                  <c:v>409</c:v>
                </c:pt>
                <c:pt idx="32">
                  <c:v>419</c:v>
                </c:pt>
                <c:pt idx="33">
                  <c:v>404</c:v>
                </c:pt>
                <c:pt idx="34">
                  <c:v>429</c:v>
                </c:pt>
                <c:pt idx="35">
                  <c:v>463</c:v>
                </c:pt>
                <c:pt idx="36">
                  <c:v>428</c:v>
                </c:pt>
                <c:pt idx="37">
                  <c:v>449</c:v>
                </c:pt>
                <c:pt idx="38">
                  <c:v>444</c:v>
                </c:pt>
                <c:pt idx="39">
                  <c:v>467</c:v>
                </c:pt>
                <c:pt idx="40">
                  <c:v>474</c:v>
                </c:pt>
                <c:pt idx="41">
                  <c:v>463</c:v>
                </c:pt>
                <c:pt idx="42">
                  <c:v>432</c:v>
                </c:pt>
                <c:pt idx="43">
                  <c:v>453</c:v>
                </c:pt>
                <c:pt idx="44">
                  <c:v>462</c:v>
                </c:pt>
                <c:pt idx="45">
                  <c:v>456</c:v>
                </c:pt>
                <c:pt idx="46">
                  <c:v>474</c:v>
                </c:pt>
                <c:pt idx="47">
                  <c:v>514</c:v>
                </c:pt>
                <c:pt idx="48">
                  <c:v>489</c:v>
                </c:pt>
                <c:pt idx="49">
                  <c:v>475</c:v>
                </c:pt>
                <c:pt idx="50">
                  <c:v>492</c:v>
                </c:pt>
                <c:pt idx="51">
                  <c:v>525</c:v>
                </c:pt>
                <c:pt idx="52">
                  <c:v>527</c:v>
                </c:pt>
                <c:pt idx="53">
                  <c:v>533</c:v>
                </c:pt>
                <c:pt idx="54">
                  <c:v>527</c:v>
                </c:pt>
                <c:pt idx="55">
                  <c:v>522</c:v>
                </c:pt>
                <c:pt idx="56">
                  <c:v>526</c:v>
                </c:pt>
                <c:pt idx="57">
                  <c:v>513</c:v>
                </c:pt>
                <c:pt idx="58">
                  <c:v>564</c:v>
                </c:pt>
                <c:pt idx="59">
                  <c:v>599</c:v>
                </c:pt>
                <c:pt idx="60">
                  <c:v>572</c:v>
                </c:pt>
                <c:pt idx="61">
                  <c:v>587</c:v>
                </c:pt>
                <c:pt idx="62">
                  <c:v>599</c:v>
                </c:pt>
                <c:pt idx="63">
                  <c:v>601</c:v>
                </c:pt>
                <c:pt idx="64">
                  <c:v>611</c:v>
                </c:pt>
                <c:pt idx="65">
                  <c:v>620</c:v>
                </c:pt>
                <c:pt idx="66">
                  <c:v>579</c:v>
                </c:pt>
                <c:pt idx="67">
                  <c:v>582</c:v>
                </c:pt>
                <c:pt idx="68">
                  <c:v>592</c:v>
                </c:pt>
                <c:pt idx="69">
                  <c:v>581</c:v>
                </c:pt>
                <c:pt idx="70">
                  <c:v>630</c:v>
                </c:pt>
                <c:pt idx="71">
                  <c:v>663</c:v>
                </c:pt>
                <c:pt idx="72">
                  <c:v>638</c:v>
                </c:pt>
                <c:pt idx="73">
                  <c:v>631</c:v>
                </c:pt>
                <c:pt idx="74">
                  <c:v>645</c:v>
                </c:pt>
                <c:pt idx="75">
                  <c:v>682</c:v>
                </c:pt>
                <c:pt idx="76">
                  <c:v>601</c:v>
                </c:pt>
                <c:pt idx="77">
                  <c:v>595</c:v>
                </c:pt>
                <c:pt idx="78">
                  <c:v>521</c:v>
                </c:pt>
                <c:pt idx="79">
                  <c:v>521</c:v>
                </c:pt>
                <c:pt idx="80">
                  <c:v>516</c:v>
                </c:pt>
                <c:pt idx="81">
                  <c:v>496</c:v>
                </c:pt>
                <c:pt idx="82">
                  <c:v>538</c:v>
                </c:pt>
                <c:pt idx="83">
                  <c:v>575</c:v>
                </c:pt>
                <c:pt idx="84">
                  <c:v>537</c:v>
                </c:pt>
                <c:pt idx="85">
                  <c:v>534</c:v>
                </c:pt>
                <c:pt idx="86">
                  <c:v>542</c:v>
                </c:pt>
                <c:pt idx="87">
                  <c:v>438</c:v>
                </c:pt>
                <c:pt idx="88">
                  <c:v>547</c:v>
                </c:pt>
                <c:pt idx="89">
                  <c:v>540</c:v>
                </c:pt>
                <c:pt idx="90">
                  <c:v>526</c:v>
                </c:pt>
                <c:pt idx="91">
                  <c:v>548</c:v>
                </c:pt>
                <c:pt idx="92">
                  <c:v>555</c:v>
                </c:pt>
                <c:pt idx="93">
                  <c:v>545</c:v>
                </c:pt>
                <c:pt idx="94">
                  <c:v>594</c:v>
                </c:pt>
                <c:pt idx="95">
                  <c:v>643</c:v>
                </c:pt>
                <c:pt idx="96">
                  <c:v>625</c:v>
                </c:pt>
                <c:pt idx="97">
                  <c:v>616</c:v>
                </c:pt>
                <c:pt idx="98">
                  <c:v>640</c:v>
                </c:pt>
                <c:pt idx="99">
                  <c:v>625</c:v>
                </c:pt>
                <c:pt idx="100">
                  <c:v>637</c:v>
                </c:pt>
                <c:pt idx="101">
                  <c:v>634</c:v>
                </c:pt>
                <c:pt idx="102">
                  <c:v>621</c:v>
                </c:pt>
                <c:pt idx="103">
                  <c:v>641</c:v>
                </c:pt>
                <c:pt idx="104">
                  <c:v>654</c:v>
                </c:pt>
                <c:pt idx="105">
                  <c:v>649</c:v>
                </c:pt>
                <c:pt idx="106">
                  <c:v>662</c:v>
                </c:pt>
                <c:pt idx="107">
                  <c:v>699</c:v>
                </c:pt>
                <c:pt idx="108">
                  <c:v>672</c:v>
                </c:pt>
                <c:pt idx="109">
                  <c:v>704</c:v>
                </c:pt>
                <c:pt idx="110">
                  <c:v>700</c:v>
                </c:pt>
                <c:pt idx="111">
                  <c:v>711</c:v>
                </c:pt>
                <c:pt idx="112">
                  <c:v>715</c:v>
                </c:pt>
                <c:pt idx="113">
                  <c:v>718</c:v>
                </c:pt>
                <c:pt idx="114">
                  <c:v>652</c:v>
                </c:pt>
                <c:pt idx="115">
                  <c:v>664</c:v>
                </c:pt>
                <c:pt idx="116">
                  <c:v>695</c:v>
                </c:pt>
                <c:pt idx="117">
                  <c:v>704</c:v>
                </c:pt>
                <c:pt idx="118">
                  <c:v>733</c:v>
                </c:pt>
                <c:pt idx="119">
                  <c:v>772</c:v>
                </c:pt>
                <c:pt idx="120">
                  <c:v>716</c:v>
                </c:pt>
                <c:pt idx="121">
                  <c:v>712</c:v>
                </c:pt>
                <c:pt idx="122">
                  <c:v>732</c:v>
                </c:pt>
                <c:pt idx="123">
                  <c:v>755</c:v>
                </c:pt>
                <c:pt idx="124">
                  <c:v>761</c:v>
                </c:pt>
                <c:pt idx="125">
                  <c:v>748</c:v>
                </c:pt>
                <c:pt idx="126">
                  <c:v>748</c:v>
                </c:pt>
                <c:pt idx="127">
                  <c:v>750</c:v>
                </c:pt>
                <c:pt idx="128">
                  <c:v>744</c:v>
                </c:pt>
                <c:pt idx="129">
                  <c:v>731</c:v>
                </c:pt>
                <c:pt idx="130">
                  <c:v>782</c:v>
                </c:pt>
                <c:pt idx="131">
                  <c:v>810</c:v>
                </c:pt>
                <c:pt idx="132">
                  <c:v>777</c:v>
                </c:pt>
                <c:pt idx="133">
                  <c:v>816</c:v>
                </c:pt>
                <c:pt idx="134">
                  <c:v>840</c:v>
                </c:pt>
                <c:pt idx="135">
                  <c:v>868</c:v>
                </c:pt>
                <c:pt idx="136">
                  <c:v>872</c:v>
                </c:pt>
                <c:pt idx="137">
                  <c:v>811</c:v>
                </c:pt>
                <c:pt idx="138">
                  <c:v>810</c:v>
                </c:pt>
                <c:pt idx="139">
                  <c:v>762</c:v>
                </c:pt>
                <c:pt idx="140">
                  <c:v>634</c:v>
                </c:pt>
                <c:pt idx="141">
                  <c:v>626</c:v>
                </c:pt>
                <c:pt idx="142">
                  <c:v>649</c:v>
                </c:pt>
                <c:pt idx="143">
                  <c:v>697</c:v>
                </c:pt>
                <c:pt idx="144">
                  <c:v>657</c:v>
                </c:pt>
                <c:pt idx="145">
                  <c:v>549</c:v>
                </c:pt>
                <c:pt idx="146">
                  <c:v>162</c:v>
                </c:pt>
                <c:pt idx="147">
                  <c:v>177</c:v>
                </c:pt>
                <c:pt idx="148">
                  <c:v>175</c:v>
                </c:pt>
                <c:pt idx="149">
                  <c:v>162</c:v>
                </c:pt>
                <c:pt idx="150">
                  <c:v>161</c:v>
                </c:pt>
                <c:pt idx="151">
                  <c:v>165</c:v>
                </c:pt>
                <c:pt idx="152">
                  <c:v>170</c:v>
                </c:pt>
                <c:pt idx="153">
                  <c:v>172</c:v>
                </c:pt>
                <c:pt idx="154">
                  <c:v>178</c:v>
                </c:pt>
                <c:pt idx="155">
                  <c:v>186</c:v>
                </c:pt>
                <c:pt idx="156">
                  <c:v>178</c:v>
                </c:pt>
                <c:pt idx="157">
                  <c:v>178</c:v>
                </c:pt>
                <c:pt idx="158">
                  <c:v>189</c:v>
                </c:pt>
                <c:pt idx="159">
                  <c:v>205</c:v>
                </c:pt>
                <c:pt idx="160">
                  <c:v>202</c:v>
                </c:pt>
                <c:pt idx="161">
                  <c:v>185</c:v>
                </c:pt>
                <c:pt idx="162">
                  <c:v>193</c:v>
                </c:pt>
                <c:pt idx="163">
                  <c:v>200</c:v>
                </c:pt>
                <c:pt idx="164">
                  <c:v>196</c:v>
                </c:pt>
                <c:pt idx="165">
                  <c:v>204</c:v>
                </c:pt>
                <c:pt idx="166">
                  <c:v>206</c:v>
                </c:pt>
                <c:pt idx="167">
                  <c:v>227</c:v>
                </c:pt>
                <c:pt idx="168">
                  <c:v>225</c:v>
                </c:pt>
                <c:pt idx="169">
                  <c:v>217</c:v>
                </c:pt>
                <c:pt idx="170">
                  <c:v>219</c:v>
                </c:pt>
                <c:pt idx="171">
                  <c:v>236</c:v>
                </c:pt>
                <c:pt idx="172">
                  <c:v>253</c:v>
                </c:pt>
                <c:pt idx="173">
                  <c:v>213</c:v>
                </c:pt>
                <c:pt idx="174">
                  <c:v>205</c:v>
                </c:pt>
                <c:pt idx="175">
                  <c:v>210</c:v>
                </c:pt>
                <c:pt idx="176">
                  <c:v>216</c:v>
                </c:pt>
                <c:pt idx="177">
                  <c:v>218</c:v>
                </c:pt>
                <c:pt idx="178">
                  <c:v>235</c:v>
                </c:pt>
                <c:pt idx="179">
                  <c:v>241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997056"/>
        <c:axId val="132039808"/>
      </c:lineChart>
      <c:dateAx>
        <c:axId val="131997056"/>
        <c:scaling>
          <c:orientation val="minMax"/>
        </c:scaling>
        <c:delete val="0"/>
        <c:axPos val="b"/>
        <c:numFmt formatCode="mmm\-yyyy" sourceLinked="1"/>
        <c:majorTickMark val="none"/>
        <c:minorTickMark val="none"/>
        <c:tickLblPos val="nextTo"/>
        <c:txPr>
          <a:bodyPr/>
          <a:lstStyle/>
          <a:p>
            <a:pPr>
              <a:defRPr b="1" i="1">
                <a:solidFill>
                  <a:schemeClr val="bg1"/>
                </a:solidFill>
              </a:defRPr>
            </a:pPr>
            <a:endParaRPr lang="ru-RU"/>
          </a:p>
        </c:txPr>
        <c:crossAx val="132039808"/>
        <c:crosses val="autoZero"/>
        <c:auto val="1"/>
        <c:lblOffset val="100"/>
        <c:baseTimeUnit val="months"/>
      </c:dateAx>
      <c:valAx>
        <c:axId val="1320398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solidFill>
            <a:sysClr val="window" lastClr="FFFFFF">
              <a:lumMod val="85000"/>
            </a:sysClr>
          </a:solidFill>
        </c:spPr>
        <c:txPr>
          <a:bodyPr/>
          <a:lstStyle/>
          <a:p>
            <a:pPr>
              <a:defRPr b="1">
                <a:solidFill>
                  <a:sysClr val="windowText" lastClr="000000"/>
                </a:solidFill>
              </a:defRPr>
            </a:pPr>
            <a:endParaRPr lang="ru-RU"/>
          </a:p>
        </c:txPr>
        <c:crossAx val="131997056"/>
        <c:crosses val="autoZero"/>
        <c:crossBetween val="between"/>
      </c:valAx>
      <c:spPr>
        <a:solidFill>
          <a:sysClr val="window" lastClr="FFFFFF">
            <a:lumMod val="85000"/>
            <a:alpha val="88000"/>
          </a:sysClr>
        </a:solidFill>
      </c:spPr>
    </c:plotArea>
    <c:plotVisOnly val="1"/>
    <c:dispBlanksAs val="gap"/>
    <c:showDLblsOverMax val="0"/>
  </c:chart>
  <c:spPr>
    <a:blipFill>
      <a:blip xmlns:r="http://schemas.openxmlformats.org/officeDocument/2006/relationships" r:embed="rId1"/>
      <a:stretch>
        <a:fillRect/>
      </a:stretch>
    </a:blipFill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B9C114-0BD5-46FC-BCCD-02885F163540}" type="doc">
      <dgm:prSet loTypeId="urn:microsoft.com/office/officeart/2005/8/layout/chevron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B335918-1221-47EF-9561-19DD97D6E030}">
      <dgm:prSet phldrT="[Текст]"/>
      <dgm:spPr/>
      <dgm:t>
        <a:bodyPr/>
        <a:lstStyle/>
        <a:p>
          <a:r>
            <a:rPr lang="ru-RU" b="1" dirty="0" smtClean="0"/>
            <a:t> </a:t>
          </a:r>
          <a:endParaRPr lang="ru-RU" b="1" dirty="0"/>
        </a:p>
      </dgm:t>
    </dgm:pt>
    <dgm:pt modelId="{28F56E5A-CE2B-4F3F-A461-87F1A3041AA1}" type="parTrans" cxnId="{DE3FF463-7FD2-413F-8596-58F6A39E1293}">
      <dgm:prSet/>
      <dgm:spPr/>
      <dgm:t>
        <a:bodyPr/>
        <a:lstStyle/>
        <a:p>
          <a:endParaRPr lang="ru-RU" b="1"/>
        </a:p>
      </dgm:t>
    </dgm:pt>
    <dgm:pt modelId="{0DFA3799-47F9-4057-93B9-2C0458B2CF4D}" type="sibTrans" cxnId="{DE3FF463-7FD2-413F-8596-58F6A39E1293}">
      <dgm:prSet/>
      <dgm:spPr/>
      <dgm:t>
        <a:bodyPr/>
        <a:lstStyle/>
        <a:p>
          <a:endParaRPr lang="ru-RU" b="1"/>
        </a:p>
      </dgm:t>
    </dgm:pt>
    <dgm:pt modelId="{485AAE06-F9D6-4CD2-ACFD-28CB682F88CE}">
      <dgm:prSet phldrT="[Текст]"/>
      <dgm:spPr>
        <a:solidFill>
          <a:schemeClr val="lt2">
            <a:hueOff val="0"/>
            <a:satOff val="0"/>
            <a:lumOff val="0"/>
            <a:alpha val="39000"/>
          </a:schemeClr>
        </a:solidFill>
      </dgm:spPr>
      <dgm:t>
        <a:bodyPr/>
        <a:lstStyle/>
        <a:p>
          <a:r>
            <a:rPr lang="ru-RU" b="1" dirty="0" smtClean="0"/>
            <a:t>Простое скользящее среднее</a:t>
          </a:r>
          <a:endParaRPr lang="ru-RU" b="1" dirty="0"/>
        </a:p>
      </dgm:t>
    </dgm:pt>
    <dgm:pt modelId="{FC216CB9-5E0D-494C-8024-59F087EEBCE8}" type="parTrans" cxnId="{BB36C234-E44E-4B70-8B9A-3B5FFAE6DE7D}">
      <dgm:prSet/>
      <dgm:spPr/>
      <dgm:t>
        <a:bodyPr/>
        <a:lstStyle/>
        <a:p>
          <a:endParaRPr lang="ru-RU" b="1"/>
        </a:p>
      </dgm:t>
    </dgm:pt>
    <dgm:pt modelId="{A61B1475-5D83-43E0-99B4-11B123F920E5}" type="sibTrans" cxnId="{BB36C234-E44E-4B70-8B9A-3B5FFAE6DE7D}">
      <dgm:prSet/>
      <dgm:spPr/>
      <dgm:t>
        <a:bodyPr/>
        <a:lstStyle/>
        <a:p>
          <a:endParaRPr lang="ru-RU" b="1"/>
        </a:p>
      </dgm:t>
    </dgm:pt>
    <dgm:pt modelId="{2C3D2C94-1AFB-49D7-A88E-6BCF27D7E40A}">
      <dgm:prSet phldrT="[Текст]"/>
      <dgm:spPr/>
      <dgm:t>
        <a:bodyPr/>
        <a:lstStyle/>
        <a:p>
          <a:r>
            <a:rPr lang="ru-RU" b="1" dirty="0" smtClean="0"/>
            <a:t> </a:t>
          </a:r>
          <a:endParaRPr lang="ru-RU" b="1" dirty="0"/>
        </a:p>
      </dgm:t>
    </dgm:pt>
    <dgm:pt modelId="{7C298957-E5F3-4D79-B813-865C3442B9A7}" type="parTrans" cxnId="{EA456942-D861-4D6D-A30D-D591F1855CC0}">
      <dgm:prSet/>
      <dgm:spPr/>
      <dgm:t>
        <a:bodyPr/>
        <a:lstStyle/>
        <a:p>
          <a:endParaRPr lang="ru-RU" b="1"/>
        </a:p>
      </dgm:t>
    </dgm:pt>
    <dgm:pt modelId="{D83143CB-E498-4813-9056-02CA2E8348C0}" type="sibTrans" cxnId="{EA456942-D861-4D6D-A30D-D591F1855CC0}">
      <dgm:prSet/>
      <dgm:spPr/>
      <dgm:t>
        <a:bodyPr/>
        <a:lstStyle/>
        <a:p>
          <a:endParaRPr lang="ru-RU" b="1"/>
        </a:p>
      </dgm:t>
    </dgm:pt>
    <dgm:pt modelId="{779E35CF-6789-41BA-B8A1-CD9F218EBD8B}">
      <dgm:prSet phldrT="[Текст]"/>
      <dgm:spPr>
        <a:solidFill>
          <a:schemeClr val="lt2">
            <a:hueOff val="0"/>
            <a:satOff val="0"/>
            <a:lumOff val="0"/>
            <a:alpha val="39000"/>
          </a:schemeClr>
        </a:solidFill>
      </dgm:spPr>
      <dgm:t>
        <a:bodyPr/>
        <a:lstStyle/>
        <a:p>
          <a:r>
            <a:rPr lang="ru-RU" b="1" dirty="0" smtClean="0"/>
            <a:t>Взвешенное скользящее среднее</a:t>
          </a:r>
          <a:endParaRPr lang="ru-RU" b="1" dirty="0"/>
        </a:p>
      </dgm:t>
    </dgm:pt>
    <dgm:pt modelId="{E04CE6CD-01EA-45FB-85FD-B128001CDEFB}" type="parTrans" cxnId="{CCA6F664-8AD2-4505-B110-F46AB104E243}">
      <dgm:prSet/>
      <dgm:spPr/>
      <dgm:t>
        <a:bodyPr/>
        <a:lstStyle/>
        <a:p>
          <a:endParaRPr lang="ru-RU" b="1"/>
        </a:p>
      </dgm:t>
    </dgm:pt>
    <dgm:pt modelId="{F0C44252-BD51-4CDB-9D6C-83A4438AE398}" type="sibTrans" cxnId="{CCA6F664-8AD2-4505-B110-F46AB104E243}">
      <dgm:prSet/>
      <dgm:spPr/>
      <dgm:t>
        <a:bodyPr/>
        <a:lstStyle/>
        <a:p>
          <a:endParaRPr lang="ru-RU" b="1"/>
        </a:p>
      </dgm:t>
    </dgm:pt>
    <dgm:pt modelId="{A64A7DED-954D-40B4-BC8B-F058268A491E}">
      <dgm:prSet phldrT="[Текст]"/>
      <dgm:spPr/>
      <dgm:t>
        <a:bodyPr/>
        <a:lstStyle/>
        <a:p>
          <a:r>
            <a:rPr lang="ru-RU" b="1" dirty="0" smtClean="0"/>
            <a:t> </a:t>
          </a:r>
          <a:endParaRPr lang="ru-RU" b="1" dirty="0"/>
        </a:p>
      </dgm:t>
    </dgm:pt>
    <dgm:pt modelId="{16D8A196-AB44-43DC-8683-5A3F966BFDB5}" type="parTrans" cxnId="{F58F4504-B7A0-45D6-8583-7CDA9A40F6D0}">
      <dgm:prSet/>
      <dgm:spPr/>
      <dgm:t>
        <a:bodyPr/>
        <a:lstStyle/>
        <a:p>
          <a:endParaRPr lang="ru-RU" b="1"/>
        </a:p>
      </dgm:t>
    </dgm:pt>
    <dgm:pt modelId="{2FE1CC96-74F5-4C0C-9094-3E139E618DC5}" type="sibTrans" cxnId="{F58F4504-B7A0-45D6-8583-7CDA9A40F6D0}">
      <dgm:prSet/>
      <dgm:spPr/>
      <dgm:t>
        <a:bodyPr/>
        <a:lstStyle/>
        <a:p>
          <a:endParaRPr lang="ru-RU" b="1"/>
        </a:p>
      </dgm:t>
    </dgm:pt>
    <dgm:pt modelId="{8A4803BC-0FA6-40A7-906E-3CD153FB95A3}">
      <dgm:prSet phldrT="[Текст]"/>
      <dgm:spPr>
        <a:solidFill>
          <a:schemeClr val="lt2">
            <a:hueOff val="0"/>
            <a:satOff val="0"/>
            <a:lumOff val="0"/>
            <a:alpha val="39000"/>
          </a:schemeClr>
        </a:solidFill>
      </dgm:spPr>
      <dgm:t>
        <a:bodyPr/>
        <a:lstStyle/>
        <a:p>
          <a:r>
            <a:rPr lang="ru-RU" b="1" dirty="0" smtClean="0"/>
            <a:t>Экспоненциально сглаженное</a:t>
          </a:r>
          <a:endParaRPr lang="ru-RU" b="1" dirty="0"/>
        </a:p>
      </dgm:t>
    </dgm:pt>
    <dgm:pt modelId="{8C778377-CECC-4DE5-97F3-BB4AF70683C1}" type="parTrans" cxnId="{7ED40651-A881-42E6-8803-3CCC57C1D095}">
      <dgm:prSet/>
      <dgm:spPr/>
      <dgm:t>
        <a:bodyPr/>
        <a:lstStyle/>
        <a:p>
          <a:endParaRPr lang="ru-RU" b="1"/>
        </a:p>
      </dgm:t>
    </dgm:pt>
    <dgm:pt modelId="{7AC1BE6F-0467-4B49-BEF4-A5DD1BE4E50B}" type="sibTrans" cxnId="{7ED40651-A881-42E6-8803-3CCC57C1D095}">
      <dgm:prSet/>
      <dgm:spPr/>
      <dgm:t>
        <a:bodyPr/>
        <a:lstStyle/>
        <a:p>
          <a:endParaRPr lang="ru-RU" b="1"/>
        </a:p>
      </dgm:t>
    </dgm:pt>
    <dgm:pt modelId="{3DA287A0-743C-43D1-9125-0B16CC09B402}" type="pres">
      <dgm:prSet presAssocID="{09B9C114-0BD5-46FC-BCCD-02885F1635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C02A5A-F2F8-4E1A-B55A-2A98927ED0C4}" type="pres">
      <dgm:prSet presAssocID="{CB335918-1221-47EF-9561-19DD97D6E030}" presName="composite" presStyleCnt="0"/>
      <dgm:spPr/>
    </dgm:pt>
    <dgm:pt modelId="{BEFE3392-118B-4E6C-AA87-E440BADF31F5}" type="pres">
      <dgm:prSet presAssocID="{CB335918-1221-47EF-9561-19DD97D6E03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691B66-8063-44AB-B9B2-74127B57145E}" type="pres">
      <dgm:prSet presAssocID="{CB335918-1221-47EF-9561-19DD97D6E030}" presName="descendantText" presStyleLbl="alignAcc1" presStyleIdx="0" presStyleCnt="3" custLinFactNeighborX="415" custLinFactNeighborY="-24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8F098E-49CD-456C-94CE-3E31E0A873AC}" type="pres">
      <dgm:prSet presAssocID="{0DFA3799-47F9-4057-93B9-2C0458B2CF4D}" presName="sp" presStyleCnt="0"/>
      <dgm:spPr/>
    </dgm:pt>
    <dgm:pt modelId="{67359636-1894-448A-9B70-48844CE7D0C9}" type="pres">
      <dgm:prSet presAssocID="{2C3D2C94-1AFB-49D7-A88E-6BCF27D7E40A}" presName="composite" presStyleCnt="0"/>
      <dgm:spPr/>
    </dgm:pt>
    <dgm:pt modelId="{45AE1652-871F-46EA-A977-CBB8F7EEF8C4}" type="pres">
      <dgm:prSet presAssocID="{2C3D2C94-1AFB-49D7-A88E-6BCF27D7E40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DAF516-4C09-4A57-97A2-8711C7337477}" type="pres">
      <dgm:prSet presAssocID="{2C3D2C94-1AFB-49D7-A88E-6BCF27D7E40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10ABE3-72E1-4D99-B529-8172FF9DCD60}" type="pres">
      <dgm:prSet presAssocID="{D83143CB-E498-4813-9056-02CA2E8348C0}" presName="sp" presStyleCnt="0"/>
      <dgm:spPr/>
    </dgm:pt>
    <dgm:pt modelId="{25614E37-635F-4B49-BB82-59F4E1D9A97D}" type="pres">
      <dgm:prSet presAssocID="{A64A7DED-954D-40B4-BC8B-F058268A491E}" presName="composite" presStyleCnt="0"/>
      <dgm:spPr/>
    </dgm:pt>
    <dgm:pt modelId="{0E371958-64C4-463F-8F97-89354777B490}" type="pres">
      <dgm:prSet presAssocID="{A64A7DED-954D-40B4-BC8B-F058268A491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8A1E8-FFFD-4BD9-ACE8-30C58E452726}" type="pres">
      <dgm:prSet presAssocID="{A64A7DED-954D-40B4-BC8B-F058268A491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583AC7-CF4C-479D-9375-516A137ACAC6}" type="presOf" srcId="{485AAE06-F9D6-4CD2-ACFD-28CB682F88CE}" destId="{7D691B66-8063-44AB-B9B2-74127B57145E}" srcOrd="0" destOrd="0" presId="urn:microsoft.com/office/officeart/2005/8/layout/chevron2"/>
    <dgm:cxn modelId="{7A2073E0-5BCA-43FF-9A47-E719434F80B7}" type="presOf" srcId="{CB335918-1221-47EF-9561-19DD97D6E030}" destId="{BEFE3392-118B-4E6C-AA87-E440BADF31F5}" srcOrd="0" destOrd="0" presId="urn:microsoft.com/office/officeart/2005/8/layout/chevron2"/>
    <dgm:cxn modelId="{25E1C28A-80E4-4324-B59B-B83900F5EA8E}" type="presOf" srcId="{779E35CF-6789-41BA-B8A1-CD9F218EBD8B}" destId="{13DAF516-4C09-4A57-97A2-8711C7337477}" srcOrd="0" destOrd="0" presId="urn:microsoft.com/office/officeart/2005/8/layout/chevron2"/>
    <dgm:cxn modelId="{2912329C-5A96-4EF4-8252-ECFBA5F1B2C5}" type="presOf" srcId="{8A4803BC-0FA6-40A7-906E-3CD153FB95A3}" destId="{8008A1E8-FFFD-4BD9-ACE8-30C58E452726}" srcOrd="0" destOrd="0" presId="urn:microsoft.com/office/officeart/2005/8/layout/chevron2"/>
    <dgm:cxn modelId="{CCA6F664-8AD2-4505-B110-F46AB104E243}" srcId="{2C3D2C94-1AFB-49D7-A88E-6BCF27D7E40A}" destId="{779E35CF-6789-41BA-B8A1-CD9F218EBD8B}" srcOrd="0" destOrd="0" parTransId="{E04CE6CD-01EA-45FB-85FD-B128001CDEFB}" sibTransId="{F0C44252-BD51-4CDB-9D6C-83A4438AE398}"/>
    <dgm:cxn modelId="{BB36C234-E44E-4B70-8B9A-3B5FFAE6DE7D}" srcId="{CB335918-1221-47EF-9561-19DD97D6E030}" destId="{485AAE06-F9D6-4CD2-ACFD-28CB682F88CE}" srcOrd="0" destOrd="0" parTransId="{FC216CB9-5E0D-494C-8024-59F087EEBCE8}" sibTransId="{A61B1475-5D83-43E0-99B4-11B123F920E5}"/>
    <dgm:cxn modelId="{DE3FF463-7FD2-413F-8596-58F6A39E1293}" srcId="{09B9C114-0BD5-46FC-BCCD-02885F163540}" destId="{CB335918-1221-47EF-9561-19DD97D6E030}" srcOrd="0" destOrd="0" parTransId="{28F56E5A-CE2B-4F3F-A461-87F1A3041AA1}" sibTransId="{0DFA3799-47F9-4057-93B9-2C0458B2CF4D}"/>
    <dgm:cxn modelId="{EA456942-D861-4D6D-A30D-D591F1855CC0}" srcId="{09B9C114-0BD5-46FC-BCCD-02885F163540}" destId="{2C3D2C94-1AFB-49D7-A88E-6BCF27D7E40A}" srcOrd="1" destOrd="0" parTransId="{7C298957-E5F3-4D79-B813-865C3442B9A7}" sibTransId="{D83143CB-E498-4813-9056-02CA2E8348C0}"/>
    <dgm:cxn modelId="{B59407A3-6C34-4F87-89D3-4697E214EEA9}" type="presOf" srcId="{2C3D2C94-1AFB-49D7-A88E-6BCF27D7E40A}" destId="{45AE1652-871F-46EA-A977-CBB8F7EEF8C4}" srcOrd="0" destOrd="0" presId="urn:microsoft.com/office/officeart/2005/8/layout/chevron2"/>
    <dgm:cxn modelId="{F58F4504-B7A0-45D6-8583-7CDA9A40F6D0}" srcId="{09B9C114-0BD5-46FC-BCCD-02885F163540}" destId="{A64A7DED-954D-40B4-BC8B-F058268A491E}" srcOrd="2" destOrd="0" parTransId="{16D8A196-AB44-43DC-8683-5A3F966BFDB5}" sibTransId="{2FE1CC96-74F5-4C0C-9094-3E139E618DC5}"/>
    <dgm:cxn modelId="{69651A59-0830-4A3A-8398-B4965683666D}" type="presOf" srcId="{09B9C114-0BD5-46FC-BCCD-02885F163540}" destId="{3DA287A0-743C-43D1-9125-0B16CC09B402}" srcOrd="0" destOrd="0" presId="urn:microsoft.com/office/officeart/2005/8/layout/chevron2"/>
    <dgm:cxn modelId="{7ED40651-A881-42E6-8803-3CCC57C1D095}" srcId="{A64A7DED-954D-40B4-BC8B-F058268A491E}" destId="{8A4803BC-0FA6-40A7-906E-3CD153FB95A3}" srcOrd="0" destOrd="0" parTransId="{8C778377-CECC-4DE5-97F3-BB4AF70683C1}" sibTransId="{7AC1BE6F-0467-4B49-BEF4-A5DD1BE4E50B}"/>
    <dgm:cxn modelId="{F277D4F9-83B9-4E72-A8F6-1A5AEE79EA8A}" type="presOf" srcId="{A64A7DED-954D-40B4-BC8B-F058268A491E}" destId="{0E371958-64C4-463F-8F97-89354777B490}" srcOrd="0" destOrd="0" presId="urn:microsoft.com/office/officeart/2005/8/layout/chevron2"/>
    <dgm:cxn modelId="{A153D0EE-9D20-415D-BC43-7E235E505DBE}" type="presParOf" srcId="{3DA287A0-743C-43D1-9125-0B16CC09B402}" destId="{C0C02A5A-F2F8-4E1A-B55A-2A98927ED0C4}" srcOrd="0" destOrd="0" presId="urn:microsoft.com/office/officeart/2005/8/layout/chevron2"/>
    <dgm:cxn modelId="{80A5C1F4-6CED-4EB8-A043-814DDB6C2F9D}" type="presParOf" srcId="{C0C02A5A-F2F8-4E1A-B55A-2A98927ED0C4}" destId="{BEFE3392-118B-4E6C-AA87-E440BADF31F5}" srcOrd="0" destOrd="0" presId="urn:microsoft.com/office/officeart/2005/8/layout/chevron2"/>
    <dgm:cxn modelId="{130962C2-4153-456A-8164-9FCC91089BA3}" type="presParOf" srcId="{C0C02A5A-F2F8-4E1A-B55A-2A98927ED0C4}" destId="{7D691B66-8063-44AB-B9B2-74127B57145E}" srcOrd="1" destOrd="0" presId="urn:microsoft.com/office/officeart/2005/8/layout/chevron2"/>
    <dgm:cxn modelId="{AA922D4A-9724-4D22-A818-AE5B387C8174}" type="presParOf" srcId="{3DA287A0-743C-43D1-9125-0B16CC09B402}" destId="{EC8F098E-49CD-456C-94CE-3E31E0A873AC}" srcOrd="1" destOrd="0" presId="urn:microsoft.com/office/officeart/2005/8/layout/chevron2"/>
    <dgm:cxn modelId="{CD218567-3795-4115-AEE1-D264A19989F9}" type="presParOf" srcId="{3DA287A0-743C-43D1-9125-0B16CC09B402}" destId="{67359636-1894-448A-9B70-48844CE7D0C9}" srcOrd="2" destOrd="0" presId="urn:microsoft.com/office/officeart/2005/8/layout/chevron2"/>
    <dgm:cxn modelId="{27E2AD90-314D-404F-8399-F96504B9333F}" type="presParOf" srcId="{67359636-1894-448A-9B70-48844CE7D0C9}" destId="{45AE1652-871F-46EA-A977-CBB8F7EEF8C4}" srcOrd="0" destOrd="0" presId="urn:microsoft.com/office/officeart/2005/8/layout/chevron2"/>
    <dgm:cxn modelId="{7E54FF17-9F59-4D39-B499-0CA164A7056D}" type="presParOf" srcId="{67359636-1894-448A-9B70-48844CE7D0C9}" destId="{13DAF516-4C09-4A57-97A2-8711C7337477}" srcOrd="1" destOrd="0" presId="urn:microsoft.com/office/officeart/2005/8/layout/chevron2"/>
    <dgm:cxn modelId="{6BF94B51-E546-4301-BA1D-7E9E269B8295}" type="presParOf" srcId="{3DA287A0-743C-43D1-9125-0B16CC09B402}" destId="{FA10ABE3-72E1-4D99-B529-8172FF9DCD60}" srcOrd="3" destOrd="0" presId="urn:microsoft.com/office/officeart/2005/8/layout/chevron2"/>
    <dgm:cxn modelId="{6647CC03-5D5F-48FC-A709-B57CCD2AF2CD}" type="presParOf" srcId="{3DA287A0-743C-43D1-9125-0B16CC09B402}" destId="{25614E37-635F-4B49-BB82-59F4E1D9A97D}" srcOrd="4" destOrd="0" presId="urn:microsoft.com/office/officeart/2005/8/layout/chevron2"/>
    <dgm:cxn modelId="{CBBD032F-9A82-4DC8-AF1F-280684D8EF17}" type="presParOf" srcId="{25614E37-635F-4B49-BB82-59F4E1D9A97D}" destId="{0E371958-64C4-463F-8F97-89354777B490}" srcOrd="0" destOrd="0" presId="urn:microsoft.com/office/officeart/2005/8/layout/chevron2"/>
    <dgm:cxn modelId="{D60ED917-E5A1-46ED-92A1-3DDA3F573039}" type="presParOf" srcId="{25614E37-635F-4B49-BB82-59F4E1D9A97D}" destId="{8008A1E8-FFFD-4BD9-ACE8-30C58E45272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C64-3C71-4E81-9563-B22C1732139A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BAC3-C356-4848-A763-8E9C2842FE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C64-3C71-4E81-9563-B22C1732139A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BAC3-C356-4848-A763-8E9C2842FE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C64-3C71-4E81-9563-B22C1732139A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BAC3-C356-4848-A763-8E9C2842FE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C64-3C71-4E81-9563-B22C1732139A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BAC3-C356-4848-A763-8E9C2842FE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C64-3C71-4E81-9563-B22C1732139A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BAC3-C356-4848-A763-8E9C2842FE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C64-3C71-4E81-9563-B22C1732139A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BAC3-C356-4848-A763-8E9C2842FE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C64-3C71-4E81-9563-B22C1732139A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BAC3-C356-4848-A763-8E9C2842FE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C64-3C71-4E81-9563-B22C1732139A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BAC3-C356-4848-A763-8E9C2842FE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C64-3C71-4E81-9563-B22C1732139A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BAC3-C356-4848-A763-8E9C2842FE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C64-3C71-4E81-9563-B22C1732139A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BAC3-C356-4848-A763-8E9C2842FE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C64-3C71-4E81-9563-B22C1732139A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BAC3-C356-4848-A763-8E9C2842FE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31000"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4C64-3C71-4E81-9563-B22C1732139A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CBAC3-C356-4848-A763-8E9C2842FE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chart" Target="../charts/char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6.wmf"/><Relationship Id="rId4" Type="http://schemas.openxmlformats.org/officeDocument/2006/relationships/image" Target="../media/image42.wmf"/><Relationship Id="rId9" Type="http://schemas.openxmlformats.org/officeDocument/2006/relationships/image" Target="../media/image45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9.png"/><Relationship Id="rId4" Type="http://schemas.openxmlformats.org/officeDocument/2006/relationships/image" Target="../media/image5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58.gi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56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70.wmf"/><Relationship Id="rId3" Type="http://schemas.openxmlformats.org/officeDocument/2006/relationships/oleObject" Target="../embeddings/oleObject11.bin"/><Relationship Id="rId7" Type="http://schemas.openxmlformats.org/officeDocument/2006/relationships/image" Target="../media/image67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69.wmf"/><Relationship Id="rId5" Type="http://schemas.openxmlformats.org/officeDocument/2006/relationships/image" Target="../media/image71.jpe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66.wmf"/><Relationship Id="rId9" Type="http://schemas.openxmlformats.org/officeDocument/2006/relationships/image" Target="../media/image68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72.gif"/><Relationship Id="rId12" Type="http://schemas.openxmlformats.org/officeDocument/2006/relationships/image" Target="../media/image75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audio" Target="../media/audio1.wav"/><Relationship Id="rId5" Type="http://schemas.openxmlformats.org/officeDocument/2006/relationships/diagramColors" Target="../diagrams/colors1.xml"/><Relationship Id="rId10" Type="http://schemas.openxmlformats.org/officeDocument/2006/relationships/hyperlink" Target="file:///H:\Documents\magistry\time-series\&#1087;&#1077;&#1088;&#1077;&#1074;&#1086;&#1079;&#1082;&#1080;_&#1089;&#1082;&#1086;&#1083;&#1100;&#1079;_&#1089;&#1088;&#1077;&#1076;&#1085;&#1077;&#1077;.xls" TargetMode="Externa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Admin\Local Settings\Temporary Internet Files\Content.IE5\NPKH4U1L\MPj0423604000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2844" y="3643314"/>
            <a:ext cx="8715436" cy="2857520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Практичний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 </a:t>
            </a:r>
            <a:r>
              <a:rPr kumimoji="0" lang="uk-UA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аналі</a:t>
            </a:r>
            <a:r>
              <a:rPr kumimoji="0" lang="ru-RU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з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 </a:t>
            </a:r>
            <a:r>
              <a:rPr kumimoji="0" lang="uk-UA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часових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 </a:t>
            </a:r>
            <a:r>
              <a:rPr kumimoji="0" lang="uk-UA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рядів</a:t>
            </a:r>
          </a:p>
        </p:txBody>
      </p:sp>
      <p:pic>
        <p:nvPicPr>
          <p:cNvPr id="11" name="Picture 5" descr="C:\Documents and Settings\Admin\Local Settings\Temporary Internet Files\Content.IE5\G983FISS\MCj0434829000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2500306"/>
            <a:ext cx="1714500" cy="17145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7786710" cy="1143000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Обсяг споживання препарату </a:t>
            </a:r>
            <a:r>
              <a:rPr lang="uk-UA" sz="2800" b="1" dirty="0" err="1" smtClean="0"/>
              <a:t>“Цитозар”</a:t>
            </a:r>
            <a:r>
              <a:rPr lang="uk-UA" sz="2800" b="1" dirty="0" smtClean="0"/>
              <a:t> (100 мг) від</a:t>
            </a:r>
            <a:r>
              <a:rPr lang="ru-RU" sz="2800" b="1" dirty="0" err="1" smtClean="0"/>
              <a:t>діленням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гематології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Міської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клінічної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дитячої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лікарні</a:t>
            </a:r>
            <a:r>
              <a:rPr lang="ru-RU" sz="2800" b="1" dirty="0" smtClean="0"/>
              <a:t> №16</a:t>
            </a:r>
            <a:endParaRPr lang="ru-RU" sz="2800" b="1" dirty="0"/>
          </a:p>
        </p:txBody>
      </p:sp>
      <p:graphicFrame>
        <p:nvGraphicFramePr>
          <p:cNvPr id="4" name="Chart 1"/>
          <p:cNvGraphicFramePr>
            <a:graphicFrameLocks/>
          </p:cNvGraphicFramePr>
          <p:nvPr/>
        </p:nvGraphicFramePr>
        <p:xfrm>
          <a:off x="142844" y="2071679"/>
          <a:ext cx="8715436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C:\Documents and Settings\Admin\Local Settings\Temporary Internet Files\Content.IE5\ZT5CC4J1\MCj0325702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3391" y="285728"/>
            <a:ext cx="1670609" cy="1749247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Chart bld="series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Обсяг продажів тонометрів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5 років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214422"/>
          <a:ext cx="9144000" cy="564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9" descr="C:\Documents and Settings\Admin\Local Settings\Temporary Internet Files\Content.IE5\JM1FNGNX\MCj0325714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0"/>
            <a:ext cx="1756562" cy="1617574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Chart bld="series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3143272" cy="868346"/>
          </a:xfrm>
        </p:spPr>
        <p:txBody>
          <a:bodyPr>
            <a:normAutofit/>
          </a:bodyPr>
          <a:lstStyle/>
          <a:p>
            <a:r>
              <a:rPr lang="uk-UA" sz="2000" b="1" dirty="0" smtClean="0"/>
              <a:t>Продаж препарату (кількість туб)</a:t>
            </a:r>
            <a:endParaRPr lang="ru-RU" sz="2000" b="1" dirty="0"/>
          </a:p>
        </p:txBody>
      </p:sp>
      <p:graphicFrame>
        <p:nvGraphicFramePr>
          <p:cNvPr id="4" name="Chart 1"/>
          <p:cNvGraphicFramePr>
            <a:graphicFrameLocks/>
          </p:cNvGraphicFramePr>
          <p:nvPr/>
        </p:nvGraphicFramePr>
        <p:xfrm>
          <a:off x="0" y="1000108"/>
          <a:ext cx="4714876" cy="585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5572132" y="0"/>
            <a:ext cx="3143272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Продаж препарату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(грн.)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Chart 2"/>
          <p:cNvGraphicFramePr>
            <a:graphicFrameLocks/>
          </p:cNvGraphicFramePr>
          <p:nvPr/>
        </p:nvGraphicFramePr>
        <p:xfrm>
          <a:off x="4714876" y="1000108"/>
          <a:ext cx="4429124" cy="585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Овал 8"/>
          <p:cNvSpPr/>
          <p:nvPr/>
        </p:nvSpPr>
        <p:spPr>
          <a:xfrm>
            <a:off x="4000496" y="207167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429652" y="335756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Chart bld="series"/>
        </p:bldSub>
      </p:bldGraphic>
      <p:bldP spid="5" grpId="0"/>
      <p:bldGraphic spid="6" grpId="0" uiExpand="1">
        <p:bldSub>
          <a:bldChart bld="series"/>
        </p:bldSub>
      </p:bldGraphic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Виробництво шарикових підшипників</a:t>
            </a:r>
            <a:endParaRPr lang="ru-RU" sz="3600" b="1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0" y="785794"/>
          <a:ext cx="9144000" cy="6072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Chart bld="series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женщина с таблеткам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410" y="0"/>
            <a:ext cx="1804714" cy="2786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929586" cy="1071546"/>
          </a:xfrm>
        </p:spPr>
        <p:txBody>
          <a:bodyPr>
            <a:normAutofit/>
          </a:bodyPr>
          <a:lstStyle/>
          <a:p>
            <a:r>
              <a:rPr lang="uk-UA" sz="3000" b="1" dirty="0" smtClean="0"/>
              <a:t>Обсяг продажів гормональних препаратів в Україні за чотири останніх роки</a:t>
            </a:r>
            <a:endParaRPr lang="ru-RU" sz="3000" b="1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000108"/>
          <a:ext cx="4500562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429124" y="2714620"/>
          <a:ext cx="4572032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 descr="девушка и таблетки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8" y="5143512"/>
            <a:ext cx="2283534" cy="1500198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Chart bld="series"/>
        </p:bldSub>
      </p:bldGraphic>
      <p:bldGraphic spid="5" grpId="0" uiExpand="1">
        <p:bldSub>
          <a:bldChart bld="series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/>
          </a:bodyPr>
          <a:lstStyle/>
          <a:p>
            <a:r>
              <a:rPr lang="uk-UA" sz="3000" b="1" dirty="0" smtClean="0"/>
              <a:t>Середній обсяг продажів гормональних препаратів в Україні за чотири останніх роки</a:t>
            </a:r>
            <a:endParaRPr lang="ru-RU" sz="3000" b="1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0" y="1000108"/>
          <a:ext cx="9144000" cy="585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Chart bld="series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1357290" y="5572140"/>
            <a:ext cx="7572428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возникли при изучении процесса диффузии, то есть взаимопроникновения различных жидкостей или газов. Эти процессы используются при построении моделей непрерывных процессов, в которых существенна случайная составляющая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74720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Разделы анализа временных </a:t>
            </a:r>
            <a:r>
              <a:rPr lang="ru-RU" b="1" i="1" dirty="0" smtClean="0"/>
              <a:t>рядов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48" y="1643050"/>
            <a:ext cx="7429552" cy="1285884"/>
          </a:xfrm>
          <a:noFill/>
        </p:spPr>
        <p:txBody>
          <a:bodyPr>
            <a:normAutofit/>
          </a:bodyPr>
          <a:lstStyle/>
          <a:p>
            <a:pPr lvl="0"/>
            <a:r>
              <a:rPr lang="ru-RU" sz="1800" dirty="0" smtClean="0"/>
              <a:t>то </a:t>
            </a:r>
            <a:r>
              <a:rPr lang="ru-RU" sz="1800" dirty="0"/>
              <a:t>есть последовательно­сти случайных величин, вероятностные свойства которых не изменяются во времени. Стационарные случайные процессы широко применяются в радиотехнике, теории связи, механике жидкости и газа, океанологии, метеорологии и т.д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500166" y="3000372"/>
            <a:ext cx="7643834" cy="1857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используют для описания таких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                                                                     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явлений, как поступление вызовов или заявок на обслуживание, моментов несчастных случаев, стихийных и техногенных катастроф, каких-либо приметных явлении и т.п. Они</a:t>
            </a:r>
            <a:r>
              <a:rPr kumimoji="0" lang="ru-RU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широко применяются в таких разделах статистики, как теория очередей, теория массового обслуживания и т.д.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14282" y="785794"/>
            <a:ext cx="7000924" cy="1137374"/>
            <a:chOff x="214282" y="785794"/>
            <a:chExt cx="7000924" cy="11373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71472" y="857232"/>
              <a:ext cx="6643734" cy="7143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b="1" i="1" u="sng" dirty="0" smtClean="0"/>
                <a:t>стационарные случайные процессы</a:t>
              </a:r>
              <a:endParaRPr lang="ru-RU" sz="2200" dirty="0"/>
            </a:p>
          </p:txBody>
        </p:sp>
        <p:pic>
          <p:nvPicPr>
            <p:cNvPr id="12" name="Picture 2" descr="C:\Documents and Settings\Admin\Local Settings\Temporary Internet Files\Content.IE5\NPKH4U1L\MCj04042770000[1]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785794"/>
              <a:ext cx="1094232" cy="1137374"/>
            </a:xfrm>
            <a:prstGeom prst="rect">
              <a:avLst/>
            </a:prstGeom>
            <a:noFill/>
          </p:spPr>
        </p:pic>
      </p:grpSp>
      <p:grpSp>
        <p:nvGrpSpPr>
          <p:cNvPr id="16" name="Группа 15"/>
          <p:cNvGrpSpPr/>
          <p:nvPr/>
        </p:nvGrpSpPr>
        <p:grpSpPr>
          <a:xfrm>
            <a:off x="142844" y="2428868"/>
            <a:ext cx="5072098" cy="1188073"/>
            <a:chOff x="142844" y="2428868"/>
            <a:chExt cx="5072098" cy="118807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85720" y="2857496"/>
              <a:ext cx="4929222" cy="7143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b="1" i="1" u="sng" dirty="0" smtClean="0"/>
                <a:t>точечные процессы</a:t>
              </a:r>
              <a:endParaRPr lang="ru-RU" sz="2200" dirty="0"/>
            </a:p>
          </p:txBody>
        </p:sp>
        <p:pic>
          <p:nvPicPr>
            <p:cNvPr id="13" name="Picture 2" descr="C:\Documents and Settings\Admin\Local Settings\Temporary Internet Files\Content.IE5\NPKH4U1L\MCj04042770000[1]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844" y="2428868"/>
              <a:ext cx="1143008" cy="1188073"/>
            </a:xfrm>
            <a:prstGeom prst="rect">
              <a:avLst/>
            </a:prstGeom>
            <a:noFill/>
          </p:spPr>
        </p:pic>
      </p:grpSp>
      <p:grpSp>
        <p:nvGrpSpPr>
          <p:cNvPr id="17" name="Группа 16"/>
          <p:cNvGrpSpPr/>
          <p:nvPr/>
        </p:nvGrpSpPr>
        <p:grpSpPr>
          <a:xfrm>
            <a:off x="142844" y="4643446"/>
            <a:ext cx="6858048" cy="1137374"/>
            <a:chOff x="142844" y="4643446"/>
            <a:chExt cx="6858048" cy="113737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14282" y="4786322"/>
              <a:ext cx="6786610" cy="7143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b="1" i="1" u="sng" dirty="0" smtClean="0"/>
                <a:t>диффузионные процессы</a:t>
              </a:r>
            </a:p>
          </p:txBody>
        </p:sp>
        <p:pic>
          <p:nvPicPr>
            <p:cNvPr id="14" name="Picture 2" descr="C:\Documents and Settings\Admin\Local Settings\Temporary Internet Files\Content.IE5\NPKH4U1L\MCj04042770000[1]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844" y="4643446"/>
              <a:ext cx="1094232" cy="11373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650"/>
                            </p:stCondLst>
                            <p:childTnLst>
                              <p:par>
                                <p:cTn id="3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1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Admin\Local Settings\Temporary Internet Files\Content.IE5\NPKH4U1L\MCj0439830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214338"/>
            <a:ext cx="1714512" cy="17145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142852"/>
            <a:ext cx="7658096" cy="1000132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>Измерение значений временного ряда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285860"/>
            <a:ext cx="7786742" cy="135732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Чаще </a:t>
            </a:r>
            <a:r>
              <a:rPr lang="ru-RU" sz="2400" dirty="0"/>
              <a:t>всего значения</a:t>
            </a:r>
            <a:r>
              <a:rPr lang="ru-RU" sz="2400" b="1" dirty="0"/>
              <a:t> </a:t>
            </a:r>
            <a:r>
              <a:rPr lang="ru-RU" sz="2400" dirty="0"/>
              <a:t>временного ряда получаются </a:t>
            </a:r>
            <a:r>
              <a:rPr lang="ru-RU" sz="2400" b="1" u="sng" dirty="0"/>
              <a:t>непосредственной записью </a:t>
            </a:r>
            <a:r>
              <a:rPr lang="ru-RU" sz="2400" dirty="0"/>
              <a:t>значений некоторого процесса через определенные промежутки времени. </a:t>
            </a:r>
            <a:endParaRPr lang="ru-RU" sz="2400" dirty="0" smtClean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71472" y="2857496"/>
            <a:ext cx="7786742" cy="2143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Иногда значения элементов временного ряда получаются </a:t>
            </a: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накапливанием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некоторых данных за определенный промежуток времени </a:t>
            </a:r>
            <a:r>
              <a:rPr kumimoji="0" lang="ru-RU" sz="24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например, суммарное число посетителей магазина за день),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785918" y="4786322"/>
            <a:ext cx="6643734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или </a:t>
            </a: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усреднением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(средняя температура за день) и т.д.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0" descr="C:\Documents and Settings\Admin\Local Settings\Temporary Internet Files\Content.IE5\WNNVVDD5\MPj04392420000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4714876" y="5157798"/>
            <a:ext cx="1700202" cy="1700202"/>
          </a:xfrm>
          <a:prstGeom prst="rect">
            <a:avLst/>
          </a:prstGeom>
          <a:solidFill>
            <a:schemeClr val="bg2">
              <a:alpha val="0"/>
            </a:schemeClr>
          </a:solidFill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/>
          <a:lstStyle/>
          <a:p>
            <a:r>
              <a:rPr lang="ru-RU" b="1" i="1" dirty="0" smtClean="0"/>
              <a:t>Цели анализа временных рядов</a:t>
            </a:r>
            <a:endParaRPr lang="ru-RU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142844" y="3643314"/>
            <a:ext cx="8572560" cy="1143008"/>
            <a:chOff x="142844" y="3643314"/>
            <a:chExt cx="8572560" cy="1143008"/>
          </a:xfrm>
        </p:grpSpPr>
        <p:sp>
          <p:nvSpPr>
            <p:cNvPr id="6" name="Прямоугольник с одним скругленным углом 5"/>
            <p:cNvSpPr/>
            <p:nvPr/>
          </p:nvSpPr>
          <p:spPr>
            <a:xfrm>
              <a:off x="1071538" y="3643314"/>
              <a:ext cx="7643866" cy="1143008"/>
            </a:xfrm>
            <a:prstGeom prst="round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предсказание будущих значений на основе прошлых наблюдений</a:t>
              </a:r>
              <a:endPara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9" name="Picture 6" descr="C:\Documents and Settings\Admin\Local Settings\Temporary Internet Files\Content.IE5\ZT5CC4J1\MCj04325430000[1]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844" y="3786190"/>
              <a:ext cx="1243587" cy="905258"/>
            </a:xfrm>
            <a:prstGeom prst="rect">
              <a:avLst/>
            </a:prstGeom>
            <a:noFill/>
          </p:spPr>
        </p:pic>
      </p:grpSp>
      <p:grpSp>
        <p:nvGrpSpPr>
          <p:cNvPr id="17" name="Группа 16"/>
          <p:cNvGrpSpPr/>
          <p:nvPr/>
        </p:nvGrpSpPr>
        <p:grpSpPr>
          <a:xfrm>
            <a:off x="142844" y="5000636"/>
            <a:ext cx="8001056" cy="1143008"/>
            <a:chOff x="142844" y="5000636"/>
            <a:chExt cx="8001056" cy="1143008"/>
          </a:xfrm>
        </p:grpSpPr>
        <p:sp>
          <p:nvSpPr>
            <p:cNvPr id="7" name="Прямоугольник с одним скругленным углом 6"/>
            <p:cNvSpPr/>
            <p:nvPr/>
          </p:nvSpPr>
          <p:spPr>
            <a:xfrm>
              <a:off x="500034" y="5000636"/>
              <a:ext cx="7643866" cy="1143008"/>
            </a:xfrm>
            <a:prstGeom prst="round1Rect">
              <a:avLst>
                <a:gd name="adj" fmla="val 3299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управление процессом, порождающим временной ряд</a:t>
              </a:r>
              <a:endPara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" name="Picture 7" descr="C:\Documents and Settings\Admin\Local Settings\Temporary Internet Files\Content.IE5\IXPCGOYS\MCj04315030000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5143512"/>
              <a:ext cx="1000132" cy="1000132"/>
            </a:xfrm>
            <a:prstGeom prst="rect">
              <a:avLst/>
            </a:prstGeom>
            <a:noFill/>
          </p:spPr>
        </p:pic>
      </p:grpSp>
      <p:grpSp>
        <p:nvGrpSpPr>
          <p:cNvPr id="14" name="Группа 13"/>
          <p:cNvGrpSpPr/>
          <p:nvPr/>
        </p:nvGrpSpPr>
        <p:grpSpPr>
          <a:xfrm>
            <a:off x="285720" y="1000108"/>
            <a:ext cx="8572560" cy="1214446"/>
            <a:chOff x="285720" y="1000108"/>
            <a:chExt cx="8572560" cy="1214446"/>
          </a:xfrm>
        </p:grpSpPr>
        <p:sp>
          <p:nvSpPr>
            <p:cNvPr id="4" name="Прямоугольник с одним скругленным углом 3"/>
            <p:cNvSpPr/>
            <p:nvPr/>
          </p:nvSpPr>
          <p:spPr>
            <a:xfrm>
              <a:off x="642910" y="1000108"/>
              <a:ext cx="8215370" cy="1214446"/>
            </a:xfrm>
            <a:prstGeom prst="round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краткое (сжатое) описание характерных особенностей ряда</a:t>
              </a:r>
              <a:endPara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145" name="Picture 1" descr="C:\Documents and Settings\Admin\Local Settings\Temporary Internet Files\Content.IE5\IXPCGOYS\MCj04404280000[1]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5720" y="1000108"/>
              <a:ext cx="1071570" cy="1128381"/>
            </a:xfrm>
            <a:prstGeom prst="rect">
              <a:avLst/>
            </a:prstGeom>
            <a:noFill/>
          </p:spPr>
        </p:pic>
      </p:grpSp>
      <p:grpSp>
        <p:nvGrpSpPr>
          <p:cNvPr id="15" name="Группа 14"/>
          <p:cNvGrpSpPr/>
          <p:nvPr/>
        </p:nvGrpSpPr>
        <p:grpSpPr>
          <a:xfrm>
            <a:off x="428596" y="2071678"/>
            <a:ext cx="8715404" cy="1357322"/>
            <a:chOff x="428596" y="2071678"/>
            <a:chExt cx="8715404" cy="1357322"/>
          </a:xfrm>
        </p:grpSpPr>
        <p:sp>
          <p:nvSpPr>
            <p:cNvPr id="5" name="Прямоугольник с одним скругленным углом 4"/>
            <p:cNvSpPr/>
            <p:nvPr/>
          </p:nvSpPr>
          <p:spPr>
            <a:xfrm>
              <a:off x="428596" y="2357430"/>
              <a:ext cx="7072362" cy="1071570"/>
            </a:xfrm>
            <a:prstGeom prst="round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подбор статистической модели (моделей), описывающей временной ряд</a:t>
              </a:r>
              <a:endPara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Picture 4" descr="C:\Documents and Settings\Admin\Local Settings\Temporary Internet Files\Content.IE5\ZT5CC4J1\MCj04415270000[1]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32650" y="2071678"/>
              <a:ext cx="1911350" cy="11080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571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змінюються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часі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5" descr="C:\Documents and Settings\Admin\Local Settings\Temporary Internet Files\Content.IE5\G983FISS\MCj0434829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0"/>
            <a:ext cx="1714500" cy="17145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715304" cy="1142984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Что мешает достичь целей анализа временных рядов?</a:t>
            </a:r>
            <a:endParaRPr lang="ru-RU" dirty="0"/>
          </a:p>
        </p:txBody>
      </p:sp>
      <p:pic>
        <p:nvPicPr>
          <p:cNvPr id="9" name="Рисунок 8" descr="na_rabote_horosho49836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572140"/>
            <a:ext cx="1285860" cy="1285860"/>
          </a:xfrm>
          <a:prstGeom prst="rect">
            <a:avLst/>
          </a:prstGeom>
        </p:spPr>
      </p:pic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857224" y="4429132"/>
            <a:ext cx="7000924" cy="200026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изменяющаяся с течением времени статистическая структура временного ряда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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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прошлые наблюдения обесцениваются и уже не помогают предвидеть будущее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57158" y="2143116"/>
            <a:ext cx="7500990" cy="1785950"/>
            <a:chOff x="357158" y="2143116"/>
            <a:chExt cx="7500990" cy="1785950"/>
          </a:xfrm>
        </p:grpSpPr>
        <p:sp>
          <p:nvSpPr>
            <p:cNvPr id="5" name="Прямоугольник с двумя вырезанными противолежащими углами 4"/>
            <p:cNvSpPr/>
            <p:nvPr/>
          </p:nvSpPr>
          <p:spPr>
            <a:xfrm>
              <a:off x="571472" y="2285992"/>
              <a:ext cx="7286676" cy="1643074"/>
            </a:xfrm>
            <a:prstGeom prst="snip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недостаточный объем наблюдений </a:t>
              </a:r>
            </a:p>
            <a:p>
              <a:pPr algn="ctr"/>
              <a:r>
                <a:rPr lang="ru-RU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(недостаточная длительность)</a:t>
              </a:r>
              <a:endPara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" name="Рисунок 9" descr="выглядывает0037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158" y="2143116"/>
              <a:ext cx="1623429" cy="1285884"/>
            </a:xfrm>
            <a:prstGeom prst="rect">
              <a:avLst/>
            </a:prstGeom>
          </p:spPr>
        </p:pic>
      </p:grpSp>
      <p:sp>
        <p:nvSpPr>
          <p:cNvPr id="8" name="Выноска со стрелкой вниз 7"/>
          <p:cNvSpPr/>
          <p:nvPr/>
        </p:nvSpPr>
        <p:spPr>
          <a:xfrm>
            <a:off x="500034" y="1214422"/>
            <a:ext cx="8001056" cy="1643074"/>
          </a:xfrm>
          <a:prstGeom prst="downArrowCallout">
            <a:avLst>
              <a:gd name="adj1" fmla="val 60766"/>
              <a:gd name="adj2" fmla="val 71096"/>
              <a:gd name="adj3" fmla="val 25000"/>
              <a:gd name="adj4" fmla="val 51064"/>
            </a:avLst>
          </a:prstGeom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причины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Этапы анализа временных рядов</a:t>
            </a:r>
            <a:endParaRPr lang="ru-RU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642910" y="642918"/>
            <a:ext cx="8143932" cy="642942"/>
            <a:chOff x="642910" y="642918"/>
            <a:chExt cx="8143932" cy="642942"/>
          </a:xfrm>
        </p:grpSpPr>
        <p:sp>
          <p:nvSpPr>
            <p:cNvPr id="5" name="Прямоугольник с двумя скругленными противолежащими углами 4"/>
            <p:cNvSpPr/>
            <p:nvPr/>
          </p:nvSpPr>
          <p:spPr>
            <a:xfrm>
              <a:off x="714348" y="642918"/>
              <a:ext cx="8072494" cy="64294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2">
                <a:lumMod val="90000"/>
                <a:alpha val="56000"/>
              </a:schemeClr>
            </a:solidFill>
            <a:ln w="4762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графическое представление и описание поведения временного ряда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pic>
          <p:nvPicPr>
            <p:cNvPr id="13" name="Рисунок 12" descr="1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910" y="714356"/>
              <a:ext cx="381000" cy="38100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grpSp>
        <p:nvGrpSpPr>
          <p:cNvPr id="21" name="Группа 20"/>
          <p:cNvGrpSpPr/>
          <p:nvPr/>
        </p:nvGrpSpPr>
        <p:grpSpPr>
          <a:xfrm>
            <a:off x="357158" y="1428736"/>
            <a:ext cx="8072494" cy="785818"/>
            <a:chOff x="357158" y="1428736"/>
            <a:chExt cx="8072494" cy="785818"/>
          </a:xfrm>
        </p:grpSpPr>
        <p:sp>
          <p:nvSpPr>
            <p:cNvPr id="6" name="Прямоугольник с двумя скругленными противолежащими углами 5"/>
            <p:cNvSpPr/>
            <p:nvPr/>
          </p:nvSpPr>
          <p:spPr>
            <a:xfrm>
              <a:off x="357158" y="1428736"/>
              <a:ext cx="8072494" cy="78581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2">
                <a:lumMod val="90000"/>
                <a:alpha val="56000"/>
              </a:schemeClr>
            </a:solidFill>
            <a:ln w="4762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выделение и удаление закономерных составляющих временного ряда, зависящих от времени: тренда, сезонных и циклических составляющих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pic>
          <p:nvPicPr>
            <p:cNvPr id="14" name="Рисунок 13" descr="2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596" y="1571612"/>
              <a:ext cx="381000" cy="38100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grpSp>
        <p:nvGrpSpPr>
          <p:cNvPr id="22" name="Группа 21"/>
          <p:cNvGrpSpPr/>
          <p:nvPr/>
        </p:nvGrpSpPr>
        <p:grpSpPr>
          <a:xfrm>
            <a:off x="571472" y="2285992"/>
            <a:ext cx="8572528" cy="785818"/>
            <a:chOff x="571472" y="2285992"/>
            <a:chExt cx="8572528" cy="785818"/>
          </a:xfrm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>
              <a:off x="1071506" y="2285992"/>
              <a:ext cx="8072494" cy="78581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2">
                <a:lumMod val="90000"/>
                <a:alpha val="56000"/>
              </a:schemeClr>
            </a:solidFill>
            <a:ln w="4762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выделение и удаление низко- или высокочастотных составляющих процесса (фильтрация)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pic>
          <p:nvPicPr>
            <p:cNvPr id="15" name="Рисунок 14" descr="3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472" y="2500306"/>
              <a:ext cx="381000" cy="38100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grpSp>
        <p:nvGrpSpPr>
          <p:cNvPr id="23" name="Группа 22"/>
          <p:cNvGrpSpPr/>
          <p:nvPr/>
        </p:nvGrpSpPr>
        <p:grpSpPr>
          <a:xfrm>
            <a:off x="214282" y="3143248"/>
            <a:ext cx="8072494" cy="785818"/>
            <a:chOff x="214282" y="3143248"/>
            <a:chExt cx="8072494" cy="785818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214282" y="3143248"/>
              <a:ext cx="8072494" cy="78581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2">
                <a:lumMod val="90000"/>
                <a:alpha val="56000"/>
              </a:schemeClr>
            </a:solidFill>
            <a:ln w="4762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исследование случайной составляющей временного ряда, оставшейся после удаления перечисленных выше составляющих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pic>
          <p:nvPicPr>
            <p:cNvPr id="16" name="Рисунок 15" descr="4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282" y="3357562"/>
              <a:ext cx="381000" cy="38100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grpSp>
        <p:nvGrpSpPr>
          <p:cNvPr id="24" name="Группа 23"/>
          <p:cNvGrpSpPr/>
          <p:nvPr/>
        </p:nvGrpSpPr>
        <p:grpSpPr>
          <a:xfrm>
            <a:off x="571472" y="4000504"/>
            <a:ext cx="8286808" cy="785818"/>
            <a:chOff x="571472" y="4000504"/>
            <a:chExt cx="8286808" cy="785818"/>
          </a:xfrm>
        </p:grpSpPr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785786" y="4000504"/>
              <a:ext cx="8072494" cy="78581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2">
                <a:lumMod val="90000"/>
                <a:alpha val="56000"/>
              </a:schemeClr>
            </a:solidFill>
            <a:ln w="4762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построение (подбор) математической модели для описания случайной составляющей и проверка ее адекватности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pic>
          <p:nvPicPr>
            <p:cNvPr id="17" name="Рисунок 16" descr="5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472" y="4214818"/>
              <a:ext cx="381000" cy="38100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grpSp>
        <p:nvGrpSpPr>
          <p:cNvPr id="25" name="Группа 24"/>
          <p:cNvGrpSpPr/>
          <p:nvPr/>
        </p:nvGrpSpPr>
        <p:grpSpPr>
          <a:xfrm>
            <a:off x="214282" y="4857760"/>
            <a:ext cx="8072494" cy="785818"/>
            <a:chOff x="214282" y="4857760"/>
            <a:chExt cx="8072494" cy="785818"/>
          </a:xfrm>
        </p:grpSpPr>
        <p:sp>
          <p:nvSpPr>
            <p:cNvPr id="10" name="Прямоугольник с двумя скругленными противолежащими углами 9"/>
            <p:cNvSpPr/>
            <p:nvPr/>
          </p:nvSpPr>
          <p:spPr>
            <a:xfrm>
              <a:off x="214282" y="4857760"/>
              <a:ext cx="8072494" cy="78581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2">
                <a:lumMod val="90000"/>
                <a:alpha val="56000"/>
              </a:schemeClr>
            </a:solidFill>
            <a:ln w="4762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прогнозирование будущего развития процесса, представленного временным рядом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 descr="6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282" y="5072074"/>
              <a:ext cx="381000" cy="38100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grpSp>
        <p:nvGrpSpPr>
          <p:cNvPr id="26" name="Группа 25"/>
          <p:cNvGrpSpPr/>
          <p:nvPr/>
        </p:nvGrpSpPr>
        <p:grpSpPr>
          <a:xfrm>
            <a:off x="357158" y="5715016"/>
            <a:ext cx="8501122" cy="785818"/>
            <a:chOff x="357158" y="5715016"/>
            <a:chExt cx="8501122" cy="785818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785786" y="5715016"/>
              <a:ext cx="8072494" cy="78581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2">
                <a:lumMod val="90000"/>
                <a:alpha val="56000"/>
              </a:schemeClr>
            </a:solidFill>
            <a:ln w="4762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исследование взаимодействий между различными временными рядами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 descr="7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7158" y="5929330"/>
              <a:ext cx="381000" cy="38100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:\Documents and Settings\Admin\Local Settings\Temporary Internet Files\Content.IE5\JM1FNGNX\MCj0280739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28794" cy="1693738"/>
          </a:xfrm>
          <a:prstGeom prst="rect">
            <a:avLst/>
          </a:prstGeom>
          <a:noFill/>
        </p:spPr>
      </p:pic>
      <p:sp>
        <p:nvSpPr>
          <p:cNvPr id="5" name="Загнутый угол 4"/>
          <p:cNvSpPr/>
          <p:nvPr/>
        </p:nvSpPr>
        <p:spPr>
          <a:xfrm>
            <a:off x="428596" y="3643314"/>
            <a:ext cx="7858180" cy="2500330"/>
          </a:xfrm>
          <a:prstGeom prst="foldedCorner">
            <a:avLst/>
          </a:prstGeom>
          <a:solidFill>
            <a:schemeClr val="bg2">
              <a:lumMod val="90000"/>
              <a:alpha val="4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нутый угол 3"/>
          <p:cNvSpPr/>
          <p:nvPr/>
        </p:nvSpPr>
        <p:spPr>
          <a:xfrm>
            <a:off x="428596" y="1500174"/>
            <a:ext cx="8358246" cy="2071702"/>
          </a:xfrm>
          <a:prstGeom prst="foldedCorner">
            <a:avLst/>
          </a:prstGeom>
          <a:solidFill>
            <a:schemeClr val="bg2">
              <a:lumMod val="90000"/>
              <a:alpha val="4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74638"/>
            <a:ext cx="6929486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Детерминированная и случайная составляющие временного ряда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Под </a:t>
            </a:r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закономерной (детерминированной) </a:t>
            </a:r>
            <a:r>
              <a:rPr lang="ru-RU" dirty="0"/>
              <a:t>составляющей временного ряда </a:t>
            </a:r>
            <a:r>
              <a:rPr lang="en-US" b="1" i="1" dirty="0" smtClean="0"/>
              <a:t>x</a:t>
            </a:r>
            <a:r>
              <a:rPr lang="en-US" b="1" baseline="-25000" dirty="0" smtClean="0"/>
              <a:t>1</a:t>
            </a:r>
            <a:r>
              <a:rPr lang="ru-RU" dirty="0" smtClean="0"/>
              <a:t>...,</a:t>
            </a:r>
            <a:r>
              <a:rPr lang="en-US" b="1" i="1" dirty="0" err="1"/>
              <a:t>x</a:t>
            </a:r>
            <a:r>
              <a:rPr lang="en-US" b="1" i="1" baseline="-25000" dirty="0" err="1"/>
              <a:t>n</a:t>
            </a:r>
            <a:r>
              <a:rPr lang="ru-RU" dirty="0"/>
              <a:t> </a:t>
            </a:r>
            <a:r>
              <a:rPr lang="ru-RU" dirty="0" smtClean="0"/>
              <a:t>понима</a:t>
            </a:r>
            <a:r>
              <a:rPr lang="ru-RU" dirty="0"/>
              <a:t>ю</a:t>
            </a:r>
            <a:r>
              <a:rPr lang="ru-RU" dirty="0" smtClean="0"/>
              <a:t>т </a:t>
            </a:r>
            <a:r>
              <a:rPr lang="ru-RU" dirty="0"/>
              <a:t>числовую последовательность </a:t>
            </a:r>
            <a:r>
              <a:rPr lang="en-US" b="1" i="1" dirty="0"/>
              <a:t>d</a:t>
            </a:r>
            <a:r>
              <a:rPr lang="ru-RU" b="1" baseline="-25000" dirty="0"/>
              <a:t>1</a:t>
            </a:r>
            <a:r>
              <a:rPr lang="ru-RU" dirty="0"/>
              <a:t>, …, </a:t>
            </a:r>
            <a:r>
              <a:rPr lang="en-US" b="1" i="1" dirty="0" err="1"/>
              <a:t>d</a:t>
            </a:r>
            <a:r>
              <a:rPr lang="en-US" b="1" i="1" baseline="-25000" dirty="0" err="1"/>
              <a:t>n</a:t>
            </a:r>
            <a:r>
              <a:rPr lang="en-US" dirty="0"/>
              <a:t> </a:t>
            </a:r>
            <a:r>
              <a:rPr lang="ru-RU" dirty="0"/>
              <a:t>, элементы которой </a:t>
            </a:r>
            <a:r>
              <a:rPr lang="en-US" b="1" i="1" dirty="0" err="1"/>
              <a:t>d</a:t>
            </a:r>
            <a:r>
              <a:rPr lang="en-US" b="1" i="1" baseline="-25000" dirty="0" err="1"/>
              <a:t>t</a:t>
            </a:r>
            <a:r>
              <a:rPr lang="ru-RU" dirty="0"/>
              <a:t> вычисляются по определенному правилу как функция времени </a:t>
            </a:r>
            <a:r>
              <a:rPr lang="en-US" b="1" i="1" dirty="0"/>
              <a:t>t</a:t>
            </a:r>
            <a:r>
              <a:rPr lang="ru-RU" dirty="0" smtClean="0"/>
              <a:t>.</a:t>
            </a:r>
          </a:p>
          <a:p>
            <a:r>
              <a:rPr lang="ru-RU" dirty="0"/>
              <a:t>Если мы полностью выявим закономерную составляющую в поведении временного ряда, то оставшаяся часть выглядит хаотично и непредсказуемо. Ее обычно именуют </a:t>
            </a:r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иррегулярной</a:t>
            </a:r>
            <a:r>
              <a:rPr lang="ru-RU" dirty="0"/>
              <a:t>, или </a:t>
            </a:r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случайной</a:t>
            </a:r>
            <a:r>
              <a:rPr lang="ru-RU" dirty="0"/>
              <a:t> компонентой временного </a:t>
            </a:r>
            <a:r>
              <a:rPr lang="ru-RU" dirty="0" smtClean="0"/>
              <a:t>ряда и обозначают </a:t>
            </a:r>
            <a:r>
              <a:rPr lang="ru-RU" b="1" dirty="0" smtClean="0">
                <a:sym typeface="Symbol"/>
              </a:rPr>
              <a:t></a:t>
            </a:r>
            <a:r>
              <a:rPr lang="ru-RU" b="1" baseline="-25000" dirty="0" smtClean="0"/>
              <a:t>1</a:t>
            </a:r>
            <a:r>
              <a:rPr lang="ru-RU" dirty="0" smtClean="0"/>
              <a:t>, …,</a:t>
            </a:r>
            <a:r>
              <a:rPr lang="en-US" i="1" dirty="0" smtClean="0"/>
              <a:t> </a:t>
            </a:r>
            <a:r>
              <a:rPr lang="ru-RU" b="1" dirty="0" smtClean="0">
                <a:sym typeface="Symbol"/>
              </a:rPr>
              <a:t></a:t>
            </a:r>
            <a:r>
              <a:rPr lang="en-US" b="1" i="1" baseline="-25000" dirty="0" smtClean="0"/>
              <a:t>t</a:t>
            </a:r>
            <a:r>
              <a:rPr lang="ru-RU" i="1" dirty="0" smtClean="0"/>
              <a:t> </a:t>
            </a:r>
            <a:r>
              <a:rPr lang="ru-RU" dirty="0" smtClean="0"/>
              <a:t>, …, </a:t>
            </a:r>
            <a:r>
              <a:rPr lang="ru-RU" b="1" dirty="0" smtClean="0">
                <a:sym typeface="Symbol"/>
              </a:rPr>
              <a:t></a:t>
            </a:r>
            <a:r>
              <a:rPr lang="en-US" b="1" i="1" baseline="-25000" dirty="0" smtClean="0"/>
              <a:t>n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8" name="Picture 16" descr="C:\Documents and Settings\Admin\Local Settings\Temporary Internet Files\Content.IE5\JM1FNGNX\MCj0230564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5453" y="5463708"/>
            <a:ext cx="2008547" cy="1394292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Аддитивная модель временного ряда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643042" y="5000636"/>
          <a:ext cx="5857875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Формула" r:id="rId3" imgW="1562040" imgH="457200" progId="Equation.3">
                  <p:embed/>
                </p:oleObj>
              </mc:Choice>
              <mc:Fallback>
                <p:oleObj name="Формула" r:id="rId3" imgW="156204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5000636"/>
                        <a:ext cx="5857875" cy="171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571472" y="785794"/>
            <a:ext cx="7929618" cy="1428760"/>
            <a:chOff x="571472" y="785794"/>
            <a:chExt cx="7929618" cy="1428760"/>
          </a:xfrm>
        </p:grpSpPr>
        <p:graphicFrame>
          <p:nvGraphicFramePr>
            <p:cNvPr id="5" name="Объект 4"/>
            <p:cNvGraphicFramePr>
              <a:graphicFrameLocks noChangeAspect="1"/>
            </p:cNvGraphicFramePr>
            <p:nvPr/>
          </p:nvGraphicFramePr>
          <p:xfrm>
            <a:off x="1071538" y="1000108"/>
            <a:ext cx="7096175" cy="857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Формула" r:id="rId5" imgW="1892160" imgH="228600" progId="Equation.3">
                    <p:embed/>
                  </p:oleObj>
                </mc:Choice>
                <mc:Fallback>
                  <p:oleObj name="Формула" r:id="rId5" imgW="1892160" imgH="2286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1538" y="1000108"/>
                          <a:ext cx="7096175" cy="8572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Блок-схема: документ 8"/>
            <p:cNvSpPr/>
            <p:nvPr/>
          </p:nvSpPr>
          <p:spPr>
            <a:xfrm>
              <a:off x="571472" y="785794"/>
              <a:ext cx="7929618" cy="1428760"/>
            </a:xfrm>
            <a:prstGeom prst="flowChartDocument">
              <a:avLst/>
            </a:prstGeom>
            <a:solidFill>
              <a:schemeClr val="bg2">
                <a:lumMod val="90000"/>
                <a:alpha val="15000"/>
              </a:schemeClr>
            </a:solidFill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57224" y="3000372"/>
            <a:ext cx="7858180" cy="1071570"/>
            <a:chOff x="857224" y="3000372"/>
            <a:chExt cx="7858180" cy="1071570"/>
          </a:xfrm>
        </p:grpSpPr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1142976" y="3214686"/>
            <a:ext cx="7048500" cy="857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name="Формула" r:id="rId7" imgW="1879560" imgH="228600" progId="Equation.3">
                    <p:embed/>
                  </p:oleObj>
                </mc:Choice>
                <mc:Fallback>
                  <p:oleObj name="Формула" r:id="rId7" imgW="1879560" imgH="2286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976" y="3214686"/>
                          <a:ext cx="7048500" cy="857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Блок-схема: документ 9"/>
            <p:cNvSpPr/>
            <p:nvPr/>
          </p:nvSpPr>
          <p:spPr>
            <a:xfrm>
              <a:off x="857224" y="3000372"/>
              <a:ext cx="7858180" cy="1071570"/>
            </a:xfrm>
            <a:prstGeom prst="flowChartDocument">
              <a:avLst/>
            </a:prstGeom>
            <a:solidFill>
              <a:schemeClr val="bg2">
                <a:lumMod val="90000"/>
                <a:alpha val="15000"/>
              </a:schemeClr>
            </a:solidFill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Стрелка вниз 7"/>
          <p:cNvSpPr/>
          <p:nvPr/>
        </p:nvSpPr>
        <p:spPr>
          <a:xfrm>
            <a:off x="3643306" y="4143380"/>
            <a:ext cx="1785950" cy="785818"/>
          </a:xfrm>
          <a:prstGeom prst="downArrow">
            <a:avLst>
              <a:gd name="adj1" fmla="val 62190"/>
              <a:gd name="adj2" fmla="val 40141"/>
            </a:avLst>
          </a:prstGeom>
          <a:solidFill>
            <a:schemeClr val="bg2">
              <a:lumMod val="90000"/>
              <a:alpha val="15000"/>
            </a:schemeClr>
          </a:solidFill>
          <a:ln w="539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 descr="C:\Documents and Settings\Admin\Local Settings\Temporary Internet Files\Content.IE5\JM1FNGNX\MCj03980190000[1]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20" y="500042"/>
            <a:ext cx="856793" cy="865937"/>
          </a:xfrm>
          <a:prstGeom prst="rect">
            <a:avLst/>
          </a:prstGeom>
          <a:noFill/>
        </p:spPr>
      </p:pic>
      <p:pic>
        <p:nvPicPr>
          <p:cNvPr id="12" name="Picture 7" descr="C:\Documents and Settings\Admin\Local Settings\Temporary Internet Files\Content.IE5\JM1FNGNX\MCj03963300000[1].wm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01024" y="1357298"/>
            <a:ext cx="868680" cy="905256"/>
          </a:xfrm>
          <a:prstGeom prst="rect">
            <a:avLst/>
          </a:prstGeom>
          <a:noFill/>
        </p:spPr>
      </p:pic>
      <p:pic>
        <p:nvPicPr>
          <p:cNvPr id="13" name="Picture 7" descr="C:\Documents and Settings\Admin\Local Settings\Temporary Internet Files\Content.IE5\JM1FNGNX\MCj03963300000[1].wm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20" y="2857496"/>
            <a:ext cx="868680" cy="905256"/>
          </a:xfrm>
          <a:prstGeom prst="rect">
            <a:avLst/>
          </a:prstGeom>
          <a:noFill/>
        </p:spPr>
      </p:pic>
      <p:pic>
        <p:nvPicPr>
          <p:cNvPr id="14" name="Picture 4" descr="C:\Documents and Settings\Admin\Local Settings\Temporary Internet Files\Content.IE5\JM1FNGNX\MCj03980190000[1]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43900" y="3214686"/>
            <a:ext cx="856793" cy="865937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00034" y="2143116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Мультипликативная модель временного ряда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Documents and Settings\Admin\Local Settings\Temporary Internet Files\Content.IE5\HLXJXATH\MPj0401006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86533"/>
            <a:ext cx="1581750" cy="23714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детерминированной компоненты временного ряда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476886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Способы описания детерминированных компонент временного ряди сильно зависят от области приложений. </a:t>
            </a:r>
            <a:r>
              <a:rPr lang="ru-RU" dirty="0" smtClean="0"/>
              <a:t>При </a:t>
            </a:r>
            <a:r>
              <a:rPr lang="ru-RU" dirty="0"/>
              <a:t>выборе модели </a:t>
            </a:r>
            <a:r>
              <a:rPr lang="ru-RU" dirty="0" smtClean="0"/>
              <a:t>детерминированной </a:t>
            </a:r>
            <a:r>
              <a:rPr lang="ru-RU" dirty="0"/>
              <a:t>компоненты должны прежде всего учитываться </a:t>
            </a:r>
            <a:r>
              <a:rPr lang="ru-RU" dirty="0" smtClean="0"/>
              <a:t>     </a:t>
            </a:r>
          </a:p>
          <a:p>
            <a:pPr>
              <a:buNone/>
            </a:pPr>
            <a:r>
              <a:rPr lang="ru-RU" dirty="0" smtClean="0"/>
              <a:t>                  содержательные </a:t>
            </a:r>
            <a:r>
              <a:rPr lang="ru-RU" dirty="0"/>
              <a:t>соображения, то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есть </a:t>
            </a:r>
            <a:r>
              <a:rPr lang="ru-RU" dirty="0"/>
              <a:t>те объективные факторы и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закономерности</a:t>
            </a:r>
            <a:r>
              <a:rPr lang="ru-RU" dirty="0"/>
              <a:t>, которые приводят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к </a:t>
            </a:r>
            <a:r>
              <a:rPr lang="ru-RU" dirty="0"/>
              <a:t>ее формированию.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Admin\Local Settings\Temporary Internet Files\Content.IE5\NPKH4U1L\MCj0439830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9428" y="142852"/>
            <a:ext cx="2314572" cy="23145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7429552" cy="13573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детерминированной компоненты временного ряда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28596" y="2000240"/>
          <a:ext cx="8048681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Формула" r:id="rId4" imgW="2145960" imgH="228600" progId="Equation.3">
                  <p:embed/>
                </p:oleObj>
              </mc:Choice>
              <mc:Fallback>
                <p:oleObj name="Формула" r:id="rId4" imgW="214596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2000240"/>
                        <a:ext cx="8048681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1071538" y="3000372"/>
            <a:ext cx="1857388" cy="1928826"/>
            <a:chOff x="1071538" y="3000372"/>
            <a:chExt cx="1857388" cy="1928826"/>
          </a:xfrm>
        </p:grpSpPr>
        <p:sp>
          <p:nvSpPr>
            <p:cNvPr id="5" name="Выноска 3 4"/>
            <p:cNvSpPr/>
            <p:nvPr/>
          </p:nvSpPr>
          <p:spPr>
            <a:xfrm>
              <a:off x="1071538" y="3714752"/>
              <a:ext cx="1857388" cy="1214446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52380"/>
                <a:gd name="adj6" fmla="val -18425"/>
                <a:gd name="adj7" fmla="val -86924"/>
                <a:gd name="adj8" fmla="val 2859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тренд</a:t>
              </a:r>
              <a:endParaRPr lang="ru-RU" dirty="0"/>
            </a:p>
          </p:txBody>
        </p:sp>
        <p:pic>
          <p:nvPicPr>
            <p:cNvPr id="8" name="Picture 3" descr="C:\Documents and Settings\Admin\Local Settings\Temporary Internet Files\Content.IE5\ZT5CC4J1\MCj04398240000[1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71604" y="3000372"/>
              <a:ext cx="1143008" cy="1143008"/>
            </a:xfrm>
            <a:prstGeom prst="rect">
              <a:avLst/>
            </a:prstGeom>
            <a:noFill/>
          </p:spPr>
        </p:pic>
      </p:grpSp>
      <p:grpSp>
        <p:nvGrpSpPr>
          <p:cNvPr id="14" name="Группа 13"/>
          <p:cNvGrpSpPr/>
          <p:nvPr/>
        </p:nvGrpSpPr>
        <p:grpSpPr>
          <a:xfrm>
            <a:off x="3500430" y="4500570"/>
            <a:ext cx="1857388" cy="1785950"/>
            <a:chOff x="3500430" y="4500570"/>
            <a:chExt cx="1857388" cy="1785950"/>
          </a:xfrm>
        </p:grpSpPr>
        <p:sp>
          <p:nvSpPr>
            <p:cNvPr id="6" name="Выноска 3 5"/>
            <p:cNvSpPr/>
            <p:nvPr/>
          </p:nvSpPr>
          <p:spPr>
            <a:xfrm>
              <a:off x="3500430" y="5072074"/>
              <a:ext cx="1857388" cy="1214446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55965"/>
                <a:gd name="adj6" fmla="val -2015"/>
                <a:gd name="adj7" fmla="val -186419"/>
                <a:gd name="adj8" fmla="val -3587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сезонная компонента</a:t>
              </a:r>
              <a:endParaRPr lang="ru-RU" dirty="0"/>
            </a:p>
          </p:txBody>
        </p:sp>
        <p:pic>
          <p:nvPicPr>
            <p:cNvPr id="10" name="Picture 3" descr="C:\Documents and Settings\Admin\Local Settings\Temporary Internet Files\Content.IE5\ZT5CC4J1\MCj04398240000[1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71934" y="4500570"/>
              <a:ext cx="1071570" cy="1071570"/>
            </a:xfrm>
            <a:prstGeom prst="rect">
              <a:avLst/>
            </a:prstGeom>
            <a:noFill/>
          </p:spPr>
        </p:pic>
      </p:grpSp>
      <p:grpSp>
        <p:nvGrpSpPr>
          <p:cNvPr id="15" name="Группа 14"/>
          <p:cNvGrpSpPr/>
          <p:nvPr/>
        </p:nvGrpSpPr>
        <p:grpSpPr>
          <a:xfrm>
            <a:off x="5072066" y="2714620"/>
            <a:ext cx="1928826" cy="1785950"/>
            <a:chOff x="5072066" y="2714620"/>
            <a:chExt cx="1928826" cy="1785950"/>
          </a:xfrm>
        </p:grpSpPr>
        <p:sp>
          <p:nvSpPr>
            <p:cNvPr id="7" name="Выноска 3 6"/>
            <p:cNvSpPr/>
            <p:nvPr/>
          </p:nvSpPr>
          <p:spPr>
            <a:xfrm>
              <a:off x="5072066" y="3286124"/>
              <a:ext cx="1857388" cy="1214446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21008"/>
                <a:gd name="adj6" fmla="val -20770"/>
                <a:gd name="adj7" fmla="val -62723"/>
                <a:gd name="adj8" fmla="val -6283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циклическая</a:t>
              </a:r>
            </a:p>
            <a:p>
              <a:pPr algn="ctr"/>
              <a:r>
                <a:rPr lang="ru-RU" dirty="0" smtClean="0"/>
                <a:t>компонента</a:t>
              </a:r>
              <a:endParaRPr lang="ru-RU" dirty="0"/>
            </a:p>
          </p:txBody>
        </p:sp>
        <p:pic>
          <p:nvPicPr>
            <p:cNvPr id="11" name="Picture 3" descr="C:\Documents and Settings\Admin\Local Settings\Temporary Internet Files\Content.IE5\ZT5CC4J1\MCj04398240000[1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29322" y="2714620"/>
              <a:ext cx="1071570" cy="1071570"/>
            </a:xfrm>
            <a:prstGeom prst="rect">
              <a:avLst/>
            </a:prstGeom>
            <a:noFill/>
          </p:spPr>
        </p:pic>
      </p:grpSp>
      <p:pic>
        <p:nvPicPr>
          <p:cNvPr id="12" name="Рисунок 11" descr="иван_васильевич.gif"/>
          <p:cNvPicPr>
            <a:picLocks noChangeAspect="1"/>
          </p:cNvPicPr>
          <p:nvPr/>
        </p:nvPicPr>
        <p:blipFill>
          <a:blip r:embed="rId7">
            <a:clrChange>
              <a:clrFrom>
                <a:srgbClr val="DEE5D6"/>
              </a:clrFrom>
              <a:clrTo>
                <a:srgbClr val="DEE5D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5357802"/>
            <a:ext cx="1500198" cy="1500198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285852" y="1071546"/>
            <a:ext cx="6929486" cy="2928958"/>
          </a:xfrm>
          <a:prstGeom prst="round2DiagRect">
            <a:avLst/>
          </a:prstGeom>
          <a:solidFill>
            <a:schemeClr val="bg2">
              <a:lumMod val="90000"/>
              <a:alpha val="15000"/>
            </a:schemeClr>
          </a:solidFill>
          <a:ln w="539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142852"/>
            <a:ext cx="3571900" cy="928670"/>
          </a:xfrm>
        </p:spPr>
        <p:txBody>
          <a:bodyPr/>
          <a:lstStyle/>
          <a:p>
            <a:r>
              <a:rPr lang="ru-RU" b="1" dirty="0" smtClean="0"/>
              <a:t>Тренд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142984"/>
            <a:ext cx="6357982" cy="307183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Трендом </a:t>
            </a:r>
            <a:r>
              <a:rPr lang="ru-RU" sz="2800" b="1" dirty="0"/>
              <a:t>временного ряда </a:t>
            </a:r>
            <a:r>
              <a:rPr lang="en-US" sz="2800" b="1" i="1" dirty="0" err="1"/>
              <a:t>tr</a:t>
            </a:r>
            <a:r>
              <a:rPr lang="en-US" sz="2800" b="1" i="1" baseline="-25000" dirty="0" err="1"/>
              <a:t>t</a:t>
            </a:r>
            <a:r>
              <a:rPr lang="ru-RU" sz="2800" b="1" dirty="0"/>
              <a:t> при </a:t>
            </a:r>
            <a:r>
              <a:rPr lang="ru-RU" sz="2800" b="1" dirty="0" smtClean="0"/>
              <a:t>     </a:t>
            </a:r>
            <a:r>
              <a:rPr lang="en-US" sz="2800" b="1" i="1" dirty="0" smtClean="0"/>
              <a:t>t</a:t>
            </a:r>
            <a:r>
              <a:rPr lang="ru-RU" sz="2800" b="1" dirty="0" smtClean="0"/>
              <a:t>= 1,...,</a:t>
            </a:r>
            <a:r>
              <a:rPr lang="en-US" sz="2800" b="1" i="1" dirty="0"/>
              <a:t>n</a:t>
            </a:r>
            <a:r>
              <a:rPr lang="ru-RU" sz="2800" b="1" dirty="0"/>
              <a:t> называют плавно изменяющуюся, не циклическую компоненту, описывающую влияние долговременных факторов, эффект которых сказывается постепенно.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71472" y="4286256"/>
            <a:ext cx="7715304" cy="2000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dirty="0"/>
              <a:t>В экономике к таким факторам можно отнести:</a:t>
            </a:r>
          </a:p>
          <a:p>
            <a:pPr lvl="0">
              <a:buFont typeface="Arial" pitchFamily="34" charset="0"/>
              <a:buChar char="•"/>
            </a:pPr>
            <a:r>
              <a:rPr lang="ru-RU" dirty="0"/>
              <a:t>изменение демографических характеристик популяции, </a:t>
            </a:r>
            <a:r>
              <a:rPr lang="ru-RU" dirty="0" smtClean="0"/>
              <a:t>включая рост </a:t>
            </a:r>
            <a:r>
              <a:rPr lang="ru-RU" dirty="0"/>
              <a:t>населения, изменение структуры возрастного состава, изменение географического расселения и т.д.;</a:t>
            </a:r>
          </a:p>
          <a:p>
            <a:pPr lvl="0">
              <a:buFont typeface="Arial" pitchFamily="34" charset="0"/>
              <a:buChar char="•"/>
            </a:pPr>
            <a:r>
              <a:rPr lang="ru-RU" dirty="0"/>
              <a:t>технологическое и экономическое развитие;</a:t>
            </a:r>
          </a:p>
          <a:p>
            <a:pPr lvl="0">
              <a:buFont typeface="Arial" pitchFamily="34" charset="0"/>
              <a:buChar char="•"/>
            </a:pPr>
            <a:r>
              <a:rPr lang="ru-RU" dirty="0"/>
              <a:t>рост потребления и изменение его структуры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5" descr="C:\Documents and Settings\Admin\Local Settings\Temporary Internet Files\Content.IE5\G983FISS\MCj0434829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1714500" cy="17145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758138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Сезонная компонента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543824" cy="3900501"/>
          </a:xfrm>
        </p:spPr>
        <p:txBody>
          <a:bodyPr>
            <a:normAutofit/>
          </a:bodyPr>
          <a:lstStyle/>
          <a:p>
            <a:r>
              <a:rPr lang="ru-RU" b="1" dirty="0"/>
              <a:t>Сезонная компонента </a:t>
            </a:r>
            <a:r>
              <a:rPr lang="en-US" b="1" i="1" dirty="0" err="1"/>
              <a:t>s</a:t>
            </a:r>
            <a:r>
              <a:rPr lang="en-US" b="1" i="1" baseline="-25000" dirty="0" err="1"/>
              <a:t>t</a:t>
            </a:r>
            <a:r>
              <a:rPr lang="ru-RU" b="1" dirty="0"/>
              <a:t> временного ряда при </a:t>
            </a:r>
            <a:r>
              <a:rPr lang="en-US" b="1" i="1" dirty="0"/>
              <a:t>t</a:t>
            </a:r>
            <a:r>
              <a:rPr lang="ru-RU" b="1" dirty="0"/>
              <a:t> = 1</a:t>
            </a:r>
            <a:r>
              <a:rPr lang="ru-RU" b="1" dirty="0" smtClean="0"/>
              <a:t>, ... ,</a:t>
            </a:r>
            <a:r>
              <a:rPr lang="en-US" b="1" i="1" dirty="0" smtClean="0"/>
              <a:t>n</a:t>
            </a:r>
            <a:r>
              <a:rPr lang="ru-RU" b="1" dirty="0" smtClean="0"/>
              <a:t> </a:t>
            </a:r>
            <a:r>
              <a:rPr lang="ru-RU" b="1" dirty="0"/>
              <a:t>описывает поведение, изменяющееся регулярно в течение </a:t>
            </a:r>
            <a:r>
              <a:rPr lang="ru-RU" b="1" dirty="0" smtClean="0"/>
              <a:t>заданного </a:t>
            </a:r>
            <a:r>
              <a:rPr lang="ru-RU" b="1" dirty="0"/>
              <a:t>периода (года, месяца, недели, дня и т.п.). Она состоит из последовательности почти повторяющихся циклов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85720" y="1571612"/>
            <a:ext cx="7858180" cy="3786214"/>
          </a:xfrm>
          <a:prstGeom prst="round2DiagRect">
            <a:avLst/>
          </a:prstGeom>
          <a:solidFill>
            <a:schemeClr val="bg2">
              <a:lumMod val="90000"/>
              <a:alpha val="15000"/>
            </a:schemeClr>
          </a:solidFill>
          <a:ln w="539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5" descr="C:\Documents and Settings\Admin\Local Settings\Temporary Internet Files\Content.IE5\G983FISS\MCj0434829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1714500" cy="17145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uiExpand="1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14290"/>
            <a:ext cx="6186502" cy="135732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Циклическая компонента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00240"/>
            <a:ext cx="7643866" cy="3000396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Циклическая компонента </a:t>
            </a:r>
            <a:r>
              <a:rPr lang="en-US" b="1" i="1" dirty="0"/>
              <a:t>c</a:t>
            </a:r>
            <a:r>
              <a:rPr lang="en-US" b="1" i="1" baseline="-25000" dirty="0"/>
              <a:t>t</a:t>
            </a:r>
            <a:r>
              <a:rPr lang="en-US" b="1" dirty="0"/>
              <a:t> </a:t>
            </a:r>
            <a:r>
              <a:rPr lang="ru-RU" b="1" dirty="0"/>
              <a:t>временного ряда описывает длительные периоды относительного подъема и спада. Она состоит из циклов, которые меняются по амплитуде и протяженности.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85720" y="1785926"/>
            <a:ext cx="7858180" cy="3429024"/>
          </a:xfrm>
          <a:prstGeom prst="round2DiagRect">
            <a:avLst/>
          </a:prstGeom>
          <a:solidFill>
            <a:schemeClr val="bg2">
              <a:lumMod val="90000"/>
              <a:alpha val="15000"/>
            </a:schemeClr>
          </a:solidFill>
          <a:ln w="539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5" descr="C:\Documents and Settings\Admin\Local Settings\Temporary Internet Files\Content.IE5\G983FISS\MCj0434829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714500" cy="17145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Описание детерминированной компоненты временного ряда</a:t>
            </a:r>
            <a:endParaRPr lang="ru-RU" b="1" dirty="0"/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2071670" y="1357298"/>
          <a:ext cx="4500594" cy="1094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Формула" r:id="rId3" imgW="939600" imgH="228600" progId="Equation.3">
                  <p:embed/>
                </p:oleObj>
              </mc:Choice>
              <mc:Fallback>
                <p:oleObj name="Формула" r:id="rId3" imgW="9396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70" y="1357298"/>
                        <a:ext cx="4500594" cy="10947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428596" y="2643182"/>
            <a:ext cx="7786742" cy="1285884"/>
            <a:chOff x="428596" y="2643182"/>
            <a:chExt cx="7786742" cy="1285884"/>
          </a:xfrm>
        </p:grpSpPr>
        <p:sp>
          <p:nvSpPr>
            <p:cNvPr id="13" name="Выноска 3 12"/>
            <p:cNvSpPr/>
            <p:nvPr/>
          </p:nvSpPr>
          <p:spPr>
            <a:xfrm>
              <a:off x="428596" y="2857496"/>
              <a:ext cx="7786742" cy="857256"/>
            </a:xfrm>
            <a:prstGeom prst="borderCallout3">
              <a:avLst>
                <a:gd name="adj1" fmla="val -18878"/>
                <a:gd name="adj2" fmla="val 3310"/>
                <a:gd name="adj3" fmla="val -89052"/>
                <a:gd name="adj4" fmla="val 8"/>
                <a:gd name="adj5" fmla="val -179430"/>
                <a:gd name="adj6" fmla="val 7306"/>
                <a:gd name="adj7" fmla="val -137059"/>
                <a:gd name="adj8" fmla="val 39929"/>
              </a:avLst>
            </a:prstGeom>
            <a:ln w="66675"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Описание (выделение) тренда</a:t>
              </a:r>
            </a:p>
          </p:txBody>
        </p:sp>
        <p:pic>
          <p:nvPicPr>
            <p:cNvPr id="3075" name="Picture 3" descr="C:\Documents and Settings\Admin\Local Settings\Temporary Internet Files\Content.IE5\ZT5CC4J1\MCj04398240000[1]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8596" y="2643182"/>
              <a:ext cx="1285884" cy="1285884"/>
            </a:xfrm>
            <a:prstGeom prst="rect">
              <a:avLst/>
            </a:prstGeom>
            <a:noFill/>
          </p:spPr>
        </p:pic>
      </p:grpSp>
      <p:grpSp>
        <p:nvGrpSpPr>
          <p:cNvPr id="12" name="Группа 11"/>
          <p:cNvGrpSpPr/>
          <p:nvPr/>
        </p:nvGrpSpPr>
        <p:grpSpPr>
          <a:xfrm>
            <a:off x="357158" y="3929066"/>
            <a:ext cx="7858180" cy="1285884"/>
            <a:chOff x="357158" y="3929066"/>
            <a:chExt cx="7858180" cy="1285884"/>
          </a:xfrm>
        </p:grpSpPr>
        <p:sp>
          <p:nvSpPr>
            <p:cNvPr id="15" name="Выноска 3 14"/>
            <p:cNvSpPr/>
            <p:nvPr/>
          </p:nvSpPr>
          <p:spPr>
            <a:xfrm>
              <a:off x="428596" y="4071942"/>
              <a:ext cx="7786742" cy="857256"/>
            </a:xfrm>
            <a:prstGeom prst="borderCallout3">
              <a:avLst>
                <a:gd name="adj1" fmla="val 57313"/>
                <a:gd name="adj2" fmla="val 101867"/>
                <a:gd name="adj3" fmla="val 44280"/>
                <a:gd name="adj4" fmla="val 106254"/>
                <a:gd name="adj5" fmla="val -193398"/>
                <a:gd name="adj6" fmla="val 103906"/>
                <a:gd name="adj7" fmla="val -217059"/>
                <a:gd name="adj8" fmla="val 63136"/>
              </a:avLst>
            </a:prstGeom>
            <a:ln w="66675"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Описание сезонной составляющей</a:t>
              </a:r>
            </a:p>
          </p:txBody>
        </p:sp>
        <p:pic>
          <p:nvPicPr>
            <p:cNvPr id="9" name="Picture 3" descr="C:\Documents and Settings\Admin\Local Settings\Temporary Internet Files\Content.IE5\ZT5CC4J1\MCj04398240000[1]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7158" y="3929066"/>
              <a:ext cx="1285884" cy="1285884"/>
            </a:xfrm>
            <a:prstGeom prst="rect">
              <a:avLst/>
            </a:prstGeom>
            <a:noFill/>
          </p:spPr>
        </p:pic>
      </p:grpSp>
      <p:grpSp>
        <p:nvGrpSpPr>
          <p:cNvPr id="14" name="Группа 13"/>
          <p:cNvGrpSpPr/>
          <p:nvPr/>
        </p:nvGrpSpPr>
        <p:grpSpPr>
          <a:xfrm>
            <a:off x="142844" y="5286388"/>
            <a:ext cx="8286808" cy="1285884"/>
            <a:chOff x="142844" y="5286388"/>
            <a:chExt cx="8286808" cy="1285884"/>
          </a:xfrm>
        </p:grpSpPr>
        <p:sp>
          <p:nvSpPr>
            <p:cNvPr id="16" name="Выноска 3 15"/>
            <p:cNvSpPr/>
            <p:nvPr/>
          </p:nvSpPr>
          <p:spPr>
            <a:xfrm>
              <a:off x="500034" y="5429264"/>
              <a:ext cx="7929618" cy="857256"/>
            </a:xfrm>
            <a:prstGeom prst="borderCallout3">
              <a:avLst>
                <a:gd name="adj1" fmla="val 57313"/>
                <a:gd name="adj2" fmla="val 101867"/>
                <a:gd name="adj3" fmla="val 53169"/>
                <a:gd name="adj4" fmla="val 106633"/>
                <a:gd name="adj5" fmla="val -434666"/>
                <a:gd name="adj6" fmla="val 89228"/>
                <a:gd name="adj7" fmla="val -411343"/>
                <a:gd name="adj8" fmla="val 75376"/>
              </a:avLst>
            </a:prstGeom>
            <a:ln w="66675"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Описание циклической составляющей</a:t>
              </a:r>
            </a:p>
          </p:txBody>
        </p:sp>
        <p:pic>
          <p:nvPicPr>
            <p:cNvPr id="10" name="Picture 3" descr="C:\Documents and Settings\Admin\Local Settings\Temporary Internet Files\Content.IE5\ZT5CC4J1\MCj04398240000[1]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44" y="5286388"/>
              <a:ext cx="1285884" cy="12858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214290"/>
          <a:ext cx="9144000" cy="6429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229500" cy="114300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Спектральный анализ </a:t>
            </a:r>
            <a:br>
              <a:rPr lang="ru-RU" b="1" dirty="0" smtClean="0"/>
            </a:br>
            <a:r>
              <a:rPr lang="ru-RU" b="1" dirty="0" smtClean="0"/>
              <a:t>(</a:t>
            </a:r>
            <a:r>
              <a:rPr lang="ru-RU" b="1" dirty="0" err="1" smtClean="0"/>
              <a:t>анализ</a:t>
            </a:r>
            <a:r>
              <a:rPr lang="ru-RU" b="1" dirty="0" smtClean="0"/>
              <a:t> Фурье)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357298"/>
            <a:ext cx="6972320" cy="2043113"/>
          </a:xfrm>
        </p:spPr>
        <p:txBody>
          <a:bodyPr>
            <a:normAutofit fontScale="92500"/>
          </a:bodyPr>
          <a:lstStyle/>
          <a:p>
            <a:r>
              <a:rPr lang="ru-RU" dirty="0"/>
              <a:t>Спектральный анализ Фурье </a:t>
            </a:r>
            <a:r>
              <a:rPr lang="ru-RU" dirty="0" smtClean="0"/>
              <a:t>исследует периодические модели данных с целью распознавания </a:t>
            </a:r>
            <a:r>
              <a:rPr lang="ru-RU" dirty="0"/>
              <a:t>сезонных колебаний различной длины</a:t>
            </a:r>
            <a:r>
              <a:rPr lang="ru-RU" dirty="0" smtClean="0"/>
              <a:t>.</a:t>
            </a:r>
          </a:p>
        </p:txBody>
      </p:sp>
      <p:pic>
        <p:nvPicPr>
          <p:cNvPr id="6" name="Рисунок 5" descr="ученый_009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0"/>
            <a:ext cx="1327313" cy="2428892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14282" y="3429000"/>
            <a:ext cx="7786742" cy="3286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Цель анализа – разложить комплексные временные ряды с циклическими компонентами на несколько основных синусоидальных функций с определенной длиной волн. В результате успешного анализа можно обнаружить всего несколько повторяющихся циклов различной длины, которые на первый взгляд могут выглядеть как случайный шум.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 descr="иван_васильевич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DEE5D6"/>
              </a:clrFrom>
              <a:clrTo>
                <a:srgbClr val="DEE5D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6702" y="5500702"/>
            <a:ext cx="1357298" cy="1357298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0"/>
            <a:ext cx="6472254" cy="1011222"/>
          </a:xfrm>
        </p:spPr>
        <p:txBody>
          <a:bodyPr/>
          <a:lstStyle/>
          <a:p>
            <a:r>
              <a:rPr lang="ru-RU" b="1" dirty="0" smtClean="0"/>
              <a:t>Периодограмма</a:t>
            </a:r>
            <a:endParaRPr lang="ru-RU" b="1" dirty="0"/>
          </a:p>
        </p:txBody>
      </p:sp>
      <p:graphicFrame>
        <p:nvGraphicFramePr>
          <p:cNvPr id="1024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143240" y="1214422"/>
          <a:ext cx="3072251" cy="4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Формула" r:id="rId3" imgW="1638000" imgH="228600" progId="Equation.3">
                  <p:embed/>
                </p:oleObj>
              </mc:Choice>
              <mc:Fallback>
                <p:oleObj name="Формула" r:id="rId3" imgW="16380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40" y="1214422"/>
                        <a:ext cx="3072251" cy="4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6448" y="1142984"/>
            <a:ext cx="2857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– значения временного  </a:t>
            </a:r>
          </a:p>
          <a:p>
            <a:r>
              <a:rPr lang="ru-RU" b="1" dirty="0" smtClean="0"/>
              <a:t>        ряда</a:t>
            </a:r>
            <a:endParaRPr lang="ru-RU" b="1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2143108" y="2071678"/>
          <a:ext cx="2959100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Формула" r:id="rId5" imgW="1625400" imgH="431640" progId="Equation.3">
                  <p:embed/>
                </p:oleObj>
              </mc:Choice>
              <mc:Fallback>
                <p:oleObj name="Формула" r:id="rId5" imgW="162540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2071678"/>
                        <a:ext cx="2959100" cy="785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1142976" y="3071810"/>
          <a:ext cx="2890838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Формула" r:id="rId7" imgW="1587240" imgH="431640" progId="Equation.3">
                  <p:embed/>
                </p:oleObj>
              </mc:Choice>
              <mc:Fallback>
                <p:oleObj name="Формула" r:id="rId7" imgW="1587240" imgH="431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76" y="3071810"/>
                        <a:ext cx="2890838" cy="785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1928794" y="4214818"/>
          <a:ext cx="4128365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Формула" r:id="rId9" imgW="1346040" imgH="241200" progId="Equation.3">
                  <p:embed/>
                </p:oleObj>
              </mc:Choice>
              <mc:Fallback>
                <p:oleObj name="Формула" r:id="rId9" imgW="134604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794" y="4214818"/>
                        <a:ext cx="4128365" cy="714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285720" y="5000636"/>
            <a:ext cx="8143932" cy="1500198"/>
            <a:chOff x="285720" y="5000636"/>
            <a:chExt cx="8143932" cy="1500198"/>
          </a:xfrm>
        </p:grpSpPr>
        <p:sp>
          <p:nvSpPr>
            <p:cNvPr id="15" name="Прямоугольник с двумя скругленными противолежащими углами 14"/>
            <p:cNvSpPr/>
            <p:nvPr/>
          </p:nvSpPr>
          <p:spPr>
            <a:xfrm>
              <a:off x="285720" y="5000636"/>
              <a:ext cx="8143932" cy="1500198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bg2">
                <a:lumMod val="90000"/>
                <a:alpha val="15000"/>
              </a:schemeClr>
            </a:solidFill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428596" y="5143512"/>
              <a:ext cx="7072362" cy="1143008"/>
              <a:chOff x="428596" y="5143512"/>
              <a:chExt cx="7072362" cy="114300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28596" y="5143512"/>
                <a:ext cx="70723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smtClean="0"/>
                  <a:t>Периодограмма – это график зависимости</a:t>
                </a:r>
                <a:endParaRPr lang="ru-RU" sz="2400" b="1" dirty="0"/>
              </a:p>
            </p:txBody>
          </p:sp>
          <p:graphicFrame>
            <p:nvGraphicFramePr>
              <p:cNvPr id="10246" name="Object 6"/>
              <p:cNvGraphicFramePr>
                <a:graphicFrameLocks noChangeAspect="1"/>
              </p:cNvGraphicFramePr>
              <p:nvPr/>
            </p:nvGraphicFramePr>
            <p:xfrm>
              <a:off x="3643306" y="5643578"/>
              <a:ext cx="966477" cy="6429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1" name="Формула" r:id="rId11" imgW="393480" imgH="241200" progId="Equation.3">
                      <p:embed/>
                    </p:oleObj>
                  </mc:Choice>
                  <mc:Fallback>
                    <p:oleObj name="Формула" r:id="rId11" imgW="393480" imgH="241200" progId="Equation.3">
                      <p:embed/>
                      <p:pic>
                        <p:nvPicPr>
                          <p:cNvPr id="0" name="Picture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43306" y="5643578"/>
                            <a:ext cx="966477" cy="64294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TextBox 11"/>
              <p:cNvSpPr txBox="1"/>
              <p:nvPr/>
            </p:nvSpPr>
            <p:spPr>
              <a:xfrm>
                <a:off x="4714876" y="5715016"/>
                <a:ext cx="27146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/>
                  <a:t>о</a:t>
                </a:r>
                <a:r>
                  <a:rPr lang="ru-RU" sz="2400" b="1" dirty="0" smtClean="0"/>
                  <a:t>т длины волны </a:t>
                </a:r>
                <a:r>
                  <a:rPr lang="en-US" sz="2400" b="1" dirty="0" smtClean="0"/>
                  <a:t>k.</a:t>
                </a:r>
                <a:endParaRPr lang="ru-RU" sz="2400" b="1" dirty="0"/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6072198" y="2214554"/>
            <a:ext cx="2286016" cy="1071570"/>
            <a:chOff x="6072198" y="2214554"/>
            <a:chExt cx="2286016" cy="1071570"/>
          </a:xfrm>
        </p:grpSpPr>
        <p:sp>
          <p:nvSpPr>
            <p:cNvPr id="18" name="Выноска 3 17"/>
            <p:cNvSpPr/>
            <p:nvPr/>
          </p:nvSpPr>
          <p:spPr>
            <a:xfrm>
              <a:off x="6072198" y="2214554"/>
              <a:ext cx="2286016" cy="1071570"/>
            </a:xfrm>
            <a:prstGeom prst="borderCallout3">
              <a:avLst>
                <a:gd name="adj1" fmla="val 74623"/>
                <a:gd name="adj2" fmla="val -5476"/>
                <a:gd name="adj3" fmla="val 136590"/>
                <a:gd name="adj4" fmla="val -22858"/>
                <a:gd name="adj5" fmla="val 155873"/>
                <a:gd name="adj6" fmla="val -51904"/>
                <a:gd name="adj7" fmla="val 136329"/>
                <a:gd name="adj8" fmla="val -101667"/>
              </a:avLst>
            </a:prstGeom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  <p:sp>
          <p:nvSpPr>
            <p:cNvPr id="17" name="Выноска 3 16"/>
            <p:cNvSpPr/>
            <p:nvPr/>
          </p:nvSpPr>
          <p:spPr>
            <a:xfrm>
              <a:off x="6072198" y="2214554"/>
              <a:ext cx="2286016" cy="1071570"/>
            </a:xfrm>
            <a:prstGeom prst="borderCallout3">
              <a:avLst>
                <a:gd name="adj1" fmla="val 18750"/>
                <a:gd name="adj2" fmla="val -8333"/>
                <a:gd name="adj3" fmla="val -25948"/>
                <a:gd name="adj4" fmla="val -14762"/>
                <a:gd name="adj5" fmla="val -30030"/>
                <a:gd name="adj6" fmla="val -26190"/>
                <a:gd name="adj7" fmla="val 41853"/>
                <a:gd name="adj8" fmla="val -55001"/>
              </a:avLst>
            </a:prstGeom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k – </a:t>
              </a:r>
              <a:r>
                <a:rPr lang="ru-RU" dirty="0" smtClean="0"/>
                <a:t>гармоника </a:t>
              </a:r>
            </a:p>
            <a:p>
              <a:pPr algn="ctr"/>
              <a:r>
                <a:rPr lang="ru-RU" dirty="0" smtClean="0"/>
                <a:t>(длина волны, период колебаний)</a:t>
              </a:r>
            </a:p>
          </p:txBody>
        </p:sp>
      </p:grpSp>
      <p:pic>
        <p:nvPicPr>
          <p:cNvPr id="19" name="Рисунок 18" descr="Avatar (87)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2396" y="5286396"/>
            <a:ext cx="1571604" cy="1571604"/>
          </a:xfrm>
          <a:prstGeom prst="rect">
            <a:avLst/>
          </a:prstGeom>
        </p:spPr>
      </p:pic>
      <p:pic>
        <p:nvPicPr>
          <p:cNvPr id="20" name="Рисунок 19" descr="учитель, ученый_009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2071670" cy="2554389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0938" t="8897" r="27083" b="9897"/>
          <a:stretch>
            <a:fillRect/>
          </a:stretch>
        </p:blipFill>
        <p:spPr bwMode="auto">
          <a:xfrm>
            <a:off x="0" y="857232"/>
            <a:ext cx="7545936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4775" y="1095375"/>
            <a:ext cx="141922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785794"/>
            <a:ext cx="5810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0406"/>
          </a:xfrm>
        </p:spPr>
        <p:txBody>
          <a:bodyPr>
            <a:noAutofit/>
          </a:bodyPr>
          <a:lstStyle/>
          <a:p>
            <a:r>
              <a:rPr lang="uk-UA" sz="2400" b="1" dirty="0" err="1" smtClean="0"/>
              <a:t>Определение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гармоники</a:t>
            </a:r>
            <a:r>
              <a:rPr lang="uk-UA" sz="2400" b="1" dirty="0" smtClean="0"/>
              <a:t> с </a:t>
            </a:r>
            <a:r>
              <a:rPr lang="uk-UA" sz="2400" b="1" dirty="0" err="1" smtClean="0"/>
              <a:t>помощью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периодограмм</a:t>
            </a:r>
            <a:r>
              <a:rPr lang="ru-RU" sz="2400" b="1" dirty="0" err="1" smtClean="0"/>
              <a:t>ы</a:t>
            </a:r>
            <a:r>
              <a:rPr lang="ru-RU" sz="2400" b="1" dirty="0" smtClean="0"/>
              <a:t>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b="1" dirty="0" smtClean="0"/>
              <a:t>в программе </a:t>
            </a:r>
            <a:r>
              <a:rPr lang="en-US" sz="2400" b="1" dirty="0" smtClean="0"/>
              <a:t>STATISTICA</a:t>
            </a:r>
            <a:endParaRPr lang="ru-RU" sz="2400" b="1" dirty="0"/>
          </a:p>
        </p:txBody>
      </p:sp>
      <p:sp>
        <p:nvSpPr>
          <p:cNvPr id="8" name="Выноска-облако 7"/>
          <p:cNvSpPr/>
          <p:nvPr/>
        </p:nvSpPr>
        <p:spPr>
          <a:xfrm>
            <a:off x="7643834" y="3429000"/>
            <a:ext cx="857256" cy="428628"/>
          </a:xfrm>
          <a:prstGeom prst="cloudCallout">
            <a:avLst>
              <a:gd name="adj1" fmla="val -20833"/>
              <a:gd name="adj2" fmla="val 42183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Shape 15"/>
          <p:cNvCxnSpPr>
            <a:stCxn id="11268" idx="0"/>
            <a:endCxn id="8" idx="3"/>
          </p:cNvCxnSpPr>
          <p:nvPr/>
        </p:nvCxnSpPr>
        <p:spPr>
          <a:xfrm rot="16200000" flipH="1">
            <a:off x="2919052" y="-1699902"/>
            <a:ext cx="2667713" cy="7639105"/>
          </a:xfrm>
          <a:prstGeom prst="curvedConnector3">
            <a:avLst>
              <a:gd name="adj1" fmla="val -3672"/>
            </a:avLst>
          </a:prstGeom>
          <a:ln>
            <a:tailEnd type="stealth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1928802"/>
            <a:ext cx="30194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uk-UA" sz="2400" b="1" dirty="0" err="1" smtClean="0"/>
              <a:t>Определение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гармоники</a:t>
            </a:r>
            <a:r>
              <a:rPr lang="uk-UA" sz="2400" b="1" dirty="0" smtClean="0"/>
              <a:t> с </a:t>
            </a:r>
            <a:r>
              <a:rPr lang="uk-UA" sz="2400" b="1" dirty="0" err="1" smtClean="0"/>
              <a:t>помощью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периодограмм</a:t>
            </a:r>
            <a:r>
              <a:rPr lang="ru-RU" sz="2400" b="1" dirty="0" err="1" smtClean="0"/>
              <a:t>ы</a:t>
            </a:r>
            <a:r>
              <a:rPr lang="ru-RU" sz="2400" b="1" dirty="0" smtClean="0"/>
              <a:t> в программе </a:t>
            </a:r>
            <a:r>
              <a:rPr lang="en-US" sz="2400" b="1" dirty="0" smtClean="0"/>
              <a:t>STATISTICA</a:t>
            </a:r>
            <a:endParaRPr lang="ru-RU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4422"/>
            <a:ext cx="719137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2675" y="1428736"/>
            <a:ext cx="298132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Скругленная соединительная линия 7"/>
          <p:cNvCxnSpPr/>
          <p:nvPr/>
        </p:nvCxnSpPr>
        <p:spPr>
          <a:xfrm>
            <a:off x="1643042" y="2000240"/>
            <a:ext cx="5643602" cy="3214710"/>
          </a:xfrm>
          <a:prstGeom prst="curvedConnector3">
            <a:avLst>
              <a:gd name="adj1" fmla="val 50000"/>
            </a:avLst>
          </a:prstGeom>
          <a:ln>
            <a:tailEnd type="stealth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43998" cy="128588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Модели временных рядов, </a:t>
            </a:r>
            <a:br>
              <a:rPr lang="ru-RU" sz="3200" b="1" dirty="0" smtClean="0"/>
            </a:br>
            <a:r>
              <a:rPr lang="ru-RU" sz="3200" b="1" dirty="0" smtClean="0"/>
              <a:t>которые мы рассмотрим </a:t>
            </a:r>
            <a:br>
              <a:rPr lang="ru-RU" sz="3200" b="1" dirty="0" smtClean="0"/>
            </a:br>
            <a:r>
              <a:rPr lang="ru-RU" sz="3200" b="1" dirty="0" smtClean="0"/>
              <a:t>в курсе «</a:t>
            </a:r>
            <a:r>
              <a:rPr lang="uk-UA" sz="3200" b="1" dirty="0" smtClean="0"/>
              <a:t>ІТ в наукових дослідженнях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57224" y="1928802"/>
            <a:ext cx="7000924" cy="928694"/>
          </a:xfrm>
          <a:prstGeom prst="round2DiagRect">
            <a:avLst>
              <a:gd name="adj1" fmla="val 50000"/>
              <a:gd name="adj2" fmla="val 0"/>
            </a:avLst>
          </a:prstGeom>
          <a:ln w="5080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 скользящего среднего (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Moving Average)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857224" y="3071810"/>
            <a:ext cx="7000924" cy="928694"/>
          </a:xfrm>
          <a:prstGeom prst="round2DiagRect">
            <a:avLst>
              <a:gd name="adj1" fmla="val 50000"/>
              <a:gd name="adj2" fmla="val 0"/>
            </a:avLst>
          </a:prstGeom>
          <a:ln w="5080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Экспоненциальное сглаживание (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Exponential Smoothing)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785786" y="4214818"/>
            <a:ext cx="7000924" cy="928694"/>
          </a:xfrm>
          <a:prstGeom prst="round2DiagRect">
            <a:avLst>
              <a:gd name="adj1" fmla="val 50000"/>
              <a:gd name="adj2" fmla="val 0"/>
            </a:avLst>
          </a:prstGeom>
          <a:ln w="5080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Полигармонические модели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785786" y="5357826"/>
            <a:ext cx="7000924" cy="928694"/>
          </a:xfrm>
          <a:prstGeom prst="round2DiagRect">
            <a:avLst>
              <a:gd name="adj1" fmla="val 50000"/>
              <a:gd name="adj2" fmla="val 0"/>
            </a:avLst>
          </a:prstGeom>
          <a:ln w="5080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 АРПСС (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ARIMA)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Полигармоническая модель временного ряда</a:t>
            </a:r>
            <a:endParaRPr lang="ru-RU" sz="3200" b="1" dirty="0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142844" y="714356"/>
            <a:ext cx="8858312" cy="1316169"/>
            <a:chOff x="142844" y="714356"/>
            <a:chExt cx="8858312" cy="1316169"/>
          </a:xfrm>
        </p:grpSpPr>
        <p:sp>
          <p:nvSpPr>
            <p:cNvPr id="17" name="Прямоугольник с одним скругленным углом 16"/>
            <p:cNvSpPr/>
            <p:nvPr/>
          </p:nvSpPr>
          <p:spPr>
            <a:xfrm>
              <a:off x="142844" y="785794"/>
              <a:ext cx="8858312" cy="1214446"/>
            </a:xfrm>
            <a:prstGeom prst="round1Rect">
              <a:avLst/>
            </a:prstGeom>
            <a:solidFill>
              <a:schemeClr val="bg2">
                <a:lumMod val="90000"/>
                <a:alpha val="15000"/>
              </a:schemeClr>
            </a:solidFill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3313" name="Object 1"/>
            <p:cNvGraphicFramePr>
              <a:graphicFrameLocks noChangeAspect="1"/>
            </p:cNvGraphicFramePr>
            <p:nvPr/>
          </p:nvGraphicFramePr>
          <p:xfrm>
            <a:off x="785786" y="714356"/>
            <a:ext cx="7715304" cy="1316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30" name="Формула" r:id="rId3" imgW="2489040" imgH="431640" progId="Equation.3">
                    <p:embed/>
                  </p:oleObj>
                </mc:Choice>
                <mc:Fallback>
                  <p:oleObj name="Формула" r:id="rId3" imgW="2489040" imgH="43164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5786" y="714356"/>
                          <a:ext cx="7715304" cy="13161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2571736" y="3357562"/>
            <a:ext cx="3000396" cy="2286016"/>
            <a:chOff x="2571736" y="3357562"/>
            <a:chExt cx="3000396" cy="2286016"/>
          </a:xfrm>
        </p:grpSpPr>
        <p:pic>
          <p:nvPicPr>
            <p:cNvPr id="21" name="Рисунок 20" descr="листик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tretch>
              <a:fillRect/>
            </a:stretch>
          </p:blipFill>
          <p:spPr>
            <a:xfrm>
              <a:off x="2571736" y="3357562"/>
              <a:ext cx="3000396" cy="2286016"/>
            </a:xfrm>
            <a:prstGeom prst="rect">
              <a:avLst/>
            </a:prstGeom>
          </p:spPr>
        </p:pic>
        <p:graphicFrame>
          <p:nvGraphicFramePr>
            <p:cNvPr id="13315" name="Object 3"/>
            <p:cNvGraphicFramePr>
              <a:graphicFrameLocks noChangeAspect="1"/>
            </p:cNvGraphicFramePr>
            <p:nvPr/>
          </p:nvGraphicFramePr>
          <p:xfrm>
            <a:off x="2571736" y="3786190"/>
            <a:ext cx="2978360" cy="1760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31" name="Формула" r:id="rId6" imgW="1079280" imgH="634680" progId="Equation.3">
                    <p:embed/>
                  </p:oleObj>
                </mc:Choice>
                <mc:Fallback>
                  <p:oleObj name="Формула" r:id="rId6" imgW="1079280" imgH="6346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71736" y="3786190"/>
                          <a:ext cx="2978360" cy="17607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Группа 27"/>
          <p:cNvGrpSpPr/>
          <p:nvPr/>
        </p:nvGrpSpPr>
        <p:grpSpPr>
          <a:xfrm>
            <a:off x="5857884" y="3143248"/>
            <a:ext cx="2954369" cy="2540852"/>
            <a:chOff x="5857884" y="3143248"/>
            <a:chExt cx="2954369" cy="2540852"/>
          </a:xfrm>
        </p:grpSpPr>
        <p:pic>
          <p:nvPicPr>
            <p:cNvPr id="22" name="Рисунок 21" descr="листик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tretch>
              <a:fillRect/>
            </a:stretch>
          </p:blipFill>
          <p:spPr>
            <a:xfrm>
              <a:off x="5857884" y="3143248"/>
              <a:ext cx="2928958" cy="2540852"/>
            </a:xfrm>
            <a:prstGeom prst="rect">
              <a:avLst/>
            </a:prstGeom>
          </p:spPr>
        </p:pic>
        <p:graphicFrame>
          <p:nvGraphicFramePr>
            <p:cNvPr id="13317" name="Object 5"/>
            <p:cNvGraphicFramePr>
              <a:graphicFrameLocks noChangeAspect="1"/>
            </p:cNvGraphicFramePr>
            <p:nvPr/>
          </p:nvGraphicFramePr>
          <p:xfrm>
            <a:off x="5857884" y="3500438"/>
            <a:ext cx="2954369" cy="1785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32" name="Формула" r:id="rId8" imgW="1054080" imgH="634680" progId="Equation.3">
                    <p:embed/>
                  </p:oleObj>
                </mc:Choice>
                <mc:Fallback>
                  <p:oleObj name="Формула" r:id="rId8" imgW="1054080" imgH="6346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7884" y="3500438"/>
                          <a:ext cx="2954369" cy="1785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Группа 22"/>
          <p:cNvGrpSpPr/>
          <p:nvPr/>
        </p:nvGrpSpPr>
        <p:grpSpPr>
          <a:xfrm>
            <a:off x="0" y="3357563"/>
            <a:ext cx="2428860" cy="2000264"/>
            <a:chOff x="0" y="3357563"/>
            <a:chExt cx="2428860" cy="2000264"/>
          </a:xfrm>
        </p:grpSpPr>
        <p:pic>
          <p:nvPicPr>
            <p:cNvPr id="19" name="Рисунок 18" descr="листик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tretch>
              <a:fillRect/>
            </a:stretch>
          </p:blipFill>
          <p:spPr>
            <a:xfrm>
              <a:off x="0" y="3357563"/>
              <a:ext cx="2428860" cy="2000264"/>
            </a:xfrm>
            <a:prstGeom prst="rect">
              <a:avLst/>
            </a:prstGeom>
          </p:spPr>
        </p:pic>
        <p:graphicFrame>
          <p:nvGraphicFramePr>
            <p:cNvPr id="13318" name="Object 6"/>
            <p:cNvGraphicFramePr>
              <a:graphicFrameLocks noChangeAspect="1"/>
            </p:cNvGraphicFramePr>
            <p:nvPr/>
          </p:nvGraphicFramePr>
          <p:xfrm>
            <a:off x="142875" y="3500438"/>
            <a:ext cx="1928813" cy="179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33" name="Формула" r:id="rId10" imgW="685800" imgH="634680" progId="Equation.3">
                    <p:embed/>
                  </p:oleObj>
                </mc:Choice>
                <mc:Fallback>
                  <p:oleObj name="Формула" r:id="rId10" imgW="685800" imgH="63468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875" y="3500438"/>
                          <a:ext cx="1928813" cy="1790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928662" y="5715016"/>
          <a:ext cx="1928826" cy="819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Формула" r:id="rId12" imgW="927000" imgH="393480" progId="Equation.3">
                  <p:embed/>
                </p:oleObj>
              </mc:Choice>
              <mc:Fallback>
                <p:oleObj name="Формула" r:id="rId12" imgW="92700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5715016"/>
                        <a:ext cx="1928826" cy="819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авая фигурная скобка 14"/>
          <p:cNvSpPr/>
          <p:nvPr/>
        </p:nvSpPr>
        <p:spPr>
          <a:xfrm rot="5400000">
            <a:off x="4857752" y="-428652"/>
            <a:ext cx="428628" cy="5143536"/>
          </a:xfrm>
          <a:prstGeom prst="rightBrace">
            <a:avLst>
              <a:gd name="adj1" fmla="val 43888"/>
              <a:gd name="adj2" fmla="val 50000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Выноска 3 29"/>
          <p:cNvSpPr/>
          <p:nvPr/>
        </p:nvSpPr>
        <p:spPr>
          <a:xfrm>
            <a:off x="500034" y="2357430"/>
            <a:ext cx="1714512" cy="428628"/>
          </a:xfrm>
          <a:prstGeom prst="borderCallout3">
            <a:avLst>
              <a:gd name="adj1" fmla="val -14266"/>
              <a:gd name="adj2" fmla="val 11984"/>
              <a:gd name="adj3" fmla="val -29504"/>
              <a:gd name="adj4" fmla="val 1746"/>
              <a:gd name="adj5" fmla="val -118411"/>
              <a:gd name="adj6" fmla="val 15226"/>
              <a:gd name="adj7" fmla="val -168193"/>
              <a:gd name="adj8" fmla="val 66050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Выноска 3 31"/>
          <p:cNvSpPr/>
          <p:nvPr/>
        </p:nvSpPr>
        <p:spPr>
          <a:xfrm>
            <a:off x="2571736" y="2714620"/>
            <a:ext cx="3786214" cy="428628"/>
          </a:xfrm>
          <a:prstGeom prst="borderCallout3">
            <a:avLst>
              <a:gd name="adj1" fmla="val 54305"/>
              <a:gd name="adj2" fmla="val -1529"/>
              <a:gd name="adj3" fmla="val -77757"/>
              <a:gd name="adj4" fmla="val -6304"/>
              <a:gd name="adj5" fmla="val -113333"/>
              <a:gd name="adj6" fmla="val 2576"/>
              <a:gd name="adj7" fmla="val -86923"/>
              <a:gd name="adj8" fmla="val 64325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периодическая составляющая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Выноска 3 32"/>
          <p:cNvSpPr/>
          <p:nvPr/>
        </p:nvSpPr>
        <p:spPr>
          <a:xfrm>
            <a:off x="6500826" y="2500306"/>
            <a:ext cx="2500330" cy="571504"/>
          </a:xfrm>
          <a:prstGeom prst="borderCallout3">
            <a:avLst>
              <a:gd name="adj1" fmla="val -4742"/>
              <a:gd name="adj2" fmla="val 87722"/>
              <a:gd name="adj3" fmla="val -134900"/>
              <a:gd name="adj4" fmla="val 95138"/>
              <a:gd name="adj5" fmla="val -259998"/>
              <a:gd name="adj6" fmla="val 86603"/>
              <a:gd name="adj7" fmla="val -231684"/>
              <a:gd name="adj8" fmla="val 7259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случайная ошибка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Выноска 3 33"/>
          <p:cNvSpPr/>
          <p:nvPr/>
        </p:nvSpPr>
        <p:spPr>
          <a:xfrm>
            <a:off x="4357686" y="6000768"/>
            <a:ext cx="4429156" cy="571504"/>
          </a:xfrm>
          <a:prstGeom prst="borderCallout3">
            <a:avLst>
              <a:gd name="adj1" fmla="val 46686"/>
              <a:gd name="adj2" fmla="val -2835"/>
              <a:gd name="adj3" fmla="val -9187"/>
              <a:gd name="adj4" fmla="val -8298"/>
              <a:gd name="adj5" fmla="val -25713"/>
              <a:gd name="adj6" fmla="val -21924"/>
              <a:gd name="adj7" fmla="val 15933"/>
              <a:gd name="adj8" fmla="val -31724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номера временных периодов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j),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преобразованные в радианную меру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одним скругленным углом 6"/>
          <p:cNvSpPr/>
          <p:nvPr/>
        </p:nvSpPr>
        <p:spPr>
          <a:xfrm>
            <a:off x="214282" y="785794"/>
            <a:ext cx="8358246" cy="1357322"/>
          </a:xfrm>
          <a:prstGeom prst="round1Rect">
            <a:avLst/>
          </a:prstGeom>
          <a:solidFill>
            <a:schemeClr val="bg2">
              <a:lumMod val="90000"/>
              <a:alpha val="15000"/>
            </a:schemeClr>
          </a:solidFill>
          <a:ln w="539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715404" cy="71435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Скользящее среднее (МА –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Moving Average)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857232"/>
            <a:ext cx="8229600" cy="1411279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Скользящее среднее используется для расчета значений в прогнозируемом периоде на основе среднего значения переменной для указанного числа предшествующих периодов. Скользящее среднее, в отличие от простого среднего для всей выборки, содержит сведения о тенденциях изменения данных</a:t>
            </a:r>
            <a:r>
              <a:rPr lang="en-US" dirty="0"/>
              <a:t>.</a:t>
            </a:r>
            <a:endParaRPr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500034" y="2357430"/>
          <a:ext cx="7643866" cy="377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 descr="придумал!_010b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8082" y="4643446"/>
            <a:ext cx="1000132" cy="1318146"/>
          </a:xfrm>
          <a:prstGeom prst="rect">
            <a:avLst/>
          </a:prstGeom>
        </p:spPr>
      </p:pic>
      <p:pic>
        <p:nvPicPr>
          <p:cNvPr id="11" name="Рисунок 10" descr="мужик_телефон79323499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20" y="3571876"/>
            <a:ext cx="1439922" cy="1071570"/>
          </a:xfrm>
          <a:prstGeom prst="rect">
            <a:avLst/>
          </a:prstGeom>
        </p:spPr>
      </p:pic>
      <p:pic>
        <p:nvPicPr>
          <p:cNvPr id="12" name="Рисунок 11" descr="неандерталец_за_компом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768" y="2357430"/>
            <a:ext cx="1762125" cy="1381125"/>
          </a:xfrm>
          <a:prstGeom prst="rect">
            <a:avLst/>
          </a:prstGeom>
        </p:spPr>
      </p:pic>
      <p:sp>
        <p:nvSpPr>
          <p:cNvPr id="14" name="Управляющая кнопка: настраиваемая 13">
            <a:hlinkClick r:id="rId10" action="ppaction://hlinkfile" highlightClick="1"/>
            <a:hlinkHover r:id="" action="ppaction://noaction">
              <a:snd r:embed="rId11" name="hammer.wav"/>
            </a:hlinkHover>
          </p:cNvPr>
          <p:cNvSpPr/>
          <p:nvPr/>
        </p:nvSpPr>
        <p:spPr>
          <a:xfrm>
            <a:off x="5572132" y="6072182"/>
            <a:ext cx="928694" cy="785818"/>
          </a:xfrm>
          <a:prstGeom prst="actionButtonBlank">
            <a:avLst/>
          </a:prstGeom>
          <a:blipFill>
            <a:blip r:embed="rId12"/>
            <a:stretch>
              <a:fillRect/>
            </a:stretch>
          </a:blipFill>
          <a:ln w="539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143240" y="6000768"/>
            <a:ext cx="2500330" cy="857232"/>
          </a:xfrm>
          <a:prstGeom prst="rightArrow">
            <a:avLst>
              <a:gd name="adj1" fmla="val 50000"/>
              <a:gd name="adj2" fmla="val 83017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EFE3392-118B-4E6C-AA87-E440BADF3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graphicEl>
                                              <a:dgm id="{BEFE3392-118B-4E6C-AA87-E440BADF3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graphicEl>
                                              <a:dgm id="{BEFE3392-118B-4E6C-AA87-E440BADF3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>
                                            <p:graphicEl>
                                              <a:dgm id="{BEFE3392-118B-4E6C-AA87-E440BADF31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691B66-8063-44AB-B9B2-74127B571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graphicEl>
                                              <a:dgm id="{7D691B66-8063-44AB-B9B2-74127B571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graphicEl>
                                              <a:dgm id="{7D691B66-8063-44AB-B9B2-74127B571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>
                                            <p:graphicEl>
                                              <a:dgm id="{7D691B66-8063-44AB-B9B2-74127B5714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5AE1652-871F-46EA-A977-CBB8F7EEF8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graphicEl>
                                              <a:dgm id="{45AE1652-871F-46EA-A977-CBB8F7EEF8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graphicEl>
                                              <a:dgm id="{45AE1652-871F-46EA-A977-CBB8F7EEF8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9">
                                            <p:graphicEl>
                                              <a:dgm id="{45AE1652-871F-46EA-A977-CBB8F7EEF8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3DAF516-4C09-4A57-97A2-8711C7337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graphicEl>
                                              <a:dgm id="{13DAF516-4C09-4A57-97A2-8711C7337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graphicEl>
                                              <a:dgm id="{13DAF516-4C09-4A57-97A2-8711C7337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9">
                                            <p:graphicEl>
                                              <a:dgm id="{13DAF516-4C09-4A57-97A2-8711C73374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E371958-64C4-463F-8F97-89354777B4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graphicEl>
                                              <a:dgm id="{0E371958-64C4-463F-8F97-89354777B4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graphicEl>
                                              <a:dgm id="{0E371958-64C4-463F-8F97-89354777B4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9">
                                            <p:graphicEl>
                                              <a:dgm id="{0E371958-64C4-463F-8F97-89354777B4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008A1E8-FFFD-4BD9-ACE8-30C58E4527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graphicEl>
                                              <a:dgm id="{8008A1E8-FFFD-4BD9-ACE8-30C58E4527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graphicEl>
                                              <a:dgm id="{8008A1E8-FFFD-4BD9-ACE8-30C58E4527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9">
                                            <p:graphicEl>
                                              <a:dgm id="{8008A1E8-FFFD-4BD9-ACE8-30C58E4527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build="p"/>
      <p:bldGraphic spid="9" grpId="0" uiExpand="1">
        <p:bldSub>
          <a:bldDgm bld="one"/>
        </p:bldSub>
      </p:bldGraphic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6834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Экспоненциальное сглаживание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(первого порядка)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(Exponential Smoothing)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643050"/>
            <a:ext cx="61436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Экспоненциально сглаженное скользящее среднее определяется путем добавления к предыдущему значению скользящего среднего определенной доли текущего значения. В случае экспоненциальных скользящих средних больший вес имеют последние наблюдения.</a:t>
            </a:r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643042" y="4857760"/>
          <a:ext cx="6167481" cy="1000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1" name="Формула" r:id="rId3" imgW="1409400" imgH="228600" progId="Equation.3">
                  <p:embed/>
                </p:oleObj>
              </mc:Choice>
              <mc:Fallback>
                <p:oleObj name="Формула" r:id="rId3" imgW="14094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857760"/>
                        <a:ext cx="6167481" cy="10001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8" descr="C:\Documents and Settings\Admin\Local Settings\Temporary Internet Files\Content.IE5\WNNVVDD5\MCj03342640000[1].wmf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500826" y="1500174"/>
            <a:ext cx="1825142" cy="1707185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«</a:t>
            </a:r>
            <a:r>
              <a:rPr lang="ru-RU" sz="2800" b="1" dirty="0" err="1" smtClean="0"/>
              <a:t>Індекс</a:t>
            </a:r>
            <a:r>
              <a:rPr lang="ru-RU" sz="2800" b="1" dirty="0" smtClean="0"/>
              <a:t> ЗДОРОВ</a:t>
            </a:r>
            <a:r>
              <a:rPr lang="en-US" sz="2800" b="1" dirty="0" smtClean="0"/>
              <a:t>’</a:t>
            </a:r>
            <a:r>
              <a:rPr lang="ru-RU" sz="2800" b="1" dirty="0" smtClean="0"/>
              <a:t>Я» по препарату ГЛУТАРГ</a:t>
            </a:r>
            <a:r>
              <a:rPr lang="en-US" sz="2800" b="1" dirty="0" smtClean="0"/>
              <a:t>I</a:t>
            </a:r>
            <a:r>
              <a:rPr lang="ru-RU" sz="2800" b="1" dirty="0" smtClean="0"/>
              <a:t>Н за</a:t>
            </a:r>
            <a:r>
              <a:rPr lang="en-US" sz="2800" b="1" dirty="0" smtClean="0"/>
              <a:t> </a:t>
            </a:r>
            <a:r>
              <a:rPr lang="ru-RU" sz="2800" b="1" dirty="0" smtClean="0"/>
              <a:t>пер</a:t>
            </a:r>
            <a:r>
              <a:rPr lang="uk-UA" sz="2800" b="1" dirty="0" err="1" smtClean="0"/>
              <a:t>іод</a:t>
            </a:r>
            <a:r>
              <a:rPr lang="ru-RU" sz="2800" b="1" dirty="0" smtClean="0"/>
              <a:t>  </a:t>
            </a:r>
            <a:r>
              <a:rPr lang="ru-RU" sz="2800" b="1" dirty="0" err="1" smtClean="0"/>
              <a:t>квітень</a:t>
            </a:r>
            <a:r>
              <a:rPr lang="ru-RU" sz="2800" b="1" dirty="0" smtClean="0"/>
              <a:t> 2004 – </a:t>
            </a:r>
            <a:r>
              <a:rPr lang="ru-RU" sz="2800" b="1" dirty="0" err="1" smtClean="0"/>
              <a:t>березень</a:t>
            </a:r>
            <a:r>
              <a:rPr lang="ru-RU" sz="2800" b="1" dirty="0" smtClean="0"/>
              <a:t> 2006 р.</a:t>
            </a:r>
            <a:endParaRPr lang="ru-RU" sz="2800" b="1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42844" y="1357298"/>
          <a:ext cx="8858312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Chart bld="series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500034" y="1714488"/>
          <a:ext cx="8358246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7224" y="357166"/>
            <a:ext cx="7072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Динаміка продажів препарату </a:t>
            </a:r>
            <a:r>
              <a:rPr lang="uk-UA" sz="2800" b="1" dirty="0" err="1" smtClean="0"/>
              <a:t>“Глутаргін”</a:t>
            </a:r>
            <a:r>
              <a:rPr lang="uk-UA" sz="2800" b="1" dirty="0" smtClean="0"/>
              <a:t> за період  із січня 2005 до червня 2006 р.</a:t>
            </a:r>
            <a:endParaRPr lang="ru-RU" sz="2800" b="1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90000"/>
            <a:alpha val="15000"/>
          </a:schemeClr>
        </a:solidFill>
        <a:ln w="53975" cmpd="dbl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1087</Words>
  <Application>Microsoft Office PowerPoint</Application>
  <PresentationFormat>Экран (4:3)</PresentationFormat>
  <Paragraphs>127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Формула</vt:lpstr>
      <vt:lpstr>Презентация PowerPoint</vt:lpstr>
      <vt:lpstr>Приклади даних,  що змінюються у часі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«Індекс ЗДОРОВ’Я» по препарату ГЛУТАРГIН за період  квітень 2004 – березень 2006 р.</vt:lpstr>
      <vt:lpstr>Презентация PowerPoint</vt:lpstr>
      <vt:lpstr>Обсяг споживання препарату “Цитозар” (100 мг) відділенням гематології Міської клінічної дитячої лікарні №16</vt:lpstr>
      <vt:lpstr>Презентация PowerPoint</vt:lpstr>
      <vt:lpstr>Обсяг продажів тонометрів  за 5 років</vt:lpstr>
      <vt:lpstr>Продаж препарату (кількість туб)</vt:lpstr>
      <vt:lpstr>Виробництво шарикових підшипників</vt:lpstr>
      <vt:lpstr>Обсяг продажів гормональних препаратів в Україні за чотири останніх роки</vt:lpstr>
      <vt:lpstr>Середній обсяг продажів гормональних препаратів в Україні за чотири останніх роки</vt:lpstr>
      <vt:lpstr>Разделы анализа временных рядов</vt:lpstr>
      <vt:lpstr>Измерение значений временного ряда</vt:lpstr>
      <vt:lpstr>Цели анализа временных рядов</vt:lpstr>
      <vt:lpstr>Что мешает достичь целей анализа временных рядов?</vt:lpstr>
      <vt:lpstr>Этапы анализа временных рядов</vt:lpstr>
      <vt:lpstr>Детерминированная и случайная составляющие временного ряда</vt:lpstr>
      <vt:lpstr>Аддитивная модель временного ряда</vt:lpstr>
      <vt:lpstr>Описание детерминированной компоненты временного ряда</vt:lpstr>
      <vt:lpstr>Описание детерминированной компоненты временного ряда</vt:lpstr>
      <vt:lpstr>Тренд</vt:lpstr>
      <vt:lpstr>Сезонная компонента</vt:lpstr>
      <vt:lpstr>Циклическая компонента</vt:lpstr>
      <vt:lpstr>Описание детерминированной компоненты временного ряда</vt:lpstr>
      <vt:lpstr>Спектральный анализ  (анализ Фурье) </vt:lpstr>
      <vt:lpstr>Периодограмма</vt:lpstr>
      <vt:lpstr>Определение гармоники с помощью периодограммы  в программе STATISTICA</vt:lpstr>
      <vt:lpstr>Определение гармоники с помощью периодограммы в программе STATISTICA</vt:lpstr>
      <vt:lpstr>Модели временных рядов,  которые мы рассмотрим  в курсе «ІТ в наукових дослідженнях»</vt:lpstr>
      <vt:lpstr>Полигармоническая модель временного ряда</vt:lpstr>
      <vt:lpstr>Скользящее среднее (МА – Moving Average)</vt:lpstr>
      <vt:lpstr>Экспоненциальное сглаживание (первого порядка) (Exponential Smoothing)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Практический анализ временных рядов</dc:title>
  <dc:creator>Admin</dc:creator>
  <cp:lastModifiedBy>Admin</cp:lastModifiedBy>
  <cp:revision>99</cp:revision>
  <dcterms:created xsi:type="dcterms:W3CDTF">2009-10-18T21:09:45Z</dcterms:created>
  <dcterms:modified xsi:type="dcterms:W3CDTF">2016-04-21T13:36:31Z</dcterms:modified>
</cp:coreProperties>
</file>