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9E3A95A-3E09-45A8-95BF-80FDF8E38817}" type="datetimeFigureOut">
              <a:rPr lang="ru-RU" smtClean="0"/>
              <a:t>31.08.2020</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AB23F9DE-226D-4A15-BD49-BEE0509B6B17}"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3666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9E3A95A-3E09-45A8-95BF-80FDF8E38817}" type="datetimeFigureOut">
              <a:rPr lang="ru-RU" smtClean="0"/>
              <a:t>31.08.2020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B23F9DE-226D-4A15-BD49-BEE0509B6B17}" type="slidenum">
              <a:rPr lang="ru-RU" smtClean="0"/>
              <a:t>‹#›</a:t>
            </a:fld>
            <a:endParaRPr lang="ru-RU"/>
          </a:p>
        </p:txBody>
      </p:sp>
    </p:spTree>
    <p:extLst>
      <p:ext uri="{BB962C8B-B14F-4D97-AF65-F5344CB8AC3E}">
        <p14:creationId xmlns:p14="http://schemas.microsoft.com/office/powerpoint/2010/main" val="238503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E3A95A-3E09-45A8-95BF-80FDF8E38817}"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23F9DE-226D-4A15-BD49-BEE0509B6B17}"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5636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E3A95A-3E09-45A8-95BF-80FDF8E38817}"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23F9DE-226D-4A15-BD49-BEE0509B6B17}"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1921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E3A95A-3E09-45A8-95BF-80FDF8E38817}"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23F9DE-226D-4A15-BD49-BEE0509B6B17}" type="slidenum">
              <a:rPr lang="ru-RU" smtClean="0"/>
              <a:t>‹#›</a:t>
            </a:fld>
            <a:endParaRPr lang="ru-RU"/>
          </a:p>
        </p:txBody>
      </p:sp>
    </p:spTree>
    <p:extLst>
      <p:ext uri="{BB962C8B-B14F-4D97-AF65-F5344CB8AC3E}">
        <p14:creationId xmlns:p14="http://schemas.microsoft.com/office/powerpoint/2010/main" val="3146948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E3A95A-3E09-45A8-95BF-80FDF8E38817}"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23F9DE-226D-4A15-BD49-BEE0509B6B17}"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09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E3A95A-3E09-45A8-95BF-80FDF8E38817}"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23F9DE-226D-4A15-BD49-BEE0509B6B17}"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0677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E3A95A-3E09-45A8-95BF-80FDF8E38817}"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23F9DE-226D-4A15-BD49-BEE0509B6B17}"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3163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E3A95A-3E09-45A8-95BF-80FDF8E38817}"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23F9DE-226D-4A15-BD49-BEE0509B6B17}"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822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E3A95A-3E09-45A8-95BF-80FDF8E38817}"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23F9DE-226D-4A15-BD49-BEE0509B6B17}" type="slidenum">
              <a:rPr lang="ru-RU" smtClean="0"/>
              <a:t>‹#›</a:t>
            </a:fld>
            <a:endParaRPr lang="ru-RU"/>
          </a:p>
        </p:txBody>
      </p:sp>
    </p:spTree>
    <p:extLst>
      <p:ext uri="{BB962C8B-B14F-4D97-AF65-F5344CB8AC3E}">
        <p14:creationId xmlns:p14="http://schemas.microsoft.com/office/powerpoint/2010/main" val="103357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E3A95A-3E09-45A8-95BF-80FDF8E38817}"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23F9DE-226D-4A15-BD49-BEE0509B6B17}"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7765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9E3A95A-3E09-45A8-95BF-80FDF8E38817}" type="datetimeFigureOut">
              <a:rPr lang="ru-RU" smtClean="0"/>
              <a:t>31.08.2020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B23F9DE-226D-4A15-BD49-BEE0509B6B17}" type="slidenum">
              <a:rPr lang="ru-RU" smtClean="0"/>
              <a:t>‹#›</a:t>
            </a:fld>
            <a:endParaRPr lang="ru-RU"/>
          </a:p>
        </p:txBody>
      </p:sp>
    </p:spTree>
    <p:extLst>
      <p:ext uri="{BB962C8B-B14F-4D97-AF65-F5344CB8AC3E}">
        <p14:creationId xmlns:p14="http://schemas.microsoft.com/office/powerpoint/2010/main" val="111273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9E3A95A-3E09-45A8-95BF-80FDF8E38817}" type="datetimeFigureOut">
              <a:rPr lang="ru-RU" smtClean="0"/>
              <a:t>31.08.2020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B23F9DE-226D-4A15-BD49-BEE0509B6B17}"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1015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9E3A95A-3E09-45A8-95BF-80FDF8E38817}" type="datetimeFigureOut">
              <a:rPr lang="ru-RU" smtClean="0"/>
              <a:t>31.08.2020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B23F9DE-226D-4A15-BD49-BEE0509B6B17}"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7962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3A95A-3E09-45A8-95BF-80FDF8E38817}" type="datetimeFigureOut">
              <a:rPr lang="ru-RU" smtClean="0"/>
              <a:t>31.08.2020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B23F9DE-226D-4A15-BD49-BEE0509B6B17}" type="slidenum">
              <a:rPr lang="ru-RU" smtClean="0"/>
              <a:t>‹#›</a:t>
            </a:fld>
            <a:endParaRPr lang="ru-RU"/>
          </a:p>
        </p:txBody>
      </p:sp>
    </p:spTree>
    <p:extLst>
      <p:ext uri="{BB962C8B-B14F-4D97-AF65-F5344CB8AC3E}">
        <p14:creationId xmlns:p14="http://schemas.microsoft.com/office/powerpoint/2010/main" val="1310934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9E3A95A-3E09-45A8-95BF-80FDF8E38817}" type="datetimeFigureOut">
              <a:rPr lang="ru-RU" smtClean="0"/>
              <a:t>31.08.2020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B23F9DE-226D-4A15-BD49-BEE0509B6B17}"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075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9E3A95A-3E09-45A8-95BF-80FDF8E38817}" type="datetimeFigureOut">
              <a:rPr lang="ru-RU" smtClean="0"/>
              <a:t>31.08.2020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B23F9DE-226D-4A15-BD49-BEE0509B6B17}" type="slidenum">
              <a:rPr lang="ru-RU" smtClean="0"/>
              <a:t>‹#›</a:t>
            </a:fld>
            <a:endParaRPr lang="ru-RU"/>
          </a:p>
        </p:txBody>
      </p:sp>
    </p:spTree>
    <p:extLst>
      <p:ext uri="{BB962C8B-B14F-4D97-AF65-F5344CB8AC3E}">
        <p14:creationId xmlns:p14="http://schemas.microsoft.com/office/powerpoint/2010/main" val="285123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9E3A95A-3E09-45A8-95BF-80FDF8E38817}" type="datetimeFigureOut">
              <a:rPr lang="ru-RU" smtClean="0"/>
              <a:t>31.08.2020</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B23F9DE-226D-4A15-BD49-BEE0509B6B17}" type="slidenum">
              <a:rPr lang="ru-RU" smtClean="0"/>
              <a:t>‹#›</a:t>
            </a:fld>
            <a:endParaRPr lang="ru-RU"/>
          </a:p>
        </p:txBody>
      </p:sp>
    </p:spTree>
    <p:extLst>
      <p:ext uri="{BB962C8B-B14F-4D97-AF65-F5344CB8AC3E}">
        <p14:creationId xmlns:p14="http://schemas.microsoft.com/office/powerpoint/2010/main" val="27830701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96BCF0-54E1-4FD7-9C9C-8FB15A01E941}"/>
              </a:ext>
            </a:extLst>
          </p:cNvPr>
          <p:cNvSpPr>
            <a:spLocks noGrp="1"/>
          </p:cNvSpPr>
          <p:nvPr>
            <p:ph type="ctrTitle"/>
          </p:nvPr>
        </p:nvSpPr>
        <p:spPr>
          <a:xfrm>
            <a:off x="2798415" y="3200403"/>
            <a:ext cx="6815669" cy="1515533"/>
          </a:xfrm>
        </p:spPr>
        <p:txBody>
          <a:bodyPr>
            <a:normAutofit fontScale="90000"/>
          </a:bodyPr>
          <a:lstStyle/>
          <a:p>
            <a:r>
              <a:rPr lang="uk-UA" b="1" dirty="0"/>
              <a:t>Міжнародний стратегічний менеджмент</a:t>
            </a:r>
            <a:br>
              <a:rPr lang="ru-RU" dirty="0"/>
            </a:br>
            <a:endParaRPr lang="ru-RU" dirty="0"/>
          </a:p>
        </p:txBody>
      </p:sp>
      <p:sp>
        <p:nvSpPr>
          <p:cNvPr id="3" name="Подзаголовок 2">
            <a:extLst>
              <a:ext uri="{FF2B5EF4-FFF2-40B4-BE49-F238E27FC236}">
                <a16:creationId xmlns:a16="http://schemas.microsoft.com/office/drawing/2014/main" id="{6D5A2E0F-4A82-4213-A1D5-578394CAD68D}"/>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2951359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DEB4C8-5AB1-40AC-989B-8A268163F383}"/>
              </a:ext>
            </a:extLst>
          </p:cNvPr>
          <p:cNvSpPr>
            <a:spLocks noGrp="1"/>
          </p:cNvSpPr>
          <p:nvPr>
            <p:ph type="title"/>
          </p:nvPr>
        </p:nvSpPr>
        <p:spPr>
          <a:xfrm>
            <a:off x="838200" y="167431"/>
            <a:ext cx="10515600" cy="1325563"/>
          </a:xfrm>
        </p:spPr>
        <p:txBody>
          <a:bodyPr>
            <a:normAutofit/>
          </a:bodyPr>
          <a:lstStyle/>
          <a:p>
            <a:r>
              <a:rPr lang="uk-UA" sz="2400" dirty="0"/>
              <a:t>Стратегічні альтернативи досягнення балансу між необхідністю глобальної інтеграції та необхідністю адаптації до місцевих умов</a:t>
            </a:r>
            <a:endParaRPr lang="ru-RU" sz="2400" dirty="0"/>
          </a:p>
        </p:txBody>
      </p:sp>
      <p:sp>
        <p:nvSpPr>
          <p:cNvPr id="3" name="Объект 2">
            <a:extLst>
              <a:ext uri="{FF2B5EF4-FFF2-40B4-BE49-F238E27FC236}">
                <a16:creationId xmlns:a16="http://schemas.microsoft.com/office/drawing/2014/main" id="{669830FD-8989-441C-B174-1833465A14ED}"/>
              </a:ext>
            </a:extLst>
          </p:cNvPr>
          <p:cNvSpPr>
            <a:spLocks noGrp="1"/>
          </p:cNvSpPr>
          <p:nvPr>
            <p:ph idx="1"/>
          </p:nvPr>
        </p:nvSpPr>
        <p:spPr/>
        <p:txBody>
          <a:bodyPr/>
          <a:lstStyle/>
          <a:p>
            <a:endParaRPr lang="ru-RU"/>
          </a:p>
        </p:txBody>
      </p:sp>
      <p:grpSp>
        <p:nvGrpSpPr>
          <p:cNvPr id="4" name="Group 49">
            <a:extLst>
              <a:ext uri="{FF2B5EF4-FFF2-40B4-BE49-F238E27FC236}">
                <a16:creationId xmlns:a16="http://schemas.microsoft.com/office/drawing/2014/main" id="{5C248597-0C81-4553-AE4B-033388CC7364}"/>
              </a:ext>
            </a:extLst>
          </p:cNvPr>
          <p:cNvGrpSpPr>
            <a:grpSpLocks/>
          </p:cNvGrpSpPr>
          <p:nvPr/>
        </p:nvGrpSpPr>
        <p:grpSpPr bwMode="auto">
          <a:xfrm>
            <a:off x="1391479" y="1258957"/>
            <a:ext cx="8163338" cy="5431612"/>
            <a:chOff x="1859" y="8709"/>
            <a:chExt cx="8811" cy="6764"/>
          </a:xfrm>
        </p:grpSpPr>
        <p:sp>
          <p:nvSpPr>
            <p:cNvPr id="5" name="Rectangle 50">
              <a:extLst>
                <a:ext uri="{FF2B5EF4-FFF2-40B4-BE49-F238E27FC236}">
                  <a16:creationId xmlns:a16="http://schemas.microsoft.com/office/drawing/2014/main" id="{A85B7D9A-3E77-4B50-AE7C-91B391B56351}"/>
                </a:ext>
              </a:extLst>
            </p:cNvPr>
            <p:cNvSpPr>
              <a:spLocks noChangeArrowheads="1"/>
            </p:cNvSpPr>
            <p:nvPr/>
          </p:nvSpPr>
          <p:spPr bwMode="auto">
            <a:xfrm>
              <a:off x="3314" y="8709"/>
              <a:ext cx="3678" cy="256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uk-UA" sz="1400" b="1">
                  <a:effectLst/>
                  <a:latin typeface="Times New Roman" panose="02020603050405020304" pitchFamily="18" charset="0"/>
                  <a:ea typeface="Calibri" panose="020F0502020204030204" pitchFamily="34" charset="0"/>
                  <a:cs typeface="Times New Roman" panose="02020603050405020304" pitchFamily="18" charset="0"/>
                </a:rPr>
                <a:t>Глобальна стратегія</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Компанія сприймає світ як єдиний ринок і в якості основної цілі ставить створення стандартних товарі та послуг, які б відповідали вимогам користувачів по всьому світу.</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1">
              <a:extLst>
                <a:ext uri="{FF2B5EF4-FFF2-40B4-BE49-F238E27FC236}">
                  <a16:creationId xmlns:a16="http://schemas.microsoft.com/office/drawing/2014/main" id="{C8735236-3D92-4B6B-8B42-1CC5E160C3AD}"/>
                </a:ext>
              </a:extLst>
            </p:cNvPr>
            <p:cNvSpPr>
              <a:spLocks noChangeArrowheads="1"/>
            </p:cNvSpPr>
            <p:nvPr/>
          </p:nvSpPr>
          <p:spPr bwMode="auto">
            <a:xfrm>
              <a:off x="6992" y="8709"/>
              <a:ext cx="3678" cy="2568"/>
            </a:xfrm>
            <a:prstGeom prst="rect">
              <a:avLst/>
            </a:prstGeom>
            <a:solidFill>
              <a:schemeClr val="bg1">
                <a:lumMod val="95000"/>
                <a:lumOff val="0"/>
              </a:schemeClr>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uk-UA" sz="1400" b="1">
                  <a:effectLst/>
                  <a:latin typeface="Times New Roman" panose="02020603050405020304" pitchFamily="18" charset="0"/>
                  <a:ea typeface="Calibri" panose="020F0502020204030204" pitchFamily="34" charset="0"/>
                  <a:cs typeface="Times New Roman" panose="02020603050405020304" pitchFamily="18" charset="0"/>
                </a:rPr>
                <a:t>Транснаціональна стратегія</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Компанія прагне забезпечити оптимальне поєднання привілеїв підвищення ефективності за рахунок глобалізації операцій та привілеїв адаптації до місцевих умов.</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52">
              <a:extLst>
                <a:ext uri="{FF2B5EF4-FFF2-40B4-BE49-F238E27FC236}">
                  <a16:creationId xmlns:a16="http://schemas.microsoft.com/office/drawing/2014/main" id="{C184B0BF-F242-46C9-B617-279C73DA3721}"/>
                </a:ext>
              </a:extLst>
            </p:cNvPr>
            <p:cNvSpPr>
              <a:spLocks noChangeArrowheads="1"/>
            </p:cNvSpPr>
            <p:nvPr/>
          </p:nvSpPr>
          <p:spPr bwMode="auto">
            <a:xfrm>
              <a:off x="3314" y="11277"/>
              <a:ext cx="3678" cy="2741"/>
            </a:xfrm>
            <a:prstGeom prst="rect">
              <a:avLst/>
            </a:prstGeom>
            <a:solidFill>
              <a:schemeClr val="bg1">
                <a:lumMod val="75000"/>
                <a:lumOff val="0"/>
              </a:schemeClr>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uk-UA" sz="1400" b="1">
                  <a:effectLst/>
                  <a:latin typeface="Times New Roman" panose="02020603050405020304" pitchFamily="18" charset="0"/>
                  <a:ea typeface="Calibri" panose="020F0502020204030204" pitchFamily="34" charset="0"/>
                  <a:cs typeface="Times New Roman" panose="02020603050405020304" pitchFamily="18" charset="0"/>
                </a:rPr>
                <a:t>Стратегія дублювання моделі ведення бізнесу</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Компанія використовує свою ключову компетенцію або характерні для компанії переваги, досягнуті у себе вдома, в якості засобу конкурентної боротьби на ринках зарубіжних країн.</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53">
              <a:extLst>
                <a:ext uri="{FF2B5EF4-FFF2-40B4-BE49-F238E27FC236}">
                  <a16:creationId xmlns:a16="http://schemas.microsoft.com/office/drawing/2014/main" id="{FE80A2BC-0FC4-47FB-9848-AFBC6C9C9E1F}"/>
                </a:ext>
              </a:extLst>
            </p:cNvPr>
            <p:cNvSpPr>
              <a:spLocks noChangeArrowheads="1"/>
            </p:cNvSpPr>
            <p:nvPr/>
          </p:nvSpPr>
          <p:spPr bwMode="auto">
            <a:xfrm>
              <a:off x="6992" y="11277"/>
              <a:ext cx="3678" cy="2741"/>
            </a:xfrm>
            <a:prstGeom prst="rect">
              <a:avLst/>
            </a:prstGeom>
            <a:solidFill>
              <a:schemeClr val="bg1">
                <a:lumMod val="65000"/>
                <a:lumOff val="0"/>
              </a:schemeClr>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uk-UA" sz="1400" b="1">
                  <a:effectLst/>
                  <a:latin typeface="Times New Roman" panose="02020603050405020304" pitchFamily="18" charset="0"/>
                  <a:ea typeface="Calibri" panose="020F0502020204030204" pitchFamily="34" charset="0"/>
                  <a:cs typeface="Times New Roman" panose="02020603050405020304" pitchFamily="18" charset="0"/>
                </a:rPr>
                <a:t>Мультилокальна стратегія</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Мультилокальна корпорація являє собою сукупність відносно незалежних дочірніх компаній, кожна з яких обслуговує якийсь конкретний внутрішній ринок.</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54">
              <a:extLst>
                <a:ext uri="{FF2B5EF4-FFF2-40B4-BE49-F238E27FC236}">
                  <a16:creationId xmlns:a16="http://schemas.microsoft.com/office/drawing/2014/main" id="{B70000D0-6197-4856-B1E0-AE072ECCEC42}"/>
                </a:ext>
              </a:extLst>
            </p:cNvPr>
            <p:cNvSpPr>
              <a:spLocks noChangeArrowheads="1"/>
            </p:cNvSpPr>
            <p:nvPr/>
          </p:nvSpPr>
          <p:spPr bwMode="auto">
            <a:xfrm>
              <a:off x="1859" y="8709"/>
              <a:ext cx="1455" cy="5309"/>
            </a:xfrm>
            <a:prstGeom prst="rect">
              <a:avLst/>
            </a:prstGeom>
            <a:solidFill>
              <a:srgbClr val="FFFFFF"/>
            </a:solidFill>
            <a:ln w="9525">
              <a:solidFill>
                <a:srgbClr val="000000"/>
              </a:solidFill>
              <a:miter lim="800000"/>
              <a:headEnd/>
              <a:tailEnd/>
            </a:ln>
          </p:spPr>
          <p:txBody>
            <a:bodyPr rot="0" vert="vert270" wrap="square" lIns="91440" tIns="45720" rIns="91440" bIns="45720" anchor="t" anchorCtr="0" upright="1">
              <a:noAutofit/>
            </a:bodyPr>
            <a:lstStyle/>
            <a:p>
              <a:pPr algn="ctr">
                <a:lnSpc>
                  <a:spcPct val="115000"/>
                </a:lnSpc>
                <a:spcAft>
                  <a:spcPts val="1000"/>
                </a:spcAft>
              </a:pPr>
              <a:r>
                <a:rPr lang="uk-UA" sz="1400" b="1">
                  <a:effectLst/>
                  <a:latin typeface="Times New Roman" panose="02020603050405020304" pitchFamily="18" charset="0"/>
                  <a:ea typeface="Calibri" panose="020F0502020204030204" pitchFamily="34" charset="0"/>
                  <a:cs typeface="Times New Roman" panose="02020603050405020304" pitchFamily="18" charset="0"/>
                </a:rPr>
                <a:t>Необхідність підвищення ефективності за рахунок глобалізації операцій</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Низький рівень                Високий рівень</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55">
              <a:extLst>
                <a:ext uri="{FF2B5EF4-FFF2-40B4-BE49-F238E27FC236}">
                  <a16:creationId xmlns:a16="http://schemas.microsoft.com/office/drawing/2014/main" id="{0F8CCFA4-9B46-40EE-A080-ACBE31567B00}"/>
                </a:ext>
              </a:extLst>
            </p:cNvPr>
            <p:cNvSpPr>
              <a:spLocks noChangeArrowheads="1"/>
            </p:cNvSpPr>
            <p:nvPr/>
          </p:nvSpPr>
          <p:spPr bwMode="auto">
            <a:xfrm rot="5400000">
              <a:off x="6264" y="11068"/>
              <a:ext cx="1455" cy="73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Низький рівень                        Високий рівень</a:t>
              </a:r>
              <a:r>
                <a:rPr lang="uk-UA"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uk-UA" sz="1400" b="1">
                  <a:effectLst/>
                  <a:latin typeface="Times New Roman" panose="02020603050405020304" pitchFamily="18" charset="0"/>
                  <a:ea typeface="Calibri" panose="020F0502020204030204" pitchFamily="34" charset="0"/>
                  <a:cs typeface="Times New Roman" panose="02020603050405020304" pitchFamily="18" charset="0"/>
                </a:rPr>
                <a:t>Необхідність забезпечення гнучкості та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uk-UA" sz="1400" b="1">
                  <a:effectLst/>
                  <a:latin typeface="Times New Roman" panose="02020603050405020304" pitchFamily="18" charset="0"/>
                  <a:ea typeface="Calibri" panose="020F0502020204030204" pitchFamily="34" charset="0"/>
                  <a:cs typeface="Times New Roman" panose="02020603050405020304" pitchFamily="18" charset="0"/>
                </a:rPr>
                <a:t> адаптації к місцевим умовам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829089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5CBA30-A7F1-46DF-B927-C26DD7D22F48}"/>
              </a:ext>
            </a:extLst>
          </p:cNvPr>
          <p:cNvSpPr>
            <a:spLocks noGrp="1"/>
          </p:cNvSpPr>
          <p:nvPr>
            <p:ph type="title"/>
          </p:nvPr>
        </p:nvSpPr>
        <p:spPr/>
        <p:txBody>
          <a:bodyPr/>
          <a:lstStyle/>
          <a:p>
            <a:r>
              <a:rPr lang="uk-UA" b="1" dirty="0"/>
              <a:t>3. Розробка міжнародних стратегій.</a:t>
            </a:r>
            <a:endParaRPr lang="ru-RU" dirty="0"/>
          </a:p>
        </p:txBody>
      </p:sp>
      <p:sp>
        <p:nvSpPr>
          <p:cNvPr id="3" name="Объект 2">
            <a:extLst>
              <a:ext uri="{FF2B5EF4-FFF2-40B4-BE49-F238E27FC236}">
                <a16:creationId xmlns:a16="http://schemas.microsoft.com/office/drawing/2014/main" id="{81133FEC-4C6D-4643-91B6-CE32034B451E}"/>
              </a:ext>
            </a:extLst>
          </p:cNvPr>
          <p:cNvSpPr>
            <a:spLocks noGrp="1"/>
          </p:cNvSpPr>
          <p:nvPr>
            <p:ph idx="1"/>
          </p:nvPr>
        </p:nvSpPr>
        <p:spPr/>
        <p:txBody>
          <a:bodyPr/>
          <a:lstStyle/>
          <a:p>
            <a:r>
              <a:rPr lang="uk-UA" b="1" dirty="0"/>
              <a:t>1. Визначення місії. </a:t>
            </a:r>
          </a:p>
          <a:p>
            <a:r>
              <a:rPr lang="uk-UA" b="1" dirty="0"/>
              <a:t>2. Дослідження середовища ведення бізнесу та SWOT-аналіз. </a:t>
            </a:r>
          </a:p>
          <a:p>
            <a:r>
              <a:rPr lang="uk-UA" b="1" dirty="0"/>
              <a:t>3. Стратегічні цілі. </a:t>
            </a:r>
          </a:p>
          <a:p>
            <a:r>
              <a:rPr lang="uk-UA" b="1" dirty="0"/>
              <a:t>4. Тактика. </a:t>
            </a:r>
          </a:p>
          <a:p>
            <a:r>
              <a:rPr lang="uk-UA" b="1" dirty="0"/>
              <a:t>5. Загальна схема управління діяльністю компанії. </a:t>
            </a:r>
            <a:endParaRPr lang="ru-RU" dirty="0"/>
          </a:p>
        </p:txBody>
      </p:sp>
    </p:spTree>
    <p:extLst>
      <p:ext uri="{BB962C8B-B14F-4D97-AF65-F5344CB8AC3E}">
        <p14:creationId xmlns:p14="http://schemas.microsoft.com/office/powerpoint/2010/main" val="2612614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7955D6-FF6A-488F-8233-4A2DDA5BD951}"/>
              </a:ext>
            </a:extLst>
          </p:cNvPr>
          <p:cNvSpPr>
            <a:spLocks noGrp="1"/>
          </p:cNvSpPr>
          <p:nvPr>
            <p:ph type="title"/>
          </p:nvPr>
        </p:nvSpPr>
        <p:spPr>
          <a:xfrm>
            <a:off x="1295401" y="465665"/>
            <a:ext cx="9601196" cy="1303867"/>
          </a:xfrm>
        </p:spPr>
        <p:txBody>
          <a:bodyPr>
            <a:normAutofit fontScale="90000"/>
          </a:bodyPr>
          <a:lstStyle/>
          <a:p>
            <a:r>
              <a:rPr lang="uk-UA" b="1" dirty="0"/>
              <a:t>4. Рівні міжнародної стратегії.</a:t>
            </a:r>
            <a:br>
              <a:rPr lang="ru-RU" dirty="0"/>
            </a:br>
            <a:endParaRPr lang="ru-RU" dirty="0"/>
          </a:p>
        </p:txBody>
      </p:sp>
      <p:sp>
        <p:nvSpPr>
          <p:cNvPr id="3" name="Объект 2">
            <a:extLst>
              <a:ext uri="{FF2B5EF4-FFF2-40B4-BE49-F238E27FC236}">
                <a16:creationId xmlns:a16="http://schemas.microsoft.com/office/drawing/2014/main" id="{0870ED4C-F79E-4184-ADA5-B75EF9DA1300}"/>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E05ABB11-17CA-43B6-973F-B63E9FE03A14}"/>
              </a:ext>
            </a:extLst>
          </p:cNvPr>
          <p:cNvPicPr>
            <a:picLocks noChangeAspect="1"/>
          </p:cNvPicPr>
          <p:nvPr/>
        </p:nvPicPr>
        <p:blipFill>
          <a:blip r:embed="rId2"/>
          <a:stretch>
            <a:fillRect/>
          </a:stretch>
        </p:blipFill>
        <p:spPr>
          <a:xfrm>
            <a:off x="2186610" y="1117598"/>
            <a:ext cx="7487477" cy="5626750"/>
          </a:xfrm>
          <a:prstGeom prst="rect">
            <a:avLst/>
          </a:prstGeom>
        </p:spPr>
      </p:pic>
    </p:spTree>
    <p:extLst>
      <p:ext uri="{BB962C8B-B14F-4D97-AF65-F5344CB8AC3E}">
        <p14:creationId xmlns:p14="http://schemas.microsoft.com/office/powerpoint/2010/main" val="2715494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16B66C-359C-46C5-9999-002C6B28051C}"/>
              </a:ext>
            </a:extLst>
          </p:cNvPr>
          <p:cNvSpPr>
            <a:spLocks noGrp="1"/>
          </p:cNvSpPr>
          <p:nvPr>
            <p:ph type="title"/>
          </p:nvPr>
        </p:nvSpPr>
        <p:spPr/>
        <p:txBody>
          <a:bodyPr/>
          <a:lstStyle/>
          <a:p>
            <a:r>
              <a:rPr lang="uk-UA" dirty="0"/>
              <a:t>Корпоративна стратегія</a:t>
            </a:r>
            <a:endParaRPr lang="ru-RU" dirty="0"/>
          </a:p>
        </p:txBody>
      </p:sp>
      <p:sp>
        <p:nvSpPr>
          <p:cNvPr id="3" name="Объект 2">
            <a:extLst>
              <a:ext uri="{FF2B5EF4-FFF2-40B4-BE49-F238E27FC236}">
                <a16:creationId xmlns:a16="http://schemas.microsoft.com/office/drawing/2014/main" id="{5FFC5739-7900-4DB8-A3FE-4E83107EB1B8}"/>
              </a:ext>
            </a:extLst>
          </p:cNvPr>
          <p:cNvSpPr>
            <a:spLocks noGrp="1"/>
          </p:cNvSpPr>
          <p:nvPr>
            <p:ph idx="1"/>
          </p:nvPr>
        </p:nvSpPr>
        <p:spPr/>
        <p:txBody>
          <a:bodyPr>
            <a:normAutofit lnSpcReduction="10000"/>
          </a:bodyPr>
          <a:lstStyle/>
          <a:p>
            <a:r>
              <a:rPr lang="uk-UA" b="1" dirty="0"/>
              <a:t>Корпоративна стратегія</a:t>
            </a:r>
            <a:r>
              <a:rPr lang="uk-UA" dirty="0"/>
              <a:t> (портфельна стратегія) визначає діапазон всіх напрямків діяльності компанії. </a:t>
            </a:r>
            <a:endParaRPr lang="ru-RU" dirty="0"/>
          </a:p>
          <a:p>
            <a:r>
              <a:rPr lang="uk-UA" dirty="0"/>
              <a:t>Існує </a:t>
            </a:r>
            <a:r>
              <a:rPr lang="uk-UA" b="1" dirty="0"/>
              <a:t>три типи корпоративної стратегії</a:t>
            </a:r>
            <a:r>
              <a:rPr lang="uk-UA" dirty="0"/>
              <a:t>, яких може дотримуватися та чи інша компанія: </a:t>
            </a:r>
          </a:p>
          <a:p>
            <a:r>
              <a:rPr lang="uk-UA" dirty="0"/>
              <a:t>стратегія орієнтації на один напрямок діяльності, </a:t>
            </a:r>
          </a:p>
          <a:p>
            <a:r>
              <a:rPr lang="uk-UA" dirty="0"/>
              <a:t>стратегія пов’язаної диверсифікації </a:t>
            </a:r>
          </a:p>
          <a:p>
            <a:r>
              <a:rPr lang="uk-UA" dirty="0"/>
              <a:t>стратегія незв’язаної диверсифікації.</a:t>
            </a:r>
            <a:endParaRPr lang="ru-RU" dirty="0"/>
          </a:p>
          <a:p>
            <a:endParaRPr lang="ru-RU" dirty="0"/>
          </a:p>
        </p:txBody>
      </p:sp>
    </p:spTree>
    <p:extLst>
      <p:ext uri="{BB962C8B-B14F-4D97-AF65-F5344CB8AC3E}">
        <p14:creationId xmlns:p14="http://schemas.microsoft.com/office/powerpoint/2010/main" val="788895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5FBFA8-636B-4A7F-B9F8-2CB28D670BC6}"/>
              </a:ext>
            </a:extLst>
          </p:cNvPr>
          <p:cNvSpPr>
            <a:spLocks noGrp="1"/>
          </p:cNvSpPr>
          <p:nvPr>
            <p:ph type="title"/>
          </p:nvPr>
        </p:nvSpPr>
        <p:spPr/>
        <p:txBody>
          <a:bodyPr/>
          <a:lstStyle/>
          <a:p>
            <a:r>
              <a:rPr lang="uk-UA" b="1" dirty="0"/>
              <a:t>Бізнес-стратегія</a:t>
            </a:r>
            <a:endParaRPr lang="ru-RU" dirty="0"/>
          </a:p>
        </p:txBody>
      </p:sp>
      <p:sp>
        <p:nvSpPr>
          <p:cNvPr id="3" name="Объект 2">
            <a:extLst>
              <a:ext uri="{FF2B5EF4-FFF2-40B4-BE49-F238E27FC236}">
                <a16:creationId xmlns:a16="http://schemas.microsoft.com/office/drawing/2014/main" id="{9919029C-ADBB-4967-9A18-BC3689986A70}"/>
              </a:ext>
            </a:extLst>
          </p:cNvPr>
          <p:cNvSpPr>
            <a:spLocks noGrp="1"/>
          </p:cNvSpPr>
          <p:nvPr>
            <p:ph idx="1"/>
          </p:nvPr>
        </p:nvSpPr>
        <p:spPr/>
        <p:txBody>
          <a:bodyPr/>
          <a:lstStyle/>
          <a:p>
            <a:r>
              <a:rPr lang="uk-UA" b="1" dirty="0"/>
              <a:t>Бізнес-стратегія</a:t>
            </a:r>
            <a:r>
              <a:rPr lang="uk-UA" dirty="0"/>
              <a:t> (конкурентна стратегія) охоплює роботу окремих напрямків бізнесу, дочірніх компаній і підрозділів, які входять до складу компанії. </a:t>
            </a:r>
          </a:p>
          <a:p>
            <a:r>
              <a:rPr lang="uk-UA" dirty="0"/>
              <a:t>Стратегія ведення бізнесу визначає способи ведення конкурентної боротьби на кожному ринку, на який проникає компанія.</a:t>
            </a:r>
            <a:endParaRPr lang="ru-RU" dirty="0"/>
          </a:p>
          <a:p>
            <a:endParaRPr lang="ru-RU" dirty="0"/>
          </a:p>
        </p:txBody>
      </p:sp>
    </p:spTree>
    <p:extLst>
      <p:ext uri="{BB962C8B-B14F-4D97-AF65-F5344CB8AC3E}">
        <p14:creationId xmlns:p14="http://schemas.microsoft.com/office/powerpoint/2010/main" val="363667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351AB5-3677-410B-8490-C559BAECE43E}"/>
              </a:ext>
            </a:extLst>
          </p:cNvPr>
          <p:cNvSpPr>
            <a:spLocks noGrp="1"/>
          </p:cNvSpPr>
          <p:nvPr>
            <p:ph type="title"/>
          </p:nvPr>
        </p:nvSpPr>
        <p:spPr/>
        <p:txBody>
          <a:bodyPr/>
          <a:lstStyle/>
          <a:p>
            <a:r>
              <a:rPr lang="uk-UA" dirty="0"/>
              <a:t>Функціональні стратегії</a:t>
            </a:r>
            <a:endParaRPr lang="ru-RU" dirty="0"/>
          </a:p>
        </p:txBody>
      </p:sp>
      <p:sp>
        <p:nvSpPr>
          <p:cNvPr id="3" name="Объект 2">
            <a:extLst>
              <a:ext uri="{FF2B5EF4-FFF2-40B4-BE49-F238E27FC236}">
                <a16:creationId xmlns:a16="http://schemas.microsoft.com/office/drawing/2014/main" id="{B2E96EDF-19E0-4F60-A9F0-3E3128EEEDF5}"/>
              </a:ext>
            </a:extLst>
          </p:cNvPr>
          <p:cNvSpPr>
            <a:spLocks noGrp="1"/>
          </p:cNvSpPr>
          <p:nvPr>
            <p:ph idx="1"/>
          </p:nvPr>
        </p:nvSpPr>
        <p:spPr/>
        <p:txBody>
          <a:bodyPr/>
          <a:lstStyle/>
          <a:p>
            <a:r>
              <a:rPr lang="uk-UA" dirty="0"/>
              <a:t>Функціональні стратегії визначають способи управління різними функціями компанії, такими як фінанси, маркетинг, виробничі операції, людські ресурси, НДДКР. </a:t>
            </a:r>
          </a:p>
          <a:p>
            <a:r>
              <a:rPr lang="uk-UA" dirty="0"/>
              <a:t>Передбачається, що функціональні стратегії компанії повинні бути узгоджені з міжнародною корпоративною стратегією і бізнес-стратегією. </a:t>
            </a:r>
            <a:endParaRPr lang="ru-RU" dirty="0"/>
          </a:p>
          <a:p>
            <a:endParaRPr lang="ru-RU" dirty="0"/>
          </a:p>
        </p:txBody>
      </p:sp>
    </p:spTree>
    <p:extLst>
      <p:ext uri="{BB962C8B-B14F-4D97-AF65-F5344CB8AC3E}">
        <p14:creationId xmlns:p14="http://schemas.microsoft.com/office/powerpoint/2010/main" val="102406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FB35CD-9DF7-4DCF-9288-5966D09847CA}"/>
              </a:ext>
            </a:extLst>
          </p:cNvPr>
          <p:cNvSpPr>
            <a:spLocks noGrp="1"/>
          </p:cNvSpPr>
          <p:nvPr>
            <p:ph type="title"/>
          </p:nvPr>
        </p:nvSpPr>
        <p:spPr/>
        <p:txBody>
          <a:bodyPr/>
          <a:lstStyle/>
          <a:p>
            <a:pPr algn="ctr"/>
            <a:r>
              <a:rPr lang="uk-UA" dirty="0"/>
              <a:t>План</a:t>
            </a:r>
            <a:endParaRPr lang="ru-RU" dirty="0"/>
          </a:p>
        </p:txBody>
      </p:sp>
      <p:sp>
        <p:nvSpPr>
          <p:cNvPr id="3" name="Объект 2">
            <a:extLst>
              <a:ext uri="{FF2B5EF4-FFF2-40B4-BE49-F238E27FC236}">
                <a16:creationId xmlns:a16="http://schemas.microsoft.com/office/drawing/2014/main" id="{7011D019-4C6A-412E-9EAE-02A17DB19BD2}"/>
              </a:ext>
            </a:extLst>
          </p:cNvPr>
          <p:cNvSpPr>
            <a:spLocks noGrp="1"/>
          </p:cNvSpPr>
          <p:nvPr>
            <p:ph idx="1"/>
          </p:nvPr>
        </p:nvSpPr>
        <p:spPr/>
        <p:txBody>
          <a:bodyPr/>
          <a:lstStyle/>
          <a:p>
            <a:r>
              <a:rPr lang="uk-UA" dirty="0"/>
              <a:t>1. Сутність і завдання міжнародного стратегічного менеджменту.</a:t>
            </a:r>
            <a:endParaRPr lang="ru-RU" dirty="0"/>
          </a:p>
          <a:p>
            <a:r>
              <a:rPr lang="uk-UA" dirty="0"/>
              <a:t>2. Концепції (стратегічні альтернативи) міжнародних компаній.</a:t>
            </a:r>
            <a:endParaRPr lang="ru-RU" dirty="0"/>
          </a:p>
          <a:p>
            <a:r>
              <a:rPr lang="uk-UA" dirty="0"/>
              <a:t>3. Розробка міжнародних стратегій.</a:t>
            </a:r>
            <a:endParaRPr lang="ru-RU" dirty="0"/>
          </a:p>
          <a:p>
            <a:r>
              <a:rPr lang="uk-UA" dirty="0"/>
              <a:t>4. Рівні міжнародної стратегії.</a:t>
            </a:r>
            <a:endParaRPr lang="ru-RU" dirty="0"/>
          </a:p>
          <a:p>
            <a:endParaRPr lang="ru-RU" dirty="0"/>
          </a:p>
        </p:txBody>
      </p:sp>
    </p:spTree>
    <p:extLst>
      <p:ext uri="{BB962C8B-B14F-4D97-AF65-F5344CB8AC3E}">
        <p14:creationId xmlns:p14="http://schemas.microsoft.com/office/powerpoint/2010/main" val="3351832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661FBD-CAF2-4A1D-8C66-C449B520A6CF}"/>
              </a:ext>
            </a:extLst>
          </p:cNvPr>
          <p:cNvSpPr>
            <a:spLocks noGrp="1"/>
          </p:cNvSpPr>
          <p:nvPr>
            <p:ph type="title"/>
          </p:nvPr>
        </p:nvSpPr>
        <p:spPr/>
        <p:txBody>
          <a:bodyPr>
            <a:normAutofit fontScale="90000"/>
          </a:bodyPr>
          <a:lstStyle/>
          <a:p>
            <a:r>
              <a:rPr lang="uk-UA" dirty="0"/>
              <a:t>1. Сутність і завдання міжнародного стратегічного менеджменту.</a:t>
            </a:r>
            <a:br>
              <a:rPr lang="ru-RU" dirty="0"/>
            </a:br>
            <a:endParaRPr lang="ru-RU" dirty="0"/>
          </a:p>
        </p:txBody>
      </p:sp>
      <p:sp>
        <p:nvSpPr>
          <p:cNvPr id="3" name="Объект 2">
            <a:extLst>
              <a:ext uri="{FF2B5EF4-FFF2-40B4-BE49-F238E27FC236}">
                <a16:creationId xmlns:a16="http://schemas.microsoft.com/office/drawing/2014/main" id="{769AB33B-CD21-4E66-9AD2-7868D70775B7}"/>
              </a:ext>
            </a:extLst>
          </p:cNvPr>
          <p:cNvSpPr>
            <a:spLocks noGrp="1"/>
          </p:cNvSpPr>
          <p:nvPr>
            <p:ph idx="1"/>
          </p:nvPr>
        </p:nvSpPr>
        <p:spPr/>
        <p:txBody>
          <a:bodyPr>
            <a:normAutofit fontScale="92500" lnSpcReduction="10000"/>
          </a:bodyPr>
          <a:lstStyle/>
          <a:p>
            <a:r>
              <a:rPr lang="ru-RU" b="1" i="1" dirty="0">
                <a:sym typeface="Wingdings" panose="05000000000000000000" pitchFamily="2" charset="2"/>
              </a:rPr>
              <a:t></a:t>
            </a:r>
            <a:r>
              <a:rPr lang="ru-RU" b="1" i="1" dirty="0"/>
              <a:t> </a:t>
            </a:r>
            <a:r>
              <a:rPr lang="uk-UA" b="1" i="1" dirty="0"/>
              <a:t>Цікаві факти. </a:t>
            </a:r>
            <a:r>
              <a:rPr lang="uk-UA" b="1" i="1" dirty="0" err="1"/>
              <a:t>Walt</a:t>
            </a:r>
            <a:r>
              <a:rPr lang="uk-UA" b="1" i="1" dirty="0"/>
              <a:t> </a:t>
            </a:r>
            <a:r>
              <a:rPr lang="uk-UA" b="1" i="1" dirty="0" err="1"/>
              <a:t>Disney</a:t>
            </a:r>
            <a:r>
              <a:rPr lang="uk-UA" b="1" i="1" dirty="0"/>
              <a:t> </a:t>
            </a:r>
            <a:r>
              <a:rPr lang="uk-UA" b="1" i="1" dirty="0" err="1"/>
              <a:t>Company</a:t>
            </a:r>
            <a:r>
              <a:rPr lang="uk-UA" b="1" i="1"/>
              <a:t>.</a:t>
            </a:r>
            <a:endParaRPr lang="uk-UA"/>
          </a:p>
          <a:p>
            <a:r>
              <a:rPr lang="uk-UA" dirty="0"/>
              <a:t>М</a:t>
            </a:r>
            <a:r>
              <a:rPr lang="uk-UA" b="1" dirty="0"/>
              <a:t>іжнародний</a:t>
            </a:r>
            <a:r>
              <a:rPr lang="uk-UA" dirty="0"/>
              <a:t> </a:t>
            </a:r>
            <a:r>
              <a:rPr lang="uk-UA" b="1" dirty="0"/>
              <a:t>стратегічний менеджмент</a:t>
            </a:r>
            <a:r>
              <a:rPr lang="uk-UA" dirty="0"/>
              <a:t> являє собою комплексний безперервний управлінський процес, метою якого є формування та практична реалізація стратегій, що дозволяють компанії ефективно конкурувати на міжнародному ринку. Процес розробки конкретної міжнародної стратегії часто називають </a:t>
            </a:r>
            <a:r>
              <a:rPr lang="uk-UA" b="1" dirty="0"/>
              <a:t>стратегічним плануванням</a:t>
            </a:r>
            <a:r>
              <a:rPr lang="uk-UA" dirty="0"/>
              <a:t>. </a:t>
            </a:r>
          </a:p>
          <a:p>
            <a:r>
              <a:rPr lang="uk-UA" dirty="0"/>
              <a:t>Міжнародний стратегічний менеджмент передбачає розробку різних міжнародних стратегій, які представляють собою комплексну основу для досягнення фундаментальних завдань компанії. </a:t>
            </a:r>
            <a:endParaRPr lang="ru-RU" dirty="0"/>
          </a:p>
        </p:txBody>
      </p:sp>
    </p:spTree>
    <p:extLst>
      <p:ext uri="{BB962C8B-B14F-4D97-AF65-F5344CB8AC3E}">
        <p14:creationId xmlns:p14="http://schemas.microsoft.com/office/powerpoint/2010/main" val="121925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22614A-6F36-4B99-9F72-577FF7C8D281}"/>
              </a:ext>
            </a:extLst>
          </p:cNvPr>
          <p:cNvSpPr>
            <a:spLocks noGrp="1"/>
          </p:cNvSpPr>
          <p:nvPr>
            <p:ph type="title"/>
          </p:nvPr>
        </p:nvSpPr>
        <p:spPr/>
        <p:txBody>
          <a:bodyPr>
            <a:noAutofit/>
          </a:bodyPr>
          <a:lstStyle/>
          <a:p>
            <a:r>
              <a:rPr lang="uk-UA" sz="3600" dirty="0"/>
              <a:t>Фахівці компанії, що займаються питаннями стратегічного планування, повинні відповісти на питання:</a:t>
            </a:r>
            <a:br>
              <a:rPr lang="uk-UA" sz="3600" dirty="0"/>
            </a:br>
            <a:endParaRPr lang="ru-RU" sz="3600" dirty="0"/>
          </a:p>
        </p:txBody>
      </p:sp>
      <p:sp>
        <p:nvSpPr>
          <p:cNvPr id="3" name="Объект 2">
            <a:extLst>
              <a:ext uri="{FF2B5EF4-FFF2-40B4-BE49-F238E27FC236}">
                <a16:creationId xmlns:a16="http://schemas.microsoft.com/office/drawing/2014/main" id="{2146461C-0F11-44A0-9AE4-DDD93EB2BAFC}"/>
              </a:ext>
            </a:extLst>
          </p:cNvPr>
          <p:cNvSpPr>
            <a:spLocks noGrp="1"/>
          </p:cNvSpPr>
          <p:nvPr>
            <p:ph idx="1"/>
          </p:nvPr>
        </p:nvSpPr>
        <p:spPr/>
        <p:txBody>
          <a:bodyPr>
            <a:normAutofit/>
          </a:bodyPr>
          <a:lstStyle/>
          <a:p>
            <a:r>
              <a:rPr lang="uk-UA" dirty="0"/>
              <a:t>Які товари та / або послуги компанія має намір продавати?</a:t>
            </a:r>
            <a:endParaRPr lang="ru-RU" dirty="0"/>
          </a:p>
          <a:p>
            <a:pPr lvl="0"/>
            <a:r>
              <a:rPr lang="uk-UA" dirty="0"/>
              <a:t>Де і як буде здійснюватися виробництво цих товарів або їх надання?</a:t>
            </a:r>
            <a:endParaRPr lang="ru-RU" dirty="0"/>
          </a:p>
          <a:p>
            <a:pPr lvl="0"/>
            <a:r>
              <a:rPr lang="uk-UA" dirty="0"/>
              <a:t>Де і як будуть реалізовуватися товари або послуги компанії?</a:t>
            </a:r>
            <a:endParaRPr lang="ru-RU" dirty="0"/>
          </a:p>
          <a:p>
            <a:pPr lvl="0"/>
            <a:r>
              <a:rPr lang="uk-UA" dirty="0"/>
              <a:t>Де і як компанія буде купувати необхідні ресурси?</a:t>
            </a:r>
            <a:endParaRPr lang="ru-RU" dirty="0"/>
          </a:p>
          <a:p>
            <a:pPr lvl="0"/>
            <a:r>
              <a:rPr lang="uk-UA" dirty="0"/>
              <a:t>Яким чином компанія розраховує перевершити своїх конкурентів?</a:t>
            </a:r>
            <a:endParaRPr lang="ru-RU" dirty="0"/>
          </a:p>
          <a:p>
            <a:endParaRPr lang="ru-RU" dirty="0"/>
          </a:p>
        </p:txBody>
      </p:sp>
    </p:spTree>
    <p:extLst>
      <p:ext uri="{BB962C8B-B14F-4D97-AF65-F5344CB8AC3E}">
        <p14:creationId xmlns:p14="http://schemas.microsoft.com/office/powerpoint/2010/main" val="2212606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0D6038-DF18-44B7-AE72-68F639AC75A2}"/>
              </a:ext>
            </a:extLst>
          </p:cNvPr>
          <p:cNvSpPr>
            <a:spLocks noGrp="1"/>
          </p:cNvSpPr>
          <p:nvPr>
            <p:ph type="title"/>
          </p:nvPr>
        </p:nvSpPr>
        <p:spPr/>
        <p:txBody>
          <a:bodyPr>
            <a:normAutofit fontScale="90000"/>
          </a:bodyPr>
          <a:lstStyle/>
          <a:p>
            <a:r>
              <a:rPr lang="uk-UA" b="1" dirty="0"/>
              <a:t>2. Концепції (стратегічні альтернативи) міжнародних компаній.</a:t>
            </a:r>
            <a:endParaRPr lang="ru-RU" dirty="0"/>
          </a:p>
        </p:txBody>
      </p:sp>
      <p:sp>
        <p:nvSpPr>
          <p:cNvPr id="3" name="Объект 2">
            <a:extLst>
              <a:ext uri="{FF2B5EF4-FFF2-40B4-BE49-F238E27FC236}">
                <a16:creationId xmlns:a16="http://schemas.microsoft.com/office/drawing/2014/main" id="{82F15849-0C70-4348-A9E9-A032CBAAAF9D}"/>
              </a:ext>
            </a:extLst>
          </p:cNvPr>
          <p:cNvSpPr>
            <a:spLocks noGrp="1"/>
          </p:cNvSpPr>
          <p:nvPr>
            <p:ph idx="1"/>
          </p:nvPr>
        </p:nvSpPr>
        <p:spPr/>
        <p:txBody>
          <a:bodyPr/>
          <a:lstStyle/>
          <a:p>
            <a:r>
              <a:rPr lang="uk-UA" dirty="0"/>
              <a:t>У своєму прагненні домогтися збалансованого досягнення всіх зазначених цілей (</a:t>
            </a:r>
            <a:r>
              <a:rPr lang="uk-UA" b="1" dirty="0"/>
              <a:t>глобальної ефективності, багатонаціональної гнучкості та глобального навчання</a:t>
            </a:r>
            <a:r>
              <a:rPr lang="uk-UA" dirty="0"/>
              <a:t>) багатонаціональні корпорації, як правило, йдуть однією з чотирьох стратегічних альтернатив.</a:t>
            </a:r>
            <a:endParaRPr lang="ru-RU" dirty="0"/>
          </a:p>
          <a:p>
            <a:endParaRPr lang="ru-RU" dirty="0"/>
          </a:p>
        </p:txBody>
      </p:sp>
    </p:spTree>
    <p:extLst>
      <p:ext uri="{BB962C8B-B14F-4D97-AF65-F5344CB8AC3E}">
        <p14:creationId xmlns:p14="http://schemas.microsoft.com/office/powerpoint/2010/main" val="1004594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73D427-6420-4D3D-9383-2B0D5D8B18D9}"/>
              </a:ext>
            </a:extLst>
          </p:cNvPr>
          <p:cNvSpPr>
            <a:spLocks noGrp="1"/>
          </p:cNvSpPr>
          <p:nvPr>
            <p:ph type="title"/>
          </p:nvPr>
        </p:nvSpPr>
        <p:spPr/>
        <p:txBody>
          <a:bodyPr>
            <a:normAutofit fontScale="90000"/>
          </a:bodyPr>
          <a:lstStyle/>
          <a:p>
            <a:r>
              <a:rPr lang="uk-UA" b="1" dirty="0"/>
              <a:t>Стратегія дублювання моделі ведення бізнесу</a:t>
            </a:r>
            <a:endParaRPr lang="ru-RU" dirty="0"/>
          </a:p>
        </p:txBody>
      </p:sp>
      <p:sp>
        <p:nvSpPr>
          <p:cNvPr id="3" name="Объект 2">
            <a:extLst>
              <a:ext uri="{FF2B5EF4-FFF2-40B4-BE49-F238E27FC236}">
                <a16:creationId xmlns:a16="http://schemas.microsoft.com/office/drawing/2014/main" id="{DE4C002F-8D43-44FA-B117-A2F296627B78}"/>
              </a:ext>
            </a:extLst>
          </p:cNvPr>
          <p:cNvSpPr>
            <a:spLocks noGrp="1"/>
          </p:cNvSpPr>
          <p:nvPr>
            <p:ph idx="1"/>
          </p:nvPr>
        </p:nvSpPr>
        <p:spPr/>
        <p:txBody>
          <a:bodyPr>
            <a:normAutofit fontScale="92500"/>
          </a:bodyPr>
          <a:lstStyle/>
          <a:p>
            <a:r>
              <a:rPr lang="uk-UA" dirty="0"/>
              <a:t>Дотримуючись цієї стратегії, компанія використовує свою ключову компетенцію або характерні для компанії переваги, досягнуті у себе вдома, в якості засобу конкурентної боротьби на ринках зарубіжних країн, куди вона прагне проникнути. Іншими словами, </a:t>
            </a:r>
            <a:r>
              <a:rPr lang="uk-UA" b="1" dirty="0"/>
              <a:t>компанія намагається дублювати на іноземних ринках ту бізнес-модель, яка виявилася успішною на внутрішньому ринку</a:t>
            </a:r>
            <a:r>
              <a:rPr lang="uk-UA" dirty="0"/>
              <a:t>. </a:t>
            </a:r>
            <a:r>
              <a:rPr lang="uk-UA" i="1" dirty="0"/>
              <a:t>Наприклад, стратегія дублювання національної моделі бізнесу, якої дотримується компанія </a:t>
            </a:r>
            <a:r>
              <a:rPr lang="uk-UA" i="1" dirty="0" err="1"/>
              <a:t>Mercedes-Benz</a:t>
            </a:r>
            <a:r>
              <a:rPr lang="uk-UA" i="1" dirty="0"/>
              <a:t>, має на увазі використання широко відомого бренду та репутації компанії, яка випускає добре сконструйовані автомобілі вищого класу, здатні забезпечити безпечний рух на високих швидкостях. </a:t>
            </a:r>
            <a:endParaRPr lang="ru-RU" i="1" dirty="0"/>
          </a:p>
        </p:txBody>
      </p:sp>
    </p:spTree>
    <p:extLst>
      <p:ext uri="{BB962C8B-B14F-4D97-AF65-F5344CB8AC3E}">
        <p14:creationId xmlns:p14="http://schemas.microsoft.com/office/powerpoint/2010/main" val="261462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A7639C-D51E-4164-B87A-7E241F0AF896}"/>
              </a:ext>
            </a:extLst>
          </p:cNvPr>
          <p:cNvSpPr>
            <a:spLocks noGrp="1"/>
          </p:cNvSpPr>
          <p:nvPr>
            <p:ph type="title"/>
          </p:nvPr>
        </p:nvSpPr>
        <p:spPr/>
        <p:txBody>
          <a:bodyPr/>
          <a:lstStyle/>
          <a:p>
            <a:r>
              <a:rPr lang="uk-UA" b="1" dirty="0" err="1"/>
              <a:t>Мультилокальна</a:t>
            </a:r>
            <a:r>
              <a:rPr lang="uk-UA" b="1" dirty="0"/>
              <a:t> стратегія</a:t>
            </a:r>
            <a:r>
              <a:rPr lang="uk-UA" dirty="0"/>
              <a:t> </a:t>
            </a:r>
            <a:endParaRPr lang="ru-RU" dirty="0"/>
          </a:p>
        </p:txBody>
      </p:sp>
      <p:sp>
        <p:nvSpPr>
          <p:cNvPr id="3" name="Объект 2">
            <a:extLst>
              <a:ext uri="{FF2B5EF4-FFF2-40B4-BE49-F238E27FC236}">
                <a16:creationId xmlns:a16="http://schemas.microsoft.com/office/drawing/2014/main" id="{02A8CE1E-2775-4B4D-A970-95AAC6624E64}"/>
              </a:ext>
            </a:extLst>
          </p:cNvPr>
          <p:cNvSpPr>
            <a:spLocks noGrp="1"/>
          </p:cNvSpPr>
          <p:nvPr>
            <p:ph idx="1"/>
          </p:nvPr>
        </p:nvSpPr>
        <p:spPr/>
        <p:txBody>
          <a:bodyPr>
            <a:normAutofit fontScale="92500" lnSpcReduction="10000"/>
          </a:bodyPr>
          <a:lstStyle/>
          <a:p>
            <a:r>
              <a:rPr lang="uk-UA" dirty="0" err="1"/>
              <a:t>Мультилокальна</a:t>
            </a:r>
            <a:r>
              <a:rPr lang="uk-UA" dirty="0"/>
              <a:t> корпорація являє собою сукупність відносно незалежних дочірніх компаній, кожна з яких обслуговує якийсь конкретний внутрішній ринок. Крім того, </a:t>
            </a:r>
            <a:r>
              <a:rPr lang="uk-UA" b="1" dirty="0"/>
              <a:t>кожне дочірнє підприємство може вільно адаптувати свою продукцію, маркетингові кампанії і методи виробництва для максимального задоволення специфічних потреб місцевих споживачів</a:t>
            </a:r>
            <a:r>
              <a:rPr lang="uk-UA" dirty="0"/>
              <a:t>. Такий </a:t>
            </a:r>
            <a:r>
              <a:rPr lang="uk-UA" dirty="0" err="1"/>
              <a:t>мультилокальний</a:t>
            </a:r>
            <a:r>
              <a:rPr lang="uk-UA" dirty="0"/>
              <a:t> підхід особливо ефективний у таких випадках: наявність явно виражених особливостей у кожного національного ринку; низький рівень економії від розширення масштабів виробництва, розподілу та маркетингу; високий рівень витрат на координацію дій материнської компанії та її закордонних дочірніх підприємств. </a:t>
            </a:r>
            <a:endParaRPr lang="ru-RU" dirty="0"/>
          </a:p>
        </p:txBody>
      </p:sp>
    </p:spTree>
    <p:extLst>
      <p:ext uri="{BB962C8B-B14F-4D97-AF65-F5344CB8AC3E}">
        <p14:creationId xmlns:p14="http://schemas.microsoft.com/office/powerpoint/2010/main" val="427887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BF702E-A364-4314-AE69-26B2C6E44C23}"/>
              </a:ext>
            </a:extLst>
          </p:cNvPr>
          <p:cNvSpPr>
            <a:spLocks noGrp="1"/>
          </p:cNvSpPr>
          <p:nvPr>
            <p:ph type="title"/>
          </p:nvPr>
        </p:nvSpPr>
        <p:spPr>
          <a:xfrm>
            <a:off x="1467680" y="330198"/>
            <a:ext cx="9601196" cy="1303867"/>
          </a:xfrm>
        </p:spPr>
        <p:txBody>
          <a:bodyPr/>
          <a:lstStyle/>
          <a:p>
            <a:r>
              <a:rPr lang="uk-UA" b="1" dirty="0"/>
              <a:t>Глобальна стратегія</a:t>
            </a:r>
            <a:r>
              <a:rPr lang="uk-UA" dirty="0"/>
              <a:t> </a:t>
            </a:r>
            <a:endParaRPr lang="ru-RU" dirty="0"/>
          </a:p>
        </p:txBody>
      </p:sp>
      <p:sp>
        <p:nvSpPr>
          <p:cNvPr id="3" name="Объект 2">
            <a:extLst>
              <a:ext uri="{FF2B5EF4-FFF2-40B4-BE49-F238E27FC236}">
                <a16:creationId xmlns:a16="http://schemas.microsoft.com/office/drawing/2014/main" id="{03DCCCF9-3D12-468F-936C-EFBF0C23FFA1}"/>
              </a:ext>
            </a:extLst>
          </p:cNvPr>
          <p:cNvSpPr>
            <a:spLocks noGrp="1"/>
          </p:cNvSpPr>
          <p:nvPr>
            <p:ph idx="1"/>
          </p:nvPr>
        </p:nvSpPr>
        <p:spPr>
          <a:xfrm>
            <a:off x="1123124" y="1470991"/>
            <a:ext cx="9945752" cy="4810539"/>
          </a:xfrm>
        </p:spPr>
        <p:txBody>
          <a:bodyPr>
            <a:normAutofit fontScale="92500" lnSpcReduction="10000"/>
          </a:bodyPr>
          <a:lstStyle/>
          <a:p>
            <a:r>
              <a:rPr lang="uk-UA" dirty="0"/>
              <a:t>Корпорація, що дотримується глобальної стратегії (глобальна корпорація), </a:t>
            </a:r>
            <a:r>
              <a:rPr lang="uk-UA" b="1" dirty="0"/>
              <a:t>сприймає світ як єдиний ринок і в якості основної своєї мети ставить створення стандартизованих товарів і послуг, які відповідали б вимогам споживачів у всьому світі</a:t>
            </a:r>
            <a:r>
              <a:rPr lang="uk-UA" dirty="0"/>
              <a:t>. У той же час корпорація, що дотримується глобальної стратегії, </a:t>
            </a:r>
            <a:r>
              <a:rPr lang="uk-UA" b="1" dirty="0"/>
              <a:t>припускає, що споживачі в принципі не розрізняються залежно від їх національності. </a:t>
            </a:r>
          </a:p>
          <a:p>
            <a:r>
              <a:rPr lang="uk-UA" dirty="0"/>
              <a:t>Глобальна корпорація прагне отримати економію від розширення масштабів виробництва і збуту продукції, концентруючи виробничі операції в рамках невеликої кількості високоефективних підприємств, з подальшим розширенням глобальної рекламної та маркетингової кампанії, спрямованої на стимулювання збуту цієї продукції. Глобальна корпорація повинна здійснювати координацію стратегій виробництва і збуту продукції в світових масштабах, тому всі адміністративні повноваження, так само як і відповідальність за прийняття рішень, покладені на управлінський персонал штаб-квартири корпорації.</a:t>
            </a:r>
            <a:endParaRPr lang="ru-RU" dirty="0"/>
          </a:p>
          <a:p>
            <a:endParaRPr lang="ru-RU" dirty="0"/>
          </a:p>
        </p:txBody>
      </p:sp>
    </p:spTree>
    <p:extLst>
      <p:ext uri="{BB962C8B-B14F-4D97-AF65-F5344CB8AC3E}">
        <p14:creationId xmlns:p14="http://schemas.microsoft.com/office/powerpoint/2010/main" val="3801310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26C8A4-EE1F-47E5-9579-863F69DD372F}"/>
              </a:ext>
            </a:extLst>
          </p:cNvPr>
          <p:cNvSpPr>
            <a:spLocks noGrp="1"/>
          </p:cNvSpPr>
          <p:nvPr>
            <p:ph type="title"/>
          </p:nvPr>
        </p:nvSpPr>
        <p:spPr>
          <a:xfrm>
            <a:off x="1295401" y="330198"/>
            <a:ext cx="9601196" cy="1303867"/>
          </a:xfrm>
        </p:spPr>
        <p:txBody>
          <a:bodyPr/>
          <a:lstStyle/>
          <a:p>
            <a:r>
              <a:rPr lang="uk-UA" b="1" dirty="0"/>
              <a:t>Транснаціональна стратегія</a:t>
            </a:r>
            <a:r>
              <a:rPr lang="uk-UA" dirty="0"/>
              <a:t> </a:t>
            </a:r>
            <a:endParaRPr lang="ru-RU" dirty="0"/>
          </a:p>
        </p:txBody>
      </p:sp>
      <p:sp>
        <p:nvSpPr>
          <p:cNvPr id="3" name="Объект 2">
            <a:extLst>
              <a:ext uri="{FF2B5EF4-FFF2-40B4-BE49-F238E27FC236}">
                <a16:creationId xmlns:a16="http://schemas.microsoft.com/office/drawing/2014/main" id="{AEC49B28-5223-4BA3-A1AF-12C377B9A099}"/>
              </a:ext>
            </a:extLst>
          </p:cNvPr>
          <p:cNvSpPr>
            <a:spLocks noGrp="1"/>
          </p:cNvSpPr>
          <p:nvPr>
            <p:ph idx="1"/>
          </p:nvPr>
        </p:nvSpPr>
        <p:spPr>
          <a:xfrm>
            <a:off x="1295401" y="1497496"/>
            <a:ext cx="9601196" cy="4378372"/>
          </a:xfrm>
        </p:spPr>
        <p:txBody>
          <a:bodyPr>
            <a:normAutofit fontScale="85000" lnSpcReduction="10000"/>
          </a:bodyPr>
          <a:lstStyle/>
          <a:p>
            <a:r>
              <a:rPr lang="uk-UA" dirty="0"/>
              <a:t>Діяльність корпорацій, що реалізують цю стратегію, </a:t>
            </a:r>
            <a:r>
              <a:rPr lang="uk-UA" b="1" dirty="0"/>
              <a:t>поєднує переваги підвищення ефективності за рахунок глобалізації операцій (як це відбувається в глобальних корпораціях) і переваг делегування повноважень керівництва місцевих дочірніх компаній (що є метою </a:t>
            </a:r>
            <a:r>
              <a:rPr lang="uk-UA" b="1" dirty="0" err="1"/>
              <a:t>мультилокальних</a:t>
            </a:r>
            <a:r>
              <a:rPr lang="uk-UA" b="1" dirty="0"/>
              <a:t> корпорацій). </a:t>
            </a:r>
          </a:p>
          <a:p>
            <a:r>
              <a:rPr lang="uk-UA" dirty="0"/>
              <a:t>Корпорації, що реалізують транснаціональну стратегію, намагаються вирішити цю задачу за допомогою неформального підходу до централізації чи децентралізації повноважень. Цей підхід оснований на ретельному розподілі відповідальності за виконання тих чи інших завдань між тими організаційними підрозділами, які здатні найліпшим чином забезпечити одночасно ефективність роботи компанії та її гнучкість.</a:t>
            </a:r>
          </a:p>
          <a:p>
            <a:r>
              <a:rPr lang="uk-UA" i="1" dirty="0"/>
              <a:t>Наприклад, в автомобілях марки «</a:t>
            </a:r>
            <a:r>
              <a:rPr lang="uk-UA" i="1" dirty="0" err="1"/>
              <a:t>Ford</a:t>
            </a:r>
            <a:r>
              <a:rPr lang="uk-UA" i="1" dirty="0"/>
              <a:t>», призначені для продажу на ринку Великобританії, має бути передбачено правостороннє рульове керування. Для того щоб задовольнити запити місцевих споживачів, може виникнути необхідність у незначній і відомій форми кузова автомобілів, призначених для продажу на різних ринках.</a:t>
            </a:r>
            <a:endParaRPr lang="ru-RU" dirty="0"/>
          </a:p>
          <a:p>
            <a:endParaRPr lang="ru-RU" dirty="0"/>
          </a:p>
        </p:txBody>
      </p:sp>
    </p:spTree>
    <p:extLst>
      <p:ext uri="{BB962C8B-B14F-4D97-AF65-F5344CB8AC3E}">
        <p14:creationId xmlns:p14="http://schemas.microsoft.com/office/powerpoint/2010/main" val="36218294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TotalTime>
  <Words>990</Words>
  <Application>Microsoft Office PowerPoint</Application>
  <PresentationFormat>Широкоэкранный</PresentationFormat>
  <Paragraphs>63</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Garamond</vt:lpstr>
      <vt:lpstr>Times New Roman</vt:lpstr>
      <vt:lpstr>Wingdings</vt:lpstr>
      <vt:lpstr>Натуральные материалы</vt:lpstr>
      <vt:lpstr>Міжнародний стратегічний менеджмент </vt:lpstr>
      <vt:lpstr>План</vt:lpstr>
      <vt:lpstr>1. Сутність і завдання міжнародного стратегічного менеджменту. </vt:lpstr>
      <vt:lpstr>Фахівці компанії, що займаються питаннями стратегічного планування, повинні відповісти на питання: </vt:lpstr>
      <vt:lpstr>2. Концепції (стратегічні альтернативи) міжнародних компаній.</vt:lpstr>
      <vt:lpstr>Стратегія дублювання моделі ведення бізнесу</vt:lpstr>
      <vt:lpstr>Мультилокальна стратегія </vt:lpstr>
      <vt:lpstr>Глобальна стратегія </vt:lpstr>
      <vt:lpstr>Транснаціональна стратегія </vt:lpstr>
      <vt:lpstr>Стратегічні альтернативи досягнення балансу між необхідністю глобальної інтеграції та необхідністю адаптації до місцевих умов</vt:lpstr>
      <vt:lpstr>3. Розробка міжнародних стратегій.</vt:lpstr>
      <vt:lpstr>4. Рівні міжнародної стратегії. </vt:lpstr>
      <vt:lpstr>Корпоративна стратегія</vt:lpstr>
      <vt:lpstr>Бізнес-стратегія</vt:lpstr>
      <vt:lpstr>Функціональні стратегії</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Міжнародний стратегічний менеджмент </dc:title>
  <dc:creator>Пользователь</dc:creator>
  <cp:lastModifiedBy>Пользователь</cp:lastModifiedBy>
  <cp:revision>3</cp:revision>
  <dcterms:created xsi:type="dcterms:W3CDTF">2019-11-08T19:43:29Z</dcterms:created>
  <dcterms:modified xsi:type="dcterms:W3CDTF">2020-08-31T04:29:30Z</dcterms:modified>
</cp:coreProperties>
</file>