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72"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2292A47-DEAD-49B0-AAA9-8A49349A8B01}"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46AC18-D959-4EF6-8B91-F263066E49A4}" type="slidenum">
              <a:rPr lang="ru-RU" smtClean="0"/>
              <a:t>‹#›</a:t>
            </a:fld>
            <a:endParaRPr lang="ru-RU"/>
          </a:p>
        </p:txBody>
      </p:sp>
    </p:spTree>
    <p:extLst>
      <p:ext uri="{BB962C8B-B14F-4D97-AF65-F5344CB8AC3E}">
        <p14:creationId xmlns:p14="http://schemas.microsoft.com/office/powerpoint/2010/main" val="3038063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2292A47-DEAD-49B0-AAA9-8A49349A8B01}" type="datetimeFigureOut">
              <a:rPr lang="ru-RU" smtClean="0"/>
              <a:t>31.08.2020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546AC18-D959-4EF6-8B91-F263066E49A4}" type="slidenum">
              <a:rPr lang="ru-RU" smtClean="0"/>
              <a:t>‹#›</a:t>
            </a:fld>
            <a:endParaRPr lang="ru-RU"/>
          </a:p>
        </p:txBody>
      </p:sp>
    </p:spTree>
    <p:extLst>
      <p:ext uri="{BB962C8B-B14F-4D97-AF65-F5344CB8AC3E}">
        <p14:creationId xmlns:p14="http://schemas.microsoft.com/office/powerpoint/2010/main" val="48161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82292A47-DEAD-49B0-AAA9-8A49349A8B01}"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46AC18-D959-4EF6-8B91-F263066E49A4}" type="slidenum">
              <a:rPr lang="ru-RU" smtClean="0"/>
              <a:t>‹#›</a:t>
            </a:fld>
            <a:endParaRPr lang="ru-RU"/>
          </a:p>
        </p:txBody>
      </p:sp>
    </p:spTree>
    <p:extLst>
      <p:ext uri="{BB962C8B-B14F-4D97-AF65-F5344CB8AC3E}">
        <p14:creationId xmlns:p14="http://schemas.microsoft.com/office/powerpoint/2010/main" val="3079174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82292A47-DEAD-49B0-AAA9-8A49349A8B01}"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46AC18-D959-4EF6-8B91-F263066E49A4}"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71023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2292A47-DEAD-49B0-AAA9-8A49349A8B01}"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46AC18-D959-4EF6-8B91-F263066E49A4}" type="slidenum">
              <a:rPr lang="ru-RU" smtClean="0"/>
              <a:t>‹#›</a:t>
            </a:fld>
            <a:endParaRPr lang="ru-RU"/>
          </a:p>
        </p:txBody>
      </p:sp>
    </p:spTree>
    <p:extLst>
      <p:ext uri="{BB962C8B-B14F-4D97-AF65-F5344CB8AC3E}">
        <p14:creationId xmlns:p14="http://schemas.microsoft.com/office/powerpoint/2010/main" val="6894870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2292A47-DEAD-49B0-AAA9-8A49349A8B01}" type="datetimeFigureOut">
              <a:rPr lang="ru-RU" smtClean="0"/>
              <a:t>31.08.2020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46AC18-D959-4EF6-8B91-F263066E49A4}" type="slidenum">
              <a:rPr lang="ru-RU" smtClean="0"/>
              <a:t>‹#›</a:t>
            </a:fld>
            <a:endParaRPr lang="ru-RU"/>
          </a:p>
        </p:txBody>
      </p:sp>
    </p:spTree>
    <p:extLst>
      <p:ext uri="{BB962C8B-B14F-4D97-AF65-F5344CB8AC3E}">
        <p14:creationId xmlns:p14="http://schemas.microsoft.com/office/powerpoint/2010/main" val="79813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2292A47-DEAD-49B0-AAA9-8A49349A8B01}" type="datetimeFigureOut">
              <a:rPr lang="ru-RU" smtClean="0"/>
              <a:t>31.08.2020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46AC18-D959-4EF6-8B91-F263066E49A4}" type="slidenum">
              <a:rPr lang="ru-RU" smtClean="0"/>
              <a:t>‹#›</a:t>
            </a:fld>
            <a:endParaRPr lang="ru-RU"/>
          </a:p>
        </p:txBody>
      </p:sp>
    </p:spTree>
    <p:extLst>
      <p:ext uri="{BB962C8B-B14F-4D97-AF65-F5344CB8AC3E}">
        <p14:creationId xmlns:p14="http://schemas.microsoft.com/office/powerpoint/2010/main" val="20958203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2292A47-DEAD-49B0-AAA9-8A49349A8B01}"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46AC18-D959-4EF6-8B91-F263066E49A4}" type="slidenum">
              <a:rPr lang="ru-RU" smtClean="0"/>
              <a:t>‹#›</a:t>
            </a:fld>
            <a:endParaRPr lang="ru-RU"/>
          </a:p>
        </p:txBody>
      </p:sp>
    </p:spTree>
    <p:extLst>
      <p:ext uri="{BB962C8B-B14F-4D97-AF65-F5344CB8AC3E}">
        <p14:creationId xmlns:p14="http://schemas.microsoft.com/office/powerpoint/2010/main" val="21780892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2292A47-DEAD-49B0-AAA9-8A49349A8B01}"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46AC18-D959-4EF6-8B91-F263066E49A4}" type="slidenum">
              <a:rPr lang="ru-RU" smtClean="0"/>
              <a:t>‹#›</a:t>
            </a:fld>
            <a:endParaRPr lang="ru-RU"/>
          </a:p>
        </p:txBody>
      </p:sp>
    </p:spTree>
    <p:extLst>
      <p:ext uri="{BB962C8B-B14F-4D97-AF65-F5344CB8AC3E}">
        <p14:creationId xmlns:p14="http://schemas.microsoft.com/office/powerpoint/2010/main" val="1044847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3"/>
          <p:cNvSpPr>
            <a:spLocks noGrp="1"/>
          </p:cNvSpPr>
          <p:nvPr>
            <p:ph type="dt" sz="half" idx="10"/>
          </p:nvPr>
        </p:nvSpPr>
        <p:spPr/>
        <p:txBody>
          <a:bodyPr/>
          <a:lstStyle/>
          <a:p>
            <a:fld id="{82292A47-DEAD-49B0-AAA9-8A49349A8B01}"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46AC18-D959-4EF6-8B91-F263066E49A4}" type="slidenum">
              <a:rPr lang="ru-RU" smtClean="0"/>
              <a:t>‹#›</a:t>
            </a:fld>
            <a:endParaRPr lang="ru-RU"/>
          </a:p>
        </p:txBody>
      </p:sp>
    </p:spTree>
    <p:extLst>
      <p:ext uri="{BB962C8B-B14F-4D97-AF65-F5344CB8AC3E}">
        <p14:creationId xmlns:p14="http://schemas.microsoft.com/office/powerpoint/2010/main" val="4221589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2292A47-DEAD-49B0-AAA9-8A49349A8B01}"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46AC18-D959-4EF6-8B91-F263066E49A4}" type="slidenum">
              <a:rPr lang="ru-RU" smtClean="0"/>
              <a:t>‹#›</a:t>
            </a:fld>
            <a:endParaRPr lang="ru-RU"/>
          </a:p>
        </p:txBody>
      </p:sp>
    </p:spTree>
    <p:extLst>
      <p:ext uri="{BB962C8B-B14F-4D97-AF65-F5344CB8AC3E}">
        <p14:creationId xmlns:p14="http://schemas.microsoft.com/office/powerpoint/2010/main" val="1344294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2292A47-DEAD-49B0-AAA9-8A49349A8B01}" type="datetimeFigureOut">
              <a:rPr lang="ru-RU" smtClean="0"/>
              <a:t>31.08.2020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546AC18-D959-4EF6-8B91-F263066E49A4}" type="slidenum">
              <a:rPr lang="ru-RU" smtClean="0"/>
              <a:t>‹#›</a:t>
            </a:fld>
            <a:endParaRPr lang="ru-RU"/>
          </a:p>
        </p:txBody>
      </p:sp>
    </p:spTree>
    <p:extLst>
      <p:ext uri="{BB962C8B-B14F-4D97-AF65-F5344CB8AC3E}">
        <p14:creationId xmlns:p14="http://schemas.microsoft.com/office/powerpoint/2010/main" val="1077604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2292A47-DEAD-49B0-AAA9-8A49349A8B01}" type="datetimeFigureOut">
              <a:rPr lang="ru-RU" smtClean="0"/>
              <a:t>31.08.2020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546AC18-D959-4EF6-8B91-F263066E49A4}" type="slidenum">
              <a:rPr lang="ru-RU" smtClean="0"/>
              <a:t>‹#›</a:t>
            </a:fld>
            <a:endParaRPr lang="ru-RU"/>
          </a:p>
        </p:txBody>
      </p:sp>
    </p:spTree>
    <p:extLst>
      <p:ext uri="{BB962C8B-B14F-4D97-AF65-F5344CB8AC3E}">
        <p14:creationId xmlns:p14="http://schemas.microsoft.com/office/powerpoint/2010/main" val="2118028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fld id="{82292A47-DEAD-49B0-AAA9-8A49349A8B01}" type="datetimeFigureOut">
              <a:rPr lang="ru-RU" smtClean="0"/>
              <a:t>31.08.2020</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A546AC18-D959-4EF6-8B91-F263066E49A4}" type="slidenum">
              <a:rPr lang="ru-RU" smtClean="0"/>
              <a:t>‹#›</a:t>
            </a:fld>
            <a:endParaRPr lang="ru-RU"/>
          </a:p>
        </p:txBody>
      </p:sp>
    </p:spTree>
    <p:extLst>
      <p:ext uri="{BB962C8B-B14F-4D97-AF65-F5344CB8AC3E}">
        <p14:creationId xmlns:p14="http://schemas.microsoft.com/office/powerpoint/2010/main" val="3011702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2292A47-DEAD-49B0-AAA9-8A49349A8B01}" type="datetimeFigureOut">
              <a:rPr lang="ru-RU" smtClean="0"/>
              <a:t>31.08.2020</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A546AC18-D959-4EF6-8B91-F263066E49A4}" type="slidenum">
              <a:rPr lang="ru-RU" smtClean="0"/>
              <a:t>‹#›</a:t>
            </a:fld>
            <a:endParaRPr lang="ru-RU"/>
          </a:p>
        </p:txBody>
      </p:sp>
    </p:spTree>
    <p:extLst>
      <p:ext uri="{BB962C8B-B14F-4D97-AF65-F5344CB8AC3E}">
        <p14:creationId xmlns:p14="http://schemas.microsoft.com/office/powerpoint/2010/main" val="3934554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p>
            <a:fld id="{82292A47-DEAD-49B0-AAA9-8A49349A8B01}" type="datetimeFigureOut">
              <a:rPr lang="ru-RU" smtClean="0"/>
              <a:t>31.08.2020</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A546AC18-D959-4EF6-8B91-F263066E49A4}" type="slidenum">
              <a:rPr lang="ru-RU" smtClean="0"/>
              <a:t>‹#›</a:t>
            </a:fld>
            <a:endParaRPr lang="ru-RU"/>
          </a:p>
        </p:txBody>
      </p:sp>
    </p:spTree>
    <p:extLst>
      <p:ext uri="{BB962C8B-B14F-4D97-AF65-F5344CB8AC3E}">
        <p14:creationId xmlns:p14="http://schemas.microsoft.com/office/powerpoint/2010/main" val="3866350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2292A47-DEAD-49B0-AAA9-8A49349A8B01}" type="datetimeFigureOut">
              <a:rPr lang="ru-RU" smtClean="0"/>
              <a:t>31.08.2020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546AC18-D959-4EF6-8B91-F263066E49A4}" type="slidenum">
              <a:rPr lang="ru-RU" smtClean="0"/>
              <a:t>‹#›</a:t>
            </a:fld>
            <a:endParaRPr lang="ru-RU"/>
          </a:p>
        </p:txBody>
      </p:sp>
    </p:spTree>
    <p:extLst>
      <p:ext uri="{BB962C8B-B14F-4D97-AF65-F5344CB8AC3E}">
        <p14:creationId xmlns:p14="http://schemas.microsoft.com/office/powerpoint/2010/main" val="3393704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2292A47-DEAD-49B0-AAA9-8A49349A8B01}" type="datetimeFigureOut">
              <a:rPr lang="ru-RU" smtClean="0"/>
              <a:t>31.08.2020</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546AC18-D959-4EF6-8B91-F263066E49A4}" type="slidenum">
              <a:rPr lang="ru-RU" smtClean="0"/>
              <a:t>‹#›</a:t>
            </a:fld>
            <a:endParaRPr lang="ru-RU"/>
          </a:p>
        </p:txBody>
      </p:sp>
    </p:spTree>
    <p:extLst>
      <p:ext uri="{BB962C8B-B14F-4D97-AF65-F5344CB8AC3E}">
        <p14:creationId xmlns:p14="http://schemas.microsoft.com/office/powerpoint/2010/main" val="2099514391"/>
      </p:ext>
    </p:extLst>
  </p:cSld>
  <p:clrMap bg1="dk1" tx1="lt1" bg2="dk2"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468AE3-F268-4595-8A09-D5FA421468A8}"/>
              </a:ext>
            </a:extLst>
          </p:cNvPr>
          <p:cNvSpPr>
            <a:spLocks noGrp="1"/>
          </p:cNvSpPr>
          <p:nvPr>
            <p:ph type="ctrTitle"/>
          </p:nvPr>
        </p:nvSpPr>
        <p:spPr>
          <a:xfrm>
            <a:off x="1524000" y="406400"/>
            <a:ext cx="9144000" cy="2387600"/>
          </a:xfrm>
        </p:spPr>
        <p:txBody>
          <a:bodyPr>
            <a:normAutofit/>
          </a:bodyPr>
          <a:lstStyle/>
          <a:p>
            <a:r>
              <a:rPr lang="uk-UA" sz="4400" b="1" dirty="0"/>
              <a:t>Тема 6. Аналіз закордонних ринків і стратегії проникнення</a:t>
            </a:r>
            <a:br>
              <a:rPr lang="ru-RU" sz="4400" dirty="0"/>
            </a:br>
            <a:endParaRPr lang="ru-RU" sz="4400" dirty="0"/>
          </a:p>
        </p:txBody>
      </p:sp>
      <p:sp>
        <p:nvSpPr>
          <p:cNvPr id="3" name="Подзаголовок 2">
            <a:extLst>
              <a:ext uri="{FF2B5EF4-FFF2-40B4-BE49-F238E27FC236}">
                <a16:creationId xmlns:a16="http://schemas.microsoft.com/office/drawing/2014/main" id="{7B018A33-64D1-428C-BDB1-74D3A103E72F}"/>
              </a:ext>
            </a:extLst>
          </p:cNvPr>
          <p:cNvSpPr>
            <a:spLocks noGrp="1"/>
          </p:cNvSpPr>
          <p:nvPr>
            <p:ph type="subTitle" idx="1"/>
          </p:nvPr>
        </p:nvSpPr>
        <p:spPr>
          <a:xfrm>
            <a:off x="1344118" y="2408239"/>
            <a:ext cx="9144000" cy="1655762"/>
          </a:xfrm>
        </p:spPr>
        <p:txBody>
          <a:bodyPr>
            <a:noAutofit/>
          </a:bodyPr>
          <a:lstStyle/>
          <a:p>
            <a:pPr algn="just"/>
            <a:r>
              <a:rPr lang="uk-UA" dirty="0"/>
              <a:t>1. Основні способи аналізу зарубіжних ринків.</a:t>
            </a:r>
            <a:endParaRPr lang="ru-RU" dirty="0"/>
          </a:p>
          <a:p>
            <a:pPr algn="just"/>
            <a:r>
              <a:rPr lang="uk-UA" dirty="0"/>
              <a:t>2. Процес вибору способів проникнення компанії на зарубіжний ринок.</a:t>
            </a:r>
            <a:endParaRPr lang="ru-RU" dirty="0"/>
          </a:p>
          <a:p>
            <a:pPr algn="just"/>
            <a:r>
              <a:rPr lang="uk-UA" dirty="0"/>
              <a:t>3. Експорт як стратегія проникнення на зарубіжний ринок.</a:t>
            </a:r>
            <a:endParaRPr lang="ru-RU" dirty="0"/>
          </a:p>
          <a:p>
            <a:pPr algn="just"/>
            <a:r>
              <a:rPr lang="uk-UA" dirty="0"/>
              <a:t>4. Міжнародне ліцензування.</a:t>
            </a:r>
            <a:endParaRPr lang="ru-RU" dirty="0"/>
          </a:p>
          <a:p>
            <a:pPr algn="just"/>
            <a:r>
              <a:rPr lang="uk-UA" dirty="0"/>
              <a:t>5. Міжнародний франчайзинг.</a:t>
            </a:r>
            <a:endParaRPr lang="ru-RU" dirty="0"/>
          </a:p>
          <a:p>
            <a:pPr algn="just"/>
            <a:r>
              <a:rPr lang="uk-UA" dirty="0"/>
              <a:t>6. Спеціальні способи проникнення міжнародних компаній: контрактне виробництво, управлінські контракти і будівництво об’єктів «під ключ».</a:t>
            </a:r>
            <a:endParaRPr lang="ru-RU" dirty="0"/>
          </a:p>
          <a:p>
            <a:pPr algn="just"/>
            <a:r>
              <a:rPr lang="uk-UA" dirty="0"/>
              <a:t>7. Прямі іноземні інвестиції: створення нових підприємств і придбання діючих підприємств.</a:t>
            </a:r>
            <a:endParaRPr lang="ru-RU" dirty="0"/>
          </a:p>
          <a:p>
            <a:pPr algn="just"/>
            <a:endParaRPr lang="ru-RU" dirty="0"/>
          </a:p>
        </p:txBody>
      </p:sp>
    </p:spTree>
    <p:extLst>
      <p:ext uri="{BB962C8B-B14F-4D97-AF65-F5344CB8AC3E}">
        <p14:creationId xmlns:p14="http://schemas.microsoft.com/office/powerpoint/2010/main" val="1238179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C51B40-088F-45D2-A51C-F61BC1453A69}"/>
              </a:ext>
            </a:extLst>
          </p:cNvPr>
          <p:cNvSpPr>
            <a:spLocks noGrp="1"/>
          </p:cNvSpPr>
          <p:nvPr>
            <p:ph type="title"/>
          </p:nvPr>
        </p:nvSpPr>
        <p:spPr/>
        <p:txBody>
          <a:bodyPr/>
          <a:lstStyle/>
          <a:p>
            <a:endParaRPr lang="ru-RU" dirty="0"/>
          </a:p>
        </p:txBody>
      </p:sp>
      <p:graphicFrame>
        <p:nvGraphicFramePr>
          <p:cNvPr id="5" name="Объект 4">
            <a:extLst>
              <a:ext uri="{FF2B5EF4-FFF2-40B4-BE49-F238E27FC236}">
                <a16:creationId xmlns:a16="http://schemas.microsoft.com/office/drawing/2014/main" id="{56D2F37A-B73C-4026-AAC6-BA72A1E5EBB2}"/>
              </a:ext>
            </a:extLst>
          </p:cNvPr>
          <p:cNvGraphicFramePr>
            <a:graphicFrameLocks noGrp="1"/>
          </p:cNvGraphicFramePr>
          <p:nvPr>
            <p:ph idx="1"/>
            <p:extLst>
              <p:ext uri="{D42A27DB-BD31-4B8C-83A1-F6EECF244321}">
                <p14:modId xmlns:p14="http://schemas.microsoft.com/office/powerpoint/2010/main" val="2987798418"/>
              </p:ext>
            </p:extLst>
          </p:nvPr>
        </p:nvGraphicFramePr>
        <p:xfrm>
          <a:off x="1451912" y="1257273"/>
          <a:ext cx="8801359" cy="5148009"/>
        </p:xfrm>
        <a:graphic>
          <a:graphicData uri="http://schemas.openxmlformats.org/drawingml/2006/table">
            <a:tbl>
              <a:tblPr firstRow="1" firstCol="1" bandRow="1">
                <a:tableStyleId>{5C22544A-7EE6-4342-B048-85BDC9FD1C3A}</a:tableStyleId>
              </a:tblPr>
              <a:tblGrid>
                <a:gridCol w="2710131">
                  <a:extLst>
                    <a:ext uri="{9D8B030D-6E8A-4147-A177-3AD203B41FA5}">
                      <a16:colId xmlns:a16="http://schemas.microsoft.com/office/drawing/2014/main" val="191743095"/>
                    </a:ext>
                  </a:extLst>
                </a:gridCol>
                <a:gridCol w="3458488">
                  <a:extLst>
                    <a:ext uri="{9D8B030D-6E8A-4147-A177-3AD203B41FA5}">
                      <a16:colId xmlns:a16="http://schemas.microsoft.com/office/drawing/2014/main" val="3508706869"/>
                    </a:ext>
                  </a:extLst>
                </a:gridCol>
                <a:gridCol w="2632740">
                  <a:extLst>
                    <a:ext uri="{9D8B030D-6E8A-4147-A177-3AD203B41FA5}">
                      <a16:colId xmlns:a16="http://schemas.microsoft.com/office/drawing/2014/main" val="3933504457"/>
                    </a:ext>
                  </a:extLst>
                </a:gridCol>
              </a:tblGrid>
              <a:tr h="240729">
                <a:tc>
                  <a:txBody>
                    <a:bodyPr/>
                    <a:lstStyle/>
                    <a:p>
                      <a:pPr marL="88900" indent="215900" algn="ctr">
                        <a:lnSpc>
                          <a:spcPct val="100000"/>
                        </a:lnSpc>
                        <a:spcAft>
                          <a:spcPts val="0"/>
                        </a:spcAft>
                      </a:pPr>
                      <a:r>
                        <a:rPr lang="uk-UA" sz="1400" spc="0">
                          <a:effectLst/>
                        </a:rPr>
                        <a:t>Спосіб проникнення</a:t>
                      </a:r>
                      <a:endParaRPr lang="ru-RU" sz="1400" spc="50">
                        <a:effectLst/>
                        <a:latin typeface="Arial Unicode MS"/>
                        <a:ea typeface="Times New Roman" panose="02020603050405020304" pitchFamily="18" charset="0"/>
                        <a:cs typeface="Times New Roman" panose="02020603050405020304" pitchFamily="18" charset="0"/>
                      </a:endParaRPr>
                    </a:p>
                  </a:txBody>
                  <a:tcPr marL="54164" marR="54164" marT="0" marB="0"/>
                </a:tc>
                <a:tc>
                  <a:txBody>
                    <a:bodyPr/>
                    <a:lstStyle/>
                    <a:p>
                      <a:pPr marL="431800" algn="ctr">
                        <a:lnSpc>
                          <a:spcPct val="100000"/>
                        </a:lnSpc>
                        <a:spcAft>
                          <a:spcPts val="0"/>
                        </a:spcAft>
                      </a:pPr>
                      <a:r>
                        <a:rPr lang="uk-UA" sz="1400" spc="0">
                          <a:effectLst/>
                        </a:rPr>
                        <a:t>Основні переваги</a:t>
                      </a:r>
                      <a:endParaRPr lang="ru-RU" sz="1400" spc="50">
                        <a:effectLst/>
                        <a:latin typeface="Arial Unicode MS"/>
                        <a:ea typeface="Times New Roman" panose="02020603050405020304" pitchFamily="18" charset="0"/>
                        <a:cs typeface="Times New Roman" panose="02020603050405020304" pitchFamily="18" charset="0"/>
                      </a:endParaRPr>
                    </a:p>
                  </a:txBody>
                  <a:tcPr marL="54164" marR="54164" marT="0" marB="0"/>
                </a:tc>
                <a:tc>
                  <a:txBody>
                    <a:bodyPr/>
                    <a:lstStyle/>
                    <a:p>
                      <a:pPr marL="64770" algn="ctr">
                        <a:lnSpc>
                          <a:spcPct val="100000"/>
                        </a:lnSpc>
                        <a:spcAft>
                          <a:spcPts val="0"/>
                        </a:spcAft>
                      </a:pPr>
                      <a:r>
                        <a:rPr lang="uk-UA" sz="1400" spc="0">
                          <a:effectLst/>
                        </a:rPr>
                        <a:t>Основні недоліки</a:t>
                      </a:r>
                      <a:endParaRPr lang="ru-RU" sz="1400" spc="50">
                        <a:effectLst/>
                        <a:latin typeface="Arial Unicode MS"/>
                        <a:ea typeface="Times New Roman" panose="02020603050405020304" pitchFamily="18" charset="0"/>
                        <a:cs typeface="Times New Roman" panose="02020603050405020304" pitchFamily="18" charset="0"/>
                      </a:endParaRPr>
                    </a:p>
                  </a:txBody>
                  <a:tcPr marL="54164" marR="54164" marT="0" marB="0"/>
                </a:tc>
                <a:extLst>
                  <a:ext uri="{0D108BD9-81ED-4DB2-BD59-A6C34878D82A}">
                    <a16:rowId xmlns:a16="http://schemas.microsoft.com/office/drawing/2014/main" val="2661449367"/>
                  </a:ext>
                </a:extLst>
              </a:tr>
              <a:tr h="1484447">
                <a:tc>
                  <a:txBody>
                    <a:bodyPr/>
                    <a:lstStyle/>
                    <a:p>
                      <a:pPr algn="just">
                        <a:lnSpc>
                          <a:spcPct val="100000"/>
                        </a:lnSpc>
                        <a:spcAft>
                          <a:spcPts val="0"/>
                        </a:spcAft>
                      </a:pPr>
                      <a:r>
                        <a:rPr lang="uk-UA" sz="1400">
                          <a:effectLst/>
                        </a:rPr>
                        <a:t>Контрактне виробництво</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4164" marR="54164" marT="0" marB="0"/>
                </a:tc>
                <a:tc>
                  <a:txBody>
                    <a:bodyPr/>
                    <a:lstStyle/>
                    <a:p>
                      <a:pPr indent="180340" algn="just">
                        <a:lnSpc>
                          <a:spcPct val="100000"/>
                        </a:lnSpc>
                        <a:spcAft>
                          <a:spcPts val="0"/>
                        </a:spcAft>
                      </a:pPr>
                      <a:r>
                        <a:rPr lang="uk-UA" sz="1400">
                          <a:effectLst/>
                        </a:rPr>
                        <a:t>Низький рівень фінансових ризиків.</a:t>
                      </a:r>
                      <a:endParaRPr lang="ru-RU" sz="1400">
                        <a:effectLst/>
                      </a:endParaRPr>
                    </a:p>
                    <a:p>
                      <a:pPr indent="180340" algn="just">
                        <a:lnSpc>
                          <a:spcPct val="100000"/>
                        </a:lnSpc>
                        <a:spcAft>
                          <a:spcPts val="0"/>
                        </a:spcAft>
                      </a:pPr>
                      <a:r>
                        <a:rPr lang="uk-UA" sz="1400">
                          <a:effectLst/>
                        </a:rPr>
                        <a:t> Виділення мінімального обсягу ресурсів на випуск продукції. </a:t>
                      </a:r>
                      <a:endParaRPr lang="ru-RU" sz="1400">
                        <a:effectLst/>
                      </a:endParaRPr>
                    </a:p>
                    <a:p>
                      <a:pPr indent="180340" algn="just">
                        <a:lnSpc>
                          <a:spcPct val="100000"/>
                        </a:lnSpc>
                        <a:spcAft>
                          <a:spcPts val="0"/>
                        </a:spcAft>
                      </a:pPr>
                      <a:r>
                        <a:rPr lang="uk-UA" sz="1400">
                          <a:effectLst/>
                        </a:rPr>
                        <a:t>Розподіл ресурсів компанії на інші види діяльності в ланцюжку створення цінності.</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4164" marR="54164" marT="0" marB="0"/>
                </a:tc>
                <a:tc>
                  <a:txBody>
                    <a:bodyPr/>
                    <a:lstStyle/>
                    <a:p>
                      <a:pPr indent="180340" algn="just">
                        <a:lnSpc>
                          <a:spcPct val="100000"/>
                        </a:lnSpc>
                        <a:spcAft>
                          <a:spcPts val="0"/>
                        </a:spcAft>
                      </a:pPr>
                      <a:r>
                        <a:rPr lang="uk-UA" sz="1400">
                          <a:effectLst/>
                        </a:rPr>
                        <a:t>Обмежений контроль (який може позначитися на якості продукції, терміни).</a:t>
                      </a:r>
                      <a:endParaRPr lang="ru-RU" sz="1400">
                        <a:effectLst/>
                      </a:endParaRPr>
                    </a:p>
                    <a:p>
                      <a:pPr indent="180340" algn="just">
                        <a:lnSpc>
                          <a:spcPct val="100000"/>
                        </a:lnSpc>
                        <a:spcAft>
                          <a:spcPts val="0"/>
                        </a:spcAft>
                      </a:pPr>
                      <a:r>
                        <a:rPr lang="uk-UA" sz="1400">
                          <a:effectLst/>
                        </a:rPr>
                        <a:t> Обмежені можливості в плані отримання досвіду.</a:t>
                      </a:r>
                      <a:endParaRPr lang="ru-RU" sz="1400">
                        <a:effectLst/>
                      </a:endParaRPr>
                    </a:p>
                    <a:p>
                      <a:pPr indent="180340" algn="just">
                        <a:lnSpc>
                          <a:spcPct val="100000"/>
                        </a:lnSpc>
                        <a:spcAft>
                          <a:spcPts val="0"/>
                        </a:spcAft>
                      </a:pPr>
                      <a:r>
                        <a:rPr lang="uk-UA" sz="1400">
                          <a:effectLst/>
                        </a:rPr>
                        <a:t> Потенційні проблеми у сфері зв’язків з громадськістю  - може виникнути необхідність у перевірці умов праці.</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4164" marR="54164" marT="0" marB="0"/>
                </a:tc>
                <a:extLst>
                  <a:ext uri="{0D108BD9-81ED-4DB2-BD59-A6C34878D82A}">
                    <a16:rowId xmlns:a16="http://schemas.microsoft.com/office/drawing/2014/main" val="1861742233"/>
                  </a:ext>
                </a:extLst>
              </a:tr>
              <a:tr h="1152241">
                <a:tc>
                  <a:txBody>
                    <a:bodyPr/>
                    <a:lstStyle/>
                    <a:p>
                      <a:pPr algn="just">
                        <a:lnSpc>
                          <a:spcPct val="100000"/>
                        </a:lnSpc>
                        <a:spcAft>
                          <a:spcPts val="0"/>
                        </a:spcAft>
                      </a:pPr>
                      <a:r>
                        <a:rPr lang="uk-UA" sz="1400">
                          <a:effectLst/>
                        </a:rPr>
                        <a:t>Управлінські контракти</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4164" marR="54164" marT="0" marB="0"/>
                </a:tc>
                <a:tc>
                  <a:txBody>
                    <a:bodyPr/>
                    <a:lstStyle/>
                    <a:p>
                      <a:pPr indent="180340" algn="just">
                        <a:lnSpc>
                          <a:spcPct val="100000"/>
                        </a:lnSpc>
                        <a:spcAft>
                          <a:spcPts val="0"/>
                        </a:spcAft>
                      </a:pPr>
                      <a:r>
                        <a:rPr lang="uk-UA" sz="1400">
                          <a:effectLst/>
                        </a:rPr>
                        <a:t>Можливість виділення ресурсів компанії тому напрямку діяльності, в якому компанія має найбільший досвід. </a:t>
                      </a:r>
                      <a:endParaRPr lang="ru-RU" sz="1400">
                        <a:effectLst/>
                      </a:endParaRPr>
                    </a:p>
                    <a:p>
                      <a:pPr indent="180340" algn="just">
                        <a:lnSpc>
                          <a:spcPct val="100000"/>
                        </a:lnSpc>
                        <a:spcAft>
                          <a:spcPts val="0"/>
                        </a:spcAft>
                      </a:pPr>
                      <a:r>
                        <a:rPr lang="uk-UA" sz="1400">
                          <a:effectLst/>
                        </a:rPr>
                        <a:t>Мінімальний фінансовий ризик при виході на зарубіжний ринок.</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4164" marR="54164" marT="0" marB="0"/>
                </a:tc>
                <a:tc>
                  <a:txBody>
                    <a:bodyPr/>
                    <a:lstStyle/>
                    <a:p>
                      <a:pPr indent="180340" algn="just">
                        <a:lnSpc>
                          <a:spcPct val="100000"/>
                        </a:lnSpc>
                        <a:spcAft>
                          <a:spcPts val="0"/>
                        </a:spcAft>
                      </a:pPr>
                      <a:r>
                        <a:rPr lang="uk-UA" sz="1400" dirty="0">
                          <a:effectLst/>
                        </a:rPr>
                        <a:t>Потенційні прибутки обмежені договором.</a:t>
                      </a:r>
                      <a:endParaRPr lang="ru-RU" sz="1400" dirty="0">
                        <a:effectLst/>
                      </a:endParaRPr>
                    </a:p>
                    <a:p>
                      <a:pPr indent="180340" algn="just">
                        <a:lnSpc>
                          <a:spcPct val="100000"/>
                        </a:lnSpc>
                        <a:spcAft>
                          <a:spcPts val="0"/>
                        </a:spcAft>
                      </a:pPr>
                      <a:r>
                        <a:rPr lang="uk-UA" sz="1400" dirty="0">
                          <a:effectLst/>
                        </a:rPr>
                        <a:t> Імовірність ненавмисної передачі партнеру власного досвіду і методів роботи компанії.</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4164" marR="54164" marT="0" marB="0"/>
                </a:tc>
                <a:extLst>
                  <a:ext uri="{0D108BD9-81ED-4DB2-BD59-A6C34878D82A}">
                    <a16:rowId xmlns:a16="http://schemas.microsoft.com/office/drawing/2014/main" val="1699078759"/>
                  </a:ext>
                </a:extLst>
              </a:tr>
              <a:tr h="1318344">
                <a:tc>
                  <a:txBody>
                    <a:bodyPr/>
                    <a:lstStyle/>
                    <a:p>
                      <a:pPr algn="just">
                        <a:lnSpc>
                          <a:spcPct val="100000"/>
                        </a:lnSpc>
                        <a:spcAft>
                          <a:spcPts val="0"/>
                        </a:spcAft>
                      </a:pPr>
                      <a:r>
                        <a:rPr lang="uk-UA" sz="1400">
                          <a:effectLst/>
                        </a:rPr>
                        <a:t>Будівництво та оснащення об’єктів «під ключ».</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4164" marR="54164" marT="0" marB="0"/>
                </a:tc>
                <a:tc>
                  <a:txBody>
                    <a:bodyPr/>
                    <a:lstStyle/>
                    <a:p>
                      <a:pPr indent="180340" algn="just">
                        <a:lnSpc>
                          <a:spcPct val="100000"/>
                        </a:lnSpc>
                        <a:spcAft>
                          <a:spcPts val="0"/>
                        </a:spcAft>
                      </a:pPr>
                      <a:r>
                        <a:rPr lang="uk-UA" sz="1400">
                          <a:effectLst/>
                        </a:rPr>
                        <a:t>Можливість виділення ресурсів компанії тому напрямку діяльності, в якому компанія має найбільший досвід.</a:t>
                      </a:r>
                      <a:endParaRPr lang="ru-RU" sz="1400">
                        <a:effectLst/>
                      </a:endParaRPr>
                    </a:p>
                    <a:p>
                      <a:pPr indent="180340" algn="just">
                        <a:lnSpc>
                          <a:spcPct val="100000"/>
                        </a:lnSpc>
                        <a:spcAft>
                          <a:spcPts val="0"/>
                        </a:spcAft>
                      </a:pPr>
                      <a:r>
                        <a:rPr lang="uk-UA" sz="1400">
                          <a:effectLst/>
                        </a:rPr>
                        <a:t>Можливість уникнути усіх ризиків, повязаних з діяльністю компанії в довгостроковому періоді.</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4164" marR="54164" marT="0" marB="0"/>
                </a:tc>
                <a:tc>
                  <a:txBody>
                    <a:bodyPr/>
                    <a:lstStyle/>
                    <a:p>
                      <a:pPr indent="180340" algn="just">
                        <a:lnSpc>
                          <a:spcPct val="100000"/>
                        </a:lnSpc>
                        <a:spcAft>
                          <a:spcPts val="0"/>
                        </a:spcAft>
                      </a:pPr>
                      <a:r>
                        <a:rPr lang="uk-UA" sz="1400" dirty="0">
                          <a:effectLst/>
                        </a:rPr>
                        <a:t>Фінансові ризики (перевищення допустимого обсягу витрат).</a:t>
                      </a:r>
                      <a:endParaRPr lang="ru-RU" sz="1400" dirty="0">
                        <a:effectLst/>
                      </a:endParaRPr>
                    </a:p>
                    <a:p>
                      <a:pPr indent="180340" algn="just">
                        <a:lnSpc>
                          <a:spcPct val="100000"/>
                        </a:lnSpc>
                        <a:spcAft>
                          <a:spcPts val="0"/>
                        </a:spcAft>
                      </a:pPr>
                      <a:r>
                        <a:rPr lang="uk-UA" sz="1400" dirty="0">
                          <a:effectLst/>
                        </a:rPr>
                        <a:t>Будівельні ризики (відстрочки, проблеми з постачальниками)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4164" marR="54164" marT="0" marB="0"/>
                </a:tc>
                <a:extLst>
                  <a:ext uri="{0D108BD9-81ED-4DB2-BD59-A6C34878D82A}">
                    <a16:rowId xmlns:a16="http://schemas.microsoft.com/office/drawing/2014/main" val="1941086308"/>
                  </a:ext>
                </a:extLst>
              </a:tr>
            </a:tbl>
          </a:graphicData>
        </a:graphic>
      </p:graphicFrame>
      <p:sp>
        <p:nvSpPr>
          <p:cNvPr id="4" name="Прямоугольник 3">
            <a:extLst>
              <a:ext uri="{FF2B5EF4-FFF2-40B4-BE49-F238E27FC236}">
                <a16:creationId xmlns:a16="http://schemas.microsoft.com/office/drawing/2014/main" id="{E2051EA1-E1DB-4281-A8AC-42D108030DAC}"/>
              </a:ext>
            </a:extLst>
          </p:cNvPr>
          <p:cNvSpPr/>
          <p:nvPr/>
        </p:nvSpPr>
        <p:spPr>
          <a:xfrm>
            <a:off x="1103312" y="286435"/>
            <a:ext cx="6096000" cy="646331"/>
          </a:xfrm>
          <a:prstGeom prst="rect">
            <a:avLst/>
          </a:prstGeom>
        </p:spPr>
        <p:txBody>
          <a:bodyPr>
            <a:spAutoFit/>
          </a:bodyPr>
          <a:lstStyle/>
          <a:p>
            <a:pPr indent="450215" algn="just">
              <a:spcAft>
                <a:spcPts val="0"/>
              </a:spcAft>
            </a:pPr>
            <a:r>
              <a:rPr lang="uk-UA" dirty="0">
                <a:latin typeface="Times New Roman" panose="02020603050405020304" pitchFamily="18" charset="0"/>
                <a:ea typeface="Times New Roman" panose="02020603050405020304" pitchFamily="18" charset="0"/>
                <a:cs typeface="Times New Roman" panose="02020603050405020304" pitchFamily="18" charset="0"/>
              </a:rPr>
              <a:t>Таблиця 6.4. – Переваги та недоліки спеціалізованих способів проникнення на міжнародні ринки</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3125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49B672-4E31-409C-9046-5F5DE6C3B8E5}"/>
              </a:ext>
            </a:extLst>
          </p:cNvPr>
          <p:cNvSpPr>
            <a:spLocks noGrp="1"/>
          </p:cNvSpPr>
          <p:nvPr>
            <p:ph type="title"/>
          </p:nvPr>
        </p:nvSpPr>
        <p:spPr/>
        <p:txBody>
          <a:bodyPr/>
          <a:lstStyle/>
          <a:p>
            <a:r>
              <a:rPr lang="uk-UA" b="1" dirty="0"/>
              <a:t>7. Прямі іноземні інвестиції</a:t>
            </a:r>
            <a:br>
              <a:rPr lang="ru-RU" dirty="0"/>
            </a:br>
            <a:endParaRPr lang="ru-RU" dirty="0"/>
          </a:p>
        </p:txBody>
      </p:sp>
      <p:sp>
        <p:nvSpPr>
          <p:cNvPr id="3" name="Объект 2">
            <a:extLst>
              <a:ext uri="{FF2B5EF4-FFF2-40B4-BE49-F238E27FC236}">
                <a16:creationId xmlns:a16="http://schemas.microsoft.com/office/drawing/2014/main" id="{49262C48-F3B0-47D5-B76F-C926CB70B84A}"/>
              </a:ext>
            </a:extLst>
          </p:cNvPr>
          <p:cNvSpPr>
            <a:spLocks noGrp="1"/>
          </p:cNvSpPr>
          <p:nvPr>
            <p:ph idx="1"/>
          </p:nvPr>
        </p:nvSpPr>
        <p:spPr>
          <a:xfrm>
            <a:off x="809469" y="1364106"/>
            <a:ext cx="9683645" cy="5041176"/>
          </a:xfrm>
        </p:spPr>
        <p:txBody>
          <a:bodyPr>
            <a:normAutofit fontScale="92500" lnSpcReduction="20000"/>
          </a:bodyPr>
          <a:lstStyle/>
          <a:p>
            <a:r>
              <a:rPr lang="uk-UA" dirty="0"/>
              <a:t>Існує три типи ПІІ:</a:t>
            </a:r>
            <a:endParaRPr lang="ru-RU" dirty="0"/>
          </a:p>
          <a:p>
            <a:r>
              <a:rPr lang="uk-UA" dirty="0"/>
              <a:t>1) будівництво нових підприємств (так звана стратегія «</a:t>
            </a:r>
            <a:r>
              <a:rPr lang="uk-UA" dirty="0" err="1"/>
              <a:t>greenfield</a:t>
            </a:r>
            <a:r>
              <a:rPr lang="uk-UA" dirty="0"/>
              <a:t>»);</a:t>
            </a:r>
            <a:endParaRPr lang="ru-RU" dirty="0"/>
          </a:p>
          <a:p>
            <a:r>
              <a:rPr lang="uk-UA" dirty="0"/>
              <a:t>2) будівництво діючих підприємств (стратегія придбань, або стратегія «</a:t>
            </a:r>
            <a:r>
              <a:rPr lang="uk-UA" dirty="0" err="1"/>
              <a:t>brown</a:t>
            </a:r>
            <a:r>
              <a:rPr lang="uk-UA" dirty="0"/>
              <a:t>- </a:t>
            </a:r>
            <a:r>
              <a:rPr lang="uk-UA" dirty="0" err="1"/>
              <a:t>field</a:t>
            </a:r>
            <a:r>
              <a:rPr lang="uk-UA" dirty="0"/>
              <a:t>»)</a:t>
            </a:r>
            <a:endParaRPr lang="ru-RU" dirty="0"/>
          </a:p>
          <a:p>
            <a:r>
              <a:rPr lang="uk-UA" dirty="0"/>
              <a:t>3) участь у спільних підприємствах.</a:t>
            </a:r>
            <a:endParaRPr lang="ru-RU" dirty="0"/>
          </a:p>
          <a:p>
            <a:r>
              <a:rPr lang="uk-UA" b="1" dirty="0"/>
              <a:t>Стратегія будівництва нових підприємств. </a:t>
            </a:r>
            <a:r>
              <a:rPr lang="uk-UA" b="1" i="1" dirty="0"/>
              <a:t>Стратегія будівництва нових підприємств</a:t>
            </a:r>
            <a:r>
              <a:rPr lang="uk-UA" dirty="0"/>
              <a:t> передбачає організацію діяльності підприємства з нуля (слово </a:t>
            </a:r>
            <a:r>
              <a:rPr lang="uk-UA" b="1" dirty="0"/>
              <a:t>«</a:t>
            </a:r>
            <a:r>
              <a:rPr lang="uk-UA" b="1" dirty="0" err="1"/>
              <a:t>greenfield</a:t>
            </a:r>
            <a:r>
              <a:rPr lang="uk-UA" b="1" dirty="0"/>
              <a:t>» («зелене поле»)</a:t>
            </a:r>
            <a:r>
              <a:rPr lang="uk-UA" dirty="0"/>
              <a:t> в англійській назві цієї стратегії - це метафора: новий об’єкт зводиться на ділянці незайманою землі, покритої зеленими травами).</a:t>
            </a:r>
          </a:p>
          <a:p>
            <a:r>
              <a:rPr lang="uk-UA" b="1" dirty="0"/>
              <a:t>Стратегія придбання існуючих підприємств. </a:t>
            </a:r>
            <a:r>
              <a:rPr lang="uk-UA" dirty="0"/>
              <a:t>Друга стратегія ПІІ - це </a:t>
            </a:r>
            <a:r>
              <a:rPr lang="uk-UA" b="1" i="1" dirty="0"/>
              <a:t>стратегія придбання діючих компаній (</a:t>
            </a:r>
            <a:r>
              <a:rPr lang="uk-UA" b="1" dirty="0"/>
              <a:t>стратегія «</a:t>
            </a:r>
            <a:r>
              <a:rPr lang="uk-UA" b="1" dirty="0" err="1"/>
              <a:t>brown</a:t>
            </a:r>
            <a:r>
              <a:rPr lang="uk-UA" b="1" dirty="0"/>
              <a:t>- </a:t>
            </a:r>
            <a:r>
              <a:rPr lang="uk-UA" b="1" dirty="0" err="1"/>
              <a:t>field</a:t>
            </a:r>
            <a:r>
              <a:rPr lang="uk-UA" b="1" dirty="0"/>
              <a:t>»</a:t>
            </a:r>
            <a:r>
              <a:rPr lang="uk-UA" b="1" i="1" dirty="0"/>
              <a:t>)</a:t>
            </a:r>
            <a:r>
              <a:rPr lang="uk-UA" b="1" dirty="0"/>
              <a:t>,</a:t>
            </a:r>
            <a:r>
              <a:rPr lang="uk-UA" dirty="0"/>
              <a:t> які ведуть бізнес в приймаючій країні. </a:t>
            </a:r>
          </a:p>
          <a:p>
            <a:r>
              <a:rPr lang="uk-UA" b="1" dirty="0"/>
              <a:t>Спільні підприємства. </a:t>
            </a:r>
            <a:r>
              <a:rPr lang="uk-UA" dirty="0"/>
              <a:t>Ще одна форма ПІІ - це спільні підприємства. Спільні підприємства з’являються, якщо не менше двох компаній домовляються про спільну діяльність та створення окремої компанії спільного володіння, завдання якої полягає у підтримці взаємних інтересів засновників. </a:t>
            </a:r>
            <a:endParaRPr lang="ru-RU" dirty="0"/>
          </a:p>
        </p:txBody>
      </p:sp>
    </p:spTree>
    <p:extLst>
      <p:ext uri="{BB962C8B-B14F-4D97-AF65-F5344CB8AC3E}">
        <p14:creationId xmlns:p14="http://schemas.microsoft.com/office/powerpoint/2010/main" val="1108602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3F0B08-DCE8-47AF-A19F-EFC324072B24}"/>
              </a:ext>
            </a:extLst>
          </p:cNvPr>
          <p:cNvSpPr>
            <a:spLocks noGrp="1"/>
          </p:cNvSpPr>
          <p:nvPr>
            <p:ph type="title"/>
          </p:nvPr>
        </p:nvSpPr>
        <p:spPr/>
        <p:txBody>
          <a:bodyPr/>
          <a:lstStyle/>
          <a:p>
            <a:r>
              <a:rPr lang="uk-UA" b="1" dirty="0"/>
              <a:t>1. Основні способи аналізу зарубіжних ринків.</a:t>
            </a:r>
            <a:br>
              <a:rPr lang="ru-RU" dirty="0"/>
            </a:br>
            <a:endParaRPr lang="ru-RU" dirty="0"/>
          </a:p>
        </p:txBody>
      </p:sp>
      <p:sp>
        <p:nvSpPr>
          <p:cNvPr id="3" name="Объект 2">
            <a:extLst>
              <a:ext uri="{FF2B5EF4-FFF2-40B4-BE49-F238E27FC236}">
                <a16:creationId xmlns:a16="http://schemas.microsoft.com/office/drawing/2014/main" id="{2EA8B1F6-131A-417B-9960-0074108D8B54}"/>
              </a:ext>
            </a:extLst>
          </p:cNvPr>
          <p:cNvSpPr>
            <a:spLocks noGrp="1"/>
          </p:cNvSpPr>
          <p:nvPr>
            <p:ph idx="1"/>
          </p:nvPr>
        </p:nvSpPr>
        <p:spPr>
          <a:xfrm>
            <a:off x="1103312" y="2052918"/>
            <a:ext cx="9404723" cy="4352364"/>
          </a:xfrm>
        </p:spPr>
        <p:txBody>
          <a:bodyPr>
            <a:normAutofit/>
          </a:bodyPr>
          <a:lstStyle/>
          <a:p>
            <a:r>
              <a:rPr lang="ru-RU" sz="2400" b="1" i="1" dirty="0">
                <a:sym typeface="Wingdings" panose="05000000000000000000" pitchFamily="2" charset="2"/>
              </a:rPr>
              <a:t></a:t>
            </a:r>
            <a:r>
              <a:rPr lang="uk-UA" sz="2400" b="1" i="1" dirty="0"/>
              <a:t> Цікаві факти. Глобальна стратегія компанії «</a:t>
            </a:r>
            <a:r>
              <a:rPr lang="uk-UA" sz="2400" b="1" i="1" dirty="0" err="1"/>
              <a:t>Starbucks</a:t>
            </a:r>
            <a:r>
              <a:rPr lang="uk-UA" sz="2400" b="1" i="1" dirty="0"/>
              <a:t>»</a:t>
            </a:r>
          </a:p>
          <a:p>
            <a:r>
              <a:rPr lang="uk-UA" sz="2400" dirty="0"/>
              <a:t>Щоб досягти успіху в збільшенні частки на ринку, доходів і прибутків, компанії повинні здійснити наступні три кроки:</a:t>
            </a:r>
            <a:endParaRPr lang="ru-RU" sz="2400" dirty="0"/>
          </a:p>
          <a:p>
            <a:r>
              <a:rPr lang="uk-UA" sz="2400" dirty="0"/>
              <a:t>1) оцінка альтернативних ринків;</a:t>
            </a:r>
            <a:endParaRPr lang="ru-RU" sz="2400" dirty="0"/>
          </a:p>
          <a:p>
            <a:r>
              <a:rPr lang="uk-UA" sz="2400" dirty="0"/>
              <a:t>2) оцінка витрат, </a:t>
            </a:r>
            <a:r>
              <a:rPr lang="uk-UA" sz="2400" dirty="0" err="1"/>
              <a:t>вигод</a:t>
            </a:r>
            <a:r>
              <a:rPr lang="uk-UA" sz="2400" dirty="0"/>
              <a:t> і ризиків при проникненні на кожен з цих ринків;</a:t>
            </a:r>
            <a:endParaRPr lang="ru-RU" sz="2400" dirty="0"/>
          </a:p>
          <a:p>
            <a:r>
              <a:rPr lang="uk-UA" sz="2400" dirty="0"/>
              <a:t>3) вибір тих ринків, які володіють найбільшим потенціалом для початку або розширення діяльності компанії.</a:t>
            </a:r>
            <a:endParaRPr lang="ru-RU" sz="2400" dirty="0"/>
          </a:p>
          <a:p>
            <a:endParaRPr lang="ru-RU" sz="2400" dirty="0"/>
          </a:p>
        </p:txBody>
      </p:sp>
    </p:spTree>
    <p:extLst>
      <p:ext uri="{BB962C8B-B14F-4D97-AF65-F5344CB8AC3E}">
        <p14:creationId xmlns:p14="http://schemas.microsoft.com/office/powerpoint/2010/main" val="3226324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15D79D-83BB-42E9-B437-6B666DF1EE7B}"/>
              </a:ext>
            </a:extLst>
          </p:cNvPr>
          <p:cNvSpPr>
            <a:spLocks noGrp="1"/>
          </p:cNvSpPr>
          <p:nvPr>
            <p:ph type="title"/>
          </p:nvPr>
        </p:nvSpPr>
        <p:spPr>
          <a:xfrm>
            <a:off x="646111" y="452718"/>
            <a:ext cx="10356669" cy="1400530"/>
          </a:xfrm>
        </p:spPr>
        <p:txBody>
          <a:bodyPr/>
          <a:lstStyle/>
          <a:p>
            <a:r>
              <a:rPr lang="uk-UA" b="1" dirty="0"/>
              <a:t>2. Процес вибору способів проникнення компанії на зарубіжний ринок.</a:t>
            </a:r>
            <a:br>
              <a:rPr lang="ru-RU" dirty="0"/>
            </a:br>
            <a:endParaRPr lang="ru-RU" dirty="0"/>
          </a:p>
        </p:txBody>
      </p:sp>
      <p:sp>
        <p:nvSpPr>
          <p:cNvPr id="3" name="Объект 2">
            <a:extLst>
              <a:ext uri="{FF2B5EF4-FFF2-40B4-BE49-F238E27FC236}">
                <a16:creationId xmlns:a16="http://schemas.microsoft.com/office/drawing/2014/main" id="{B45C5B82-2CE5-4764-8781-09EF659A6500}"/>
              </a:ext>
            </a:extLst>
          </p:cNvPr>
          <p:cNvSpPr>
            <a:spLocks noGrp="1"/>
          </p:cNvSpPr>
          <p:nvPr>
            <p:ph idx="1"/>
          </p:nvPr>
        </p:nvSpPr>
        <p:spPr>
          <a:xfrm>
            <a:off x="1103312" y="2352722"/>
            <a:ext cx="8946541" cy="4195481"/>
          </a:xfrm>
        </p:spPr>
        <p:txBody>
          <a:bodyPr>
            <a:normAutofit fontScale="92500" lnSpcReduction="10000"/>
          </a:bodyPr>
          <a:lstStyle/>
          <a:p>
            <a:r>
              <a:rPr lang="uk-UA" b="1" dirty="0"/>
              <a:t>Аналіз трьох основних факторів виходу на зарубіжний ринок</a:t>
            </a:r>
            <a:r>
              <a:rPr lang="uk-UA" dirty="0"/>
              <a:t>: </a:t>
            </a:r>
            <a:r>
              <a:rPr lang="uk-UA" i="1" dirty="0"/>
              <a:t>переваг володіння цінними активами, переваг розміщення та переваг </a:t>
            </a:r>
            <a:r>
              <a:rPr lang="uk-UA" i="1" dirty="0" err="1"/>
              <a:t>інтерналізації</a:t>
            </a:r>
            <a:r>
              <a:rPr lang="uk-UA" i="1" dirty="0"/>
              <a:t> операцій</a:t>
            </a:r>
            <a:r>
              <a:rPr lang="uk-UA" dirty="0"/>
              <a:t>. </a:t>
            </a:r>
          </a:p>
          <a:p>
            <a:r>
              <a:rPr lang="uk-UA" b="1" dirty="0"/>
              <a:t>Переваги володіння цінними активами</a:t>
            </a:r>
            <a:r>
              <a:rPr lang="uk-UA" dirty="0"/>
              <a:t> - це переваги, обумовлені наявністю у власності компанії матеріальних і нематеріальних ресурсів, які надають цій компанії конкурентну перевагу перед іншими компаніями. </a:t>
            </a:r>
          </a:p>
          <a:p>
            <a:r>
              <a:rPr lang="uk-UA" b="1" dirty="0"/>
              <a:t>Переваги розміщення</a:t>
            </a:r>
            <a:r>
              <a:rPr lang="uk-UA" dirty="0"/>
              <a:t> обумовлені тими факторами, від яких залежить переважне розміщення виробництва в країні перебування, а не в рідній країні. </a:t>
            </a:r>
          </a:p>
          <a:p>
            <a:r>
              <a:rPr lang="uk-UA" b="1" dirty="0"/>
              <a:t>Переваги від інтернаціоналізації операцій</a:t>
            </a:r>
            <a:r>
              <a:rPr lang="uk-UA" dirty="0"/>
              <a:t> - це переваги, що зумовлюють перевагу виробництва товарів або надання послуг силами самої компанії замість укладання договорів з іншими компаніями на виконання відповідних робіт. </a:t>
            </a:r>
            <a:endParaRPr lang="ru-RU" dirty="0"/>
          </a:p>
        </p:txBody>
      </p:sp>
    </p:spTree>
    <p:extLst>
      <p:ext uri="{BB962C8B-B14F-4D97-AF65-F5344CB8AC3E}">
        <p14:creationId xmlns:p14="http://schemas.microsoft.com/office/powerpoint/2010/main" val="86035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1B7C55-EBC9-430B-8A70-3E1349780D18}"/>
              </a:ext>
            </a:extLst>
          </p:cNvPr>
          <p:cNvSpPr>
            <a:spLocks noGrp="1"/>
          </p:cNvSpPr>
          <p:nvPr>
            <p:ph type="title"/>
          </p:nvPr>
        </p:nvSpPr>
        <p:spPr/>
        <p:txBody>
          <a:bodyPr/>
          <a:lstStyle/>
          <a:p>
            <a:endParaRPr lang="ru-RU"/>
          </a:p>
        </p:txBody>
      </p:sp>
      <p:pic>
        <p:nvPicPr>
          <p:cNvPr id="7" name="Объект 6">
            <a:extLst>
              <a:ext uri="{FF2B5EF4-FFF2-40B4-BE49-F238E27FC236}">
                <a16:creationId xmlns:a16="http://schemas.microsoft.com/office/drawing/2014/main" id="{D4BE0D79-1118-4AC2-B911-CC6A41DA103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31972" y="682384"/>
            <a:ext cx="9255817" cy="5305882"/>
          </a:xfrm>
        </p:spPr>
      </p:pic>
      <p:sp>
        <p:nvSpPr>
          <p:cNvPr id="4" name="Прямоугольник 3">
            <a:extLst>
              <a:ext uri="{FF2B5EF4-FFF2-40B4-BE49-F238E27FC236}">
                <a16:creationId xmlns:a16="http://schemas.microsoft.com/office/drawing/2014/main" id="{69D23199-9145-40AE-883F-7F1BCDEBFE4F}"/>
              </a:ext>
            </a:extLst>
          </p:cNvPr>
          <p:cNvSpPr/>
          <p:nvPr/>
        </p:nvSpPr>
        <p:spPr>
          <a:xfrm>
            <a:off x="3048000" y="5406401"/>
            <a:ext cx="6096000" cy="1146981"/>
          </a:xfrm>
          <a:prstGeom prst="rect">
            <a:avLst/>
          </a:prstGeom>
        </p:spPr>
        <p:txBody>
          <a:bodyPr>
            <a:spAutoFit/>
          </a:bodyPr>
          <a:lstStyle/>
          <a:p>
            <a:pPr>
              <a:lnSpc>
                <a:spcPct val="115000"/>
              </a:lnSpc>
              <a:spcAft>
                <a:spcPts val="1000"/>
              </a:spcAft>
            </a:pPr>
            <a:r>
              <a:rPr lang="uk-UA" sz="2800" dirty="0">
                <a:latin typeface="Calibri" panose="020F0502020204030204" pitchFamily="34" charset="0"/>
                <a:ea typeface="Calibri" panose="020F0502020204030204" pitchFamily="34" charset="0"/>
                <a:cs typeface="Times New Roman" panose="02020603050405020304" pitchFamily="18" charset="0"/>
              </a:rPr>
              <a:t> </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r>
              <a:rPr lang="uk-UA" sz="2800" dirty="0">
                <a:latin typeface="Times New Roman" panose="02020603050405020304" pitchFamily="18" charset="0"/>
                <a:ea typeface="Arial Unicode MS"/>
                <a:cs typeface="Arial Unicode MS"/>
              </a:rPr>
              <a:t>Рис. 6.</a:t>
            </a:r>
            <a:r>
              <a:rPr lang="uk-UA" sz="2800" spc="100" dirty="0">
                <a:latin typeface="Times New Roman" panose="02020603050405020304" pitchFamily="18" charset="0"/>
                <a:ea typeface="Arial Unicode MS"/>
                <a:cs typeface="Arial Unicode MS"/>
              </a:rPr>
              <a:t>1.</a:t>
            </a:r>
            <a:r>
              <a:rPr lang="uk-UA" sz="2800" dirty="0">
                <a:latin typeface="Times New Roman" panose="02020603050405020304" pitchFamily="18" charset="0"/>
                <a:ea typeface="Calibri" panose="020F0502020204030204" pitchFamily="34" charset="0"/>
              </a:rPr>
              <a:t> Вибір способу проникнення</a:t>
            </a:r>
            <a:endParaRPr lang="ru-RU" sz="2800" dirty="0"/>
          </a:p>
        </p:txBody>
      </p:sp>
    </p:spTree>
    <p:extLst>
      <p:ext uri="{BB962C8B-B14F-4D97-AF65-F5344CB8AC3E}">
        <p14:creationId xmlns:p14="http://schemas.microsoft.com/office/powerpoint/2010/main" val="1585375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FCF453-EFC6-4D52-B0B1-CA4797EC5C6F}"/>
              </a:ext>
            </a:extLst>
          </p:cNvPr>
          <p:cNvSpPr>
            <a:spLocks noGrp="1"/>
          </p:cNvSpPr>
          <p:nvPr>
            <p:ph type="title"/>
          </p:nvPr>
        </p:nvSpPr>
        <p:spPr>
          <a:xfrm>
            <a:off x="646111" y="452718"/>
            <a:ext cx="10476591" cy="1400530"/>
          </a:xfrm>
        </p:spPr>
        <p:txBody>
          <a:bodyPr/>
          <a:lstStyle/>
          <a:p>
            <a:r>
              <a:rPr lang="uk-UA" b="1" dirty="0"/>
              <a:t>3. Експорт як стратегія проникнення на зарубіжний ринок.</a:t>
            </a:r>
            <a:br>
              <a:rPr lang="ru-RU" dirty="0"/>
            </a:br>
            <a:endParaRPr lang="ru-RU" dirty="0"/>
          </a:p>
        </p:txBody>
      </p:sp>
      <p:sp>
        <p:nvSpPr>
          <p:cNvPr id="3" name="Объект 2">
            <a:extLst>
              <a:ext uri="{FF2B5EF4-FFF2-40B4-BE49-F238E27FC236}">
                <a16:creationId xmlns:a16="http://schemas.microsoft.com/office/drawing/2014/main" id="{C5E2E292-CD7D-449A-A79C-595B1CA6FA3B}"/>
              </a:ext>
            </a:extLst>
          </p:cNvPr>
          <p:cNvSpPr>
            <a:spLocks noGrp="1"/>
          </p:cNvSpPr>
          <p:nvPr>
            <p:ph idx="1"/>
          </p:nvPr>
        </p:nvSpPr>
        <p:spPr/>
        <p:txBody>
          <a:bodyPr/>
          <a:lstStyle/>
          <a:p>
            <a:r>
              <a:rPr lang="uk-UA" b="1" i="1" dirty="0"/>
              <a:t>Експорт </a:t>
            </a:r>
            <a:r>
              <a:rPr lang="uk-UA" dirty="0"/>
              <a:t>- це процес передачі товарів або послуг з однієї країни в інші країни з метою подальшого їх використання або продажу на ринках цих країн. </a:t>
            </a:r>
            <a:endParaRPr lang="ru-RU" dirty="0"/>
          </a:p>
        </p:txBody>
      </p:sp>
      <p:sp>
        <p:nvSpPr>
          <p:cNvPr id="4" name="Прямоугольник 3">
            <a:extLst>
              <a:ext uri="{FF2B5EF4-FFF2-40B4-BE49-F238E27FC236}">
                <a16:creationId xmlns:a16="http://schemas.microsoft.com/office/drawing/2014/main" id="{EC18BC80-9FBD-41F3-8E36-CFD0207B775E}"/>
              </a:ext>
            </a:extLst>
          </p:cNvPr>
          <p:cNvSpPr/>
          <p:nvPr/>
        </p:nvSpPr>
        <p:spPr>
          <a:xfrm>
            <a:off x="3048000" y="3028891"/>
            <a:ext cx="6096000" cy="800219"/>
          </a:xfrm>
          <a:prstGeom prst="rect">
            <a:avLst/>
          </a:prstGeom>
        </p:spPr>
        <p:txBody>
          <a:bodyPr>
            <a:spAutoFit/>
          </a:bodyPr>
          <a:lstStyle/>
          <a:p>
            <a:pPr algn="just">
              <a:lnSpc>
                <a:spcPts val="1200"/>
              </a:lnSpc>
              <a:spcAft>
                <a:spcPts val="0"/>
              </a:spcAft>
              <a:tabLst>
                <a:tab pos="990600" algn="l"/>
              </a:tabLst>
            </a:pPr>
            <a:r>
              <a:rPr lang="uk-UA" dirty="0">
                <a:latin typeface="Times New Roman" panose="02020603050405020304" pitchFamily="18" charset="0"/>
                <a:ea typeface="Times New Roman" panose="02020603050405020304" pitchFamily="18" charset="0"/>
                <a:cs typeface="Times New Roman" panose="02020603050405020304" pitchFamily="18" charset="0"/>
              </a:rPr>
              <a:t>Таблиця 6.1. – Переваги та недоліки експорту</a:t>
            </a:r>
            <a:endParaRPr lang="ru-RU" sz="800" spc="50" dirty="0">
              <a:latin typeface="Arial Unicode MS"/>
              <a:cs typeface="Times New Roman" panose="02020603050405020304" pitchFamily="18" charset="0"/>
            </a:endParaRPr>
          </a:p>
          <a:p>
            <a:pPr indent="450215" algn="just">
              <a:spcAft>
                <a:spcPts val="0"/>
              </a:spcAft>
            </a:pPr>
            <a:r>
              <a:rPr lang="uk-UA"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0"/>
              </a:spcAft>
            </a:pPr>
            <a:r>
              <a:rPr lang="uk-UA"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5" name="Таблица 4">
            <a:extLst>
              <a:ext uri="{FF2B5EF4-FFF2-40B4-BE49-F238E27FC236}">
                <a16:creationId xmlns:a16="http://schemas.microsoft.com/office/drawing/2014/main" id="{8417E04C-B4E9-49D5-824B-78B01182AE42}"/>
              </a:ext>
            </a:extLst>
          </p:cNvPr>
          <p:cNvGraphicFramePr>
            <a:graphicFrameLocks noGrp="1"/>
          </p:cNvGraphicFramePr>
          <p:nvPr>
            <p:extLst>
              <p:ext uri="{D42A27DB-BD31-4B8C-83A1-F6EECF244321}">
                <p14:modId xmlns:p14="http://schemas.microsoft.com/office/powerpoint/2010/main" val="2583011231"/>
              </p:ext>
            </p:extLst>
          </p:nvPr>
        </p:nvGraphicFramePr>
        <p:xfrm>
          <a:off x="1236207" y="3472687"/>
          <a:ext cx="9719585" cy="2775712"/>
        </p:xfrm>
        <a:graphic>
          <a:graphicData uri="http://schemas.openxmlformats.org/drawingml/2006/table">
            <a:tbl>
              <a:tblPr firstRow="1" firstCol="1" bandRow="1">
                <a:tableStyleId>{5C22544A-7EE6-4342-B048-85BDC9FD1C3A}</a:tableStyleId>
              </a:tblPr>
              <a:tblGrid>
                <a:gridCol w="2182266">
                  <a:extLst>
                    <a:ext uri="{9D8B030D-6E8A-4147-A177-3AD203B41FA5}">
                      <a16:colId xmlns:a16="http://schemas.microsoft.com/office/drawing/2014/main" val="52833311"/>
                    </a:ext>
                  </a:extLst>
                </a:gridCol>
                <a:gridCol w="3842166">
                  <a:extLst>
                    <a:ext uri="{9D8B030D-6E8A-4147-A177-3AD203B41FA5}">
                      <a16:colId xmlns:a16="http://schemas.microsoft.com/office/drawing/2014/main" val="2847865975"/>
                    </a:ext>
                  </a:extLst>
                </a:gridCol>
                <a:gridCol w="3695153">
                  <a:extLst>
                    <a:ext uri="{9D8B030D-6E8A-4147-A177-3AD203B41FA5}">
                      <a16:colId xmlns:a16="http://schemas.microsoft.com/office/drawing/2014/main" val="1378286869"/>
                    </a:ext>
                  </a:extLst>
                </a:gridCol>
              </a:tblGrid>
              <a:tr h="0">
                <a:tc>
                  <a:txBody>
                    <a:bodyPr/>
                    <a:lstStyle/>
                    <a:p>
                      <a:pPr marL="88900" indent="215900" algn="ctr">
                        <a:lnSpc>
                          <a:spcPts val="1200"/>
                        </a:lnSpc>
                        <a:spcAft>
                          <a:spcPts val="0"/>
                        </a:spcAft>
                      </a:pPr>
                      <a:r>
                        <a:rPr lang="uk-UA" sz="1400" spc="0" dirty="0">
                          <a:effectLst/>
                        </a:rPr>
                        <a:t>Спосіб проникнення</a:t>
                      </a:r>
                      <a:endParaRPr lang="ru-RU" sz="1400" spc="50" dirty="0">
                        <a:effectLst/>
                        <a:latin typeface="Arial Unicode MS"/>
                        <a:ea typeface="Times New Roman" panose="02020603050405020304" pitchFamily="18" charset="0"/>
                        <a:cs typeface="Times New Roman" panose="02020603050405020304" pitchFamily="18" charset="0"/>
                      </a:endParaRPr>
                    </a:p>
                  </a:txBody>
                  <a:tcPr marL="68580" marR="68580" marT="0" marB="0"/>
                </a:tc>
                <a:tc>
                  <a:txBody>
                    <a:bodyPr/>
                    <a:lstStyle/>
                    <a:p>
                      <a:pPr marL="431800" algn="ctr">
                        <a:lnSpc>
                          <a:spcPts val="1200"/>
                        </a:lnSpc>
                        <a:spcAft>
                          <a:spcPts val="0"/>
                        </a:spcAft>
                      </a:pPr>
                      <a:r>
                        <a:rPr lang="uk-UA" sz="1400" spc="0">
                          <a:effectLst/>
                        </a:rPr>
                        <a:t>Основні переваги</a:t>
                      </a:r>
                      <a:endParaRPr lang="ru-RU" sz="1400" spc="50">
                        <a:effectLst/>
                        <a:latin typeface="Arial Unicode MS"/>
                        <a:ea typeface="Times New Roman" panose="02020603050405020304" pitchFamily="18" charset="0"/>
                        <a:cs typeface="Times New Roman" panose="02020603050405020304" pitchFamily="18" charset="0"/>
                      </a:endParaRPr>
                    </a:p>
                  </a:txBody>
                  <a:tcPr marL="68580" marR="68580" marT="0" marB="0"/>
                </a:tc>
                <a:tc>
                  <a:txBody>
                    <a:bodyPr/>
                    <a:lstStyle/>
                    <a:p>
                      <a:pPr marL="64770" algn="ctr">
                        <a:lnSpc>
                          <a:spcPts val="1200"/>
                        </a:lnSpc>
                        <a:spcAft>
                          <a:spcPts val="0"/>
                        </a:spcAft>
                      </a:pPr>
                      <a:r>
                        <a:rPr lang="uk-UA" sz="1400" spc="0">
                          <a:effectLst/>
                        </a:rPr>
                        <a:t>Основні недоліки</a:t>
                      </a:r>
                      <a:endParaRPr lang="ru-RU" sz="1400" spc="50">
                        <a:effectLst/>
                        <a:latin typeface="Arial Unicode M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90268196"/>
                  </a:ext>
                </a:extLst>
              </a:tr>
              <a:tr h="1968620">
                <a:tc>
                  <a:txBody>
                    <a:bodyPr/>
                    <a:lstStyle/>
                    <a:p>
                      <a:pPr indent="180340" algn="ctr">
                        <a:lnSpc>
                          <a:spcPct val="100000"/>
                        </a:lnSpc>
                        <a:spcAft>
                          <a:spcPts val="0"/>
                        </a:spcAft>
                      </a:pPr>
                      <a:r>
                        <a:rPr lang="uk-UA" sz="1800">
                          <a:effectLst/>
                        </a:rPr>
                        <a:t>Експорт</a:t>
                      </a:r>
                      <a:endParaRPr lang="ru-RU" sz="1800">
                        <a:effectLst/>
                      </a:endParaRPr>
                    </a:p>
                    <a:p>
                      <a:pPr indent="180340" algn="l">
                        <a:lnSpc>
                          <a:spcPct val="100000"/>
                        </a:lnSpc>
                        <a:spcAft>
                          <a:spcPts val="0"/>
                        </a:spcAft>
                      </a:pPr>
                      <a:r>
                        <a:rPr lang="uk-UA" sz="1800">
                          <a:effectLst/>
                        </a:rPr>
                        <a:t>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180340" algn="just">
                        <a:lnSpc>
                          <a:spcPct val="100000"/>
                        </a:lnSpc>
                        <a:spcAft>
                          <a:spcPts val="0"/>
                        </a:spcAft>
                      </a:pPr>
                      <a:r>
                        <a:rPr lang="uk-UA" sz="1800">
                          <a:effectLst/>
                        </a:rPr>
                        <a:t>Відносно низький рівень фінансового ризику.</a:t>
                      </a:r>
                      <a:endParaRPr lang="ru-RU" sz="1800">
                        <a:effectLst/>
                      </a:endParaRPr>
                    </a:p>
                    <a:p>
                      <a:pPr indent="180340" algn="just">
                        <a:lnSpc>
                          <a:spcPct val="100000"/>
                        </a:lnSpc>
                        <a:spcAft>
                          <a:spcPts val="0"/>
                        </a:spcAft>
                      </a:pPr>
                      <a:r>
                        <a:rPr lang="uk-UA" sz="1800">
                          <a:effectLst/>
                        </a:rPr>
                        <a:t>Можливість поступового проникнення на ринок</a:t>
                      </a:r>
                      <a:endParaRPr lang="ru-RU" sz="1800">
                        <a:effectLst/>
                      </a:endParaRPr>
                    </a:p>
                    <a:p>
                      <a:pPr indent="180340" algn="just">
                        <a:lnSpc>
                          <a:spcPct val="100000"/>
                        </a:lnSpc>
                        <a:spcAft>
                          <a:spcPts val="0"/>
                        </a:spcAft>
                      </a:pPr>
                      <a:r>
                        <a:rPr lang="uk-UA" sz="1800">
                          <a:effectLst/>
                        </a:rPr>
                        <a:t>Отримсання знань про місцевий ринок.</a:t>
                      </a:r>
                      <a:endParaRPr lang="ru-RU" sz="1800">
                        <a:effectLst/>
                      </a:endParaRPr>
                    </a:p>
                    <a:p>
                      <a:pPr indent="180340" algn="just">
                        <a:lnSpc>
                          <a:spcPct val="100000"/>
                        </a:lnSpc>
                        <a:spcAft>
                          <a:spcPts val="0"/>
                        </a:spcAft>
                      </a:pPr>
                      <a:r>
                        <a:rPr lang="uk-UA" sz="1800">
                          <a:effectLst/>
                        </a:rPr>
                        <a:t> Можливість уникнути обмежень на іноземні інвестиції</a:t>
                      </a:r>
                      <a:endParaRPr lang="ru-RU" sz="1800">
                        <a:effectLst/>
                        <a:latin typeface="Arial Unicode MS"/>
                        <a:ea typeface="Times New Roman" panose="02020603050405020304" pitchFamily="18" charset="0"/>
                      </a:endParaRPr>
                    </a:p>
                  </a:txBody>
                  <a:tcPr marL="68580" marR="68580" marT="0" marB="0"/>
                </a:tc>
                <a:tc>
                  <a:txBody>
                    <a:bodyPr/>
                    <a:lstStyle/>
                    <a:p>
                      <a:pPr indent="180340" algn="just">
                        <a:lnSpc>
                          <a:spcPct val="100000"/>
                        </a:lnSpc>
                        <a:spcAft>
                          <a:spcPts val="0"/>
                        </a:spcAft>
                      </a:pPr>
                      <a:r>
                        <a:rPr lang="uk-UA" sz="1800" dirty="0">
                          <a:effectLst/>
                        </a:rPr>
                        <a:t>Уразливість до тарифних і нетарифних обмежень на торгівлю</a:t>
                      </a:r>
                      <a:endParaRPr lang="ru-RU" sz="1800" dirty="0">
                        <a:effectLst/>
                      </a:endParaRPr>
                    </a:p>
                    <a:p>
                      <a:pPr indent="180340" algn="just">
                        <a:lnSpc>
                          <a:spcPct val="100000"/>
                        </a:lnSpc>
                        <a:spcAft>
                          <a:spcPts val="0"/>
                        </a:spcAft>
                      </a:pPr>
                      <a:r>
                        <a:rPr lang="uk-UA" sz="1800" dirty="0">
                          <a:effectLst/>
                        </a:rPr>
                        <a:t> Складнощі з доставкою вантажів</a:t>
                      </a:r>
                      <a:endParaRPr lang="ru-RU" sz="1800" dirty="0">
                        <a:effectLst/>
                      </a:endParaRPr>
                    </a:p>
                    <a:p>
                      <a:pPr indent="180340" algn="just">
                        <a:lnSpc>
                          <a:spcPct val="100000"/>
                        </a:lnSpc>
                        <a:spcAft>
                          <a:spcPts val="0"/>
                        </a:spcAft>
                      </a:pPr>
                      <a:r>
                        <a:rPr lang="uk-UA" sz="1800" dirty="0">
                          <a:effectLst/>
                        </a:rPr>
                        <a:t>Потенційні конфлікти з дистриб’юторами</a:t>
                      </a:r>
                      <a:endParaRPr lang="ru-RU" sz="1800" dirty="0">
                        <a:effectLst/>
                        <a:latin typeface="Arial Unicode MS"/>
                        <a:ea typeface="Times New Roman" panose="02020603050405020304" pitchFamily="18" charset="0"/>
                      </a:endParaRPr>
                    </a:p>
                  </a:txBody>
                  <a:tcPr marL="68580" marR="68580" marT="0" marB="0"/>
                </a:tc>
                <a:extLst>
                  <a:ext uri="{0D108BD9-81ED-4DB2-BD59-A6C34878D82A}">
                    <a16:rowId xmlns:a16="http://schemas.microsoft.com/office/drawing/2014/main" val="1942955372"/>
                  </a:ext>
                </a:extLst>
              </a:tr>
            </a:tbl>
          </a:graphicData>
        </a:graphic>
      </p:graphicFrame>
    </p:spTree>
    <p:extLst>
      <p:ext uri="{BB962C8B-B14F-4D97-AF65-F5344CB8AC3E}">
        <p14:creationId xmlns:p14="http://schemas.microsoft.com/office/powerpoint/2010/main" val="1498979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14786B-ED6A-4A87-8EF9-BD99844F6854}"/>
              </a:ext>
            </a:extLst>
          </p:cNvPr>
          <p:cNvSpPr>
            <a:spLocks noGrp="1"/>
          </p:cNvSpPr>
          <p:nvPr>
            <p:ph type="title"/>
          </p:nvPr>
        </p:nvSpPr>
        <p:spPr/>
        <p:txBody>
          <a:bodyPr/>
          <a:lstStyle/>
          <a:p>
            <a:r>
              <a:rPr lang="uk-UA" b="1" dirty="0"/>
              <a:t>4. Міжнародне ліцензування.</a:t>
            </a:r>
            <a:endParaRPr lang="ru-RU" dirty="0"/>
          </a:p>
        </p:txBody>
      </p:sp>
      <p:sp>
        <p:nvSpPr>
          <p:cNvPr id="3" name="Объект 2">
            <a:extLst>
              <a:ext uri="{FF2B5EF4-FFF2-40B4-BE49-F238E27FC236}">
                <a16:creationId xmlns:a16="http://schemas.microsoft.com/office/drawing/2014/main" id="{EB6C795F-28BC-4465-B6FE-FF5609E28D55}"/>
              </a:ext>
            </a:extLst>
          </p:cNvPr>
          <p:cNvSpPr>
            <a:spLocks noGrp="1"/>
          </p:cNvSpPr>
          <p:nvPr>
            <p:ph idx="1"/>
          </p:nvPr>
        </p:nvSpPr>
        <p:spPr>
          <a:xfrm>
            <a:off x="444726" y="1378360"/>
            <a:ext cx="8946541" cy="2519083"/>
          </a:xfrm>
        </p:spPr>
        <p:txBody>
          <a:bodyPr/>
          <a:lstStyle/>
          <a:p>
            <a:r>
              <a:rPr lang="uk-UA" b="1" i="1" dirty="0"/>
              <a:t>Ліцензування </a:t>
            </a:r>
            <a:r>
              <a:rPr lang="uk-UA" dirty="0"/>
              <a:t>- це процедура, відповідно з якою компанія-ліцензіар надає право на використання своєї інтелектуальної власності (технології, методів ведення бізнесу, патентів, авторських прав, брендів і торгових марок) іншої компанії, компанії-ліцензіату, за певну винагороду. Рішення про використання ліцензування як способу проникнення може бути прийняте під впливом політичних факторів. </a:t>
            </a:r>
            <a:endParaRPr lang="ru-RU" dirty="0"/>
          </a:p>
        </p:txBody>
      </p:sp>
      <p:sp>
        <p:nvSpPr>
          <p:cNvPr id="4" name="Прямоугольник 3">
            <a:extLst>
              <a:ext uri="{FF2B5EF4-FFF2-40B4-BE49-F238E27FC236}">
                <a16:creationId xmlns:a16="http://schemas.microsoft.com/office/drawing/2014/main" id="{8524E609-72CE-4318-A1D0-F080417857EB}"/>
              </a:ext>
            </a:extLst>
          </p:cNvPr>
          <p:cNvSpPr/>
          <p:nvPr/>
        </p:nvSpPr>
        <p:spPr>
          <a:xfrm>
            <a:off x="3846800" y="6035950"/>
            <a:ext cx="5544467" cy="369332"/>
          </a:xfrm>
          <a:prstGeom prst="rect">
            <a:avLst/>
          </a:prstGeom>
        </p:spPr>
        <p:txBody>
          <a:bodyPr wrap="none">
            <a:spAutoFit/>
          </a:bodyPr>
          <a:lstStyle/>
          <a:p>
            <a:pPr indent="450215" algn="just">
              <a:spcAft>
                <a:spcPts val="0"/>
              </a:spcAft>
            </a:pPr>
            <a:r>
              <a:rPr lang="uk-UA" dirty="0">
                <a:latin typeface="Times New Roman" panose="02020603050405020304" pitchFamily="18" charset="0"/>
                <a:ea typeface="Times New Roman" panose="02020603050405020304" pitchFamily="18" charset="0"/>
                <a:cs typeface="Times New Roman" panose="02020603050405020304" pitchFamily="18" charset="0"/>
              </a:rPr>
              <a:t>Таблиця 6.2. – Переваги та недоліки ліцензування</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5" name="Таблица 4">
            <a:extLst>
              <a:ext uri="{FF2B5EF4-FFF2-40B4-BE49-F238E27FC236}">
                <a16:creationId xmlns:a16="http://schemas.microsoft.com/office/drawing/2014/main" id="{FDEDB8B9-40EB-4A5A-B14F-0FDFA8202A1C}"/>
              </a:ext>
            </a:extLst>
          </p:cNvPr>
          <p:cNvGraphicFramePr>
            <a:graphicFrameLocks noGrp="1"/>
          </p:cNvGraphicFramePr>
          <p:nvPr>
            <p:extLst>
              <p:ext uri="{D42A27DB-BD31-4B8C-83A1-F6EECF244321}">
                <p14:modId xmlns:p14="http://schemas.microsoft.com/office/powerpoint/2010/main" val="507880298"/>
              </p:ext>
            </p:extLst>
          </p:nvPr>
        </p:nvGraphicFramePr>
        <p:xfrm>
          <a:off x="2667684" y="3725805"/>
          <a:ext cx="6856631" cy="2194560"/>
        </p:xfrm>
        <a:graphic>
          <a:graphicData uri="http://schemas.openxmlformats.org/drawingml/2006/table">
            <a:tbl>
              <a:tblPr firstRow="1" firstCol="1" bandRow="1">
                <a:tableStyleId>{5C22544A-7EE6-4342-B048-85BDC9FD1C3A}</a:tableStyleId>
              </a:tblPr>
              <a:tblGrid>
                <a:gridCol w="1539469">
                  <a:extLst>
                    <a:ext uri="{9D8B030D-6E8A-4147-A177-3AD203B41FA5}">
                      <a16:colId xmlns:a16="http://schemas.microsoft.com/office/drawing/2014/main" val="4165363066"/>
                    </a:ext>
                  </a:extLst>
                </a:gridCol>
                <a:gridCol w="2710436">
                  <a:extLst>
                    <a:ext uri="{9D8B030D-6E8A-4147-A177-3AD203B41FA5}">
                      <a16:colId xmlns:a16="http://schemas.microsoft.com/office/drawing/2014/main" val="252224831"/>
                    </a:ext>
                  </a:extLst>
                </a:gridCol>
                <a:gridCol w="2606726">
                  <a:extLst>
                    <a:ext uri="{9D8B030D-6E8A-4147-A177-3AD203B41FA5}">
                      <a16:colId xmlns:a16="http://schemas.microsoft.com/office/drawing/2014/main" val="3289103082"/>
                    </a:ext>
                  </a:extLst>
                </a:gridCol>
              </a:tblGrid>
              <a:tr h="0">
                <a:tc>
                  <a:txBody>
                    <a:bodyPr/>
                    <a:lstStyle/>
                    <a:p>
                      <a:pPr marL="88900" indent="215900" algn="ctr">
                        <a:lnSpc>
                          <a:spcPct val="100000"/>
                        </a:lnSpc>
                        <a:spcAft>
                          <a:spcPts val="0"/>
                        </a:spcAft>
                      </a:pPr>
                      <a:r>
                        <a:rPr lang="uk-UA" sz="1200" spc="0">
                          <a:effectLst/>
                        </a:rPr>
                        <a:t>Спосіб проникнення</a:t>
                      </a:r>
                      <a:endParaRPr lang="ru-RU" sz="700" spc="50">
                        <a:effectLst/>
                        <a:latin typeface="Arial Unicode MS"/>
                        <a:ea typeface="Times New Roman" panose="02020603050405020304" pitchFamily="18" charset="0"/>
                        <a:cs typeface="Times New Roman" panose="02020603050405020304" pitchFamily="18" charset="0"/>
                      </a:endParaRPr>
                    </a:p>
                  </a:txBody>
                  <a:tcPr marL="68580" marR="68580" marT="0" marB="0"/>
                </a:tc>
                <a:tc>
                  <a:txBody>
                    <a:bodyPr/>
                    <a:lstStyle/>
                    <a:p>
                      <a:pPr marL="431800" algn="ctr">
                        <a:lnSpc>
                          <a:spcPct val="100000"/>
                        </a:lnSpc>
                        <a:spcAft>
                          <a:spcPts val="0"/>
                        </a:spcAft>
                      </a:pPr>
                      <a:r>
                        <a:rPr lang="uk-UA" sz="1200" spc="0">
                          <a:effectLst/>
                        </a:rPr>
                        <a:t>Основні переваги</a:t>
                      </a:r>
                      <a:endParaRPr lang="ru-RU" sz="700" spc="50">
                        <a:effectLst/>
                        <a:latin typeface="Arial Unicode MS"/>
                        <a:ea typeface="Times New Roman" panose="02020603050405020304" pitchFamily="18" charset="0"/>
                        <a:cs typeface="Times New Roman" panose="02020603050405020304" pitchFamily="18" charset="0"/>
                      </a:endParaRPr>
                    </a:p>
                  </a:txBody>
                  <a:tcPr marL="68580" marR="68580" marT="0" marB="0"/>
                </a:tc>
                <a:tc>
                  <a:txBody>
                    <a:bodyPr/>
                    <a:lstStyle/>
                    <a:p>
                      <a:pPr marL="64770" algn="ctr">
                        <a:lnSpc>
                          <a:spcPct val="100000"/>
                        </a:lnSpc>
                        <a:spcAft>
                          <a:spcPts val="0"/>
                        </a:spcAft>
                      </a:pPr>
                      <a:r>
                        <a:rPr lang="uk-UA" sz="1200" spc="0">
                          <a:effectLst/>
                        </a:rPr>
                        <a:t>Основні недоліки</a:t>
                      </a:r>
                      <a:endParaRPr lang="ru-RU" sz="700" spc="50">
                        <a:effectLst/>
                        <a:latin typeface="Arial Unicode M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61786313"/>
                  </a:ext>
                </a:extLst>
              </a:tr>
              <a:tr h="0">
                <a:tc>
                  <a:txBody>
                    <a:bodyPr/>
                    <a:lstStyle/>
                    <a:p>
                      <a:pPr indent="180340" algn="just">
                        <a:lnSpc>
                          <a:spcPct val="100000"/>
                        </a:lnSpc>
                        <a:spcAft>
                          <a:spcPts val="0"/>
                        </a:spcAft>
                      </a:pPr>
                      <a:r>
                        <a:rPr lang="uk-UA" sz="1200">
                          <a:effectLst/>
                        </a:rPr>
                        <a:t>Ліцензування</a:t>
                      </a:r>
                      <a:endParaRPr lang="ru-RU" sz="750">
                        <a:effectLst/>
                        <a:latin typeface="Arial Unicode MS"/>
                        <a:ea typeface="Times New Roman" panose="02020603050405020304" pitchFamily="18" charset="0"/>
                      </a:endParaRPr>
                    </a:p>
                  </a:txBody>
                  <a:tcPr marL="68580" marR="68580" marT="0" marB="0"/>
                </a:tc>
                <a:tc>
                  <a:txBody>
                    <a:bodyPr/>
                    <a:lstStyle/>
                    <a:p>
                      <a:pPr indent="180340" algn="just">
                        <a:lnSpc>
                          <a:spcPct val="100000"/>
                        </a:lnSpc>
                        <a:spcAft>
                          <a:spcPts val="0"/>
                        </a:spcAft>
                      </a:pPr>
                      <a:r>
                        <a:rPr lang="uk-UA" sz="1200">
                          <a:effectLst/>
                        </a:rPr>
                        <a:t>Низький рівень фінансових ризиків.</a:t>
                      </a:r>
                      <a:endParaRPr lang="ru-RU" sz="750">
                        <a:effectLst/>
                      </a:endParaRPr>
                    </a:p>
                    <a:p>
                      <a:pPr indent="180340" algn="just">
                        <a:lnSpc>
                          <a:spcPct val="100000"/>
                        </a:lnSpc>
                        <a:spcAft>
                          <a:spcPts val="0"/>
                        </a:spcAft>
                      </a:pPr>
                      <a:r>
                        <a:rPr lang="uk-UA" sz="1200">
                          <a:effectLst/>
                        </a:rPr>
                        <a:t> Можливість оцінки потенціалу ринку без великих витрат </a:t>
                      </a:r>
                      <a:endParaRPr lang="ru-RU" sz="750">
                        <a:effectLst/>
                      </a:endParaRPr>
                    </a:p>
                    <a:p>
                      <a:pPr indent="180340" algn="just">
                        <a:lnSpc>
                          <a:spcPct val="100000"/>
                        </a:lnSpc>
                        <a:spcAft>
                          <a:spcPts val="0"/>
                        </a:spcAft>
                      </a:pPr>
                      <a:r>
                        <a:rPr lang="uk-UA" sz="1200">
                          <a:effectLst/>
                        </a:rPr>
                        <a:t>Можливість уникнути тарифів, нетарифних обмежень, обмежень на іноземні інвестиції</a:t>
                      </a:r>
                      <a:endParaRPr lang="ru-RU" sz="750">
                        <a:effectLst/>
                      </a:endParaRPr>
                    </a:p>
                    <a:p>
                      <a:pPr indent="180340" algn="just">
                        <a:lnSpc>
                          <a:spcPct val="100000"/>
                        </a:lnSpc>
                        <a:spcAft>
                          <a:spcPts val="0"/>
                        </a:spcAft>
                      </a:pPr>
                      <a:r>
                        <a:rPr lang="uk-UA" sz="1200">
                          <a:effectLst/>
                        </a:rPr>
                        <a:t>Можливість отримання інформації про місцеві ринки від ліцензіата.</a:t>
                      </a:r>
                      <a:endParaRPr lang="ru-RU" sz="750">
                        <a:effectLst/>
                        <a:latin typeface="Arial Unicode MS"/>
                        <a:ea typeface="Times New Roman" panose="02020603050405020304" pitchFamily="18" charset="0"/>
                      </a:endParaRPr>
                    </a:p>
                  </a:txBody>
                  <a:tcPr marL="68580" marR="68580" marT="0" marB="0"/>
                </a:tc>
                <a:tc>
                  <a:txBody>
                    <a:bodyPr/>
                    <a:lstStyle/>
                    <a:p>
                      <a:pPr indent="180340" algn="just">
                        <a:lnSpc>
                          <a:spcPct val="100000"/>
                        </a:lnSpc>
                        <a:spcAft>
                          <a:spcPts val="0"/>
                        </a:spcAft>
                      </a:pPr>
                      <a:r>
                        <a:rPr lang="uk-UA" sz="1200" dirty="0">
                          <a:effectLst/>
                        </a:rPr>
                        <a:t>Обмежені можливості ринку / обмеження  прибутку</a:t>
                      </a:r>
                      <a:endParaRPr lang="ru-RU" sz="750" dirty="0">
                        <a:effectLst/>
                      </a:endParaRPr>
                    </a:p>
                    <a:p>
                      <a:pPr indent="180340" algn="just">
                        <a:lnSpc>
                          <a:spcPct val="100000"/>
                        </a:lnSpc>
                        <a:spcAft>
                          <a:spcPts val="0"/>
                        </a:spcAft>
                      </a:pPr>
                      <a:r>
                        <a:rPr lang="uk-UA" sz="1200" dirty="0">
                          <a:effectLst/>
                        </a:rPr>
                        <a:t>Залежність від ліцензіата</a:t>
                      </a:r>
                      <a:endParaRPr lang="ru-RU" sz="750" dirty="0">
                        <a:effectLst/>
                      </a:endParaRPr>
                    </a:p>
                    <a:p>
                      <a:pPr indent="180340" algn="just">
                        <a:lnSpc>
                          <a:spcPct val="100000"/>
                        </a:lnSpc>
                        <a:spcAft>
                          <a:spcPts val="0"/>
                        </a:spcAft>
                      </a:pPr>
                      <a:r>
                        <a:rPr lang="uk-UA" sz="1200" dirty="0">
                          <a:effectLst/>
                        </a:rPr>
                        <a:t>Потенційні конфлікти з ліцензіатом.</a:t>
                      </a:r>
                      <a:endParaRPr lang="ru-RU" sz="750" dirty="0">
                        <a:effectLst/>
                      </a:endParaRPr>
                    </a:p>
                    <a:p>
                      <a:pPr indent="180340" algn="just">
                        <a:lnSpc>
                          <a:spcPct val="100000"/>
                        </a:lnSpc>
                        <a:spcAft>
                          <a:spcPts val="0"/>
                        </a:spcAft>
                      </a:pPr>
                      <a:r>
                        <a:rPr lang="uk-UA" sz="1200" dirty="0">
                          <a:effectLst/>
                        </a:rPr>
                        <a:t>Вірогідність створення нового конкурента.</a:t>
                      </a:r>
                      <a:endParaRPr lang="ru-RU" sz="750" dirty="0">
                        <a:effectLst/>
                        <a:latin typeface="Arial Unicode MS"/>
                        <a:ea typeface="Times New Roman" panose="02020603050405020304" pitchFamily="18" charset="0"/>
                      </a:endParaRPr>
                    </a:p>
                  </a:txBody>
                  <a:tcPr marL="68580" marR="68580" marT="0" marB="0"/>
                </a:tc>
                <a:extLst>
                  <a:ext uri="{0D108BD9-81ED-4DB2-BD59-A6C34878D82A}">
                    <a16:rowId xmlns:a16="http://schemas.microsoft.com/office/drawing/2014/main" val="3997484723"/>
                  </a:ext>
                </a:extLst>
              </a:tr>
            </a:tbl>
          </a:graphicData>
        </a:graphic>
      </p:graphicFrame>
    </p:spTree>
    <p:extLst>
      <p:ext uri="{BB962C8B-B14F-4D97-AF65-F5344CB8AC3E}">
        <p14:creationId xmlns:p14="http://schemas.microsoft.com/office/powerpoint/2010/main" val="2710230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77E231-3760-403C-99ED-D3D7A30CF924}"/>
              </a:ext>
            </a:extLst>
          </p:cNvPr>
          <p:cNvSpPr>
            <a:spLocks noGrp="1"/>
          </p:cNvSpPr>
          <p:nvPr>
            <p:ph type="title"/>
          </p:nvPr>
        </p:nvSpPr>
        <p:spPr/>
        <p:txBody>
          <a:bodyPr/>
          <a:lstStyle/>
          <a:p>
            <a:r>
              <a:rPr lang="uk-UA" b="1" dirty="0"/>
              <a:t>Основні питання міжнародного ліцензування</a:t>
            </a:r>
            <a:br>
              <a:rPr lang="ru-RU" dirty="0"/>
            </a:br>
            <a:endParaRPr lang="ru-RU" dirty="0"/>
          </a:p>
        </p:txBody>
      </p:sp>
      <p:sp>
        <p:nvSpPr>
          <p:cNvPr id="3" name="Объект 2">
            <a:extLst>
              <a:ext uri="{FF2B5EF4-FFF2-40B4-BE49-F238E27FC236}">
                <a16:creationId xmlns:a16="http://schemas.microsoft.com/office/drawing/2014/main" id="{71728EA7-FC08-4A3B-B902-5D9317DD3833}"/>
              </a:ext>
            </a:extLst>
          </p:cNvPr>
          <p:cNvSpPr>
            <a:spLocks noGrp="1"/>
          </p:cNvSpPr>
          <p:nvPr>
            <p:ph idx="1"/>
          </p:nvPr>
        </p:nvSpPr>
        <p:spPr/>
        <p:txBody>
          <a:bodyPr/>
          <a:lstStyle/>
          <a:p>
            <a:r>
              <a:rPr lang="uk-UA" dirty="0"/>
              <a:t>Наступні питання: </a:t>
            </a:r>
          </a:p>
          <a:p>
            <a:r>
              <a:rPr lang="uk-UA" dirty="0"/>
              <a:t>1) визначення змісту ліцензійної угоди; </a:t>
            </a:r>
          </a:p>
          <a:p>
            <a:r>
              <a:rPr lang="uk-UA" dirty="0"/>
              <a:t>2) встановлення розміру ліцензійних платежів. Ліцензійні платежі, що виплачуються відповідно до умов ліцензійної угоди, називаються </a:t>
            </a:r>
            <a:r>
              <a:rPr lang="uk-UA" b="1" dirty="0"/>
              <a:t>роялті.</a:t>
            </a:r>
            <a:r>
              <a:rPr lang="uk-UA" dirty="0"/>
              <a:t> ; </a:t>
            </a:r>
          </a:p>
          <a:p>
            <a:r>
              <a:rPr lang="uk-UA" dirty="0"/>
              <a:t>3) визначення прав, привілеїв і обмежень; </a:t>
            </a:r>
          </a:p>
          <a:p>
            <a:r>
              <a:rPr lang="uk-UA" dirty="0"/>
              <a:t>4) визначення терміну дії ліцензійного договору.</a:t>
            </a:r>
            <a:endParaRPr lang="ru-RU" dirty="0"/>
          </a:p>
        </p:txBody>
      </p:sp>
    </p:spTree>
    <p:extLst>
      <p:ext uri="{BB962C8B-B14F-4D97-AF65-F5344CB8AC3E}">
        <p14:creationId xmlns:p14="http://schemas.microsoft.com/office/powerpoint/2010/main" val="3167769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8BBA24-9055-413B-BE0F-C4F683B92455}"/>
              </a:ext>
            </a:extLst>
          </p:cNvPr>
          <p:cNvSpPr>
            <a:spLocks noGrp="1"/>
          </p:cNvSpPr>
          <p:nvPr>
            <p:ph type="title"/>
          </p:nvPr>
        </p:nvSpPr>
        <p:spPr/>
        <p:txBody>
          <a:bodyPr/>
          <a:lstStyle/>
          <a:p>
            <a:r>
              <a:rPr lang="uk-UA" b="1" dirty="0"/>
              <a:t>5. Міжнародний франчайзинг</a:t>
            </a:r>
            <a:br>
              <a:rPr lang="ru-RU" dirty="0"/>
            </a:br>
            <a:endParaRPr lang="ru-RU" dirty="0"/>
          </a:p>
        </p:txBody>
      </p:sp>
      <p:sp>
        <p:nvSpPr>
          <p:cNvPr id="3" name="Объект 2">
            <a:extLst>
              <a:ext uri="{FF2B5EF4-FFF2-40B4-BE49-F238E27FC236}">
                <a16:creationId xmlns:a16="http://schemas.microsoft.com/office/drawing/2014/main" id="{161574C3-A0E8-4541-9EDC-82DE66C5D975}"/>
              </a:ext>
            </a:extLst>
          </p:cNvPr>
          <p:cNvSpPr>
            <a:spLocks noGrp="1"/>
          </p:cNvSpPr>
          <p:nvPr>
            <p:ph idx="1"/>
          </p:nvPr>
        </p:nvSpPr>
        <p:spPr>
          <a:xfrm>
            <a:off x="0" y="1414091"/>
            <a:ext cx="6196898" cy="4195481"/>
          </a:xfrm>
        </p:spPr>
        <p:txBody>
          <a:bodyPr>
            <a:normAutofit fontScale="92500" lnSpcReduction="10000"/>
          </a:bodyPr>
          <a:lstStyle/>
          <a:p>
            <a:r>
              <a:rPr lang="uk-UA" b="1" dirty="0"/>
              <a:t>Франчайзинг</a:t>
            </a:r>
            <a:r>
              <a:rPr lang="uk-UA" dirty="0"/>
              <a:t> (</a:t>
            </a:r>
            <a:r>
              <a:rPr lang="uk-UA" dirty="0" err="1"/>
              <a:t>franchising</a:t>
            </a:r>
            <a:r>
              <a:rPr lang="uk-UA" dirty="0"/>
              <a:t>) надає </a:t>
            </a:r>
            <a:r>
              <a:rPr lang="uk-UA" dirty="0" err="1"/>
              <a:t>франчайзеру</a:t>
            </a:r>
            <a:r>
              <a:rPr lang="uk-UA" dirty="0"/>
              <a:t> більше прав в плані контролю над діяльністю франчайзі, а також передбачає більш потужну підтримку франчайзі з боку </a:t>
            </a:r>
            <a:r>
              <a:rPr lang="uk-UA" dirty="0" err="1"/>
              <a:t>франчайзера</a:t>
            </a:r>
            <a:r>
              <a:rPr lang="uk-UA" dirty="0"/>
              <a:t>, ніж у випадку співпраці між ліцензіаром і ліцензіатом. В даний час міжнародний франчайзинг являє собою одну з найбільш швидко розвиваються форм міжнародного бізнесу. </a:t>
            </a:r>
            <a:endParaRPr lang="ru-RU" dirty="0"/>
          </a:p>
          <a:p>
            <a:r>
              <a:rPr lang="uk-UA" b="1" dirty="0"/>
              <a:t>Франчайзингова угода</a:t>
            </a:r>
            <a:r>
              <a:rPr lang="uk-UA" dirty="0"/>
              <a:t> надає незалежному підприємцю або компанії (франчайзі - </a:t>
            </a:r>
            <a:r>
              <a:rPr lang="uk-UA" dirty="0" err="1"/>
              <a:t>franchisee</a:t>
            </a:r>
            <a:r>
              <a:rPr lang="uk-UA" dirty="0"/>
              <a:t>) вести бізнес під ім’ям іншого підприємця або компанії (</a:t>
            </a:r>
            <a:r>
              <a:rPr lang="uk-UA" dirty="0" err="1"/>
              <a:t>франчайзера</a:t>
            </a:r>
            <a:r>
              <a:rPr lang="uk-UA" dirty="0"/>
              <a:t> - </a:t>
            </a:r>
            <a:r>
              <a:rPr lang="uk-UA" dirty="0" err="1"/>
              <a:t>franchisor</a:t>
            </a:r>
            <a:r>
              <a:rPr lang="uk-UA" dirty="0"/>
              <a:t>) в обмін на виплату винагороди. </a:t>
            </a:r>
            <a:endParaRPr lang="ru-RU" dirty="0"/>
          </a:p>
        </p:txBody>
      </p:sp>
      <p:sp>
        <p:nvSpPr>
          <p:cNvPr id="4" name="Прямоугольник 3">
            <a:extLst>
              <a:ext uri="{FF2B5EF4-FFF2-40B4-BE49-F238E27FC236}">
                <a16:creationId xmlns:a16="http://schemas.microsoft.com/office/drawing/2014/main" id="{BA79B26F-0CBA-40ED-9497-B14B64B2761E}"/>
              </a:ext>
            </a:extLst>
          </p:cNvPr>
          <p:cNvSpPr/>
          <p:nvPr/>
        </p:nvSpPr>
        <p:spPr>
          <a:xfrm>
            <a:off x="6837578" y="5478799"/>
            <a:ext cx="5177892" cy="261546"/>
          </a:xfrm>
          <a:prstGeom prst="rect">
            <a:avLst/>
          </a:prstGeom>
        </p:spPr>
        <p:txBody>
          <a:bodyPr wrap="none">
            <a:spAutoFit/>
          </a:bodyPr>
          <a:lstStyle/>
          <a:p>
            <a:pPr algn="just">
              <a:lnSpc>
                <a:spcPts val="1200"/>
              </a:lnSpc>
              <a:spcAft>
                <a:spcPts val="0"/>
              </a:spcAft>
              <a:tabLst>
                <a:tab pos="990600" algn="l"/>
              </a:tabLst>
            </a:pPr>
            <a:r>
              <a:rPr lang="uk-UA" dirty="0">
                <a:latin typeface="Times New Roman" panose="02020603050405020304" pitchFamily="18" charset="0"/>
                <a:ea typeface="Times New Roman" panose="02020603050405020304" pitchFamily="18" charset="0"/>
                <a:cs typeface="Times New Roman" panose="02020603050405020304" pitchFamily="18" charset="0"/>
              </a:rPr>
              <a:t>Таблиця 6.3. – Переваги та недоліки </a:t>
            </a:r>
            <a:r>
              <a:rPr lang="uk-UA" dirty="0" err="1">
                <a:latin typeface="Times New Roman" panose="02020603050405020304" pitchFamily="18" charset="0"/>
                <a:ea typeface="Times New Roman" panose="02020603050405020304" pitchFamily="18" charset="0"/>
                <a:cs typeface="Times New Roman" panose="02020603050405020304" pitchFamily="18" charset="0"/>
              </a:rPr>
              <a:t>фрайчанзингу</a:t>
            </a:r>
            <a:endParaRPr lang="ru-RU" sz="800" spc="50" dirty="0">
              <a:effectLst/>
              <a:latin typeface="Arial Unicode MS"/>
              <a:cs typeface="Times New Roman" panose="02020603050405020304" pitchFamily="18" charset="0"/>
            </a:endParaRPr>
          </a:p>
        </p:txBody>
      </p:sp>
      <p:graphicFrame>
        <p:nvGraphicFramePr>
          <p:cNvPr id="5" name="Объект 4">
            <a:extLst>
              <a:ext uri="{FF2B5EF4-FFF2-40B4-BE49-F238E27FC236}">
                <a16:creationId xmlns:a16="http://schemas.microsoft.com/office/drawing/2014/main" id="{AE74172E-6262-40CC-9C4A-BDC8968698FC}"/>
              </a:ext>
            </a:extLst>
          </p:cNvPr>
          <p:cNvGraphicFramePr>
            <a:graphicFrameLocks/>
          </p:cNvGraphicFramePr>
          <p:nvPr>
            <p:extLst>
              <p:ext uri="{D42A27DB-BD31-4B8C-83A1-F6EECF244321}">
                <p14:modId xmlns:p14="http://schemas.microsoft.com/office/powerpoint/2010/main" val="3928770470"/>
              </p:ext>
            </p:extLst>
          </p:nvPr>
        </p:nvGraphicFramePr>
        <p:xfrm>
          <a:off x="6096000" y="1957351"/>
          <a:ext cx="5919470" cy="3108960"/>
        </p:xfrm>
        <a:graphic>
          <a:graphicData uri="http://schemas.openxmlformats.org/drawingml/2006/table">
            <a:tbl>
              <a:tblPr firstRow="1" firstCol="1" bandRow="1">
                <a:tableStyleId>{5C22544A-7EE6-4342-B048-85BDC9FD1C3A}</a:tableStyleId>
              </a:tblPr>
              <a:tblGrid>
                <a:gridCol w="1329055">
                  <a:extLst>
                    <a:ext uri="{9D8B030D-6E8A-4147-A177-3AD203B41FA5}">
                      <a16:colId xmlns:a16="http://schemas.microsoft.com/office/drawing/2014/main" val="1401887031"/>
                    </a:ext>
                  </a:extLst>
                </a:gridCol>
                <a:gridCol w="2339975">
                  <a:extLst>
                    <a:ext uri="{9D8B030D-6E8A-4147-A177-3AD203B41FA5}">
                      <a16:colId xmlns:a16="http://schemas.microsoft.com/office/drawing/2014/main" val="774816585"/>
                    </a:ext>
                  </a:extLst>
                </a:gridCol>
                <a:gridCol w="2250440">
                  <a:extLst>
                    <a:ext uri="{9D8B030D-6E8A-4147-A177-3AD203B41FA5}">
                      <a16:colId xmlns:a16="http://schemas.microsoft.com/office/drawing/2014/main" val="3181760962"/>
                    </a:ext>
                  </a:extLst>
                </a:gridCol>
              </a:tblGrid>
              <a:tr h="0">
                <a:tc>
                  <a:txBody>
                    <a:bodyPr/>
                    <a:lstStyle/>
                    <a:p>
                      <a:pPr marL="88900" indent="215900" algn="ctr">
                        <a:lnSpc>
                          <a:spcPct val="100000"/>
                        </a:lnSpc>
                        <a:spcAft>
                          <a:spcPts val="0"/>
                        </a:spcAft>
                      </a:pPr>
                      <a:r>
                        <a:rPr lang="uk-UA" sz="1200" spc="0">
                          <a:effectLst/>
                        </a:rPr>
                        <a:t>Спосіб проникнення</a:t>
                      </a:r>
                      <a:endParaRPr lang="ru-RU" sz="700" spc="50">
                        <a:effectLst/>
                        <a:latin typeface="Arial Unicode MS"/>
                        <a:ea typeface="Times New Roman" panose="02020603050405020304" pitchFamily="18" charset="0"/>
                        <a:cs typeface="Times New Roman" panose="02020603050405020304" pitchFamily="18" charset="0"/>
                      </a:endParaRPr>
                    </a:p>
                  </a:txBody>
                  <a:tcPr marL="68580" marR="68580" marT="0" marB="0"/>
                </a:tc>
                <a:tc>
                  <a:txBody>
                    <a:bodyPr/>
                    <a:lstStyle/>
                    <a:p>
                      <a:pPr marL="431800" algn="ctr">
                        <a:lnSpc>
                          <a:spcPct val="100000"/>
                        </a:lnSpc>
                        <a:spcAft>
                          <a:spcPts val="0"/>
                        </a:spcAft>
                      </a:pPr>
                      <a:r>
                        <a:rPr lang="uk-UA" sz="1200" spc="0">
                          <a:effectLst/>
                        </a:rPr>
                        <a:t>Основні переваги</a:t>
                      </a:r>
                      <a:endParaRPr lang="ru-RU" sz="700" spc="50">
                        <a:effectLst/>
                        <a:latin typeface="Arial Unicode MS"/>
                        <a:ea typeface="Times New Roman" panose="02020603050405020304" pitchFamily="18" charset="0"/>
                        <a:cs typeface="Times New Roman" panose="02020603050405020304" pitchFamily="18" charset="0"/>
                      </a:endParaRPr>
                    </a:p>
                  </a:txBody>
                  <a:tcPr marL="68580" marR="68580" marT="0" marB="0"/>
                </a:tc>
                <a:tc>
                  <a:txBody>
                    <a:bodyPr/>
                    <a:lstStyle/>
                    <a:p>
                      <a:pPr marL="64770" algn="ctr">
                        <a:lnSpc>
                          <a:spcPct val="100000"/>
                        </a:lnSpc>
                        <a:spcAft>
                          <a:spcPts val="0"/>
                        </a:spcAft>
                      </a:pPr>
                      <a:r>
                        <a:rPr lang="uk-UA" sz="1200" spc="0">
                          <a:effectLst/>
                        </a:rPr>
                        <a:t>Основні недоліки</a:t>
                      </a:r>
                      <a:endParaRPr lang="ru-RU" sz="700" spc="50">
                        <a:effectLst/>
                        <a:latin typeface="Arial Unicode M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3077650"/>
                  </a:ext>
                </a:extLst>
              </a:tr>
              <a:tr h="0">
                <a:tc>
                  <a:txBody>
                    <a:bodyPr/>
                    <a:lstStyle/>
                    <a:p>
                      <a:pPr indent="180340" algn="just">
                        <a:lnSpc>
                          <a:spcPct val="100000"/>
                        </a:lnSpc>
                        <a:spcAft>
                          <a:spcPts val="0"/>
                        </a:spcAft>
                      </a:pPr>
                      <a:r>
                        <a:rPr lang="uk-UA" sz="1200">
                          <a:effectLst/>
                        </a:rPr>
                        <a:t>Франчайзинг</a:t>
                      </a:r>
                      <a:endParaRPr lang="ru-RU" sz="750">
                        <a:effectLst/>
                        <a:latin typeface="Arial Unicode MS"/>
                        <a:ea typeface="Times New Roman" panose="02020603050405020304" pitchFamily="18" charset="0"/>
                      </a:endParaRPr>
                    </a:p>
                  </a:txBody>
                  <a:tcPr marL="68580" marR="68580" marT="0" marB="0"/>
                </a:tc>
                <a:tc>
                  <a:txBody>
                    <a:bodyPr/>
                    <a:lstStyle/>
                    <a:p>
                      <a:pPr indent="180340" algn="just">
                        <a:lnSpc>
                          <a:spcPct val="100000"/>
                        </a:lnSpc>
                        <a:spcAft>
                          <a:spcPts val="0"/>
                        </a:spcAft>
                      </a:pPr>
                      <a:r>
                        <a:rPr lang="uk-UA" sz="1200">
                          <a:effectLst/>
                        </a:rPr>
                        <a:t>Низький рівень фінансових ризиків</a:t>
                      </a:r>
                      <a:endParaRPr lang="ru-RU" sz="750">
                        <a:effectLst/>
                      </a:endParaRPr>
                    </a:p>
                    <a:p>
                      <a:pPr indent="180340" algn="just">
                        <a:lnSpc>
                          <a:spcPct val="100000"/>
                        </a:lnSpc>
                        <a:spcAft>
                          <a:spcPts val="0"/>
                        </a:spcAft>
                      </a:pPr>
                      <a:r>
                        <a:rPr lang="uk-UA" sz="1200">
                          <a:effectLst/>
                        </a:rPr>
                        <a:t> Можливість оцінки потенціалу ринку без великих витрат </a:t>
                      </a:r>
                      <a:endParaRPr lang="ru-RU" sz="750">
                        <a:effectLst/>
                      </a:endParaRPr>
                    </a:p>
                    <a:p>
                      <a:pPr indent="180340" algn="just">
                        <a:lnSpc>
                          <a:spcPct val="100000"/>
                        </a:lnSpc>
                        <a:spcAft>
                          <a:spcPts val="0"/>
                        </a:spcAft>
                      </a:pPr>
                      <a:r>
                        <a:rPr lang="uk-UA" sz="1200">
                          <a:effectLst/>
                        </a:rPr>
                        <a:t>Можливість уникнути тарифів, нетаріфних обмежень, обмежень на іноземні інвестиції</a:t>
                      </a:r>
                      <a:endParaRPr lang="ru-RU" sz="750">
                        <a:effectLst/>
                      </a:endParaRPr>
                    </a:p>
                    <a:p>
                      <a:pPr indent="180340" algn="just">
                        <a:lnSpc>
                          <a:spcPct val="100000"/>
                        </a:lnSpc>
                        <a:spcAft>
                          <a:spcPts val="0"/>
                        </a:spcAft>
                      </a:pPr>
                      <a:r>
                        <a:rPr lang="uk-UA" sz="1200">
                          <a:effectLst/>
                        </a:rPr>
                        <a:t>Здійснення більш жорсткого контролю порівняно з ліцензуванням.</a:t>
                      </a:r>
                      <a:endParaRPr lang="ru-RU" sz="750">
                        <a:effectLst/>
                      </a:endParaRPr>
                    </a:p>
                    <a:p>
                      <a:pPr indent="180340" algn="just">
                        <a:lnSpc>
                          <a:spcPct val="100000"/>
                        </a:lnSpc>
                        <a:spcAft>
                          <a:spcPts val="0"/>
                        </a:spcAft>
                      </a:pPr>
                      <a:r>
                        <a:rPr lang="uk-UA" sz="1200">
                          <a:effectLst/>
                        </a:rPr>
                        <a:t> Можливість отримання інформації про місцевих ринках від франчайзі.</a:t>
                      </a:r>
                      <a:endParaRPr lang="ru-RU" sz="750">
                        <a:effectLst/>
                        <a:latin typeface="Arial Unicode MS"/>
                        <a:ea typeface="Times New Roman" panose="02020603050405020304" pitchFamily="18" charset="0"/>
                      </a:endParaRPr>
                    </a:p>
                  </a:txBody>
                  <a:tcPr marL="68580" marR="68580" marT="0" marB="0"/>
                </a:tc>
                <a:tc>
                  <a:txBody>
                    <a:bodyPr/>
                    <a:lstStyle/>
                    <a:p>
                      <a:pPr indent="180340" algn="just">
                        <a:lnSpc>
                          <a:spcPct val="100000"/>
                        </a:lnSpc>
                        <a:spcAft>
                          <a:spcPts val="0"/>
                        </a:spcAft>
                      </a:pPr>
                      <a:r>
                        <a:rPr lang="uk-UA" sz="1200" dirty="0">
                          <a:effectLst/>
                        </a:rPr>
                        <a:t>Обмежені можливості ринку / обмеження прибутку.</a:t>
                      </a:r>
                      <a:endParaRPr lang="ru-RU" sz="750" dirty="0">
                        <a:effectLst/>
                      </a:endParaRPr>
                    </a:p>
                    <a:p>
                      <a:pPr indent="180340" algn="just">
                        <a:lnSpc>
                          <a:spcPct val="100000"/>
                        </a:lnSpc>
                        <a:spcAft>
                          <a:spcPts val="0"/>
                        </a:spcAft>
                      </a:pPr>
                      <a:r>
                        <a:rPr lang="uk-UA" sz="1200" dirty="0">
                          <a:effectLst/>
                        </a:rPr>
                        <a:t>Залежність від франчайзі</a:t>
                      </a:r>
                      <a:endParaRPr lang="ru-RU" sz="750" dirty="0">
                        <a:effectLst/>
                      </a:endParaRPr>
                    </a:p>
                    <a:p>
                      <a:pPr indent="180340" algn="just">
                        <a:lnSpc>
                          <a:spcPct val="100000"/>
                        </a:lnSpc>
                        <a:spcAft>
                          <a:spcPts val="0"/>
                        </a:spcAft>
                      </a:pPr>
                      <a:r>
                        <a:rPr lang="uk-UA" sz="1200" dirty="0">
                          <a:effectLst/>
                        </a:rPr>
                        <a:t>Потенційні конфлікти з франчайзингом.</a:t>
                      </a:r>
                      <a:endParaRPr lang="ru-RU" sz="750" dirty="0">
                        <a:effectLst/>
                      </a:endParaRPr>
                    </a:p>
                    <a:p>
                      <a:pPr indent="180340" algn="just">
                        <a:lnSpc>
                          <a:spcPct val="100000"/>
                        </a:lnSpc>
                        <a:spcAft>
                          <a:spcPts val="0"/>
                        </a:spcAft>
                      </a:pPr>
                      <a:r>
                        <a:rPr lang="uk-UA" sz="1200" dirty="0">
                          <a:effectLst/>
                        </a:rPr>
                        <a:t>Вірогідність створення нового конкурента</a:t>
                      </a:r>
                      <a:endParaRPr lang="ru-RU" sz="750" dirty="0">
                        <a:effectLst/>
                        <a:latin typeface="Arial Unicode MS"/>
                        <a:ea typeface="Times New Roman" panose="02020603050405020304" pitchFamily="18" charset="0"/>
                      </a:endParaRPr>
                    </a:p>
                  </a:txBody>
                  <a:tcPr marL="68580" marR="68580" marT="0" marB="0"/>
                </a:tc>
                <a:extLst>
                  <a:ext uri="{0D108BD9-81ED-4DB2-BD59-A6C34878D82A}">
                    <a16:rowId xmlns:a16="http://schemas.microsoft.com/office/drawing/2014/main" val="2964763600"/>
                  </a:ext>
                </a:extLst>
              </a:tr>
            </a:tbl>
          </a:graphicData>
        </a:graphic>
      </p:graphicFrame>
    </p:spTree>
    <p:extLst>
      <p:ext uri="{BB962C8B-B14F-4D97-AF65-F5344CB8AC3E}">
        <p14:creationId xmlns:p14="http://schemas.microsoft.com/office/powerpoint/2010/main" val="1411670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0A2006-3595-4893-B7D5-09669DE4FAA8}"/>
              </a:ext>
            </a:extLst>
          </p:cNvPr>
          <p:cNvSpPr>
            <a:spLocks noGrp="1"/>
          </p:cNvSpPr>
          <p:nvPr>
            <p:ph type="title"/>
          </p:nvPr>
        </p:nvSpPr>
        <p:spPr/>
        <p:txBody>
          <a:bodyPr/>
          <a:lstStyle/>
          <a:p>
            <a:r>
              <a:rPr lang="uk-UA" b="1" dirty="0"/>
              <a:t>6. Спеціалізовані способи проникнення в міжнародному бізнесі</a:t>
            </a:r>
            <a:endParaRPr lang="ru-RU" dirty="0"/>
          </a:p>
        </p:txBody>
      </p:sp>
      <p:sp>
        <p:nvSpPr>
          <p:cNvPr id="7" name="Объект 6">
            <a:extLst>
              <a:ext uri="{FF2B5EF4-FFF2-40B4-BE49-F238E27FC236}">
                <a16:creationId xmlns:a16="http://schemas.microsoft.com/office/drawing/2014/main" id="{B2F09C4B-A539-4707-B834-221E88D7C6FC}"/>
              </a:ext>
            </a:extLst>
          </p:cNvPr>
          <p:cNvSpPr>
            <a:spLocks noGrp="1"/>
          </p:cNvSpPr>
          <p:nvPr>
            <p:ph idx="1"/>
          </p:nvPr>
        </p:nvSpPr>
        <p:spPr/>
        <p:txBody>
          <a:bodyPr>
            <a:normAutofit lnSpcReduction="10000"/>
          </a:bodyPr>
          <a:lstStyle/>
          <a:p>
            <a:r>
              <a:rPr lang="uk-UA" b="1" dirty="0"/>
              <a:t>Контрактне виробництво </a:t>
            </a:r>
            <a:r>
              <a:rPr lang="uk-UA" dirty="0" err="1"/>
              <a:t>використосовується</a:t>
            </a:r>
            <a:r>
              <a:rPr lang="uk-UA" dirty="0"/>
              <a:t> як великими, так і невеликими компаніями, які залучають інші компанії для задоволення більшості або всіх виробничих потреб. Ця стратегія дозволяє компанії скоротити обсяг фінансових і трудових ресурсів, необхідних для фізичного виготовлення продукції. </a:t>
            </a:r>
          </a:p>
          <a:p>
            <a:r>
              <a:rPr lang="uk-UA" b="1" dirty="0"/>
              <a:t>Управлінський контракт </a:t>
            </a:r>
            <a:r>
              <a:rPr lang="uk-UA" dirty="0"/>
              <a:t>- це угода, в відповідності з якою одна компанія надає управлінські, технічні та інші спеціалізовані послуги іншій компанії протягом попередньо обумовленого періоду за грошову винагороду. Перша компанія отримує за свої послуги або фіксовану плату, або відсоток від продажів.</a:t>
            </a:r>
          </a:p>
          <a:p>
            <a:r>
              <a:rPr lang="uk-UA" b="1" i="1" dirty="0"/>
              <a:t>Контракт на будівництво об’єкта під ключ</a:t>
            </a:r>
            <a:r>
              <a:rPr lang="uk-UA" dirty="0"/>
              <a:t> - це договір, відповідно до якого компанія бере на себе зобов’язання з проектування, будівництва і оснащення об’єкта з подальшою передачею замовнику об’єкта повністю готового до експлуатації.</a:t>
            </a:r>
            <a:endParaRPr lang="ru-RU" dirty="0"/>
          </a:p>
        </p:txBody>
      </p:sp>
    </p:spTree>
    <p:extLst>
      <p:ext uri="{BB962C8B-B14F-4D97-AF65-F5344CB8AC3E}">
        <p14:creationId xmlns:p14="http://schemas.microsoft.com/office/powerpoint/2010/main" val="2926988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TotalTime>
  <Words>1171</Words>
  <Application>Microsoft Office PowerPoint</Application>
  <PresentationFormat>Широкоэкранный</PresentationFormat>
  <Paragraphs>109</Paragraphs>
  <Slides>11</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11</vt:i4>
      </vt:variant>
    </vt:vector>
  </HeadingPairs>
  <TitlesOfParts>
    <vt:vector size="19" baseType="lpstr">
      <vt:lpstr>Arial</vt:lpstr>
      <vt:lpstr>Arial Unicode MS</vt:lpstr>
      <vt:lpstr>Calibri</vt:lpstr>
      <vt:lpstr>Century Gothic</vt:lpstr>
      <vt:lpstr>Times New Roman</vt:lpstr>
      <vt:lpstr>Wingdings</vt:lpstr>
      <vt:lpstr>Wingdings 3</vt:lpstr>
      <vt:lpstr>Ион</vt:lpstr>
      <vt:lpstr>Тема 6. Аналіз закордонних ринків і стратегії проникнення </vt:lpstr>
      <vt:lpstr>1. Основні способи аналізу зарубіжних ринків. </vt:lpstr>
      <vt:lpstr>2. Процес вибору способів проникнення компанії на зарубіжний ринок. </vt:lpstr>
      <vt:lpstr>Презентация PowerPoint</vt:lpstr>
      <vt:lpstr>3. Експорт як стратегія проникнення на зарубіжний ринок. </vt:lpstr>
      <vt:lpstr>4. Міжнародне ліцензування.</vt:lpstr>
      <vt:lpstr>Основні питання міжнародного ліцензування </vt:lpstr>
      <vt:lpstr>5. Міжнародний франчайзинг </vt:lpstr>
      <vt:lpstr>6. Спеціалізовані способи проникнення в міжнародному бізнесі</vt:lpstr>
      <vt:lpstr>Презентация PowerPoint</vt:lpstr>
      <vt:lpstr>7. Прямі іноземні інвестиції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6. Аналіз закордонних ринків і стратегії проникнення </dc:title>
  <dc:creator>Пользователь</dc:creator>
  <cp:lastModifiedBy>Пользователь</cp:lastModifiedBy>
  <cp:revision>2</cp:revision>
  <dcterms:created xsi:type="dcterms:W3CDTF">2020-08-31T04:29:46Z</dcterms:created>
  <dcterms:modified xsi:type="dcterms:W3CDTF">2020-08-31T04:40:12Z</dcterms:modified>
</cp:coreProperties>
</file>