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2E1619E-3E29-46DE-B20E-F5C53C625577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FE7A3A6-47FB-4813-9997-E8983820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9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19E-3E29-46DE-B20E-F5C53C625577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A3A6-47FB-4813-9997-E8983820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7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19E-3E29-46DE-B20E-F5C53C625577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A3A6-47FB-4813-9997-E8983820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23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19E-3E29-46DE-B20E-F5C53C625577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A3A6-47FB-4813-9997-E8983820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595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19E-3E29-46DE-B20E-F5C53C625577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A3A6-47FB-4813-9997-E8983820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78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19E-3E29-46DE-B20E-F5C53C625577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A3A6-47FB-4813-9997-E8983820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75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19E-3E29-46DE-B20E-F5C53C625577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A3A6-47FB-4813-9997-E8983820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74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2E1619E-3E29-46DE-B20E-F5C53C625577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A3A6-47FB-4813-9997-E8983820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167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2E1619E-3E29-46DE-B20E-F5C53C625577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A3A6-47FB-4813-9997-E8983820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1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19E-3E29-46DE-B20E-F5C53C625577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A3A6-47FB-4813-9997-E8983820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1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19E-3E29-46DE-B20E-F5C53C625577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A3A6-47FB-4813-9997-E8983820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42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19E-3E29-46DE-B20E-F5C53C625577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A3A6-47FB-4813-9997-E8983820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36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19E-3E29-46DE-B20E-F5C53C625577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A3A6-47FB-4813-9997-E8983820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89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19E-3E29-46DE-B20E-F5C53C625577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A3A6-47FB-4813-9997-E8983820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08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19E-3E29-46DE-B20E-F5C53C625577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A3A6-47FB-4813-9997-E8983820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84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19E-3E29-46DE-B20E-F5C53C625577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A3A6-47FB-4813-9997-E8983820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8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19E-3E29-46DE-B20E-F5C53C625577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A3A6-47FB-4813-9997-E8983820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3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2E1619E-3E29-46DE-B20E-F5C53C625577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FE7A3A6-47FB-4813-9997-E8983820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8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6CF2C-B2B7-484F-8998-AE480DD28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073" y="764499"/>
            <a:ext cx="8825658" cy="2169092"/>
          </a:xfrm>
        </p:spPr>
        <p:txBody>
          <a:bodyPr/>
          <a:lstStyle/>
          <a:p>
            <a:r>
              <a:rPr lang="uk-UA" sz="3200" b="1" dirty="0"/>
              <a:t>Тема 8. Міжнародне управління людськими ресурсами та трудовими відносинами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C0B082-6D09-45CF-87F8-F4BDB1982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073" y="2567580"/>
            <a:ext cx="8825658" cy="861420"/>
          </a:xfrm>
        </p:spPr>
        <p:txBody>
          <a:bodyPr>
            <a:noAutofit/>
          </a:bodyPr>
          <a:lstStyle/>
          <a:p>
            <a:r>
              <a:rPr lang="uk-UA" sz="2000" dirty="0"/>
              <a:t>1. Природа управління людськими ресурсами в міжнародному бізнесі.</a:t>
            </a:r>
            <a:endParaRPr lang="ru-RU" sz="2000" dirty="0"/>
          </a:p>
          <a:p>
            <a:r>
              <a:rPr lang="uk-UA" sz="2000" dirty="0"/>
              <a:t>2. Рекрутування та відбір менеджерів для роботи за кордоном.</a:t>
            </a:r>
            <a:endParaRPr lang="ru-RU" sz="2000" dirty="0"/>
          </a:p>
          <a:p>
            <a:r>
              <a:rPr lang="uk-UA" sz="2000" dirty="0"/>
              <a:t>3. Навчання і розвиток менеджерів в міжнародній компанії.</a:t>
            </a:r>
            <a:endParaRPr lang="ru-RU" sz="2000" dirty="0"/>
          </a:p>
          <a:p>
            <a:r>
              <a:rPr lang="uk-UA" sz="2000" dirty="0"/>
              <a:t>4. Оцінка ефективності роботи та політика оплати праці менеджерів за кордоном.</a:t>
            </a:r>
            <a:endParaRPr lang="ru-RU" sz="2000" dirty="0"/>
          </a:p>
          <a:p>
            <a:r>
              <a:rPr lang="uk-UA" sz="2000" dirty="0"/>
              <a:t>5. Питання управління неуправлінськими кадрами.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35150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BCA3D-4E53-434E-AC3D-04EF273E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Адаптація до нової культури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ED670D-5AA5-4F96-B4C9-ABB34237D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342" y="2263515"/>
            <a:ext cx="9383842" cy="4032354"/>
          </a:xfrm>
        </p:spPr>
        <p:txBody>
          <a:bodyPr>
            <a:normAutofit/>
          </a:bodyPr>
          <a:lstStyle/>
          <a:p>
            <a:r>
              <a:rPr lang="uk-UA" b="1" dirty="0"/>
              <a:t>Адаптація до нової культури</a:t>
            </a:r>
            <a:r>
              <a:rPr lang="uk-UA" dirty="0"/>
              <a:t>, зазвичай відбувається в </a:t>
            </a:r>
            <a:r>
              <a:rPr lang="uk-UA" b="1" dirty="0"/>
              <a:t>чотири етапи</a:t>
            </a:r>
            <a:r>
              <a:rPr lang="uk-UA" dirty="0"/>
              <a:t>.</a:t>
            </a:r>
            <a:endParaRPr lang="ru-RU" dirty="0"/>
          </a:p>
          <a:p>
            <a:r>
              <a:rPr lang="uk-UA" dirty="0"/>
              <a:t>1. Медовий місяць. Протягом перших декількох днів або місяців нова культура здається екзотичною і збудливою. Через захоплення роботою в новому середовищі працівник переоцінює простоту пристосування.</a:t>
            </a:r>
            <a:endParaRPr lang="ru-RU" dirty="0"/>
          </a:p>
          <a:p>
            <a:r>
              <a:rPr lang="uk-UA" dirty="0"/>
              <a:t>2. Розчарування. Численні відмінності між новим і старим середовищами накладаються одне на інше. Ці відмінності тільки зростають у міру того, як працівник і його сім’я стикаються з труднощами побуту. Багатьом працівникам, які працівникам так і не вдається пройти цей етап.</a:t>
            </a:r>
            <a:endParaRPr lang="ru-RU" dirty="0"/>
          </a:p>
          <a:p>
            <a:r>
              <a:rPr lang="uk-UA" dirty="0"/>
              <a:t>3. Адаптація. З часом працівник починає розуміти принципи нової культури, досконало оволодіває мовою і пристосовується до повсякденного життя.</a:t>
            </a:r>
            <a:endParaRPr lang="ru-RU" dirty="0"/>
          </a:p>
          <a:p>
            <a:r>
              <a:rPr lang="uk-UA" dirty="0"/>
              <a:t>4. Дві культури. У міру того як працівник здатний </a:t>
            </a:r>
            <a:r>
              <a:rPr lang="uk-UA" dirty="0" err="1"/>
              <a:t>продуктивно</a:t>
            </a:r>
            <a:r>
              <a:rPr lang="uk-UA" dirty="0"/>
              <a:t> функціонувати в новій культурі, від його занепокоєння не залишається і сліду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53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63E59-5FA5-4A52-AC77-BBCBF4D6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Ймовірність успішного виконання менеджерами зарубіжних завдань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89E0D-10DC-450D-9F16-200372FBB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Як показують недавні дослідження, </a:t>
            </a:r>
            <a:r>
              <a:rPr lang="uk-UA" b="1" dirty="0"/>
              <a:t>ймовірність успішного виконання менеджерами зарубіжних завдань</a:t>
            </a:r>
            <a:r>
              <a:rPr lang="uk-UA" dirty="0"/>
              <a:t> зростає, якщо менеджери:</a:t>
            </a:r>
            <a:endParaRPr lang="ru-RU" dirty="0"/>
          </a:p>
          <a:p>
            <a:r>
              <a:rPr lang="uk-UA" dirty="0"/>
              <a:t>- можуть вільно обирати, погодитися на закордонне відрядження або відмовитись від нього;</a:t>
            </a:r>
            <a:endParaRPr lang="ru-RU" dirty="0"/>
          </a:p>
          <a:p>
            <a:r>
              <a:rPr lang="uk-UA" dirty="0"/>
              <a:t>- заздалегідь отримують реалістичне уявлення про нове робоче місце та про своє завдання;</a:t>
            </a:r>
            <a:endParaRPr lang="ru-RU" dirty="0"/>
          </a:p>
          <a:p>
            <a:r>
              <a:rPr lang="uk-UA" dirty="0"/>
              <a:t>- отримують реалістичне уявлення про те, як буде проходити їх репатріація;</a:t>
            </a:r>
            <a:endParaRPr lang="ru-RU" dirty="0"/>
          </a:p>
          <a:p>
            <a:r>
              <a:rPr lang="uk-UA" dirty="0"/>
              <a:t>- після повернення додому отримають помічника, який буде відстоювати їхні інтереси і забезпечувати корпоративний та соціальний захист, поки менеджери перебувають за кордоном;</a:t>
            </a:r>
            <a:endParaRPr lang="ru-RU" dirty="0"/>
          </a:p>
          <a:p>
            <a:r>
              <a:rPr lang="uk-UA" dirty="0"/>
              <a:t>- будуть чітко бачити зв’язок між закордонним відрядженням і довгостроковим кар’єрним ростом.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886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ADE61-A3BB-48BA-9F59-54E3139B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3. Навчання і розвиток менеджерів в міжнародній компанії.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E64FB1-0C67-48D7-B0D1-A30EF14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Відділ кадрів міжнародної фірми також має надати менеджерам (як материнської компанії, так й іноземних офісів) </a:t>
            </a:r>
            <a:r>
              <a:rPr lang="uk-UA" b="1" dirty="0"/>
              <a:t>тренінги і програми розвитку</a:t>
            </a:r>
            <a:r>
              <a:rPr lang="uk-UA" dirty="0"/>
              <a:t>, щоб допомогти їм працювати більш ефективно. </a:t>
            </a:r>
            <a:r>
              <a:rPr lang="uk-UA" b="1" dirty="0"/>
              <a:t>Навчанням (тренінгом)</a:t>
            </a:r>
            <a:r>
              <a:rPr lang="uk-UA" dirty="0"/>
              <a:t> називається підготовка, спрямована на розвиток конкретних навичок і здібностей.</a:t>
            </a:r>
          </a:p>
          <a:p>
            <a:r>
              <a:rPr lang="uk-UA" b="1" dirty="0"/>
              <a:t>Розвитком </a:t>
            </a:r>
            <a:r>
              <a:rPr lang="uk-UA" dirty="0"/>
              <a:t>називається загальна освіта, пов’язана з підготовкою менеджерів до нового призначенням та / або переміщення на вищу посаду. Як правило, програма розвитку може бути націлена на допомогу менеджерам в поліпшенні здатності приймати рішення або мотивувати підлеглих.</a:t>
            </a:r>
          </a:p>
          <a:p>
            <a:r>
              <a:rPr lang="uk-UA" b="1" dirty="0"/>
              <a:t>Оцінка потреб у навчанні</a:t>
            </a:r>
            <a:r>
              <a:rPr lang="uk-UA" dirty="0"/>
              <a:t> - надзвичайно важливий елемент міжнародного управління людськими ресурсами. Фірми, які недооцінюють ці потреби, можуть зіткнутися з серйозними труднощами. Саме недостатня кількість знань про іноземних покупців і ринки є головним бар’єром на шляху успішного проникнення на такі ринки.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876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BAB62-E4C8-42B5-AF8E-0531834C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580" y="484718"/>
            <a:ext cx="10912839" cy="706964"/>
          </a:xfrm>
        </p:spPr>
        <p:txBody>
          <a:bodyPr/>
          <a:lstStyle/>
          <a:p>
            <a:r>
              <a:rPr lang="uk-UA" b="1" dirty="0"/>
              <a:t> </a:t>
            </a:r>
            <a:br>
              <a:rPr lang="ru-RU" dirty="0"/>
            </a:br>
            <a:r>
              <a:rPr lang="uk-UA" b="1" dirty="0"/>
              <a:t>4. Оцінка ефективності роботи та політика оплати праці менеджерів за кордоном.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24D5C0-9178-4FC0-9C56-25B7A0CD5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Наступний важливий елемент міжнародного управління людськими ресурсами полягає в </a:t>
            </a:r>
            <a:r>
              <a:rPr lang="uk-UA" b="1" dirty="0"/>
              <a:t>проведенні оцінки результатів роботи і визначенні розмірів оплати праці та пільг</a:t>
            </a:r>
            <a:r>
              <a:rPr lang="uk-UA" dirty="0"/>
              <a:t>. Якщо рекрутування, відбір та навчання з розвитком стосуються в основному питань, що передують виконанню працівником своїх обов’язків, то оцінка і оплата праці пов’язані з «поточними» питаннями, позначаються і на співробітнику, і на фірмі протягом тривалого часу після відправки людини за кордон .</a:t>
            </a:r>
            <a:endParaRPr lang="ru-RU" dirty="0"/>
          </a:p>
          <a:p>
            <a:r>
              <a:rPr lang="uk-UA" b="1" dirty="0"/>
              <a:t>Оцінка результатів праці в міжнародному бізнесі. Оцінка результатів праці</a:t>
            </a:r>
            <a:r>
              <a:rPr lang="uk-UA" dirty="0"/>
              <a:t> - це процес визначення того, наскільки ефективно люди виконують свою роботу.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017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1F3BD-DB11-4B5C-ABD3-18BBE4CD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5. Питання управління неуправлінськими кадрами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D018AC-4E73-4FEF-950E-C572897A8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40" y="2323475"/>
            <a:ext cx="10073390" cy="4272197"/>
          </a:xfrm>
        </p:spPr>
        <p:txBody>
          <a:bodyPr>
            <a:normAutofit fontScale="92500"/>
          </a:bodyPr>
          <a:lstStyle/>
          <a:p>
            <a:r>
              <a:rPr lang="uk-UA" dirty="0"/>
              <a:t>Стандартні </a:t>
            </a:r>
            <a:r>
              <a:rPr lang="uk-UA" b="1" dirty="0"/>
              <a:t>завдання управління людськими ресурсами</a:t>
            </a:r>
            <a:r>
              <a:rPr lang="uk-UA" dirty="0"/>
              <a:t>, пов’язані з неуправлінськими</a:t>
            </a:r>
            <a:r>
              <a:rPr lang="uk-UA" b="1" dirty="0"/>
              <a:t> </a:t>
            </a:r>
            <a:r>
              <a:rPr lang="uk-UA" dirty="0"/>
              <a:t>кадрами: рекрутування, відбір, навчання, оплата праці і </a:t>
            </a:r>
            <a:r>
              <a:rPr lang="uk-UA" dirty="0" err="1"/>
              <a:t>т.д</a:t>
            </a:r>
            <a:r>
              <a:rPr lang="uk-UA" dirty="0"/>
              <a:t>., вони цілком залежать від місцевого законодавства, культури та економічної ситуації.</a:t>
            </a:r>
          </a:p>
          <a:p>
            <a:r>
              <a:rPr lang="uk-UA" b="1" dirty="0"/>
              <a:t>Рекрутування та відбір. </a:t>
            </a:r>
            <a:r>
              <a:rPr lang="uk-UA" dirty="0"/>
              <a:t>В іноземних відділеннях міжнародних фірм на неуправлінських</a:t>
            </a:r>
            <a:r>
              <a:rPr lang="uk-UA" b="1" dirty="0"/>
              <a:t> </a:t>
            </a:r>
            <a:r>
              <a:rPr lang="uk-UA" dirty="0"/>
              <a:t>посадах, тобто в якості виробничих робітників («синіх комірців») або конторських службовців («білих комірців») зазвичай працюють представники приймаючої країни. У більшості випадків тому є економічне пояснення: вони частіше за все обходяться фірмі дешевше, ніж представники материнської або третьої країни.</a:t>
            </a:r>
          </a:p>
          <a:p>
            <a:r>
              <a:rPr lang="uk-UA" dirty="0"/>
              <a:t>Як би там не було, у міжнародного підприємства повинен бути розроблений і впроваджений </a:t>
            </a:r>
            <a:r>
              <a:rPr lang="uk-UA" b="1" dirty="0"/>
              <a:t>план рекрутування та відбору працівників</a:t>
            </a:r>
            <a:r>
              <a:rPr lang="uk-UA" dirty="0"/>
              <a:t> на ринку приймаючої країни. Цей план має включати в себе оцінку потреб фірми в людських ресурсах, джерела залучення робочої сили, навички та здібності працівників і потреби в навчанні. Він повинен також враховувати особливі умови, існуючі на місцевому ринку праці.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53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FE1E5-AA52-4947-BF8A-B25A9CCC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 </a:t>
            </a:r>
            <a:br>
              <a:rPr lang="ru-RU" dirty="0"/>
            </a:br>
            <a:r>
              <a:rPr lang="uk-UA" b="1" dirty="0"/>
              <a:t>1. Природа міжнародного управління людськими ресурсами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83EBA-E7F6-44F8-8474-0769A4132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000" b="1" i="1" dirty="0"/>
              <a:t>Вставка 7.1. Наймати, так кращих! «</a:t>
            </a:r>
            <a:r>
              <a:rPr lang="uk-UA" sz="2000" b="1" i="1" dirty="0" err="1"/>
              <a:t>Toyota</a:t>
            </a:r>
            <a:r>
              <a:rPr lang="uk-UA" sz="2000" b="1" i="1" dirty="0"/>
              <a:t>» </a:t>
            </a:r>
            <a:endParaRPr lang="ru-RU" sz="2000" b="1" i="1" dirty="0"/>
          </a:p>
          <a:p>
            <a:endParaRPr lang="uk-UA" sz="2000" b="1" i="1" dirty="0"/>
          </a:p>
          <a:p>
            <a:r>
              <a:rPr lang="uk-UA" sz="2000" b="1" i="1" dirty="0"/>
              <a:t>Управління людськими ресурсами</a:t>
            </a:r>
            <a:r>
              <a:rPr lang="uk-UA" sz="2000" dirty="0"/>
              <a:t> (УЛР) - це сукупність дій, спрямованих на залучення, розвиток і підтримку ефективної робочої сили, необхідної для досягнення цілей фірми. </a:t>
            </a:r>
          </a:p>
          <a:p>
            <a:r>
              <a:rPr lang="uk-UA" sz="2000" dirty="0"/>
              <a:t>УЛР включає в себе рекрутування та відбір неуправлінських і управлінських кадрів, навчання (тренінг) і розвиток, оцінку результатів діяльності, оплату праці та надання додаткових пільг. </a:t>
            </a:r>
          </a:p>
          <a:p>
            <a:r>
              <a:rPr lang="uk-UA" sz="2000" dirty="0"/>
              <a:t>Відправною точкою є визнання стратегічної позиції УЛР у фірмі та </a:t>
            </a:r>
            <a:r>
              <a:rPr lang="uk-UA" sz="2000" b="1" dirty="0"/>
              <a:t>взаємозв’язки між її загальною стратегією і стратегією УЛР</a:t>
            </a:r>
            <a:r>
              <a:rPr lang="uk-UA" sz="2000" dirty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602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CF7DF-06EC-4ABB-9BA0-FDCAB603D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77B495E-742E-4BAB-8BB3-79EADC6BE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53" y="502457"/>
            <a:ext cx="5011268" cy="5381875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EA2B39-FA75-4CDF-968C-8A342954704B}"/>
              </a:ext>
            </a:extLst>
          </p:cNvPr>
          <p:cNvSpPr/>
          <p:nvPr/>
        </p:nvSpPr>
        <p:spPr>
          <a:xfrm>
            <a:off x="3227882" y="5747744"/>
            <a:ext cx="6096000" cy="8788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8.</a:t>
            </a:r>
            <a:r>
              <a:rPr lang="uk-UA" dirty="0">
                <a:latin typeface="Times New Roman" panose="02020603050405020304" pitchFamily="18" charset="0"/>
                <a:ea typeface="Arial Unicode MS"/>
                <a:cs typeface="Arial Unicode MS"/>
              </a:rPr>
              <a:t>1.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Процес міжнародного управління людськими ресурсами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5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4270B-61D5-434F-BC28-9DD60C8D2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076" y="1243491"/>
            <a:ext cx="8761413" cy="706964"/>
          </a:xfrm>
        </p:spPr>
        <p:txBody>
          <a:bodyPr/>
          <a:lstStyle/>
          <a:p>
            <a:r>
              <a:rPr lang="uk-UA" b="1" dirty="0"/>
              <a:t>Потреби міжнародного забезпечення управлінськими кадрами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F586E7-5AAC-425C-A976-4E0235509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b="1" dirty="0"/>
              <a:t>Питання кадрового забезпечення</a:t>
            </a:r>
            <a:r>
              <a:rPr lang="uk-UA" sz="2400" dirty="0"/>
              <a:t>, які вирішуються міжнародними менеджерами з людських ресурсів, можна розділити </a:t>
            </a:r>
            <a:r>
              <a:rPr lang="uk-UA" sz="2400" b="1" dirty="0"/>
              <a:t>на дві широкі категорії.</a:t>
            </a:r>
            <a:r>
              <a:rPr lang="uk-UA" sz="2400" dirty="0"/>
              <a:t> </a:t>
            </a:r>
            <a:r>
              <a:rPr lang="uk-UA" sz="2400" b="1" dirty="0"/>
              <a:t>Перша</a:t>
            </a:r>
            <a:r>
              <a:rPr lang="uk-UA" sz="2400" dirty="0"/>
              <a:t> - це рекрутування, навчання та утримання менеджерів і топ-менеджерів. </a:t>
            </a:r>
            <a:r>
              <a:rPr lang="uk-UA" sz="2400" b="1" dirty="0"/>
              <a:t>Друга категорія</a:t>
            </a:r>
            <a:r>
              <a:rPr lang="uk-UA" sz="2400" dirty="0"/>
              <a:t> - це рекрутування, навчання та утримання неуправлінських кадрів, таких як виробничі робітники (так звані «блакитні комірці») і конторські службовці («білі комірці»).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093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99CC0-ECBC-4C82-9F01-36CD9AEA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Представники материнської країни, приймаючої країни і третіх країн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D1D75-90F0-4F6A-B0E9-687917CA1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347" y="2353455"/>
            <a:ext cx="10473128" cy="428718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Масштаб інтернаціоналізації фірми і її ступінь централізації або децентралізації впливають на філософію щодо національності міжнародних менеджерів (і піддаються її впливу). Фірма може наймати менеджерів </a:t>
            </a:r>
            <a:r>
              <a:rPr lang="uk-UA" b="1" dirty="0"/>
              <a:t>з трьох груп осіб:</a:t>
            </a:r>
            <a:r>
              <a:rPr lang="uk-UA" dirty="0"/>
              <a:t> представників материнської країни, приймаючої країни і третіх країн.</a:t>
            </a:r>
          </a:p>
          <a:p>
            <a:r>
              <a:rPr lang="uk-UA" b="1" dirty="0"/>
              <a:t>Представники материнської країни</a:t>
            </a:r>
            <a:r>
              <a:rPr lang="uk-UA" dirty="0"/>
              <a:t> (</a:t>
            </a:r>
            <a:r>
              <a:rPr lang="uk-UA" dirty="0" err="1"/>
              <a:t>parent</a:t>
            </a:r>
            <a:r>
              <a:rPr lang="uk-UA" dirty="0"/>
              <a:t> </a:t>
            </a:r>
            <a:r>
              <a:rPr lang="uk-UA" dirty="0" err="1"/>
              <a:t>country</a:t>
            </a:r>
            <a:r>
              <a:rPr lang="uk-UA" dirty="0"/>
              <a:t> </a:t>
            </a:r>
            <a:r>
              <a:rPr lang="uk-UA" dirty="0" err="1"/>
              <a:t>nationals</a:t>
            </a:r>
            <a:r>
              <a:rPr lang="uk-UA" dirty="0"/>
              <a:t> - </a:t>
            </a:r>
            <a:r>
              <a:rPr lang="uk-UA" dirty="0" err="1"/>
              <a:t>PCNs</a:t>
            </a:r>
            <a:r>
              <a:rPr lang="uk-UA" dirty="0"/>
              <a:t>) - це жителі рідної країни міжнародної фірми. Їх залучення до закордонної діяльності надає фірмі безліч переваг. </a:t>
            </a:r>
            <a:endParaRPr lang="ru-RU" dirty="0"/>
          </a:p>
          <a:p>
            <a:r>
              <a:rPr lang="uk-UA" b="1" dirty="0"/>
              <a:t>Представники приймаючої країни</a:t>
            </a:r>
            <a:r>
              <a:rPr lang="uk-UA" dirty="0"/>
              <a:t> (</a:t>
            </a:r>
            <a:r>
              <a:rPr lang="uk-UA" dirty="0" err="1"/>
              <a:t>host</a:t>
            </a:r>
            <a:r>
              <a:rPr lang="uk-UA" dirty="0"/>
              <a:t> </a:t>
            </a:r>
            <a:r>
              <a:rPr lang="uk-UA" dirty="0" err="1"/>
              <a:t>country</a:t>
            </a:r>
            <a:r>
              <a:rPr lang="uk-UA" dirty="0"/>
              <a:t> </a:t>
            </a:r>
            <a:r>
              <a:rPr lang="uk-UA" dirty="0" err="1"/>
              <a:t>nationals</a:t>
            </a:r>
            <a:r>
              <a:rPr lang="uk-UA" dirty="0"/>
              <a:t> - </a:t>
            </a:r>
            <a:r>
              <a:rPr lang="uk-UA" dirty="0" err="1"/>
              <a:t>HCNs</a:t>
            </a:r>
            <a:r>
              <a:rPr lang="uk-UA" dirty="0"/>
              <a:t>) - це жителі країни, де фірма веде свої закордонні операції. Вони зазвичай залучаються на міжнародні підприємства на посади нижчого та середнього рівня, але нерідко з’являються і на управлінських і професійних позиціях. </a:t>
            </a:r>
          </a:p>
          <a:p>
            <a:r>
              <a:rPr lang="uk-UA" dirty="0"/>
              <a:t>Нарешті, міжнародна фірма може залучати </a:t>
            </a:r>
            <a:r>
              <a:rPr lang="uk-UA" b="1" dirty="0"/>
              <a:t>представників третіх країн</a:t>
            </a:r>
            <a:r>
              <a:rPr lang="uk-UA" dirty="0"/>
              <a:t> (</a:t>
            </a:r>
            <a:r>
              <a:rPr lang="uk-UA" dirty="0" err="1"/>
              <a:t>thrird</a:t>
            </a:r>
            <a:r>
              <a:rPr lang="uk-UA" dirty="0"/>
              <a:t> </a:t>
            </a:r>
            <a:r>
              <a:rPr lang="uk-UA" dirty="0" err="1"/>
              <a:t>country</a:t>
            </a:r>
            <a:r>
              <a:rPr lang="uk-UA" dirty="0"/>
              <a:t> </a:t>
            </a:r>
            <a:r>
              <a:rPr lang="uk-UA" dirty="0" err="1"/>
              <a:t>nationals</a:t>
            </a:r>
            <a:r>
              <a:rPr lang="uk-UA" dirty="0"/>
              <a:t> - </a:t>
            </a:r>
            <a:r>
              <a:rPr lang="uk-UA" dirty="0" err="1"/>
              <a:t>TCNs</a:t>
            </a:r>
            <a:r>
              <a:rPr lang="uk-UA" dirty="0"/>
              <a:t>), які не є жителями ні країни материнської фірми, ні приймаючої країни.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19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CE756-EA32-4BE1-B450-D012B1A0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Стратегія вибору працівників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65ADF1-398D-4871-9311-A970D7E25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20" y="2263515"/>
            <a:ext cx="10103370" cy="4152275"/>
          </a:xfrm>
        </p:spPr>
        <p:txBody>
          <a:bodyPr>
            <a:normAutofit/>
          </a:bodyPr>
          <a:lstStyle/>
          <a:p>
            <a:r>
              <a:rPr lang="uk-UA" dirty="0"/>
              <a:t>Деякі фірми застосовують </a:t>
            </a:r>
            <a:r>
              <a:rPr lang="uk-UA" b="1" dirty="0" err="1"/>
              <a:t>етноцентричну</a:t>
            </a:r>
            <a:r>
              <a:rPr lang="uk-UA" dirty="0"/>
              <a:t> модель залучення персоналу, коли при призначенні на вищі посади залучаються в основному представники материнської країни. Даний підхід заснований на припущенні про те, що думка головного офісу фірми повинна переважати над думкою дочірніх підприємств і що представники материнської країни більш ефективно представляють погляди головного офісу на закордонні операції.</a:t>
            </a:r>
          </a:p>
          <a:p>
            <a:r>
              <a:rPr lang="uk-UA" dirty="0"/>
              <a:t> Інші міжнародні фірми слідують </a:t>
            </a:r>
            <a:r>
              <a:rPr lang="uk-UA" b="1" dirty="0"/>
              <a:t>поліцентричній</a:t>
            </a:r>
            <a:r>
              <a:rPr lang="uk-UA" dirty="0"/>
              <a:t> моделі кадрового забезпечення, тобто віддають перевагу залученню місцевих працівників, вважаючи, що краще них місцевий ринок не знає ніхто. </a:t>
            </a:r>
          </a:p>
          <a:p>
            <a:r>
              <a:rPr lang="uk-UA" dirty="0"/>
              <a:t>Нарешті, в </a:t>
            </a:r>
            <a:r>
              <a:rPr lang="uk-UA" b="1" dirty="0"/>
              <a:t>геоцентричній </a:t>
            </a:r>
            <a:r>
              <a:rPr lang="uk-UA" dirty="0"/>
              <a:t>моделі кадрового забезпечення всі три групи мають рівні шанси при працевлаштуванні. Застосовуючи цей підхід фірми хочуть наймати кращих з наявних кандидатів незалежно від того, вихідцями з якої країни вони є.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91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658DA-C821-4F29-87C0-2594EE2F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168540"/>
            <a:ext cx="8761413" cy="706964"/>
          </a:xfrm>
        </p:spPr>
        <p:txBody>
          <a:bodyPr/>
          <a:lstStyle/>
          <a:p>
            <a:r>
              <a:rPr lang="uk-UA" b="1" dirty="0"/>
              <a:t>2. Рекрутування та відбір менеджерів для роботи за кордоном.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F716710-9EFD-4247-B8C5-6668277DF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90" y="2372151"/>
            <a:ext cx="8826556" cy="3308079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7991D3-E34A-44E8-BA5F-24B088395A5F}"/>
              </a:ext>
            </a:extLst>
          </p:cNvPr>
          <p:cNvSpPr/>
          <p:nvPr/>
        </p:nvSpPr>
        <p:spPr>
          <a:xfrm>
            <a:off x="2913088" y="58640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Arial Unicode MS"/>
              </a:rPr>
              <a:t>Рис. 8.2.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Навички та здібності, необхідні міжнародним менеджерам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68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7370B-69E7-4CC5-8705-73A71DDB5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Відбір менеджерів.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9A6171-5DE8-4DA2-A899-42232BEF0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/>
              <a:t>Відбір менеджерів. </a:t>
            </a:r>
            <a:r>
              <a:rPr lang="uk-UA" dirty="0"/>
              <a:t>Після запрошення достатнього числа кандидатів менеджери з людських ресурсів повинні вирішити, хто з них найбільше підходить для заповнення вакантного місця. Найбільш </a:t>
            </a:r>
            <a:r>
              <a:rPr lang="uk-UA" b="1" dirty="0"/>
              <a:t>перспективні кандидати мають володіти такими характеристиками:</a:t>
            </a:r>
            <a:endParaRPr lang="ru-RU" dirty="0"/>
          </a:p>
          <a:p>
            <a:r>
              <a:rPr lang="uk-UA" dirty="0"/>
              <a:t>- управлінська компетенція (технічні навички, лідерство, знання корпоративної культури);</a:t>
            </a:r>
            <a:endParaRPr lang="ru-RU" dirty="0"/>
          </a:p>
          <a:p>
            <a:r>
              <a:rPr lang="uk-UA" dirty="0"/>
              <a:t>- відповідна підготовка (формальне навчання, знання приймаючої країни, її культури і мови);</a:t>
            </a:r>
            <a:endParaRPr lang="ru-RU" dirty="0"/>
          </a:p>
          <a:p>
            <a:r>
              <a:rPr lang="uk-UA" dirty="0"/>
              <a:t>- адаптація до нових ситуацій (вміння одночасно пристосовуватись до нової роботи і до нового середовища, пристосовуватися до співробітництва з представниками приймаючої країни, пристосовуватися до нової національної культури).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20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64E5F-00D3-45AA-A8FB-8E0D49352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Невдача експатріантів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D338A2-0A7A-4F5B-8EC3-E9A14658C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Коли мова йде про менеджерів-експатріантів, переоцінити важливість процесу відбору важко. У випадку, якщо експатріант не впорається зі своїми обов’язками, втрати будуть надзвичайно великі. </a:t>
            </a:r>
            <a:r>
              <a:rPr lang="uk-UA" b="1" dirty="0"/>
              <a:t>Невдача експатріантів</a:t>
            </a:r>
            <a:r>
              <a:rPr lang="uk-UA" dirty="0"/>
              <a:t> - це передчасне повернення в свою країну через неможливість виконати закордонне завдання.</a:t>
            </a:r>
          </a:p>
          <a:p>
            <a:r>
              <a:rPr lang="uk-UA" b="1" dirty="0"/>
              <a:t>Головна причина невдач менеджерів-експатріантів</a:t>
            </a:r>
            <a:r>
              <a:rPr lang="uk-UA" dirty="0"/>
              <a:t> полягає в тому, що вони самі та / або їх дружини (чоловіки) і сім’ї не можуть пристосуватися до життя в нових умовах. У зв’язку з цим менеджери все частіше оцінюють </a:t>
            </a:r>
            <a:r>
              <a:rPr lang="uk-UA" b="1" dirty="0"/>
              <a:t>«нетехнічні» аспекти</a:t>
            </a:r>
            <a:r>
              <a:rPr lang="uk-UA" dirty="0"/>
              <a:t> того, наскільки кандидат підходить для виконання закордонних справ.</a:t>
            </a:r>
          </a:p>
          <a:p>
            <a:r>
              <a:rPr lang="uk-UA" dirty="0"/>
              <a:t>Наступний важливий аспект - </a:t>
            </a:r>
            <a:r>
              <a:rPr lang="uk-UA" b="1" dirty="0"/>
              <a:t>мотивація кандидата до виконання міжнародного завдання і його зацікавленість у цьому</a:t>
            </a:r>
            <a:r>
              <a:rPr lang="uk-UA" dirty="0"/>
              <a:t>.</a:t>
            </a:r>
          </a:p>
          <a:p>
            <a:r>
              <a:rPr lang="uk-UA" dirty="0"/>
              <a:t>Як вже говорилося, </a:t>
            </a:r>
            <a:r>
              <a:rPr lang="uk-UA" b="1" dirty="0"/>
              <a:t>нездатність сім’ї пристосуватися до нової культури</a:t>
            </a:r>
            <a:r>
              <a:rPr lang="uk-UA" dirty="0"/>
              <a:t> - це основна причина невдалих тривалих закордонних </a:t>
            </a:r>
            <a:r>
              <a:rPr lang="uk-UA" dirty="0" err="1"/>
              <a:t>відряджень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564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</TotalTime>
  <Words>1385</Words>
  <Application>Microsoft Office PowerPoint</Application>
  <PresentationFormat>Широкоэкранный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Unicode MS</vt:lpstr>
      <vt:lpstr>Calibri</vt:lpstr>
      <vt:lpstr>Century Gothic</vt:lpstr>
      <vt:lpstr>Times New Roman</vt:lpstr>
      <vt:lpstr>Wingdings 3</vt:lpstr>
      <vt:lpstr>Совет директоров</vt:lpstr>
      <vt:lpstr>Тема 8. Міжнародне управління людськими ресурсами та трудовими відносинами </vt:lpstr>
      <vt:lpstr>  1. Природа міжнародного управління людськими ресурсами</vt:lpstr>
      <vt:lpstr>Презентация PowerPoint</vt:lpstr>
      <vt:lpstr>Потреби міжнародного забезпечення управлінськими кадрами </vt:lpstr>
      <vt:lpstr>Представники материнської країни, приймаючої країни і третіх країн</vt:lpstr>
      <vt:lpstr>Стратегія вибору працівників</vt:lpstr>
      <vt:lpstr>2. Рекрутування та відбір менеджерів для роботи за кордоном. </vt:lpstr>
      <vt:lpstr>Відбір менеджерів.</vt:lpstr>
      <vt:lpstr>Невдача експатріантів</vt:lpstr>
      <vt:lpstr>Адаптація до нової культури</vt:lpstr>
      <vt:lpstr>Ймовірність успішного виконання менеджерами зарубіжних завдань</vt:lpstr>
      <vt:lpstr>3. Навчання і розвиток менеджерів в міжнародній компанії.</vt:lpstr>
      <vt:lpstr>  4. Оцінка ефективності роботи та політика оплати праці менеджерів за кордоном.</vt:lpstr>
      <vt:lpstr>5. Питання управління неуправлінськими кадрами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8. Міжнародне управління людськими ресурсами та трудовими відносинами </dc:title>
  <dc:creator>Пользователь</dc:creator>
  <cp:lastModifiedBy>Пользователь</cp:lastModifiedBy>
  <cp:revision>2</cp:revision>
  <dcterms:created xsi:type="dcterms:W3CDTF">2020-08-31T04:47:25Z</dcterms:created>
  <dcterms:modified xsi:type="dcterms:W3CDTF">2020-08-31T04:58:01Z</dcterms:modified>
</cp:coreProperties>
</file>