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1" r:id="rId5"/>
    <p:sldId id="272" r:id="rId6"/>
    <p:sldId id="273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0B44-4624-40C3-846D-98DF1E9868BB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8771-A92D-495C-A106-0622F98C2F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39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0B44-4624-40C3-846D-98DF1E9868BB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8771-A92D-495C-A106-0622F98C2F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08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0B44-4624-40C3-846D-98DF1E9868BB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8771-A92D-495C-A106-0622F98C2F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0401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0B44-4624-40C3-846D-98DF1E9868BB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8771-A92D-495C-A106-0622F98C2F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888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0B44-4624-40C3-846D-98DF1E9868BB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8771-A92D-495C-A106-0622F98C2F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4446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0B44-4624-40C3-846D-98DF1E9868BB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8771-A92D-495C-A106-0622F98C2F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901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0B44-4624-40C3-846D-98DF1E9868BB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8771-A92D-495C-A106-0622F98C2F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689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0B44-4624-40C3-846D-98DF1E9868BB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8771-A92D-495C-A106-0622F98C2F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58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0B44-4624-40C3-846D-98DF1E9868BB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8771-A92D-495C-A106-0622F98C2F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65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0B44-4624-40C3-846D-98DF1E9868BB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8771-A92D-495C-A106-0622F98C2F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33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0B44-4624-40C3-846D-98DF1E9868BB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8771-A92D-495C-A106-0622F98C2F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60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0B44-4624-40C3-846D-98DF1E9868BB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8771-A92D-495C-A106-0622F98C2F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08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0B44-4624-40C3-846D-98DF1E9868BB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8771-A92D-495C-A106-0622F98C2F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11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0B44-4624-40C3-846D-98DF1E9868BB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8771-A92D-495C-A106-0622F98C2F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02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0B44-4624-40C3-846D-98DF1E9868BB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8771-A92D-495C-A106-0622F98C2F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10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0B44-4624-40C3-846D-98DF1E9868BB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8771-A92D-495C-A106-0622F98C2F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77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F0B44-4624-40C3-846D-98DF1E9868BB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9B8771-A92D-495C-A106-0622F98C2F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7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emont-plus.com.ua/wp-content/uploads/2016/09/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7882" y="412124"/>
            <a:ext cx="6096000" cy="247642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Юрист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посадова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особа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28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3458" y="2024743"/>
            <a:ext cx="9185123" cy="4695888"/>
          </a:xfrm>
          <a:ln w="57150">
            <a:solidFill>
              <a:schemeClr val="accent1"/>
            </a:solidFill>
          </a:ln>
        </p:spPr>
        <p:txBody>
          <a:bodyPr/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авторитарний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автократичний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колегіальний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ліберальний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попустітельскій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3458" y="375698"/>
            <a:ext cx="9002245" cy="10772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159285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05812"/>
            <a:ext cx="8596668" cy="175477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Arial Black" pitchFamily="34" charset="0"/>
              </a:rPr>
              <a:t>Керівник</a:t>
            </a:r>
            <a:r>
              <a:rPr lang="ru-RU" dirty="0">
                <a:latin typeface="Arial Black" pitchFamily="34" charset="0"/>
              </a:rPr>
              <a:t>, як правило, </a:t>
            </a:r>
            <a:r>
              <a:rPr lang="ru-RU" dirty="0" err="1">
                <a:latin typeface="Arial Black" pitchFamily="34" charset="0"/>
              </a:rPr>
              <a:t>змушений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застосовувати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авторитарний</a:t>
            </a:r>
            <a:r>
              <a:rPr lang="ru-RU" dirty="0">
                <a:latin typeface="Arial Black" pitchFamily="34" charset="0"/>
              </a:rPr>
              <a:t> стиль у </a:t>
            </a:r>
            <a:r>
              <a:rPr lang="ru-RU" dirty="0" err="1">
                <a:latin typeface="Arial Black" pitchFamily="34" charset="0"/>
              </a:rPr>
              <a:t>двох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випадках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85623"/>
            <a:ext cx="8596668" cy="3555739"/>
          </a:xfrm>
          <a:ln w="5715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професіоналізм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керованої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в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осягнути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 і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прогнозувати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прагне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нав'язати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підлеглим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самим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заважає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провокує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керована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низьку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культуру,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професіоналізму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(у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е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професіоналізм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передбачення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витягти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роботу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розбещують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породжуючи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утриманство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97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069" y="287384"/>
            <a:ext cx="10593977" cy="12801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При </a:t>
            </a:r>
            <a:r>
              <a:rPr lang="ru-RU" dirty="0">
                <a:latin typeface="Arial Black" pitchFamily="34" charset="0"/>
              </a:rPr>
              <a:t>демократичному </a:t>
            </a:r>
            <a:r>
              <a:rPr lang="ru-RU" dirty="0" err="1">
                <a:latin typeface="Arial Black" pitchFamily="34" charset="0"/>
              </a:rPr>
              <a:t>стилі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керівник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0708" y="1776549"/>
            <a:ext cx="8503293" cy="4264813"/>
          </a:xfrm>
          <a:ln w="571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припускає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думку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(як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індивідуальне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колективне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про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аж до права вето, коли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йдеться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розглянутого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участю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регулярно і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інформує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думками та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наявною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думками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основною формою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взаємин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стимулює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боку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висунення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альтернативних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51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57150"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одноосібно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несе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грунтується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невдалих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ради »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широкий кругозор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спеціальній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практичними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професійними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навичками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(точна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розпоряджень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офіційної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колег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захищати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умінням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людьми,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користуватися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авторитетом і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домагатися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справ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22069" y="287384"/>
            <a:ext cx="10593977" cy="12801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При </a:t>
            </a:r>
            <a:r>
              <a:rPr lang="ru-RU" dirty="0">
                <a:latin typeface="Arial Black" pitchFamily="34" charset="0"/>
              </a:rPr>
              <a:t>демократичному </a:t>
            </a:r>
            <a:r>
              <a:rPr lang="ru-RU" dirty="0" err="1">
                <a:latin typeface="Arial Black" pitchFamily="34" charset="0"/>
              </a:rPr>
              <a:t>стилі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керівник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33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706" y="169818"/>
            <a:ext cx="8597608" cy="143401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Юрист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посадова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131" y="2050869"/>
            <a:ext cx="5434149" cy="4545874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Юрист як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фахівець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юри­дичній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котрий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обіймає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посаду в державному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організаційно-розпорядницькі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владним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підпорядкованих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породження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правовідносин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050" name="Picture 2" descr="http://garanta24.ru/uploads/posts/2017-07/1500559033_regr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531" y="1750423"/>
            <a:ext cx="5847041" cy="49769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52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3326" y="418011"/>
            <a:ext cx="8790676" cy="131934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194" y="1938521"/>
            <a:ext cx="6643430" cy="4697410"/>
          </a:xfrm>
          <a:ln w="57150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algn="just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Посада 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зако­нодавством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 особи,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котра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обіймає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права й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підго­товки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тісний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зв'язок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владними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повноваження­ми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(права й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похідні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орга­ну,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установи,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об'єднання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юрист.</a:t>
            </a:r>
          </a:p>
        </p:txBody>
      </p:sp>
      <p:pic>
        <p:nvPicPr>
          <p:cNvPr id="3074" name="Picture 2" descr="https://www.vzv.su/polezno-znat/wp-content/uploads/2015/08/podbor-personala-dlya-magazina-povishenie-sotrudni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135" y="2154283"/>
            <a:ext cx="49530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03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459443" cy="1320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259875"/>
            <a:ext cx="8596668" cy="4238688"/>
          </a:xfrm>
          <a:ln w="57150"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трактувати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як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невід’ємного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відмежуванням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службовців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відособленням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службовців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6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61407"/>
            <a:ext cx="9276563" cy="13106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посадової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57150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поширюється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службовцями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 є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заступники;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службовці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організаційно-розпорядчі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консультативно-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дорадчі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посадах,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оплатній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85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522" y="296092"/>
            <a:ext cx="9799079" cy="180702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 Black" pitchFamily="34" charset="0"/>
              </a:rPr>
              <a:t>На </a:t>
            </a:r>
            <a:r>
              <a:rPr lang="ru-RU" b="1" dirty="0" err="1">
                <a:latin typeface="Arial Black" pitchFamily="34" charset="0"/>
              </a:rPr>
              <a:t>підставі</a:t>
            </a:r>
            <a:r>
              <a:rPr lang="ru-RU" b="1" dirty="0">
                <a:latin typeface="Arial Black" pitchFamily="34" charset="0"/>
              </a:rPr>
              <a:t> </a:t>
            </a:r>
            <a:r>
              <a:rPr lang="ru-RU" b="1" dirty="0" err="1">
                <a:latin typeface="Arial Black" pitchFamily="34" charset="0"/>
              </a:rPr>
              <a:t>цього</a:t>
            </a:r>
            <a:r>
              <a:rPr lang="ru-RU" b="1" dirty="0">
                <a:latin typeface="Arial Black" pitchFamily="34" charset="0"/>
              </a:rPr>
              <a:t> </a:t>
            </a:r>
            <a:r>
              <a:rPr lang="ru-RU" b="1" dirty="0" err="1">
                <a:latin typeface="Arial Black" pitchFamily="34" charset="0"/>
              </a:rPr>
              <a:t>можна</a:t>
            </a:r>
            <a:r>
              <a:rPr lang="ru-RU" b="1" dirty="0">
                <a:latin typeface="Arial Black" pitchFamily="34" charset="0"/>
              </a:rPr>
              <a:t> </a:t>
            </a:r>
            <a:r>
              <a:rPr lang="ru-RU" b="1" dirty="0" err="1">
                <a:latin typeface="Arial Black" pitchFamily="34" charset="0"/>
              </a:rPr>
              <a:t>виділити</a:t>
            </a:r>
            <a:r>
              <a:rPr lang="ru-RU" b="1" dirty="0">
                <a:latin typeface="Arial Black" pitchFamily="34" charset="0"/>
              </a:rPr>
              <a:t> </a:t>
            </a:r>
            <a:r>
              <a:rPr lang="ru-RU" b="1" dirty="0" err="1">
                <a:latin typeface="Arial Black" pitchFamily="34" charset="0"/>
              </a:rPr>
              <a:t>такі</a:t>
            </a:r>
            <a:r>
              <a:rPr lang="ru-RU" b="1" dirty="0">
                <a:latin typeface="Arial Black" pitchFamily="34" charset="0"/>
              </a:rPr>
              <a:t> </a:t>
            </a:r>
            <a:r>
              <a:rPr lang="ru-RU" b="1" dirty="0" err="1">
                <a:latin typeface="Arial Black" pitchFamily="34" charset="0"/>
              </a:rPr>
              <a:t>ознаки</a:t>
            </a:r>
            <a:r>
              <a:rPr lang="ru-RU" b="1" dirty="0">
                <a:latin typeface="Arial Black" pitchFamily="34" charset="0"/>
              </a:rPr>
              <a:t>, </a:t>
            </a:r>
            <a:r>
              <a:rPr lang="ru-RU" b="1" dirty="0" err="1">
                <a:latin typeface="Arial Black" pitchFamily="34" charset="0"/>
              </a:rPr>
              <a:t>які</a:t>
            </a:r>
            <a:r>
              <a:rPr lang="ru-RU" b="1" dirty="0">
                <a:latin typeface="Arial Black" pitchFamily="34" charset="0"/>
              </a:rPr>
              <a:t> </a:t>
            </a:r>
            <a:r>
              <a:rPr lang="ru-RU" b="1" dirty="0" err="1">
                <a:latin typeface="Arial Black" pitchFamily="34" charset="0"/>
              </a:rPr>
              <a:t>визначають</a:t>
            </a:r>
            <a:r>
              <a:rPr lang="ru-RU" b="1" dirty="0">
                <a:latin typeface="Arial Black" pitchFamily="34" charset="0"/>
              </a:rPr>
              <a:t> </a:t>
            </a:r>
            <a:r>
              <a:rPr lang="ru-RU" b="1" dirty="0" err="1">
                <a:latin typeface="Arial Black" pitchFamily="34" charset="0"/>
              </a:rPr>
              <a:t>учасника</a:t>
            </a:r>
            <a:r>
              <a:rPr lang="ru-RU" b="1" dirty="0">
                <a:latin typeface="Arial Black" pitchFamily="34" charset="0"/>
              </a:rPr>
              <a:t> </a:t>
            </a:r>
            <a:r>
              <a:rPr lang="ru-RU" b="1" dirty="0" err="1">
                <a:latin typeface="Arial Black" pitchFamily="34" charset="0"/>
              </a:rPr>
              <a:t>правовідносин</a:t>
            </a:r>
            <a:r>
              <a:rPr lang="ru-RU" b="1" dirty="0">
                <a:latin typeface="Arial Black" pitchFamily="34" charset="0"/>
              </a:rPr>
              <a:t> як </a:t>
            </a:r>
            <a:r>
              <a:rPr lang="ru-RU" b="1" dirty="0" err="1">
                <a:latin typeface="Arial Black" pitchFamily="34" charset="0"/>
              </a:rPr>
              <a:t>посадову</a:t>
            </a:r>
            <a:r>
              <a:rPr lang="ru-RU" b="1" dirty="0">
                <a:latin typeface="Arial Black" pitchFamily="34" charset="0"/>
              </a:rPr>
              <a:t> особу:</a:t>
            </a:r>
            <a:br>
              <a:rPr lang="ru-RU" b="1" dirty="0">
                <a:latin typeface="Arial Black" pitchFamily="34" charset="0"/>
              </a:rPr>
            </a:br>
            <a:endParaRPr lang="ru-RU" b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6522" y="2390504"/>
            <a:ext cx="8923240" cy="3885990"/>
          </a:xfrm>
          <a:ln w="57150">
            <a:solidFill>
              <a:schemeClr val="accent1"/>
            </a:solidFill>
          </a:ln>
        </p:spPr>
        <p:txBody>
          <a:bodyPr/>
          <a:lstStyle/>
          <a:p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організаційно-розпорядчих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адміністративно-господарських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0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31074"/>
            <a:ext cx="9511695" cy="149932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err="1">
                <a:latin typeface="Arial Black" pitchFamily="34" charset="0"/>
              </a:rPr>
              <a:t>Ознаки</a:t>
            </a:r>
            <a:r>
              <a:rPr lang="ru-RU" dirty="0">
                <a:latin typeface="Arial Black" pitchFamily="34" charset="0"/>
              </a:rPr>
              <a:t> юриста як </a:t>
            </a:r>
            <a:r>
              <a:rPr lang="ru-RU" dirty="0" err="1">
                <a:latin typeface="Arial Black" pitchFamily="34" charset="0"/>
              </a:rPr>
              <a:t>посадової</a:t>
            </a:r>
            <a:r>
              <a:rPr lang="ru-RU" dirty="0">
                <a:latin typeface="Arial Black" pitchFamily="34" charset="0"/>
              </a:rPr>
              <a:t> особи </a:t>
            </a:r>
            <a:r>
              <a:rPr lang="ru-RU" dirty="0" err="1" smtClean="0">
                <a:latin typeface="Arial Black" pitchFamily="34" charset="0"/>
              </a:rPr>
              <a:t>держави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3091" y="1936615"/>
            <a:ext cx="9780312" cy="4683125"/>
          </a:xfrm>
          <a:ln w="571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публічного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характеру;</a:t>
            </a:r>
          </a:p>
          <a:p>
            <a:pPr algn="just">
              <a:spcBef>
                <a:spcPts val="0"/>
              </a:spcBef>
            </a:pP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наділений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державно-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владними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повноваженнями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(правами,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обов'язками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обмеженнями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позначають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рамки прак­тичного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покладених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spcBef>
                <a:spcPts val="0"/>
              </a:spcBef>
            </a:pP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видавати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т. п.).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(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не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їхньою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й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носієм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представником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службовцями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посадови­ми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особами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1995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3277" y="313508"/>
            <a:ext cx="8806300" cy="151238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err="1" smtClean="0">
                <a:latin typeface="Arial Black" pitchFamily="34" charset="0"/>
              </a:rPr>
              <a:t>Зобов'я</a:t>
            </a:r>
            <a:r>
              <a:rPr lang="uk-UA" dirty="0" err="1" smtClean="0">
                <a:latin typeface="Arial Black" pitchFamily="34" charset="0"/>
              </a:rPr>
              <a:t>зання</a:t>
            </a:r>
            <a:r>
              <a:rPr lang="uk-UA" dirty="0" smtClean="0">
                <a:latin typeface="Arial Black" pitchFamily="34" charset="0"/>
              </a:rPr>
              <a:t>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571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Юрист як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зобов'язаний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діяль­нії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ст. 19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Конституції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«...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инюгГязані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межах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-бом,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Конституцією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законами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пов­ік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шаження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службу» та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пішими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законами,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встановлюють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відомчих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служб («Про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поліцію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службу» та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40900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9877455" cy="183315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err="1">
                <a:latin typeface="Arial Black" pitchFamily="34" charset="0"/>
              </a:rPr>
              <a:t>Ефективне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керівництво</a:t>
            </a:r>
            <a:r>
              <a:rPr lang="ru-RU" sz="2400" dirty="0">
                <a:latin typeface="Arial Black" pitchFamily="34" charset="0"/>
              </a:rPr>
              <a:t> юриста як </a:t>
            </a:r>
            <a:r>
              <a:rPr lang="ru-RU" sz="2400" dirty="0" err="1">
                <a:latin typeface="Arial Black" pitchFamily="34" charset="0"/>
              </a:rPr>
              <a:t>посадової</a:t>
            </a:r>
            <a:r>
              <a:rPr lang="ru-RU" sz="2400" dirty="0">
                <a:latin typeface="Arial Black" pitchFamily="34" charset="0"/>
              </a:rPr>
              <a:t> особи </a:t>
            </a:r>
            <a:r>
              <a:rPr lang="ru-RU" sz="2400" dirty="0" err="1">
                <a:latin typeface="Arial Black" pitchFamily="34" charset="0"/>
              </a:rPr>
              <a:t>залежить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від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підбору</a:t>
            </a:r>
            <a:r>
              <a:rPr lang="ru-RU" sz="2400" dirty="0">
                <a:latin typeface="Arial Black" pitchFamily="34" charset="0"/>
              </a:rPr>
              <a:t> і </a:t>
            </a:r>
            <a:r>
              <a:rPr lang="ru-RU" sz="2400" dirty="0" err="1">
                <a:latin typeface="Arial Black" pitchFamily="34" charset="0"/>
              </a:rPr>
              <a:t>розстановки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кадрів</a:t>
            </a:r>
            <a:r>
              <a:rPr lang="ru-RU" sz="2400" dirty="0">
                <a:latin typeface="Arial Black" pitchFamily="34" charset="0"/>
              </a:rPr>
              <a:t>, </a:t>
            </a:r>
            <a:r>
              <a:rPr lang="ru-RU" sz="2400" dirty="0" err="1">
                <a:latin typeface="Arial Black" pitchFamily="34" charset="0"/>
              </a:rPr>
              <a:t>вміння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працювати</a:t>
            </a:r>
            <a:r>
              <a:rPr lang="ru-RU" sz="2400" dirty="0">
                <a:latin typeface="Arial Black" pitchFamily="34" charset="0"/>
              </a:rPr>
              <a:t> з людьми. </a:t>
            </a:r>
            <a:r>
              <a:rPr lang="ru-RU" sz="2400" dirty="0" err="1">
                <a:latin typeface="Arial Black" pitchFamily="34" charset="0"/>
              </a:rPr>
              <a:t>Воно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 smtClean="0">
                <a:latin typeface="Arial Black" pitchFamily="34" charset="0"/>
              </a:rPr>
              <a:t>передбачає</a:t>
            </a:r>
            <a:r>
              <a:rPr lang="ru-RU" sz="2400" dirty="0">
                <a:latin typeface="Arial Black" pitchFamily="34" charset="0"/>
              </a:rPr>
              <a:t/>
            </a:r>
            <a:br>
              <a:rPr lang="ru-RU" sz="2400" dirty="0">
                <a:latin typeface="Arial Black" pitchFamily="34" charset="0"/>
              </a:rPr>
            </a:b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7151" y="2737195"/>
            <a:ext cx="8596668" cy="3880773"/>
          </a:xfrm>
        </p:spPr>
        <p:txBody>
          <a:bodyPr/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озподіл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дану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організаційну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з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ділових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ироблення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доручену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5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</TotalTime>
  <Words>758</Words>
  <Application>Microsoft Office PowerPoint</Application>
  <PresentationFormat>Произвольный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   Юрист як посадова особа </vt:lpstr>
      <vt:lpstr>Юрист як посадова особа </vt:lpstr>
      <vt:lpstr>Посада</vt:lpstr>
      <vt:lpstr>Мета адміністративного права</vt:lpstr>
      <vt:lpstr>Ознаки посадової служби </vt:lpstr>
      <vt:lpstr>На підставі цього можна виділити такі ознаки, які визначають учасника правовідносин як посадову особу: </vt:lpstr>
      <vt:lpstr>Ознаки юриста як посадової особи держави</vt:lpstr>
      <vt:lpstr>Зобов'язання </vt:lpstr>
      <vt:lpstr>Ефективне керівництво юриста як посадової особи залежить від підбору і розстановки кадрів, вміння працювати з людьми. Воно передбачає </vt:lpstr>
      <vt:lpstr>Презентация PowerPoint</vt:lpstr>
      <vt:lpstr>Керівник, як правило, змушений застосовувати авторитарний стиль у двох випадках </vt:lpstr>
      <vt:lpstr>При демократичному стилі керівник </vt:lpstr>
      <vt:lpstr>При демократичному стилі керівник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Юрист як посадова особа</dc:title>
  <dc:creator>Пользователь</dc:creator>
  <cp:lastModifiedBy>komp</cp:lastModifiedBy>
  <cp:revision>17</cp:revision>
  <dcterms:created xsi:type="dcterms:W3CDTF">2017-12-06T13:39:29Z</dcterms:created>
  <dcterms:modified xsi:type="dcterms:W3CDTF">2020-09-02T20:07:45Z</dcterms:modified>
</cp:coreProperties>
</file>