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132856"/>
            <a:ext cx="8458200" cy="1470025"/>
          </a:xfrm>
        </p:spPr>
        <p:txBody>
          <a:bodyPr/>
          <a:lstStyle/>
          <a:p>
            <a:r>
              <a:rPr lang="uk-UA" dirty="0" err="1" smtClean="0">
                <a:latin typeface="Arial Black" pitchFamily="34" charset="0"/>
              </a:rPr>
              <a:t>Професіограма</a:t>
            </a:r>
            <a:r>
              <a:rPr lang="uk-UA" dirty="0" smtClean="0">
                <a:latin typeface="Arial Black" pitchFamily="34" charset="0"/>
              </a:rPr>
              <a:t> юридичних професій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509120"/>
            <a:ext cx="7848872" cy="1752600"/>
          </a:xfrm>
          <a:ln w="571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just"/>
            <a:r>
              <a:rPr lang="uk-UA" sz="1800" b="1" dirty="0" smtClean="0">
                <a:latin typeface="Arial Black" pitchFamily="34" charset="0"/>
              </a:rPr>
              <a:t>Поняття та структура </a:t>
            </a:r>
            <a:r>
              <a:rPr lang="uk-UA" sz="1800" b="1" dirty="0" err="1" smtClean="0">
                <a:latin typeface="Arial Black" pitchFamily="34" charset="0"/>
              </a:rPr>
              <a:t>професіограми</a:t>
            </a:r>
            <a:r>
              <a:rPr lang="uk-UA" sz="1800" b="1" dirty="0" smtClean="0">
                <a:latin typeface="Arial Black" pitchFamily="34" charset="0"/>
              </a:rPr>
              <a:t>. </a:t>
            </a:r>
            <a:endParaRPr lang="uk-UA" sz="1800" b="1" dirty="0" smtClean="0">
              <a:latin typeface="Arial Black" pitchFamily="34" charset="0"/>
            </a:endParaRPr>
          </a:p>
          <a:p>
            <a:pPr algn="just"/>
            <a:r>
              <a:rPr lang="uk-UA" sz="1800" b="1" dirty="0" smtClean="0">
                <a:latin typeface="Arial Black" pitchFamily="34" charset="0"/>
              </a:rPr>
              <a:t>Правові </a:t>
            </a:r>
            <a:r>
              <a:rPr lang="uk-UA" sz="1800" b="1" dirty="0" smtClean="0">
                <a:latin typeface="Arial Black" pitchFamily="34" charset="0"/>
              </a:rPr>
              <a:t>основи </a:t>
            </a:r>
            <a:r>
              <a:rPr lang="uk-UA" sz="1800" b="1" dirty="0" err="1" smtClean="0">
                <a:latin typeface="Arial Black" pitchFamily="34" charset="0"/>
              </a:rPr>
              <a:t>професіограми</a:t>
            </a:r>
            <a:r>
              <a:rPr lang="uk-UA" sz="1800" b="1" dirty="0" smtClean="0">
                <a:latin typeface="Arial Black" pitchFamily="34" charset="0"/>
              </a:rPr>
              <a:t> юридичних професій. </a:t>
            </a:r>
            <a:endParaRPr lang="uk-UA" sz="1800" b="1" dirty="0" smtClean="0">
              <a:latin typeface="Arial Black" pitchFamily="34" charset="0"/>
            </a:endParaRPr>
          </a:p>
          <a:p>
            <a:pPr algn="just"/>
            <a:r>
              <a:rPr lang="uk-UA" sz="1800" b="1" dirty="0" err="1" smtClean="0">
                <a:latin typeface="Arial Black" pitchFamily="34" charset="0"/>
              </a:rPr>
              <a:t>Професіограма</a:t>
            </a:r>
            <a:r>
              <a:rPr lang="uk-UA" sz="1800" b="1" dirty="0" smtClean="0">
                <a:latin typeface="Arial Black" pitchFamily="34" charset="0"/>
              </a:rPr>
              <a:t> </a:t>
            </a:r>
            <a:r>
              <a:rPr lang="uk-UA" sz="1800" b="1" dirty="0" smtClean="0">
                <a:latin typeface="Arial Black" pitchFamily="34" charset="0"/>
              </a:rPr>
              <a:t>судді, прокурора, співробітника Національної поліції, адвоката і нотаріуса</a:t>
            </a:r>
          </a:p>
        </p:txBody>
      </p:sp>
    </p:spTree>
    <p:extLst>
      <p:ext uri="{BB962C8B-B14F-4D97-AF65-F5344CB8AC3E}">
        <p14:creationId xmlns:p14="http://schemas.microsoft.com/office/powerpoint/2010/main" val="3373794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548680"/>
            <a:ext cx="4680520" cy="864096"/>
          </a:xfrm>
        </p:spPr>
        <p:txBody>
          <a:bodyPr>
            <a:noAutofit/>
          </a:bodyPr>
          <a:lstStyle/>
          <a:p>
            <a:r>
              <a:rPr lang="uk-UA" sz="3600" dirty="0" err="1" smtClean="0">
                <a:latin typeface="Arial Black" pitchFamily="34" charset="0"/>
              </a:rPr>
              <a:t>Професіограма</a:t>
            </a:r>
            <a:r>
              <a:rPr lang="uk-UA" sz="3600" dirty="0" smtClean="0">
                <a:latin typeface="Arial Black" pitchFamily="34" charset="0"/>
              </a:rPr>
              <a:t> адвоката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548858"/>
            <a:ext cx="5362600" cy="4968552"/>
          </a:xfrm>
          <a:ln w="571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just">
              <a:buClrTx/>
              <a:buFont typeface="Wingdings" pitchFamily="2" charset="2"/>
              <a:buChar char="q"/>
            </a:pPr>
            <a:r>
              <a:rPr lang="ru-RU" sz="1800" dirty="0" err="1" smtClean="0"/>
              <a:t>Професіограма</a:t>
            </a:r>
            <a:r>
              <a:rPr lang="ru-RU" sz="1800" dirty="0" smtClean="0"/>
              <a:t> адвоката - </a:t>
            </a:r>
            <a:r>
              <a:rPr lang="ru-RU" sz="1800" dirty="0" err="1" smtClean="0"/>
              <a:t>здійснювати</a:t>
            </a:r>
            <a:r>
              <a:rPr lang="ru-RU" sz="1800" dirty="0" smtClean="0"/>
              <a:t> </a:t>
            </a:r>
            <a:r>
              <a:rPr lang="ru-RU" sz="1800" dirty="0" err="1"/>
              <a:t>адвокатську</a:t>
            </a:r>
            <a:r>
              <a:rPr lang="ru-RU" sz="1800" dirty="0"/>
              <a:t> </a:t>
            </a:r>
            <a:r>
              <a:rPr lang="ru-RU" sz="1800" dirty="0" err="1"/>
              <a:t>діяльність</a:t>
            </a:r>
            <a:r>
              <a:rPr lang="ru-RU" sz="1800" dirty="0"/>
              <a:t> на </a:t>
            </a:r>
            <a:r>
              <a:rPr lang="ru-RU" sz="1800" dirty="0" err="1"/>
              <a:t>підставах</a:t>
            </a:r>
            <a:r>
              <a:rPr lang="ru-RU" sz="1800" dirty="0"/>
              <a:t> та в порядку,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 smtClean="0"/>
              <a:t>передбачена</a:t>
            </a:r>
            <a:r>
              <a:rPr lang="ru-RU" sz="1800" dirty="0" smtClean="0"/>
              <a:t> Законом </a:t>
            </a:r>
            <a:r>
              <a:rPr lang="ru-RU" sz="1800" dirty="0" err="1" smtClean="0"/>
              <a:t>України</a:t>
            </a:r>
            <a:r>
              <a:rPr lang="ru-RU" sz="1800" dirty="0" smtClean="0"/>
              <a:t> «Про адвокатуру та </a:t>
            </a:r>
            <a:r>
              <a:rPr lang="ru-RU" sz="1800" dirty="0" err="1" smtClean="0"/>
              <a:t>адвокатську</a:t>
            </a:r>
            <a:r>
              <a:rPr lang="ru-RU" sz="1800" dirty="0" smtClean="0"/>
              <a:t> </a:t>
            </a:r>
            <a:r>
              <a:rPr lang="ru-RU" sz="1800" dirty="0" err="1" smtClean="0"/>
              <a:t>діяльльність</a:t>
            </a:r>
            <a:r>
              <a:rPr lang="ru-RU" sz="1800" dirty="0" smtClean="0"/>
              <a:t>», а </a:t>
            </a:r>
            <a:r>
              <a:rPr lang="ru-RU" sz="1800" dirty="0" err="1" smtClean="0"/>
              <a:t>також</a:t>
            </a:r>
            <a:r>
              <a:rPr lang="ru-RU" sz="1800" dirty="0" smtClean="0"/>
              <a:t> в «</a:t>
            </a:r>
            <a:r>
              <a:rPr lang="ru-RU" sz="1800" dirty="0" err="1" smtClean="0"/>
              <a:t>Деонтологічні</a:t>
            </a:r>
            <a:r>
              <a:rPr lang="ru-RU" sz="1800" dirty="0" smtClean="0"/>
              <a:t> </a:t>
            </a:r>
            <a:r>
              <a:rPr lang="ru-RU" sz="1800" dirty="0" err="1" smtClean="0"/>
              <a:t>вимоги</a:t>
            </a:r>
            <a:r>
              <a:rPr lang="ru-RU" sz="1800" dirty="0" smtClean="0"/>
              <a:t> до </a:t>
            </a:r>
            <a:r>
              <a:rPr lang="ru-RU" sz="1800" dirty="0" err="1" smtClean="0"/>
              <a:t>помічника</a:t>
            </a:r>
            <a:r>
              <a:rPr lang="ru-RU" sz="1800" dirty="0" smtClean="0"/>
              <a:t> адвоката» і «</a:t>
            </a:r>
            <a:r>
              <a:rPr lang="ru-RU" sz="1800" dirty="0" err="1" smtClean="0"/>
              <a:t>Адвокатська</a:t>
            </a:r>
            <a:r>
              <a:rPr lang="ru-RU" sz="1800" dirty="0" smtClean="0"/>
              <a:t> </a:t>
            </a:r>
            <a:r>
              <a:rPr lang="ru-RU" sz="1800" dirty="0" err="1" smtClean="0"/>
              <a:t>таємниця</a:t>
            </a:r>
            <a:r>
              <a:rPr lang="ru-RU" sz="1800" dirty="0" smtClean="0"/>
              <a:t>».</a:t>
            </a:r>
          </a:p>
          <a:p>
            <a:pPr algn="just">
              <a:buClrTx/>
              <a:buFont typeface="Wingdings" pitchFamily="2" charset="2"/>
              <a:buChar char="q"/>
            </a:pPr>
            <a:r>
              <a:rPr lang="uk-UA" sz="1800" dirty="0" smtClean="0"/>
              <a:t>Перелік статей Закону України: 2, 6-10, 16, 18, 20, 22.</a:t>
            </a:r>
          </a:p>
          <a:p>
            <a:pPr algn="just">
              <a:buClrTx/>
              <a:buFont typeface="Wingdings" pitchFamily="2" charset="2"/>
              <a:buChar char="q"/>
            </a:pPr>
            <a:r>
              <a:rPr lang="uk-UA" sz="1800" dirty="0" smtClean="0"/>
              <a:t>Закон України «Про безоплатну правову допомогу», який гарантує кожному громадянину правову допомогу незалежно від заробітної плати; в Центрі безоплатної правової допомоги висуваються підвищені деонтологічні вимоги.</a:t>
            </a:r>
            <a:endParaRPr lang="ru-RU" sz="1800" dirty="0" smtClean="0"/>
          </a:p>
        </p:txBody>
      </p:sp>
      <p:pic>
        <p:nvPicPr>
          <p:cNvPr id="7170" name="Picture 2" descr="D:\Пользователь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492896"/>
            <a:ext cx="2655491" cy="289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698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D:\Пользователь\Desktop\GEX_44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708920"/>
            <a:ext cx="3168352" cy="3167117"/>
          </a:xfrm>
          <a:prstGeom prst="rect">
            <a:avLst/>
          </a:prstGeom>
          <a:noFill/>
          <a:effectLst>
            <a:softEdge rad="660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548680"/>
            <a:ext cx="6120680" cy="720080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Arial Black" pitchFamily="34" charset="0"/>
              </a:rPr>
              <a:t>Вимоги до адвоката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5364088" cy="5040560"/>
          </a:xfrm>
          <a:ln w="5715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just"/>
            <a:r>
              <a:rPr lang="ru-RU" sz="1800" dirty="0">
                <a:latin typeface="Arial Black" pitchFamily="34" charset="0"/>
              </a:rPr>
              <a:t>Адвокатом </a:t>
            </a:r>
            <a:r>
              <a:rPr lang="ru-RU" sz="1800" dirty="0" err="1">
                <a:latin typeface="Arial Black" pitchFamily="34" charset="0"/>
              </a:rPr>
              <a:t>може</a:t>
            </a:r>
            <a:r>
              <a:rPr lang="ru-RU" sz="1800" dirty="0">
                <a:latin typeface="Arial Black" pitchFamily="34" charset="0"/>
              </a:rPr>
              <a:t> бути </a:t>
            </a:r>
            <a:r>
              <a:rPr lang="ru-RU" sz="1800" dirty="0" err="1">
                <a:latin typeface="Arial Black" pitchFamily="34" charset="0"/>
              </a:rPr>
              <a:t>фізична</a:t>
            </a:r>
            <a:r>
              <a:rPr lang="ru-RU" sz="1800" dirty="0">
                <a:latin typeface="Arial Black" pitchFamily="34" charset="0"/>
              </a:rPr>
              <a:t> особа, яка </a:t>
            </a:r>
            <a:r>
              <a:rPr lang="ru-RU" sz="1800" dirty="0" err="1">
                <a:latin typeface="Arial Black" pitchFamily="34" charset="0"/>
              </a:rPr>
              <a:t>має</a:t>
            </a:r>
            <a:r>
              <a:rPr lang="ru-RU" sz="1800" dirty="0">
                <a:latin typeface="Arial Black" pitchFamily="34" charset="0"/>
              </a:rPr>
              <a:t> </a:t>
            </a:r>
            <a:r>
              <a:rPr lang="ru-RU" sz="1800" dirty="0" err="1">
                <a:latin typeface="Arial Black" pitchFamily="34" charset="0"/>
              </a:rPr>
              <a:t>повну</a:t>
            </a:r>
            <a:r>
              <a:rPr lang="ru-RU" sz="1800" dirty="0">
                <a:latin typeface="Arial Black" pitchFamily="34" charset="0"/>
              </a:rPr>
              <a:t> </a:t>
            </a:r>
            <a:r>
              <a:rPr lang="ru-RU" sz="1800" dirty="0" err="1">
                <a:latin typeface="Arial Black" pitchFamily="34" charset="0"/>
              </a:rPr>
              <a:t>вищу</a:t>
            </a:r>
            <a:r>
              <a:rPr lang="ru-RU" sz="1800" dirty="0">
                <a:latin typeface="Arial Black" pitchFamily="34" charset="0"/>
              </a:rPr>
              <a:t> </a:t>
            </a:r>
            <a:r>
              <a:rPr lang="ru-RU" sz="1800" dirty="0" err="1">
                <a:latin typeface="Arial Black" pitchFamily="34" charset="0"/>
              </a:rPr>
              <a:t>юридичну</a:t>
            </a:r>
            <a:r>
              <a:rPr lang="ru-RU" sz="1800" dirty="0">
                <a:latin typeface="Arial Black" pitchFamily="34" charset="0"/>
              </a:rPr>
              <a:t> </a:t>
            </a:r>
            <a:r>
              <a:rPr lang="ru-RU" sz="1800" dirty="0" err="1">
                <a:latin typeface="Arial Black" pitchFamily="34" charset="0"/>
              </a:rPr>
              <a:t>освіту</a:t>
            </a:r>
            <a:r>
              <a:rPr lang="ru-RU" sz="1800" dirty="0">
                <a:latin typeface="Arial Black" pitchFamily="34" charset="0"/>
              </a:rPr>
              <a:t>, </a:t>
            </a:r>
            <a:r>
              <a:rPr lang="ru-RU" sz="1800" dirty="0" err="1">
                <a:latin typeface="Arial Black" pitchFamily="34" charset="0"/>
              </a:rPr>
              <a:t>володіє</a:t>
            </a:r>
            <a:r>
              <a:rPr lang="ru-RU" sz="1800" dirty="0">
                <a:latin typeface="Arial Black" pitchFamily="34" charset="0"/>
              </a:rPr>
              <a:t> державною </a:t>
            </a:r>
            <a:r>
              <a:rPr lang="ru-RU" sz="1800" dirty="0" err="1">
                <a:latin typeface="Arial Black" pitchFamily="34" charset="0"/>
              </a:rPr>
              <a:t>мовою</a:t>
            </a:r>
            <a:r>
              <a:rPr lang="ru-RU" sz="1800" dirty="0">
                <a:latin typeface="Arial Black" pitchFamily="34" charset="0"/>
              </a:rPr>
              <a:t>, </a:t>
            </a:r>
            <a:r>
              <a:rPr lang="ru-RU" sz="1800" dirty="0" err="1">
                <a:latin typeface="Arial Black" pitchFamily="34" charset="0"/>
              </a:rPr>
              <a:t>має</a:t>
            </a:r>
            <a:r>
              <a:rPr lang="ru-RU" sz="1800" dirty="0">
                <a:latin typeface="Arial Black" pitchFamily="34" charset="0"/>
              </a:rPr>
              <a:t> стаж </a:t>
            </a:r>
            <a:r>
              <a:rPr lang="ru-RU" sz="1800" dirty="0" err="1">
                <a:latin typeface="Arial Black" pitchFamily="34" charset="0"/>
              </a:rPr>
              <a:t>роботи</a:t>
            </a:r>
            <a:r>
              <a:rPr lang="ru-RU" sz="1800" dirty="0">
                <a:latin typeface="Arial Black" pitchFamily="34" charset="0"/>
              </a:rPr>
              <a:t> в </a:t>
            </a:r>
            <a:r>
              <a:rPr lang="ru-RU" sz="1800" dirty="0" err="1">
                <a:latin typeface="Arial Black" pitchFamily="34" charset="0"/>
              </a:rPr>
              <a:t>галузі</a:t>
            </a:r>
            <a:r>
              <a:rPr lang="ru-RU" sz="1800" dirty="0">
                <a:latin typeface="Arial Black" pitchFamily="34" charset="0"/>
              </a:rPr>
              <a:t> права не </a:t>
            </a:r>
            <a:r>
              <a:rPr lang="ru-RU" sz="1800" dirty="0" err="1">
                <a:latin typeface="Arial Black" pitchFamily="34" charset="0"/>
              </a:rPr>
              <a:t>менше</a:t>
            </a:r>
            <a:r>
              <a:rPr lang="ru-RU" sz="1800" dirty="0">
                <a:latin typeface="Arial Black" pitchFamily="34" charset="0"/>
              </a:rPr>
              <a:t> </a:t>
            </a:r>
            <a:r>
              <a:rPr lang="ru-RU" sz="1800" dirty="0" smtClean="0">
                <a:latin typeface="Arial Black" pitchFamily="34" charset="0"/>
              </a:rPr>
              <a:t>2-х </a:t>
            </a:r>
            <a:r>
              <a:rPr lang="ru-RU" sz="1800" dirty="0" err="1">
                <a:latin typeface="Arial Black" pitchFamily="34" charset="0"/>
              </a:rPr>
              <a:t>років</a:t>
            </a:r>
            <a:r>
              <a:rPr lang="ru-RU" sz="1800" dirty="0">
                <a:latin typeface="Arial Black" pitchFamily="34" charset="0"/>
              </a:rPr>
              <a:t>, </a:t>
            </a:r>
            <a:r>
              <a:rPr lang="ru-RU" sz="1800" dirty="0" err="1">
                <a:latin typeface="Arial Black" pitchFamily="34" charset="0"/>
              </a:rPr>
              <a:t>склала</a:t>
            </a:r>
            <a:r>
              <a:rPr lang="ru-RU" sz="1800" dirty="0">
                <a:latin typeface="Arial Black" pitchFamily="34" charset="0"/>
              </a:rPr>
              <a:t> </a:t>
            </a:r>
            <a:r>
              <a:rPr lang="ru-RU" sz="1800" dirty="0" err="1">
                <a:latin typeface="Arial Black" pitchFamily="34" charset="0"/>
              </a:rPr>
              <a:t>кваліфікаційний</a:t>
            </a:r>
            <a:r>
              <a:rPr lang="ru-RU" sz="1800" dirty="0">
                <a:latin typeface="Arial Black" pitchFamily="34" charset="0"/>
              </a:rPr>
              <a:t> </a:t>
            </a:r>
            <a:r>
              <a:rPr lang="ru-RU" sz="1800" dirty="0" err="1">
                <a:latin typeface="Arial Black" pitchFamily="34" charset="0"/>
              </a:rPr>
              <a:t>іспит</a:t>
            </a:r>
            <a:r>
              <a:rPr lang="ru-RU" sz="1800" dirty="0">
                <a:latin typeface="Arial Black" pitchFamily="34" charset="0"/>
              </a:rPr>
              <a:t>, </a:t>
            </a:r>
            <a:r>
              <a:rPr lang="ru-RU" sz="1800" dirty="0" err="1">
                <a:latin typeface="Arial Black" pitchFamily="34" charset="0"/>
              </a:rPr>
              <a:t>пройшла</a:t>
            </a:r>
            <a:r>
              <a:rPr lang="ru-RU" sz="1800" dirty="0">
                <a:latin typeface="Arial Black" pitchFamily="34" charset="0"/>
              </a:rPr>
              <a:t> </a:t>
            </a:r>
            <a:r>
              <a:rPr lang="ru-RU" sz="1800" dirty="0" err="1">
                <a:latin typeface="Arial Black" pitchFamily="34" charset="0"/>
              </a:rPr>
              <a:t>стажування</a:t>
            </a:r>
            <a:r>
              <a:rPr lang="ru-RU" sz="1800" dirty="0">
                <a:latin typeface="Arial Black" pitchFamily="34" charset="0"/>
              </a:rPr>
              <a:t> (</a:t>
            </a:r>
            <a:r>
              <a:rPr lang="ru-RU" sz="1800" dirty="0" err="1">
                <a:latin typeface="Arial Black" pitchFamily="34" charset="0"/>
              </a:rPr>
              <a:t>крім</a:t>
            </a:r>
            <a:r>
              <a:rPr lang="ru-RU" sz="1800" dirty="0">
                <a:latin typeface="Arial Black" pitchFamily="34" charset="0"/>
              </a:rPr>
              <a:t> </a:t>
            </a:r>
            <a:r>
              <a:rPr lang="ru-RU" sz="1800" dirty="0" err="1">
                <a:latin typeface="Arial Black" pitchFamily="34" charset="0"/>
              </a:rPr>
              <a:t>випадків</a:t>
            </a:r>
            <a:r>
              <a:rPr lang="ru-RU" sz="1800" dirty="0">
                <a:latin typeface="Arial Black" pitchFamily="34" charset="0"/>
              </a:rPr>
              <a:t>, </a:t>
            </a:r>
            <a:r>
              <a:rPr lang="ru-RU" sz="1800" dirty="0" err="1">
                <a:latin typeface="Arial Black" pitchFamily="34" charset="0"/>
              </a:rPr>
              <a:t>встановлених</a:t>
            </a:r>
            <a:r>
              <a:rPr lang="ru-RU" sz="1800" dirty="0">
                <a:latin typeface="Arial Black" pitchFamily="34" charset="0"/>
              </a:rPr>
              <a:t> </a:t>
            </a:r>
            <a:r>
              <a:rPr lang="ru-RU" sz="1800" dirty="0" err="1">
                <a:latin typeface="Arial Black" pitchFamily="34" charset="0"/>
              </a:rPr>
              <a:t>цим</a:t>
            </a:r>
            <a:r>
              <a:rPr lang="ru-RU" sz="1800" dirty="0">
                <a:latin typeface="Arial Black" pitchFamily="34" charset="0"/>
              </a:rPr>
              <a:t> Законом), </a:t>
            </a:r>
            <a:r>
              <a:rPr lang="ru-RU" sz="1800" dirty="0" err="1">
                <a:latin typeface="Arial Black" pitchFamily="34" charset="0"/>
              </a:rPr>
              <a:t>склала</a:t>
            </a:r>
            <a:r>
              <a:rPr lang="ru-RU" sz="1800" dirty="0">
                <a:latin typeface="Arial Black" pitchFamily="34" charset="0"/>
              </a:rPr>
              <a:t> присягу адвоката </a:t>
            </a:r>
            <a:r>
              <a:rPr lang="ru-RU" sz="1800" dirty="0" err="1">
                <a:latin typeface="Arial Black" pitchFamily="34" charset="0"/>
              </a:rPr>
              <a:t>України</a:t>
            </a:r>
            <a:r>
              <a:rPr lang="ru-RU" sz="1800" dirty="0">
                <a:latin typeface="Arial Black" pitchFamily="34" charset="0"/>
              </a:rPr>
              <a:t> та </a:t>
            </a:r>
            <a:r>
              <a:rPr lang="ru-RU" sz="1800" dirty="0" err="1">
                <a:latin typeface="Arial Black" pitchFamily="34" charset="0"/>
              </a:rPr>
              <a:t>отримала</a:t>
            </a:r>
            <a:r>
              <a:rPr lang="ru-RU" sz="1800" dirty="0">
                <a:latin typeface="Arial Black" pitchFamily="34" charset="0"/>
              </a:rPr>
              <a:t> </a:t>
            </a:r>
            <a:r>
              <a:rPr lang="ru-RU" sz="1800" dirty="0" err="1">
                <a:latin typeface="Arial Black" pitchFamily="34" charset="0"/>
              </a:rPr>
              <a:t>свідоцтво</a:t>
            </a:r>
            <a:r>
              <a:rPr lang="ru-RU" sz="1800" dirty="0">
                <a:latin typeface="Arial Black" pitchFamily="34" charset="0"/>
              </a:rPr>
              <a:t> про право на </a:t>
            </a:r>
            <a:r>
              <a:rPr lang="ru-RU" sz="1800" dirty="0" err="1">
                <a:latin typeface="Arial Black" pitchFamily="34" charset="0"/>
              </a:rPr>
              <a:t>заняття</a:t>
            </a:r>
            <a:r>
              <a:rPr lang="ru-RU" sz="1800" dirty="0">
                <a:latin typeface="Arial Black" pitchFamily="34" charset="0"/>
              </a:rPr>
              <a:t> </a:t>
            </a:r>
            <a:r>
              <a:rPr lang="ru-RU" sz="1800" dirty="0" err="1">
                <a:latin typeface="Arial Black" pitchFamily="34" charset="0"/>
              </a:rPr>
              <a:t>адвокатською</a:t>
            </a:r>
            <a:r>
              <a:rPr lang="ru-RU" sz="1800" dirty="0">
                <a:latin typeface="Arial Black" pitchFamily="34" charset="0"/>
              </a:rPr>
              <a:t> </a:t>
            </a:r>
            <a:r>
              <a:rPr lang="ru-RU" sz="1800" dirty="0" err="1">
                <a:latin typeface="Arial Black" pitchFamily="34" charset="0"/>
              </a:rPr>
              <a:t>діяльністю</a:t>
            </a:r>
            <a:r>
              <a:rPr lang="ru-RU" sz="1800" dirty="0" smtClean="0">
                <a:latin typeface="Arial Black" pitchFamily="34" charset="0"/>
              </a:rPr>
              <a:t>.</a:t>
            </a:r>
          </a:p>
          <a:p>
            <a:pPr algn="just"/>
            <a:r>
              <a:rPr lang="uk-UA" sz="1800" dirty="0" smtClean="0">
                <a:latin typeface="Arial Black" pitchFamily="34" charset="0"/>
              </a:rPr>
              <a:t>Адвокат також повинен вміти збирати </a:t>
            </a:r>
            <a:r>
              <a:rPr lang="ru-RU" sz="1800" dirty="0" err="1" smtClean="0">
                <a:latin typeface="Arial Black" pitchFamily="34" charset="0"/>
              </a:rPr>
              <a:t>значущу</a:t>
            </a:r>
            <a:r>
              <a:rPr lang="ru-RU" sz="1800" dirty="0" smtClean="0">
                <a:latin typeface="Arial Black" pitchFamily="34" charset="0"/>
              </a:rPr>
              <a:t> </a:t>
            </a:r>
            <a:r>
              <a:rPr lang="ru-RU" sz="1800" dirty="0">
                <a:latin typeface="Arial Black" pitchFamily="34" charset="0"/>
              </a:rPr>
              <a:t>для </a:t>
            </a:r>
            <a:r>
              <a:rPr lang="ru-RU" sz="1800" dirty="0" err="1">
                <a:latin typeface="Arial Black" pitchFamily="34" charset="0"/>
              </a:rPr>
              <a:t>захисту</a:t>
            </a:r>
            <a:r>
              <a:rPr lang="ru-RU" sz="1800" dirty="0">
                <a:latin typeface="Arial Black" pitchFamily="34" charset="0"/>
              </a:rPr>
              <a:t> </a:t>
            </a:r>
            <a:r>
              <a:rPr lang="ru-RU" sz="1800" dirty="0" err="1" smtClean="0">
                <a:latin typeface="Arial Black" pitchFamily="34" charset="0"/>
              </a:rPr>
              <a:t>інформацію</a:t>
            </a:r>
            <a:r>
              <a:rPr lang="ru-RU" sz="1800" dirty="0" smtClean="0">
                <a:latin typeface="Arial Black" pitchFamily="34" charset="0"/>
              </a:rPr>
              <a:t>, </a:t>
            </a:r>
            <a:r>
              <a:rPr lang="ru-RU" sz="1800" dirty="0" err="1" smtClean="0">
                <a:latin typeface="Arial Black" pitchFamily="34" charset="0"/>
              </a:rPr>
              <a:t>здійснювати</a:t>
            </a:r>
            <a:r>
              <a:rPr lang="ru-RU" sz="1800" dirty="0" smtClean="0">
                <a:latin typeface="Arial Black" pitchFamily="34" charset="0"/>
              </a:rPr>
              <a:t> </a:t>
            </a:r>
            <a:r>
              <a:rPr lang="ru-RU" sz="1800" dirty="0" err="1" smtClean="0">
                <a:latin typeface="Arial Black" pitchFamily="34" charset="0"/>
              </a:rPr>
              <a:t>психологічний</a:t>
            </a:r>
            <a:r>
              <a:rPr lang="ru-RU" sz="1800" dirty="0" smtClean="0">
                <a:latin typeface="Arial Black" pitchFamily="34" charset="0"/>
              </a:rPr>
              <a:t> </a:t>
            </a:r>
            <a:r>
              <a:rPr lang="ru-RU" sz="1800" dirty="0" err="1" smtClean="0">
                <a:latin typeface="Arial Black" pitchFamily="34" charset="0"/>
              </a:rPr>
              <a:t>вплив</a:t>
            </a:r>
            <a:r>
              <a:rPr lang="ru-RU" sz="1800" dirty="0" smtClean="0">
                <a:latin typeface="Arial Black" pitchFamily="34" charset="0"/>
              </a:rPr>
              <a:t> </a:t>
            </a:r>
            <a:r>
              <a:rPr lang="ru-RU" sz="1800" dirty="0">
                <a:latin typeface="Arial Black" pitchFamily="34" charset="0"/>
              </a:rPr>
              <a:t>на </a:t>
            </a:r>
            <a:r>
              <a:rPr lang="ru-RU" sz="1800" dirty="0" err="1">
                <a:latin typeface="Arial Black" pitchFamily="34" charset="0"/>
              </a:rPr>
              <a:t>учасників</a:t>
            </a:r>
            <a:r>
              <a:rPr lang="ru-RU" sz="1800" dirty="0">
                <a:latin typeface="Arial Black" pitchFamily="34" charset="0"/>
              </a:rPr>
              <a:t> </a:t>
            </a:r>
            <a:r>
              <a:rPr lang="ru-RU" sz="1800" dirty="0" err="1">
                <a:latin typeface="Arial Black" pitchFamily="34" charset="0"/>
              </a:rPr>
              <a:t>процесу</a:t>
            </a:r>
            <a:r>
              <a:rPr lang="ru-RU" sz="1800" dirty="0">
                <a:latin typeface="Arial Black" pitchFamily="34" charset="0"/>
              </a:rPr>
              <a:t> та </a:t>
            </a:r>
            <a:r>
              <a:rPr lang="ru-RU" sz="1800" dirty="0" err="1">
                <a:latin typeface="Arial Black" pitchFamily="34" charset="0"/>
              </a:rPr>
              <a:t>інших</a:t>
            </a:r>
            <a:r>
              <a:rPr lang="ru-RU" sz="1800" dirty="0">
                <a:latin typeface="Arial Black" pitchFamily="34" charset="0"/>
              </a:rPr>
              <a:t> </a:t>
            </a:r>
            <a:r>
              <a:rPr lang="ru-RU" sz="1800" dirty="0" err="1">
                <a:latin typeface="Arial Black" pitchFamily="34" charset="0"/>
              </a:rPr>
              <a:t>зацікавлених</a:t>
            </a:r>
            <a:r>
              <a:rPr lang="ru-RU" sz="1800" dirty="0">
                <a:latin typeface="Arial Black" pitchFamily="34" charset="0"/>
              </a:rPr>
              <a:t> </a:t>
            </a:r>
            <a:r>
              <a:rPr lang="ru-RU" sz="1800" dirty="0" err="1">
                <a:latin typeface="Arial Black" pitchFamily="34" charset="0"/>
              </a:rPr>
              <a:t>осіб</a:t>
            </a:r>
            <a:r>
              <a:rPr lang="ru-RU" sz="1800" dirty="0">
                <a:latin typeface="Arial Black" pitchFamily="34" charset="0"/>
              </a:rPr>
              <a:t>, </a:t>
            </a:r>
            <a:r>
              <a:rPr lang="ru-RU" sz="1800" dirty="0" err="1" smtClean="0">
                <a:latin typeface="Arial Black" pitchFamily="34" charset="0"/>
              </a:rPr>
              <a:t>вміти</a:t>
            </a:r>
            <a:r>
              <a:rPr lang="ru-RU" sz="1800" dirty="0" smtClean="0">
                <a:latin typeface="Arial Black" pitchFamily="34" charset="0"/>
              </a:rPr>
              <a:t> </a:t>
            </a:r>
            <a:r>
              <a:rPr lang="ru-RU" sz="1800" dirty="0" err="1" smtClean="0">
                <a:latin typeface="Arial Black" pitchFamily="34" charset="0"/>
              </a:rPr>
              <a:t>будувати</a:t>
            </a:r>
            <a:r>
              <a:rPr lang="ru-RU" sz="1800" dirty="0" smtClean="0">
                <a:latin typeface="Arial Black" pitchFamily="34" charset="0"/>
              </a:rPr>
              <a:t> </a:t>
            </a:r>
            <a:r>
              <a:rPr lang="ru-RU" sz="1800" dirty="0" err="1" smtClean="0">
                <a:latin typeface="Arial Black" pitchFamily="34" charset="0"/>
              </a:rPr>
              <a:t>стратегію</a:t>
            </a:r>
            <a:r>
              <a:rPr lang="ru-RU" sz="1800" dirty="0" smtClean="0">
                <a:latin typeface="Arial Black" pitchFamily="34" charset="0"/>
              </a:rPr>
              <a:t> і тактику </a:t>
            </a:r>
            <a:r>
              <a:rPr lang="ru-RU" sz="1800" dirty="0" err="1" smtClean="0">
                <a:latin typeface="Arial Black" pitchFamily="34" charset="0"/>
              </a:rPr>
              <a:t>захисту</a:t>
            </a:r>
            <a:r>
              <a:rPr lang="ru-RU" sz="1800" dirty="0" smtClean="0">
                <a:latin typeface="Arial Black" pitchFamily="34" charset="0"/>
              </a:rPr>
              <a:t>.</a:t>
            </a:r>
            <a:endParaRPr lang="ru-RU" sz="1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086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Пользователь\Desktop\01-den-notariu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852936"/>
            <a:ext cx="3287712" cy="3527269"/>
          </a:xfrm>
          <a:prstGeom prst="rect">
            <a:avLst/>
          </a:prstGeom>
          <a:noFill/>
          <a:effectLst>
            <a:softEdge rad="762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6192688" cy="720080"/>
          </a:xfrm>
        </p:spPr>
        <p:txBody>
          <a:bodyPr>
            <a:noAutofit/>
          </a:bodyPr>
          <a:lstStyle/>
          <a:p>
            <a:r>
              <a:rPr lang="uk-UA" sz="3200" dirty="0" err="1" smtClean="0">
                <a:latin typeface="Arial Black" pitchFamily="34" charset="0"/>
              </a:rPr>
              <a:t>Професіограма</a:t>
            </a:r>
            <a:r>
              <a:rPr lang="uk-UA" sz="3200" dirty="0" smtClean="0">
                <a:latin typeface="Arial Black" pitchFamily="34" charset="0"/>
              </a:rPr>
              <a:t> нотаріуса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5256584" cy="3672408"/>
          </a:xfrm>
          <a:ln w="57150"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algn="just">
              <a:buClrTx/>
              <a:buFont typeface="Wingdings" pitchFamily="2" charset="2"/>
              <a:buChar char="q"/>
            </a:pPr>
            <a:r>
              <a:rPr lang="ru-RU" sz="1800" dirty="0" err="1" smtClean="0">
                <a:latin typeface="Arial Black" pitchFamily="34" charset="0"/>
              </a:rPr>
              <a:t>Професіограма</a:t>
            </a:r>
            <a:r>
              <a:rPr lang="ru-RU" sz="1800" dirty="0" smtClean="0">
                <a:latin typeface="Arial Black" pitchFamily="34" charset="0"/>
              </a:rPr>
              <a:t> </a:t>
            </a:r>
            <a:r>
              <a:rPr lang="ru-RU" sz="1800" dirty="0" err="1" smtClean="0">
                <a:latin typeface="Arial Black" pitchFamily="34" charset="0"/>
              </a:rPr>
              <a:t>нотаріуса</a:t>
            </a:r>
            <a:r>
              <a:rPr lang="ru-RU" sz="1800" dirty="0" smtClean="0">
                <a:latin typeface="Arial Black" pitchFamily="34" charset="0"/>
              </a:rPr>
              <a:t> – </a:t>
            </a:r>
            <a:r>
              <a:rPr lang="ru-RU" sz="1800" dirty="0" err="1" smtClean="0">
                <a:latin typeface="Arial Black" pitchFamily="34" charset="0"/>
              </a:rPr>
              <a:t>здійснювати</a:t>
            </a:r>
            <a:r>
              <a:rPr lang="ru-RU" sz="1800" dirty="0" smtClean="0">
                <a:latin typeface="Arial Black" pitchFamily="34" charset="0"/>
              </a:rPr>
              <a:t> </a:t>
            </a:r>
            <a:r>
              <a:rPr lang="ru-RU" sz="1800" dirty="0" err="1" smtClean="0">
                <a:latin typeface="Arial Black" pitchFamily="34" charset="0"/>
              </a:rPr>
              <a:t>нотаріальну</a:t>
            </a:r>
            <a:r>
              <a:rPr lang="ru-RU" sz="1800" dirty="0" smtClean="0">
                <a:latin typeface="Arial Black" pitchFamily="34" charset="0"/>
              </a:rPr>
              <a:t> </a:t>
            </a:r>
            <a:r>
              <a:rPr lang="ru-RU" sz="1800" dirty="0" err="1">
                <a:latin typeface="Arial Black" pitchFamily="34" charset="0"/>
              </a:rPr>
              <a:t>діяльність</a:t>
            </a:r>
            <a:r>
              <a:rPr lang="ru-RU" sz="1800" dirty="0">
                <a:latin typeface="Arial Black" pitchFamily="34" charset="0"/>
              </a:rPr>
              <a:t> у </a:t>
            </a:r>
            <a:r>
              <a:rPr lang="ru-RU" sz="1800" dirty="0" err="1" smtClean="0">
                <a:latin typeface="Arial Black" pitchFamily="34" charset="0"/>
              </a:rPr>
              <a:t>державній</a:t>
            </a:r>
            <a:r>
              <a:rPr lang="ru-RU" sz="1800" dirty="0" smtClean="0">
                <a:latin typeface="Arial Black" pitchFamily="34" charset="0"/>
              </a:rPr>
              <a:t> </a:t>
            </a:r>
            <a:r>
              <a:rPr lang="ru-RU" sz="1800" dirty="0" err="1" smtClean="0">
                <a:latin typeface="Arial Black" pitchFamily="34" charset="0"/>
              </a:rPr>
              <a:t>нотаріальній</a:t>
            </a:r>
            <a:r>
              <a:rPr lang="ru-RU" sz="1800" dirty="0" smtClean="0">
                <a:latin typeface="Arial Black" pitchFamily="34" charset="0"/>
              </a:rPr>
              <a:t> </a:t>
            </a:r>
            <a:r>
              <a:rPr lang="ru-RU" sz="1800" dirty="0" err="1">
                <a:latin typeface="Arial Black" pitchFamily="34" charset="0"/>
              </a:rPr>
              <a:t>конторі</a:t>
            </a:r>
            <a:r>
              <a:rPr lang="ru-RU" sz="1800" dirty="0">
                <a:latin typeface="Arial Black" pitchFamily="34" charset="0"/>
              </a:rPr>
              <a:t>, </a:t>
            </a:r>
            <a:r>
              <a:rPr lang="ru-RU" sz="1800" dirty="0" smtClean="0">
                <a:latin typeface="Arial Black" pitchFamily="34" charset="0"/>
              </a:rPr>
              <a:t>державному </a:t>
            </a:r>
            <a:r>
              <a:rPr lang="ru-RU" sz="1800" dirty="0" err="1">
                <a:latin typeface="Arial Black" pitchFamily="34" charset="0"/>
              </a:rPr>
              <a:t>нотаріальному</a:t>
            </a:r>
            <a:r>
              <a:rPr lang="ru-RU" sz="1800" dirty="0">
                <a:latin typeface="Arial Black" pitchFamily="34" charset="0"/>
              </a:rPr>
              <a:t> </a:t>
            </a:r>
            <a:r>
              <a:rPr lang="ru-RU" sz="1800" dirty="0" err="1">
                <a:latin typeface="Arial Black" pitchFamily="34" charset="0"/>
              </a:rPr>
              <a:t>архіві</a:t>
            </a:r>
            <a:r>
              <a:rPr lang="ru-RU" sz="1800" dirty="0">
                <a:latin typeface="Arial Black" pitchFamily="34" charset="0"/>
              </a:rPr>
              <a:t> </a:t>
            </a:r>
            <a:r>
              <a:rPr lang="ru-RU" sz="1800" dirty="0" err="1">
                <a:latin typeface="Arial Black" pitchFamily="34" charset="0"/>
              </a:rPr>
              <a:t>або</a:t>
            </a:r>
            <a:r>
              <a:rPr lang="ru-RU" sz="1800" dirty="0">
                <a:latin typeface="Arial Black" pitchFamily="34" charset="0"/>
              </a:rPr>
              <a:t> </a:t>
            </a:r>
            <a:r>
              <a:rPr lang="ru-RU" sz="1800" dirty="0" err="1">
                <a:latin typeface="Arial Black" pitchFamily="34" charset="0"/>
              </a:rPr>
              <a:t>незалежну</a:t>
            </a:r>
            <a:r>
              <a:rPr lang="ru-RU" sz="1800" dirty="0">
                <a:latin typeface="Arial Black" pitchFamily="34" charset="0"/>
              </a:rPr>
              <a:t> </a:t>
            </a:r>
            <a:r>
              <a:rPr lang="ru-RU" sz="1800" dirty="0" err="1">
                <a:latin typeface="Arial Black" pitchFamily="34" charset="0"/>
              </a:rPr>
              <a:t>професійну</a:t>
            </a:r>
            <a:r>
              <a:rPr lang="ru-RU" sz="1800" dirty="0">
                <a:latin typeface="Arial Black" pitchFamily="34" charset="0"/>
              </a:rPr>
              <a:t> </a:t>
            </a:r>
            <a:r>
              <a:rPr lang="ru-RU" sz="1800" dirty="0" err="1" smtClean="0">
                <a:latin typeface="Arial Black" pitchFamily="34" charset="0"/>
              </a:rPr>
              <a:t>нотаріальну</a:t>
            </a:r>
            <a:r>
              <a:rPr lang="ru-RU" sz="1800" dirty="0" smtClean="0">
                <a:latin typeface="Arial Black" pitchFamily="34" charset="0"/>
              </a:rPr>
              <a:t> </a:t>
            </a:r>
            <a:r>
              <a:rPr lang="ru-RU" sz="1800" dirty="0" err="1">
                <a:latin typeface="Arial Black" pitchFamily="34" charset="0"/>
              </a:rPr>
              <a:t>діяльність</a:t>
            </a:r>
            <a:r>
              <a:rPr lang="ru-RU" sz="1800" dirty="0">
                <a:latin typeface="Arial Black" pitchFamily="34" charset="0"/>
              </a:rPr>
              <a:t>, </a:t>
            </a:r>
            <a:r>
              <a:rPr lang="ru-RU" sz="1800" dirty="0" err="1">
                <a:latin typeface="Arial Black" pitchFamily="34" charset="0"/>
              </a:rPr>
              <a:t>зокрема</a:t>
            </a:r>
            <a:r>
              <a:rPr lang="ru-RU" sz="1800" dirty="0">
                <a:latin typeface="Arial Black" pitchFamily="34" charset="0"/>
              </a:rPr>
              <a:t> </a:t>
            </a:r>
            <a:r>
              <a:rPr lang="ru-RU" sz="1800" dirty="0" err="1">
                <a:latin typeface="Arial Black" pitchFamily="34" charset="0"/>
              </a:rPr>
              <a:t>посвідчує</a:t>
            </a:r>
            <a:r>
              <a:rPr lang="ru-RU" sz="1800" dirty="0">
                <a:latin typeface="Arial Black" pitchFamily="34" charset="0"/>
              </a:rPr>
              <a:t> права, а </a:t>
            </a:r>
            <a:r>
              <a:rPr lang="ru-RU" sz="1800" dirty="0" err="1">
                <a:latin typeface="Arial Black" pitchFamily="34" charset="0"/>
              </a:rPr>
              <a:t>також</a:t>
            </a:r>
            <a:r>
              <a:rPr lang="ru-RU" sz="1800" dirty="0">
                <a:latin typeface="Arial Black" pitchFamily="34" charset="0"/>
              </a:rPr>
              <a:t> </a:t>
            </a:r>
            <a:r>
              <a:rPr lang="ru-RU" sz="1800" dirty="0" err="1">
                <a:latin typeface="Arial Black" pitchFamily="34" charset="0"/>
              </a:rPr>
              <a:t>факти</a:t>
            </a:r>
            <a:r>
              <a:rPr lang="ru-RU" sz="1800" dirty="0">
                <a:latin typeface="Arial Black" pitchFamily="34" charset="0"/>
              </a:rPr>
              <a:t>, </a:t>
            </a:r>
            <a:r>
              <a:rPr lang="ru-RU" sz="1800" dirty="0" err="1">
                <a:latin typeface="Arial Black" pitchFamily="34" charset="0"/>
              </a:rPr>
              <a:t>що</a:t>
            </a:r>
            <a:r>
              <a:rPr lang="ru-RU" sz="1800" dirty="0">
                <a:latin typeface="Arial Black" pitchFamily="34" charset="0"/>
              </a:rPr>
              <a:t> </a:t>
            </a:r>
            <a:r>
              <a:rPr lang="ru-RU" sz="1800" dirty="0" err="1" smtClean="0">
                <a:latin typeface="Arial Black" pitchFamily="34" charset="0"/>
              </a:rPr>
              <a:t>мають</a:t>
            </a:r>
            <a:r>
              <a:rPr lang="ru-RU" sz="1800" dirty="0" smtClean="0">
                <a:latin typeface="Arial Black" pitchFamily="34" charset="0"/>
              </a:rPr>
              <a:t> </a:t>
            </a:r>
            <a:r>
              <a:rPr lang="ru-RU" sz="1800" dirty="0" err="1">
                <a:latin typeface="Arial Black" pitchFamily="34" charset="0"/>
              </a:rPr>
              <a:t>юридичне</a:t>
            </a:r>
            <a:r>
              <a:rPr lang="ru-RU" sz="1800" dirty="0">
                <a:latin typeface="Arial Black" pitchFamily="34" charset="0"/>
              </a:rPr>
              <a:t> </a:t>
            </a:r>
            <a:r>
              <a:rPr lang="ru-RU" sz="1800" dirty="0" err="1">
                <a:latin typeface="Arial Black" pitchFamily="34" charset="0"/>
              </a:rPr>
              <a:t>значення</a:t>
            </a:r>
            <a:r>
              <a:rPr lang="ru-RU" sz="1800" dirty="0">
                <a:latin typeface="Arial Black" pitchFamily="34" charset="0"/>
              </a:rPr>
              <a:t>, та </a:t>
            </a:r>
            <a:r>
              <a:rPr lang="ru-RU" sz="1800" dirty="0" err="1">
                <a:latin typeface="Arial Black" pitchFamily="34" charset="0"/>
              </a:rPr>
              <a:t>вчиняє</a:t>
            </a:r>
            <a:r>
              <a:rPr lang="ru-RU" sz="1800" dirty="0">
                <a:latin typeface="Arial Black" pitchFamily="34" charset="0"/>
              </a:rPr>
              <a:t> </a:t>
            </a:r>
            <a:r>
              <a:rPr lang="ru-RU" sz="1800" dirty="0" err="1" smtClean="0">
                <a:latin typeface="Arial Black" pitchFamily="34" charset="0"/>
              </a:rPr>
              <a:t>інші</a:t>
            </a:r>
            <a:r>
              <a:rPr lang="ru-RU" sz="1800" dirty="0" smtClean="0">
                <a:latin typeface="Arial Black" pitchFamily="34" charset="0"/>
              </a:rPr>
              <a:t> </a:t>
            </a:r>
            <a:r>
              <a:rPr lang="ru-RU" sz="1800" dirty="0" err="1" smtClean="0">
                <a:latin typeface="Arial Black" pitchFamily="34" charset="0"/>
              </a:rPr>
              <a:t>нотаріальні</a:t>
            </a:r>
            <a:r>
              <a:rPr lang="ru-RU" sz="1800" dirty="0" smtClean="0">
                <a:latin typeface="Arial Black" pitchFamily="34" charset="0"/>
              </a:rPr>
              <a:t> </a:t>
            </a:r>
            <a:r>
              <a:rPr lang="ru-RU" sz="1800" dirty="0" err="1">
                <a:latin typeface="Arial Black" pitchFamily="34" charset="0"/>
              </a:rPr>
              <a:t>дії</a:t>
            </a:r>
            <a:r>
              <a:rPr lang="ru-RU" sz="1800" dirty="0">
                <a:latin typeface="Arial Black" pitchFamily="34" charset="0"/>
              </a:rPr>
              <a:t>, </a:t>
            </a:r>
            <a:r>
              <a:rPr lang="ru-RU" sz="1800" dirty="0" err="1" smtClean="0">
                <a:latin typeface="Arial Black" pitchFamily="34" charset="0"/>
              </a:rPr>
              <a:t>передбачені</a:t>
            </a:r>
            <a:r>
              <a:rPr lang="ru-RU" sz="1800" dirty="0" smtClean="0">
                <a:latin typeface="Arial Black" pitchFamily="34" charset="0"/>
              </a:rPr>
              <a:t> </a:t>
            </a:r>
            <a:r>
              <a:rPr lang="ru-RU" sz="1800" dirty="0">
                <a:latin typeface="Arial Black" pitchFamily="34" charset="0"/>
              </a:rPr>
              <a:t>законом, </a:t>
            </a:r>
            <a:r>
              <a:rPr lang="ru-RU" sz="1800" dirty="0" smtClean="0">
                <a:latin typeface="Arial Black" pitchFamily="34" charset="0"/>
              </a:rPr>
              <a:t>з метою </a:t>
            </a:r>
            <a:r>
              <a:rPr lang="ru-RU" sz="1800" dirty="0" err="1">
                <a:latin typeface="Arial Black" pitchFamily="34" charset="0"/>
              </a:rPr>
              <a:t>надання</a:t>
            </a:r>
            <a:r>
              <a:rPr lang="ru-RU" sz="1800" dirty="0">
                <a:latin typeface="Arial Black" pitchFamily="34" charset="0"/>
              </a:rPr>
              <a:t> </a:t>
            </a:r>
            <a:r>
              <a:rPr lang="ru-RU" sz="1800" dirty="0" err="1">
                <a:latin typeface="Arial Black" pitchFamily="34" charset="0"/>
              </a:rPr>
              <a:t>їм</a:t>
            </a:r>
            <a:r>
              <a:rPr lang="ru-RU" sz="1800" dirty="0">
                <a:latin typeface="Arial Black" pitchFamily="34" charset="0"/>
              </a:rPr>
              <a:t> </a:t>
            </a:r>
            <a:r>
              <a:rPr lang="ru-RU" sz="1800" dirty="0" err="1">
                <a:latin typeface="Arial Black" pitchFamily="34" charset="0"/>
              </a:rPr>
              <a:t>юридичної</a:t>
            </a:r>
            <a:r>
              <a:rPr lang="ru-RU" sz="1800" dirty="0">
                <a:latin typeface="Arial Black" pitchFamily="34" charset="0"/>
              </a:rPr>
              <a:t> </a:t>
            </a:r>
            <a:r>
              <a:rPr lang="ru-RU" sz="1800" dirty="0" err="1">
                <a:latin typeface="Arial Black" pitchFamily="34" charset="0"/>
              </a:rPr>
              <a:t>вірогідності</a:t>
            </a:r>
            <a:r>
              <a:rPr lang="ru-RU" sz="1800" dirty="0" smtClean="0">
                <a:latin typeface="Arial Black" pitchFamily="34" charset="0"/>
              </a:rPr>
              <a:t>.</a:t>
            </a:r>
          </a:p>
          <a:p>
            <a:pPr algn="just">
              <a:buClrTx/>
              <a:buFont typeface="Wingdings" pitchFamily="2" charset="2"/>
              <a:buChar char="q"/>
            </a:pPr>
            <a:r>
              <a:rPr lang="uk-UA" sz="1800" dirty="0" smtClean="0">
                <a:latin typeface="Arial Black" pitchFamily="34" charset="0"/>
              </a:rPr>
              <a:t>Правовою основою </a:t>
            </a:r>
            <a:r>
              <a:rPr lang="uk-UA" sz="1800" dirty="0" err="1" smtClean="0">
                <a:latin typeface="Arial Black" pitchFamily="34" charset="0"/>
              </a:rPr>
              <a:t>професіограми</a:t>
            </a:r>
            <a:r>
              <a:rPr lang="uk-UA" sz="1800" dirty="0" smtClean="0">
                <a:latin typeface="Arial Black" pitchFamily="34" charset="0"/>
              </a:rPr>
              <a:t> нотаріуса є Закон України «Про нотаріат».</a:t>
            </a:r>
          </a:p>
          <a:p>
            <a:pPr algn="just">
              <a:buClrTx/>
              <a:buFont typeface="Wingdings" pitchFamily="2" charset="2"/>
              <a:buChar char="q"/>
            </a:pPr>
            <a:r>
              <a:rPr lang="uk-UA" sz="1800" dirty="0" smtClean="0">
                <a:latin typeface="Arial Black" pitchFamily="34" charset="0"/>
              </a:rPr>
              <a:t>Перелік статей Закону України: з 3-ої по 5-ту.</a:t>
            </a:r>
            <a:endParaRPr lang="ru-RU" sz="1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98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6048672" cy="864096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Arial Black" pitchFamily="34" charset="0"/>
              </a:rPr>
              <a:t>Вимоги до нотаріуса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92064"/>
            <a:ext cx="5436096" cy="4325112"/>
          </a:xfrm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1800" dirty="0" err="1">
                <a:latin typeface="Arial Black" pitchFamily="34" charset="0"/>
              </a:rPr>
              <a:t>Нотаріусом</a:t>
            </a:r>
            <a:r>
              <a:rPr lang="ru-RU" sz="1800" dirty="0">
                <a:latin typeface="Arial Black" pitchFamily="34" charset="0"/>
              </a:rPr>
              <a:t> </a:t>
            </a:r>
            <a:r>
              <a:rPr lang="ru-RU" sz="1800" dirty="0" err="1">
                <a:latin typeface="Arial Black" pitchFamily="34" charset="0"/>
              </a:rPr>
              <a:t>може</a:t>
            </a:r>
            <a:r>
              <a:rPr lang="ru-RU" sz="1800" dirty="0">
                <a:latin typeface="Arial Black" pitchFamily="34" charset="0"/>
              </a:rPr>
              <a:t> бути </a:t>
            </a:r>
            <a:r>
              <a:rPr lang="ru-RU" sz="1800" dirty="0" err="1">
                <a:latin typeface="Arial Black" pitchFamily="34" charset="0"/>
              </a:rPr>
              <a:t>громадянин</a:t>
            </a:r>
            <a:r>
              <a:rPr lang="ru-RU" sz="1800" dirty="0">
                <a:latin typeface="Arial Black" pitchFamily="34" charset="0"/>
              </a:rPr>
              <a:t> </a:t>
            </a:r>
            <a:r>
              <a:rPr lang="ru-RU" sz="1800" dirty="0" err="1">
                <a:latin typeface="Arial Black" pitchFamily="34" charset="0"/>
              </a:rPr>
              <a:t>України</a:t>
            </a:r>
            <a:r>
              <a:rPr lang="ru-RU" sz="1800" dirty="0">
                <a:latin typeface="Arial Black" pitchFamily="34" charset="0"/>
              </a:rPr>
              <a:t>, </a:t>
            </a:r>
            <a:r>
              <a:rPr lang="ru-RU" sz="1800" dirty="0" err="1">
                <a:latin typeface="Arial Black" pitchFamily="34" charset="0"/>
              </a:rPr>
              <a:t>який</a:t>
            </a:r>
            <a:r>
              <a:rPr lang="ru-RU" sz="1800" dirty="0">
                <a:latin typeface="Arial Black" pitchFamily="34" charset="0"/>
              </a:rPr>
              <a:t> </a:t>
            </a:r>
            <a:r>
              <a:rPr lang="ru-RU" sz="1800" dirty="0" err="1">
                <a:latin typeface="Arial Black" pitchFamily="34" charset="0"/>
              </a:rPr>
              <a:t>має</a:t>
            </a:r>
            <a:r>
              <a:rPr lang="ru-RU" sz="1800" dirty="0">
                <a:latin typeface="Arial Black" pitchFamily="34" charset="0"/>
              </a:rPr>
              <a:t> </a:t>
            </a:r>
            <a:r>
              <a:rPr lang="ru-RU" sz="1800" dirty="0" err="1">
                <a:latin typeface="Arial Black" pitchFamily="34" charset="0"/>
              </a:rPr>
              <a:t>повну</a:t>
            </a:r>
            <a:r>
              <a:rPr lang="ru-RU" sz="1800" dirty="0">
                <a:latin typeface="Arial Black" pitchFamily="34" charset="0"/>
              </a:rPr>
              <a:t> </a:t>
            </a:r>
            <a:r>
              <a:rPr lang="ru-RU" sz="1800" dirty="0" err="1">
                <a:latin typeface="Arial Black" pitchFamily="34" charset="0"/>
              </a:rPr>
              <a:t>вищу</a:t>
            </a:r>
            <a:r>
              <a:rPr lang="ru-RU" sz="1800" dirty="0">
                <a:latin typeface="Arial Black" pitchFamily="34" charset="0"/>
              </a:rPr>
              <a:t> </a:t>
            </a:r>
            <a:r>
              <a:rPr lang="ru-RU" sz="1800" dirty="0" err="1" smtClean="0">
                <a:latin typeface="Arial Black" pitchFamily="34" charset="0"/>
              </a:rPr>
              <a:t>юридичну</a:t>
            </a:r>
            <a:r>
              <a:rPr lang="ru-RU" sz="1800" dirty="0" smtClean="0">
                <a:latin typeface="Arial Black" pitchFamily="34" charset="0"/>
              </a:rPr>
              <a:t> </a:t>
            </a:r>
            <a:r>
              <a:rPr lang="ru-RU" sz="1800" dirty="0" err="1">
                <a:latin typeface="Arial Black" pitchFamily="34" charset="0"/>
              </a:rPr>
              <a:t>освіту</a:t>
            </a:r>
            <a:r>
              <a:rPr lang="ru-RU" sz="1800" dirty="0">
                <a:latin typeface="Arial Black" pitchFamily="34" charset="0"/>
              </a:rPr>
              <a:t>, </a:t>
            </a:r>
            <a:r>
              <a:rPr lang="ru-RU" sz="1800" dirty="0" err="1">
                <a:latin typeface="Arial Black" pitchFamily="34" charset="0"/>
              </a:rPr>
              <a:t>володіє</a:t>
            </a:r>
            <a:r>
              <a:rPr lang="ru-RU" sz="1800" dirty="0">
                <a:latin typeface="Arial Black" pitchFamily="34" charset="0"/>
              </a:rPr>
              <a:t> державною </a:t>
            </a:r>
            <a:r>
              <a:rPr lang="ru-RU" sz="1800" dirty="0" err="1">
                <a:latin typeface="Arial Black" pitchFamily="34" charset="0"/>
              </a:rPr>
              <a:t>мовою</a:t>
            </a:r>
            <a:r>
              <a:rPr lang="ru-RU" sz="1800" dirty="0">
                <a:latin typeface="Arial Black" pitchFamily="34" charset="0"/>
              </a:rPr>
              <a:t>, </a:t>
            </a:r>
            <a:r>
              <a:rPr lang="ru-RU" sz="1800" dirty="0" err="1">
                <a:latin typeface="Arial Black" pitchFamily="34" charset="0"/>
              </a:rPr>
              <a:t>має</a:t>
            </a:r>
            <a:r>
              <a:rPr lang="ru-RU" sz="1800" dirty="0">
                <a:latin typeface="Arial Black" pitchFamily="34" charset="0"/>
              </a:rPr>
              <a:t> стаж </a:t>
            </a:r>
            <a:r>
              <a:rPr lang="ru-RU" sz="1800" dirty="0" err="1">
                <a:latin typeface="Arial Black" pitchFamily="34" charset="0"/>
              </a:rPr>
              <a:t>роботи</a:t>
            </a:r>
            <a:r>
              <a:rPr lang="ru-RU" sz="1800" dirty="0">
                <a:latin typeface="Arial Black" pitchFamily="34" charset="0"/>
              </a:rPr>
              <a:t> у </a:t>
            </a:r>
            <a:r>
              <a:rPr lang="ru-RU" sz="1800" dirty="0" err="1">
                <a:latin typeface="Arial Black" pitchFamily="34" charset="0"/>
              </a:rPr>
              <a:t>сфері</a:t>
            </a:r>
            <a:r>
              <a:rPr lang="ru-RU" sz="1800" dirty="0">
                <a:latin typeface="Arial Black" pitchFamily="34" charset="0"/>
              </a:rPr>
              <a:t> </a:t>
            </a:r>
            <a:r>
              <a:rPr lang="ru-RU" sz="1800" dirty="0" smtClean="0">
                <a:latin typeface="Arial Black" pitchFamily="34" charset="0"/>
              </a:rPr>
              <a:t>права </a:t>
            </a:r>
            <a:r>
              <a:rPr lang="ru-RU" sz="1800" dirty="0">
                <a:latin typeface="Arial Black" pitchFamily="34" charset="0"/>
              </a:rPr>
              <a:t>не </a:t>
            </a:r>
            <a:r>
              <a:rPr lang="ru-RU" sz="1800" dirty="0" err="1">
                <a:latin typeface="Arial Black" pitchFamily="34" charset="0"/>
              </a:rPr>
              <a:t>менш</a:t>
            </a:r>
            <a:r>
              <a:rPr lang="ru-RU" sz="1800" dirty="0">
                <a:latin typeface="Arial Black" pitchFamily="34" charset="0"/>
              </a:rPr>
              <a:t> як </a:t>
            </a:r>
            <a:r>
              <a:rPr lang="ru-RU" sz="1800" dirty="0" err="1">
                <a:latin typeface="Arial Black" pitchFamily="34" charset="0"/>
              </a:rPr>
              <a:t>шість</a:t>
            </a:r>
            <a:r>
              <a:rPr lang="ru-RU" sz="1800" dirty="0">
                <a:latin typeface="Arial Black" pitchFamily="34" charset="0"/>
              </a:rPr>
              <a:t> </a:t>
            </a:r>
            <a:r>
              <a:rPr lang="ru-RU" sz="1800" dirty="0" err="1">
                <a:latin typeface="Arial Black" pitchFamily="34" charset="0"/>
              </a:rPr>
              <a:t>років</a:t>
            </a:r>
            <a:r>
              <a:rPr lang="ru-RU" sz="1800" dirty="0">
                <a:latin typeface="Arial Black" pitchFamily="34" charset="0"/>
              </a:rPr>
              <a:t>, з </a:t>
            </a:r>
            <a:r>
              <a:rPr lang="ru-RU" sz="1800" dirty="0" smtClean="0">
                <a:latin typeface="Arial Black" pitchFamily="34" charset="0"/>
              </a:rPr>
              <a:t>них </a:t>
            </a:r>
            <a:r>
              <a:rPr lang="ru-RU" sz="1800" dirty="0" err="1" smtClean="0">
                <a:latin typeface="Arial Black" pitchFamily="34" charset="0"/>
              </a:rPr>
              <a:t>помічником</a:t>
            </a:r>
            <a:r>
              <a:rPr lang="ru-RU" sz="1800" dirty="0" smtClean="0">
                <a:latin typeface="Arial Black" pitchFamily="34" charset="0"/>
              </a:rPr>
              <a:t> </a:t>
            </a:r>
            <a:r>
              <a:rPr lang="ru-RU" sz="1800" dirty="0" err="1">
                <a:latin typeface="Arial Black" pitchFamily="34" charset="0"/>
              </a:rPr>
              <a:t>нотаріуса</a:t>
            </a:r>
            <a:r>
              <a:rPr lang="ru-RU" sz="1800" dirty="0">
                <a:latin typeface="Arial Black" pitchFamily="34" charset="0"/>
              </a:rPr>
              <a:t> </a:t>
            </a:r>
            <a:r>
              <a:rPr lang="ru-RU" sz="1800" dirty="0" err="1">
                <a:latin typeface="Arial Black" pitchFamily="34" charset="0"/>
              </a:rPr>
              <a:t>або</a:t>
            </a:r>
            <a:r>
              <a:rPr lang="ru-RU" sz="1800" dirty="0">
                <a:latin typeface="Arial Black" pitchFamily="34" charset="0"/>
              </a:rPr>
              <a:t> </a:t>
            </a:r>
            <a:r>
              <a:rPr lang="ru-RU" sz="1800" dirty="0" smtClean="0">
                <a:latin typeface="Arial Black" pitchFamily="34" charset="0"/>
              </a:rPr>
              <a:t>консультантом </a:t>
            </a:r>
            <a:r>
              <a:rPr lang="ru-RU" sz="1800" dirty="0" err="1">
                <a:latin typeface="Arial Black" pitchFamily="34" charset="0"/>
              </a:rPr>
              <a:t>державної</a:t>
            </a:r>
            <a:r>
              <a:rPr lang="ru-RU" sz="1800" dirty="0">
                <a:latin typeface="Arial Black" pitchFamily="34" charset="0"/>
              </a:rPr>
              <a:t> </a:t>
            </a:r>
            <a:r>
              <a:rPr lang="ru-RU" sz="1800" dirty="0" err="1">
                <a:latin typeface="Arial Black" pitchFamily="34" charset="0"/>
              </a:rPr>
              <a:t>нотаріальної</a:t>
            </a:r>
            <a:r>
              <a:rPr lang="ru-RU" sz="1800" dirty="0">
                <a:latin typeface="Arial Black" pitchFamily="34" charset="0"/>
              </a:rPr>
              <a:t> </a:t>
            </a:r>
            <a:r>
              <a:rPr lang="ru-RU" sz="1800" dirty="0" err="1">
                <a:latin typeface="Arial Black" pitchFamily="34" charset="0"/>
              </a:rPr>
              <a:t>контори</a:t>
            </a:r>
            <a:r>
              <a:rPr lang="ru-RU" sz="1800" dirty="0">
                <a:latin typeface="Arial Black" pitchFamily="34" charset="0"/>
              </a:rPr>
              <a:t> - не </a:t>
            </a:r>
            <a:r>
              <a:rPr lang="ru-RU" sz="1800" dirty="0" err="1">
                <a:latin typeface="Arial Black" pitchFamily="34" charset="0"/>
              </a:rPr>
              <a:t>менш</a:t>
            </a:r>
            <a:r>
              <a:rPr lang="ru-RU" sz="1800" dirty="0">
                <a:latin typeface="Arial Black" pitchFamily="34" charset="0"/>
              </a:rPr>
              <a:t> як три </a:t>
            </a:r>
            <a:r>
              <a:rPr lang="ru-RU" sz="1800" dirty="0" smtClean="0">
                <a:latin typeface="Arial Black" pitchFamily="34" charset="0"/>
              </a:rPr>
              <a:t>роки</a:t>
            </a:r>
            <a:r>
              <a:rPr lang="ru-RU" sz="1800" dirty="0">
                <a:latin typeface="Arial Black" pitchFamily="34" charset="0"/>
              </a:rPr>
              <a:t>, </a:t>
            </a:r>
            <a:r>
              <a:rPr lang="ru-RU" sz="1800" dirty="0" err="1">
                <a:latin typeface="Arial Black" pitchFamily="34" charset="0"/>
              </a:rPr>
              <a:t>склав</a:t>
            </a:r>
            <a:r>
              <a:rPr lang="ru-RU" sz="1800" dirty="0">
                <a:latin typeface="Arial Black" pitchFamily="34" charset="0"/>
              </a:rPr>
              <a:t> </a:t>
            </a:r>
            <a:r>
              <a:rPr lang="ru-RU" sz="1800" dirty="0" err="1">
                <a:latin typeface="Arial Black" pitchFamily="34" charset="0"/>
              </a:rPr>
              <a:t>кваліфікаційний</a:t>
            </a:r>
            <a:r>
              <a:rPr lang="ru-RU" sz="1800" dirty="0">
                <a:latin typeface="Arial Black" pitchFamily="34" charset="0"/>
              </a:rPr>
              <a:t> </a:t>
            </a:r>
            <a:r>
              <a:rPr lang="ru-RU" sz="1800" dirty="0" err="1">
                <a:latin typeface="Arial Black" pitchFamily="34" charset="0"/>
              </a:rPr>
              <a:t>іспит</a:t>
            </a:r>
            <a:r>
              <a:rPr lang="ru-RU" sz="1800" dirty="0">
                <a:latin typeface="Arial Black" pitchFamily="34" charset="0"/>
              </a:rPr>
              <a:t> і </a:t>
            </a:r>
            <a:r>
              <a:rPr lang="ru-RU" sz="1800" dirty="0" err="1">
                <a:latin typeface="Arial Black" pitchFamily="34" charset="0"/>
              </a:rPr>
              <a:t>отримав</a:t>
            </a:r>
            <a:r>
              <a:rPr lang="ru-RU" sz="1800" dirty="0">
                <a:latin typeface="Arial Black" pitchFamily="34" charset="0"/>
              </a:rPr>
              <a:t> </a:t>
            </a:r>
            <a:r>
              <a:rPr lang="ru-RU" sz="1800" dirty="0" err="1">
                <a:latin typeface="Arial Black" pitchFamily="34" charset="0"/>
              </a:rPr>
              <a:t>свідоцтво</a:t>
            </a:r>
            <a:r>
              <a:rPr lang="ru-RU" sz="1800" dirty="0">
                <a:latin typeface="Arial Black" pitchFamily="34" charset="0"/>
              </a:rPr>
              <a:t> про право на </a:t>
            </a:r>
            <a:r>
              <a:rPr lang="ru-RU" sz="1800" dirty="0" err="1" smtClean="0">
                <a:latin typeface="Arial Black" pitchFamily="34" charset="0"/>
              </a:rPr>
              <a:t>зайняття</a:t>
            </a:r>
            <a:r>
              <a:rPr lang="ru-RU" sz="1800" dirty="0" smtClean="0">
                <a:latin typeface="Arial Black" pitchFamily="34" charset="0"/>
              </a:rPr>
              <a:t> </a:t>
            </a:r>
            <a:r>
              <a:rPr lang="ru-RU" sz="1800" dirty="0" err="1">
                <a:latin typeface="Arial Black" pitchFamily="34" charset="0"/>
              </a:rPr>
              <a:t>нотаріальною</a:t>
            </a:r>
            <a:r>
              <a:rPr lang="ru-RU" sz="1800" dirty="0">
                <a:latin typeface="Arial Black" pitchFamily="34" charset="0"/>
              </a:rPr>
              <a:t> </a:t>
            </a:r>
            <a:r>
              <a:rPr lang="ru-RU" sz="1800" dirty="0" err="1">
                <a:latin typeface="Arial Black" pitchFamily="34" charset="0"/>
              </a:rPr>
              <a:t>діяльністю</a:t>
            </a:r>
            <a:r>
              <a:rPr lang="ru-RU" sz="1800" dirty="0">
                <a:latin typeface="Arial Black" pitchFamily="34" charset="0"/>
              </a:rPr>
              <a:t>. Не </a:t>
            </a:r>
            <a:r>
              <a:rPr lang="ru-RU" sz="1800" dirty="0" err="1">
                <a:latin typeface="Arial Black" pitchFamily="34" charset="0"/>
              </a:rPr>
              <a:t>може</a:t>
            </a:r>
            <a:r>
              <a:rPr lang="ru-RU" sz="1800" dirty="0">
                <a:latin typeface="Arial Black" pitchFamily="34" charset="0"/>
              </a:rPr>
              <a:t> бути </a:t>
            </a:r>
            <a:r>
              <a:rPr lang="ru-RU" sz="1800" dirty="0" err="1">
                <a:latin typeface="Arial Black" pitchFamily="34" charset="0"/>
              </a:rPr>
              <a:t>нотаріусом</a:t>
            </a:r>
            <a:r>
              <a:rPr lang="ru-RU" sz="1800" dirty="0">
                <a:latin typeface="Arial Black" pitchFamily="34" charset="0"/>
              </a:rPr>
              <a:t> особа, </a:t>
            </a:r>
            <a:r>
              <a:rPr lang="ru-RU" sz="1800" dirty="0" smtClean="0">
                <a:latin typeface="Arial Black" pitchFamily="34" charset="0"/>
              </a:rPr>
              <a:t>яка </a:t>
            </a:r>
            <a:r>
              <a:rPr lang="ru-RU" sz="1800" dirty="0" err="1">
                <a:latin typeface="Arial Black" pitchFamily="34" charset="0"/>
              </a:rPr>
              <a:t>має</a:t>
            </a:r>
            <a:r>
              <a:rPr lang="ru-RU" sz="1800" dirty="0">
                <a:latin typeface="Arial Black" pitchFamily="34" charset="0"/>
              </a:rPr>
              <a:t> </a:t>
            </a:r>
            <a:r>
              <a:rPr lang="ru-RU" sz="1800" dirty="0" err="1" smtClean="0">
                <a:latin typeface="Arial Black" pitchFamily="34" charset="0"/>
              </a:rPr>
              <a:t>судимість</a:t>
            </a:r>
            <a:r>
              <a:rPr lang="ru-RU" sz="1800" dirty="0" smtClean="0">
                <a:latin typeface="Arial Black" pitchFamily="34" charset="0"/>
              </a:rPr>
              <a:t>, </a:t>
            </a:r>
            <a:r>
              <a:rPr lang="ru-RU" sz="1800" dirty="0" err="1" smtClean="0">
                <a:latin typeface="Arial Black" pitchFamily="34" charset="0"/>
              </a:rPr>
              <a:t>обмежена</a:t>
            </a:r>
            <a:r>
              <a:rPr lang="ru-RU" sz="1800" dirty="0" smtClean="0">
                <a:latin typeface="Arial Black" pitchFamily="34" charset="0"/>
              </a:rPr>
              <a:t> </a:t>
            </a:r>
            <a:r>
              <a:rPr lang="ru-RU" sz="1800" dirty="0">
                <a:latin typeface="Arial Black" pitchFamily="34" charset="0"/>
              </a:rPr>
              <a:t>у </a:t>
            </a:r>
            <a:r>
              <a:rPr lang="ru-RU" sz="1800" dirty="0" err="1">
                <a:latin typeface="Arial Black" pitchFamily="34" charset="0"/>
              </a:rPr>
              <a:t>дієздатності</a:t>
            </a:r>
            <a:r>
              <a:rPr lang="ru-RU" sz="1800" dirty="0">
                <a:latin typeface="Arial Black" pitchFamily="34" charset="0"/>
              </a:rPr>
              <a:t> </a:t>
            </a:r>
            <a:r>
              <a:rPr lang="ru-RU" sz="1800" dirty="0" err="1">
                <a:latin typeface="Arial Black" pitchFamily="34" charset="0"/>
              </a:rPr>
              <a:t>або</a:t>
            </a:r>
            <a:r>
              <a:rPr lang="ru-RU" sz="1800" dirty="0">
                <a:latin typeface="Arial Black" pitchFamily="34" charset="0"/>
              </a:rPr>
              <a:t> </a:t>
            </a:r>
            <a:r>
              <a:rPr lang="ru-RU" sz="1800" dirty="0" err="1" smtClean="0">
                <a:latin typeface="Arial Black" pitchFamily="34" charset="0"/>
              </a:rPr>
              <a:t>визнана</a:t>
            </a:r>
            <a:r>
              <a:rPr lang="ru-RU" sz="1800" dirty="0">
                <a:latin typeface="Arial Black" pitchFamily="34" charset="0"/>
              </a:rPr>
              <a:t> </a:t>
            </a:r>
            <a:r>
              <a:rPr lang="ru-RU" sz="1800" dirty="0" err="1" smtClean="0">
                <a:latin typeface="Arial Black" pitchFamily="34" charset="0"/>
              </a:rPr>
              <a:t>недієздатною</a:t>
            </a:r>
            <a:r>
              <a:rPr lang="ru-RU" sz="1800" dirty="0" smtClean="0">
                <a:latin typeface="Arial Black" pitchFamily="34" charset="0"/>
              </a:rPr>
              <a:t> </a:t>
            </a:r>
            <a:r>
              <a:rPr lang="ru-RU" sz="1800" dirty="0">
                <a:latin typeface="Arial Black" pitchFamily="34" charset="0"/>
              </a:rPr>
              <a:t>за </a:t>
            </a:r>
            <a:r>
              <a:rPr lang="ru-RU" sz="1800" dirty="0" err="1">
                <a:latin typeface="Arial Black" pitchFamily="34" charset="0"/>
              </a:rPr>
              <a:t>рішенням</a:t>
            </a:r>
            <a:r>
              <a:rPr lang="ru-RU" sz="1800" dirty="0">
                <a:latin typeface="Arial Black" pitchFamily="34" charset="0"/>
              </a:rPr>
              <a:t> суду. </a:t>
            </a:r>
          </a:p>
        </p:txBody>
      </p:sp>
      <p:pic>
        <p:nvPicPr>
          <p:cNvPr id="9218" name="Picture 2" descr="D:\Пользователь\Desktop\нотариус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454620"/>
            <a:ext cx="3212594" cy="3263900"/>
          </a:xfrm>
          <a:prstGeom prst="rect">
            <a:avLst/>
          </a:prstGeom>
          <a:noFill/>
          <a:effectLst>
            <a:softEdge rad="571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432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249424"/>
            <a:ext cx="8435280" cy="2331704"/>
          </a:xfrm>
          <a:ln w="57150"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algn="just"/>
            <a:r>
              <a:rPr lang="uk-UA" dirty="0" err="1" smtClean="0">
                <a:latin typeface="Arial Black" pitchFamily="34" charset="0"/>
              </a:rPr>
              <a:t>Професіограма</a:t>
            </a:r>
            <a:r>
              <a:rPr lang="uk-UA" dirty="0" smtClean="0">
                <a:latin typeface="Arial Black" pitchFamily="34" charset="0"/>
              </a:rPr>
              <a:t> – науково обґрунтовані норми і вимоги до видів професійної діяльності, якостей особистості фахівця, які дозволяють йому ефективно виконувати свою роботу і розвивати власну особистість.</a:t>
            </a:r>
            <a:endParaRPr lang="ru-RU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676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328592"/>
          </a:xfrm>
          <a:ln w="5715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109728" indent="0" algn="ctr">
              <a:buNone/>
            </a:pPr>
            <a:r>
              <a:rPr lang="uk-UA" sz="2400" dirty="0" err="1" smtClean="0">
                <a:latin typeface="Arial Black" pitchFamily="34" charset="0"/>
              </a:rPr>
              <a:t>Професіограма</a:t>
            </a:r>
            <a:r>
              <a:rPr lang="uk-UA" sz="2400" dirty="0" smtClean="0">
                <a:latin typeface="Arial Black" pitchFamily="34" charset="0"/>
              </a:rPr>
              <a:t> юриста – це опис професії юридичного спрямування, яка складається з трьох елементів:</a:t>
            </a:r>
          </a:p>
          <a:p>
            <a:pPr marL="0" indent="0" algn="just">
              <a:buNone/>
            </a:pPr>
            <a:r>
              <a:rPr lang="uk-UA" sz="2400" dirty="0" smtClean="0">
                <a:latin typeface="Arial Black" pitchFamily="34" charset="0"/>
              </a:rPr>
              <a:t>1. ознаки</a:t>
            </a:r>
            <a:r>
              <a:rPr lang="uk-UA" sz="2400" dirty="0" smtClean="0">
                <a:latin typeface="Arial Black" pitchFamily="34" charset="0"/>
              </a:rPr>
              <a:t>, які описують професію і спеціальність (функції, мета, завдання, права відповідної професії юриста);</a:t>
            </a:r>
          </a:p>
          <a:p>
            <a:pPr marL="0" indent="0" algn="just">
              <a:buNone/>
            </a:pPr>
            <a:r>
              <a:rPr lang="uk-UA" sz="2400" dirty="0" smtClean="0">
                <a:latin typeface="Arial Black" pitchFamily="34" charset="0"/>
              </a:rPr>
              <a:t>2. вимоги</a:t>
            </a:r>
            <a:r>
              <a:rPr lang="uk-UA" sz="2400" dirty="0" smtClean="0">
                <a:latin typeface="Arial Black" pitchFamily="34" charset="0"/>
              </a:rPr>
              <a:t>, які професія приділяє до працівника, професійні вимоги (рівень освіти, стан здоров’я та фізичної підготовки, стаж роботи, належних рівень професійних знань, вмінь та навичок);</a:t>
            </a:r>
          </a:p>
          <a:p>
            <a:pPr marL="0" indent="0" algn="just">
              <a:buNone/>
            </a:pPr>
            <a:r>
              <a:rPr lang="uk-UA" sz="2400" dirty="0" smtClean="0">
                <a:latin typeface="Arial Black" pitchFamily="34" charset="0"/>
              </a:rPr>
              <a:t>3. психологічні </a:t>
            </a:r>
            <a:r>
              <a:rPr lang="uk-UA" sz="2400" dirty="0" smtClean="0">
                <a:latin typeface="Arial Black" pitchFamily="34" charset="0"/>
              </a:rPr>
              <a:t>характеристики, яким повинен відповідати фахівець відповідної професії ( доброчесність, рівень аналітичного та критичного мислення тощо).</a:t>
            </a:r>
            <a:endParaRPr lang="ru-RU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572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ользователь\Desktop\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873" y="4005064"/>
            <a:ext cx="2663599" cy="23042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955663" cy="792088"/>
          </a:xfrm>
        </p:spPr>
        <p:txBody>
          <a:bodyPr>
            <a:noAutofit/>
          </a:bodyPr>
          <a:lstStyle/>
          <a:p>
            <a:r>
              <a:rPr lang="uk-UA" sz="3600" dirty="0" err="1" smtClean="0">
                <a:latin typeface="Arial Black" pitchFamily="34" charset="0"/>
              </a:rPr>
              <a:t>Професіограма</a:t>
            </a:r>
            <a:r>
              <a:rPr lang="uk-UA" sz="3600" dirty="0" smtClean="0">
                <a:latin typeface="Arial Black" pitchFamily="34" charset="0"/>
              </a:rPr>
              <a:t> судді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19" y="1412776"/>
            <a:ext cx="5580993" cy="4248472"/>
          </a:xfrm>
          <a:ln w="5715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algn="just">
              <a:buClrTx/>
              <a:buFont typeface="Wingdings" pitchFamily="2" charset="2"/>
              <a:buChar char="q"/>
            </a:pPr>
            <a:r>
              <a:rPr lang="ru-RU" sz="1800" b="1" dirty="0" err="1" smtClean="0">
                <a:latin typeface="Arial Black" pitchFamily="34" charset="0"/>
              </a:rPr>
              <a:t>Професіограма</a:t>
            </a:r>
            <a:r>
              <a:rPr lang="ru-RU" sz="1800" b="1" dirty="0" smtClean="0">
                <a:latin typeface="Arial Black" pitchFamily="34" charset="0"/>
              </a:rPr>
              <a:t> </a:t>
            </a:r>
            <a:r>
              <a:rPr lang="ru-RU" sz="1800" b="1" dirty="0" err="1" smtClean="0">
                <a:latin typeface="Arial Black" pitchFamily="34" charset="0"/>
              </a:rPr>
              <a:t>судді</a:t>
            </a:r>
            <a:r>
              <a:rPr lang="ru-RU" sz="1800" b="1" dirty="0" smtClean="0">
                <a:latin typeface="Arial Black" pitchFamily="34" charset="0"/>
              </a:rPr>
              <a:t> - </a:t>
            </a:r>
            <a:r>
              <a:rPr lang="ru-RU" sz="1800" b="1" dirty="0" err="1" smtClean="0">
                <a:latin typeface="Arial Black" pitchFamily="34" charset="0"/>
              </a:rPr>
              <a:t>здійснювати</a:t>
            </a:r>
            <a:r>
              <a:rPr lang="ru-RU" sz="1800" b="1" dirty="0" smtClean="0">
                <a:latin typeface="Arial Black" pitchFamily="34" charset="0"/>
              </a:rPr>
              <a:t> </a:t>
            </a:r>
            <a:r>
              <a:rPr lang="ru-RU" sz="1800" b="1" dirty="0" err="1">
                <a:latin typeface="Arial Black" pitchFamily="34" charset="0"/>
              </a:rPr>
              <a:t>правосуддя</a:t>
            </a:r>
            <a:r>
              <a:rPr lang="ru-RU" sz="1800" b="1" dirty="0">
                <a:latin typeface="Arial Black" pitchFamily="34" charset="0"/>
              </a:rPr>
              <a:t> і </a:t>
            </a:r>
            <a:r>
              <a:rPr lang="ru-RU" sz="1800" b="1" dirty="0" err="1">
                <a:latin typeface="Arial Black" pitchFamily="34" charset="0"/>
              </a:rPr>
              <a:t>виконувати</a:t>
            </a:r>
            <a:r>
              <a:rPr lang="ru-RU" sz="1800" b="1" dirty="0">
                <a:latin typeface="Arial Black" pitchFamily="34" charset="0"/>
              </a:rPr>
              <a:t> </a:t>
            </a:r>
            <a:r>
              <a:rPr lang="ru-RU" sz="1800" b="1" dirty="0" err="1">
                <a:latin typeface="Arial Black" pitchFamily="34" charset="0"/>
              </a:rPr>
              <a:t>свої</a:t>
            </a:r>
            <a:r>
              <a:rPr lang="ru-RU" sz="1800" b="1" dirty="0">
                <a:latin typeface="Arial Black" pitchFamily="34" charset="0"/>
              </a:rPr>
              <a:t> </a:t>
            </a:r>
            <a:r>
              <a:rPr lang="ru-RU" sz="1800" b="1" dirty="0" err="1">
                <a:latin typeface="Arial Black" pitchFamily="34" charset="0"/>
              </a:rPr>
              <a:t>обов'язки</a:t>
            </a:r>
            <a:r>
              <a:rPr lang="ru-RU" sz="1800" b="1" dirty="0">
                <a:latin typeface="Arial Black" pitchFamily="34" charset="0"/>
              </a:rPr>
              <a:t> на </a:t>
            </a:r>
            <a:r>
              <a:rPr lang="ru-RU" sz="1800" b="1" dirty="0" err="1">
                <a:latin typeface="Arial Black" pitchFamily="34" charset="0"/>
              </a:rPr>
              <a:t>професійній</a:t>
            </a:r>
            <a:r>
              <a:rPr lang="ru-RU" sz="1800" b="1" dirty="0">
                <a:latin typeface="Arial Black" pitchFamily="34" charset="0"/>
              </a:rPr>
              <a:t> </a:t>
            </a:r>
            <a:r>
              <a:rPr lang="ru-RU" sz="1800" b="1" dirty="0" err="1">
                <a:latin typeface="Arial Black" pitchFamily="34" charset="0"/>
              </a:rPr>
              <a:t>основі</a:t>
            </a:r>
            <a:r>
              <a:rPr lang="ru-RU" sz="1800" b="1" dirty="0">
                <a:latin typeface="Arial Black" pitchFamily="34" charset="0"/>
              </a:rPr>
              <a:t> в </a:t>
            </a:r>
            <a:r>
              <a:rPr lang="ru-RU" sz="1800" b="1" dirty="0" err="1">
                <a:latin typeface="Arial Black" pitchFamily="34" charset="0"/>
              </a:rPr>
              <a:t>Конституційному</a:t>
            </a:r>
            <a:r>
              <a:rPr lang="ru-RU" sz="1800" b="1" dirty="0">
                <a:latin typeface="Arial Black" pitchFamily="34" charset="0"/>
              </a:rPr>
              <a:t> </a:t>
            </a:r>
            <a:r>
              <a:rPr lang="ru-RU" sz="1800" b="1" dirty="0" err="1">
                <a:latin typeface="Arial Black" pitchFamily="34" charset="0"/>
              </a:rPr>
              <a:t>Суді</a:t>
            </a:r>
            <a:r>
              <a:rPr lang="ru-RU" sz="1800" b="1" dirty="0">
                <a:latin typeface="Arial Black" pitchFamily="34" charset="0"/>
              </a:rPr>
              <a:t> </a:t>
            </a:r>
            <a:r>
              <a:rPr lang="ru-RU" sz="1800" b="1" dirty="0" err="1">
                <a:latin typeface="Arial Black" pitchFamily="34" charset="0"/>
              </a:rPr>
              <a:t>України</a:t>
            </a:r>
            <a:r>
              <a:rPr lang="ru-RU" sz="1800" b="1" dirty="0">
                <a:latin typeface="Arial Black" pitchFamily="34" charset="0"/>
              </a:rPr>
              <a:t> та судах </a:t>
            </a:r>
            <a:r>
              <a:rPr lang="ru-RU" sz="1800" b="1" dirty="0" err="1">
                <a:latin typeface="Arial Black" pitchFamily="34" charset="0"/>
              </a:rPr>
              <a:t>загальної</a:t>
            </a:r>
            <a:r>
              <a:rPr lang="ru-RU" sz="1800" b="1" dirty="0">
                <a:latin typeface="Arial Black" pitchFamily="34" charset="0"/>
              </a:rPr>
              <a:t> </a:t>
            </a:r>
            <a:r>
              <a:rPr lang="ru-RU" sz="1800" b="1" dirty="0" err="1">
                <a:latin typeface="Arial Black" pitchFamily="34" charset="0"/>
              </a:rPr>
              <a:t>юрисдикції</a:t>
            </a:r>
            <a:r>
              <a:rPr lang="ru-RU" sz="1800" b="1" dirty="0">
                <a:latin typeface="Arial Black" pitchFamily="34" charset="0"/>
              </a:rPr>
              <a:t>. Статус </a:t>
            </a:r>
            <a:r>
              <a:rPr lang="ru-RU" sz="1800" b="1" dirty="0" err="1">
                <a:latin typeface="Arial Black" pitchFamily="34" charset="0"/>
              </a:rPr>
              <a:t>суддів</a:t>
            </a:r>
            <a:r>
              <a:rPr lang="ru-RU" sz="1800" b="1" dirty="0">
                <a:latin typeface="Arial Black" pitchFamily="34" charset="0"/>
              </a:rPr>
              <a:t> </a:t>
            </a:r>
            <a:r>
              <a:rPr lang="ru-RU" sz="1800" b="1" dirty="0" err="1">
                <a:latin typeface="Arial Black" pitchFamily="34" charset="0"/>
              </a:rPr>
              <a:t>судів</a:t>
            </a:r>
            <a:r>
              <a:rPr lang="ru-RU" sz="1800" b="1" dirty="0">
                <a:latin typeface="Arial Black" pitchFamily="34" charset="0"/>
              </a:rPr>
              <a:t> </a:t>
            </a:r>
            <a:r>
              <a:rPr lang="ru-RU" sz="1800" b="1" dirty="0" err="1">
                <a:latin typeface="Arial Black" pitchFamily="34" charset="0"/>
              </a:rPr>
              <a:t>загальної</a:t>
            </a:r>
            <a:r>
              <a:rPr lang="ru-RU" sz="1800" b="1" dirty="0">
                <a:latin typeface="Arial Black" pitchFamily="34" charset="0"/>
              </a:rPr>
              <a:t> </a:t>
            </a:r>
            <a:r>
              <a:rPr lang="ru-RU" sz="1800" b="1" dirty="0" err="1">
                <a:latin typeface="Arial Black" pitchFamily="34" charset="0"/>
              </a:rPr>
              <a:t>юрисдикції</a:t>
            </a:r>
            <a:r>
              <a:rPr lang="ru-RU" sz="1800" b="1" dirty="0">
                <a:latin typeface="Arial Black" pitchFamily="34" charset="0"/>
              </a:rPr>
              <a:t> </a:t>
            </a:r>
            <a:r>
              <a:rPr lang="ru-RU" sz="1800" b="1" dirty="0" err="1">
                <a:latin typeface="Arial Black" pitchFamily="34" charset="0"/>
              </a:rPr>
              <a:t>визначається</a:t>
            </a:r>
            <a:r>
              <a:rPr lang="ru-RU" sz="1800" b="1" dirty="0">
                <a:latin typeface="Arial Black" pitchFamily="34" charset="0"/>
              </a:rPr>
              <a:t> Законом </a:t>
            </a:r>
            <a:r>
              <a:rPr lang="ru-RU" sz="1800" b="1" dirty="0" err="1">
                <a:latin typeface="Arial Black" pitchFamily="34" charset="0"/>
              </a:rPr>
              <a:t>України</a:t>
            </a:r>
            <a:r>
              <a:rPr lang="ru-RU" sz="1800" b="1" dirty="0">
                <a:latin typeface="Arial Black" pitchFamily="34" charset="0"/>
              </a:rPr>
              <a:t> «Про </a:t>
            </a:r>
            <a:r>
              <a:rPr lang="ru-RU" sz="1800" b="1" dirty="0" err="1" smtClean="0">
                <a:latin typeface="Arial Black" pitchFamily="34" charset="0"/>
              </a:rPr>
              <a:t>судоустрій</a:t>
            </a:r>
            <a:r>
              <a:rPr lang="ru-RU" sz="1800" b="1" dirty="0" smtClean="0">
                <a:latin typeface="Arial Black" pitchFamily="34" charset="0"/>
              </a:rPr>
              <a:t> та статус </a:t>
            </a:r>
            <a:r>
              <a:rPr lang="ru-RU" sz="1800" b="1" dirty="0" err="1" smtClean="0">
                <a:latin typeface="Arial Black" pitchFamily="34" charset="0"/>
              </a:rPr>
              <a:t>судді</a:t>
            </a:r>
            <a:r>
              <a:rPr lang="ru-RU" sz="1800" b="1" dirty="0" smtClean="0">
                <a:latin typeface="Arial Black" pitchFamily="34" charset="0"/>
              </a:rPr>
              <a:t>».</a:t>
            </a:r>
          </a:p>
          <a:p>
            <a:pPr algn="just">
              <a:buClrTx/>
              <a:buFont typeface="Wingdings" pitchFamily="2" charset="2"/>
              <a:buChar char="q"/>
            </a:pPr>
            <a:r>
              <a:rPr lang="uk-UA" sz="1800" b="1" dirty="0" smtClean="0">
                <a:latin typeface="Arial Black" pitchFamily="34" charset="0"/>
              </a:rPr>
              <a:t>Ознаки, що описують професію судді, визначені у розділі 8 Конституції України та Закону України «Про судоустрій та статус судді».</a:t>
            </a:r>
          </a:p>
          <a:p>
            <a:pPr algn="just">
              <a:buClrTx/>
              <a:buFont typeface="Wingdings" pitchFamily="2" charset="2"/>
              <a:buChar char="q"/>
            </a:pPr>
            <a:r>
              <a:rPr lang="uk-UA" sz="1800" b="1" dirty="0" smtClean="0">
                <a:latin typeface="Arial Black" pitchFamily="34" charset="0"/>
              </a:rPr>
              <a:t>Перелік статей Конституції України: 124, 126-129 «Правосуддя»</a:t>
            </a:r>
          </a:p>
          <a:p>
            <a:pPr algn="just">
              <a:buClrTx/>
              <a:buFont typeface="Wingdings" pitchFamily="2" charset="2"/>
              <a:buChar char="q"/>
            </a:pPr>
            <a:r>
              <a:rPr lang="uk-UA" sz="1800" b="1" dirty="0" smtClean="0">
                <a:latin typeface="Arial Black" pitchFamily="34" charset="0"/>
              </a:rPr>
              <a:t>Перелік статей Закону України: 52, 54, 56, 58 і 59 «Про судоустрій та статус судді»</a:t>
            </a:r>
            <a:endParaRPr lang="ru-RU" sz="18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792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Пользователь\Desktop\1416031750_professii_sudya_2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625" y="836712"/>
            <a:ext cx="4111408" cy="550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4896544" cy="792088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Arial Black" pitchFamily="34" charset="0"/>
              </a:rPr>
              <a:t>Вимоги до судді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94628"/>
            <a:ext cx="4906888" cy="4414692"/>
          </a:xfrm>
          <a:ln w="5715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109728" indent="0" algn="just">
              <a:buNone/>
            </a:pPr>
            <a:r>
              <a:rPr lang="ru-RU" sz="2000" dirty="0" err="1" smtClean="0">
                <a:latin typeface="Arial Black" pitchFamily="34" charset="0"/>
              </a:rPr>
              <a:t>Суддею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err="1">
                <a:latin typeface="Arial Black" pitchFamily="34" charset="0"/>
              </a:rPr>
              <a:t>може</a:t>
            </a:r>
            <a:r>
              <a:rPr lang="ru-RU" sz="2000" dirty="0">
                <a:latin typeface="Arial Black" pitchFamily="34" charset="0"/>
              </a:rPr>
              <a:t> бути </a:t>
            </a:r>
            <a:r>
              <a:rPr lang="ru-RU" sz="2000" dirty="0" err="1">
                <a:latin typeface="Arial Black" pitchFamily="34" charset="0"/>
              </a:rPr>
              <a:t>призначений</a:t>
            </a:r>
            <a:r>
              <a:rPr lang="ru-RU" sz="2000" dirty="0">
                <a:latin typeface="Arial Black" pitchFamily="34" charset="0"/>
              </a:rPr>
              <a:t> </a:t>
            </a:r>
            <a:r>
              <a:rPr lang="ru-RU" sz="2000" dirty="0" err="1">
                <a:latin typeface="Arial Black" pitchFamily="34" charset="0"/>
              </a:rPr>
              <a:t>громадянин</a:t>
            </a:r>
            <a:r>
              <a:rPr lang="ru-RU" sz="2000" dirty="0">
                <a:latin typeface="Arial Black" pitchFamily="34" charset="0"/>
              </a:rPr>
              <a:t> </a:t>
            </a:r>
            <a:r>
              <a:rPr lang="ru-RU" sz="2000" dirty="0" err="1">
                <a:latin typeface="Arial Black" pitchFamily="34" charset="0"/>
              </a:rPr>
              <a:t>України</a:t>
            </a:r>
            <a:r>
              <a:rPr lang="ru-RU" sz="2000" dirty="0">
                <a:latin typeface="Arial Black" pitchFamily="34" charset="0"/>
              </a:rPr>
              <a:t>, не </a:t>
            </a:r>
            <a:r>
              <a:rPr lang="ru-RU" sz="2000" dirty="0" err="1">
                <a:latin typeface="Arial Black" pitchFamily="34" charset="0"/>
              </a:rPr>
              <a:t>молодший</a:t>
            </a:r>
            <a:r>
              <a:rPr lang="ru-RU" sz="2000" dirty="0">
                <a:latin typeface="Arial Black" pitchFamily="34" charset="0"/>
              </a:rPr>
              <a:t> </a:t>
            </a:r>
            <a:r>
              <a:rPr lang="ru-RU" sz="2000" dirty="0" err="1">
                <a:latin typeface="Arial Black" pitchFamily="34" charset="0"/>
              </a:rPr>
              <a:t>тридцяти</a:t>
            </a:r>
            <a:r>
              <a:rPr lang="ru-RU" sz="2000" dirty="0">
                <a:latin typeface="Arial Black" pitchFamily="34" charset="0"/>
              </a:rPr>
              <a:t> та не старший </a:t>
            </a:r>
            <a:r>
              <a:rPr lang="ru-RU" sz="2000" dirty="0" err="1">
                <a:latin typeface="Arial Black" pitchFamily="34" charset="0"/>
              </a:rPr>
              <a:t>шістдесяти</a:t>
            </a:r>
            <a:r>
              <a:rPr lang="ru-RU" sz="2000" dirty="0">
                <a:latin typeface="Arial Black" pitchFamily="34" charset="0"/>
              </a:rPr>
              <a:t> </a:t>
            </a:r>
            <a:r>
              <a:rPr lang="ru-RU" sz="2000" dirty="0" err="1">
                <a:latin typeface="Arial Black" pitchFamily="34" charset="0"/>
              </a:rPr>
              <a:t>п’яти</a:t>
            </a:r>
            <a:r>
              <a:rPr lang="ru-RU" sz="2000" dirty="0">
                <a:latin typeface="Arial Black" pitchFamily="34" charset="0"/>
              </a:rPr>
              <a:t> </a:t>
            </a:r>
            <a:r>
              <a:rPr lang="ru-RU" sz="2000" dirty="0" err="1">
                <a:latin typeface="Arial Black" pitchFamily="34" charset="0"/>
              </a:rPr>
              <a:t>років</a:t>
            </a:r>
            <a:r>
              <a:rPr lang="ru-RU" sz="2000" dirty="0">
                <a:latin typeface="Arial Black" pitchFamily="34" charset="0"/>
              </a:rPr>
              <a:t>, </a:t>
            </a:r>
            <a:r>
              <a:rPr lang="ru-RU" sz="2000" dirty="0" err="1">
                <a:latin typeface="Arial Black" pitchFamily="34" charset="0"/>
              </a:rPr>
              <a:t>який</a:t>
            </a:r>
            <a:r>
              <a:rPr lang="ru-RU" sz="2000" dirty="0">
                <a:latin typeface="Arial Black" pitchFamily="34" charset="0"/>
              </a:rPr>
              <a:t> </a:t>
            </a:r>
            <a:r>
              <a:rPr lang="ru-RU" sz="2000" dirty="0" err="1">
                <a:latin typeface="Arial Black" pitchFamily="34" charset="0"/>
              </a:rPr>
              <a:t>має</a:t>
            </a:r>
            <a:r>
              <a:rPr lang="ru-RU" sz="2000" dirty="0">
                <a:latin typeface="Arial Black" pitchFamily="34" charset="0"/>
              </a:rPr>
              <a:t> </a:t>
            </a:r>
            <a:r>
              <a:rPr lang="ru-RU" sz="2000" dirty="0" err="1">
                <a:latin typeface="Arial Black" pitchFamily="34" charset="0"/>
              </a:rPr>
              <a:t>вищу</a:t>
            </a:r>
            <a:r>
              <a:rPr lang="ru-RU" sz="2000" dirty="0">
                <a:latin typeface="Arial Black" pitchFamily="34" charset="0"/>
              </a:rPr>
              <a:t> </a:t>
            </a:r>
            <a:r>
              <a:rPr lang="ru-RU" sz="2000" dirty="0" err="1">
                <a:latin typeface="Arial Black" pitchFamily="34" charset="0"/>
              </a:rPr>
              <a:t>юридичну</a:t>
            </a:r>
            <a:r>
              <a:rPr lang="ru-RU" sz="2000" dirty="0">
                <a:latin typeface="Arial Black" pitchFamily="34" charset="0"/>
              </a:rPr>
              <a:t> </a:t>
            </a:r>
            <a:r>
              <a:rPr lang="ru-RU" sz="2000" dirty="0" err="1">
                <a:latin typeface="Arial Black" pitchFamily="34" charset="0"/>
              </a:rPr>
              <a:t>освіту</a:t>
            </a:r>
            <a:r>
              <a:rPr lang="ru-RU" sz="2000" dirty="0">
                <a:latin typeface="Arial Black" pitchFamily="34" charset="0"/>
              </a:rPr>
              <a:t> і стаж </a:t>
            </a:r>
            <a:r>
              <a:rPr lang="ru-RU" sz="2000" dirty="0" err="1">
                <a:latin typeface="Arial Black" pitchFamily="34" charset="0"/>
              </a:rPr>
              <a:t>професійної</a:t>
            </a:r>
            <a:r>
              <a:rPr lang="ru-RU" sz="2000" dirty="0">
                <a:latin typeface="Arial Black" pitchFamily="34" charset="0"/>
              </a:rPr>
              <a:t> </a:t>
            </a:r>
            <a:r>
              <a:rPr lang="ru-RU" sz="2000" dirty="0" err="1">
                <a:latin typeface="Arial Black" pitchFamily="34" charset="0"/>
              </a:rPr>
              <a:t>діяльності</a:t>
            </a:r>
            <a:r>
              <a:rPr lang="ru-RU" sz="2000" dirty="0">
                <a:latin typeface="Arial Black" pitchFamily="34" charset="0"/>
              </a:rPr>
              <a:t> у </a:t>
            </a:r>
            <a:r>
              <a:rPr lang="ru-RU" sz="2000" dirty="0" err="1">
                <a:latin typeface="Arial Black" pitchFamily="34" charset="0"/>
              </a:rPr>
              <a:t>сфері</a:t>
            </a:r>
            <a:r>
              <a:rPr lang="ru-RU" sz="2000" dirty="0">
                <a:latin typeface="Arial Black" pitchFamily="34" charset="0"/>
              </a:rPr>
              <a:t> права </a:t>
            </a:r>
            <a:r>
              <a:rPr lang="ru-RU" sz="2000" dirty="0" err="1">
                <a:latin typeface="Arial Black" pitchFamily="34" charset="0"/>
              </a:rPr>
              <a:t>щонайменше</a:t>
            </a:r>
            <a:r>
              <a:rPr lang="ru-RU" sz="2000" dirty="0">
                <a:latin typeface="Arial Black" pitchFamily="34" charset="0"/>
              </a:rPr>
              <a:t> </a:t>
            </a:r>
            <a:r>
              <a:rPr lang="ru-RU" sz="2000" dirty="0" err="1">
                <a:latin typeface="Arial Black" pitchFamily="34" charset="0"/>
              </a:rPr>
              <a:t>п’ять</a:t>
            </a:r>
            <a:r>
              <a:rPr lang="ru-RU" sz="2000" dirty="0">
                <a:latin typeface="Arial Black" pitchFamily="34" charset="0"/>
              </a:rPr>
              <a:t> </a:t>
            </a:r>
            <a:r>
              <a:rPr lang="ru-RU" sz="2000" dirty="0" err="1">
                <a:latin typeface="Arial Black" pitchFamily="34" charset="0"/>
              </a:rPr>
              <a:t>років</a:t>
            </a:r>
            <a:r>
              <a:rPr lang="ru-RU" sz="2000" dirty="0">
                <a:latin typeface="Arial Black" pitchFamily="34" charset="0"/>
              </a:rPr>
              <a:t>, є </a:t>
            </a:r>
            <a:r>
              <a:rPr lang="ru-RU" sz="2000" dirty="0" err="1">
                <a:latin typeface="Arial Black" pitchFamily="34" charset="0"/>
              </a:rPr>
              <a:t>компетентним</a:t>
            </a:r>
            <a:r>
              <a:rPr lang="ru-RU" sz="2000" dirty="0">
                <a:latin typeface="Arial Black" pitchFamily="34" charset="0"/>
              </a:rPr>
              <a:t>, </a:t>
            </a:r>
            <a:r>
              <a:rPr lang="ru-RU" sz="2000" dirty="0" err="1">
                <a:latin typeface="Arial Black" pitchFamily="34" charset="0"/>
              </a:rPr>
              <a:t>доброчесним</a:t>
            </a:r>
            <a:r>
              <a:rPr lang="ru-RU" sz="2000" dirty="0">
                <a:latin typeface="Arial Black" pitchFamily="34" charset="0"/>
              </a:rPr>
              <a:t> та </a:t>
            </a:r>
            <a:r>
              <a:rPr lang="ru-RU" sz="2000" dirty="0" err="1">
                <a:latin typeface="Arial Black" pitchFamily="34" charset="0"/>
              </a:rPr>
              <a:t>володіє</a:t>
            </a:r>
            <a:r>
              <a:rPr lang="ru-RU" sz="2000" dirty="0">
                <a:latin typeface="Arial Black" pitchFamily="34" charset="0"/>
              </a:rPr>
              <a:t> державною </a:t>
            </a:r>
            <a:r>
              <a:rPr lang="ru-RU" sz="2000" dirty="0" err="1">
                <a:latin typeface="Arial Black" pitchFamily="34" charset="0"/>
              </a:rPr>
              <a:t>мовою</a:t>
            </a:r>
            <a:r>
              <a:rPr lang="ru-RU" sz="2000" dirty="0">
                <a:latin typeface="Arial Black" pitchFamily="34" charset="0"/>
              </a:rPr>
              <a:t>. Законом </a:t>
            </a:r>
            <a:r>
              <a:rPr lang="ru-RU" sz="2000" dirty="0" err="1">
                <a:latin typeface="Arial Black" pitchFamily="34" charset="0"/>
              </a:rPr>
              <a:t>можуть</a:t>
            </a:r>
            <a:r>
              <a:rPr lang="ru-RU" sz="2000" dirty="0">
                <a:latin typeface="Arial Black" pitchFamily="34" charset="0"/>
              </a:rPr>
              <a:t> бути </a:t>
            </a:r>
            <a:r>
              <a:rPr lang="ru-RU" sz="2000" dirty="0" err="1">
                <a:latin typeface="Arial Black" pitchFamily="34" charset="0"/>
              </a:rPr>
              <a:t>передбачені</a:t>
            </a:r>
            <a:r>
              <a:rPr lang="ru-RU" sz="2000" dirty="0">
                <a:latin typeface="Arial Black" pitchFamily="34" charset="0"/>
              </a:rPr>
              <a:t> </a:t>
            </a:r>
            <a:r>
              <a:rPr lang="ru-RU" sz="2000" dirty="0" err="1">
                <a:latin typeface="Arial Black" pitchFamily="34" charset="0"/>
              </a:rPr>
              <a:t>додаткові</a:t>
            </a:r>
            <a:r>
              <a:rPr lang="ru-RU" sz="2000" dirty="0">
                <a:latin typeface="Arial Black" pitchFamily="34" charset="0"/>
              </a:rPr>
              <a:t> </a:t>
            </a:r>
            <a:r>
              <a:rPr lang="ru-RU" sz="2000" dirty="0" err="1">
                <a:latin typeface="Arial Black" pitchFamily="34" charset="0"/>
              </a:rPr>
              <a:t>вимоги</a:t>
            </a:r>
            <a:r>
              <a:rPr lang="ru-RU" sz="2000" dirty="0">
                <a:latin typeface="Arial Black" pitchFamily="34" charset="0"/>
              </a:rPr>
              <a:t> для </a:t>
            </a:r>
            <a:r>
              <a:rPr lang="ru-RU" sz="2000" dirty="0" err="1">
                <a:latin typeface="Arial Black" pitchFamily="34" charset="0"/>
              </a:rPr>
              <a:t>призначення</a:t>
            </a:r>
            <a:r>
              <a:rPr lang="ru-RU" sz="2000" dirty="0">
                <a:latin typeface="Arial Black" pitchFamily="34" charset="0"/>
              </a:rPr>
              <a:t> на посаду </a:t>
            </a:r>
            <a:r>
              <a:rPr lang="ru-RU" sz="2000" dirty="0" err="1">
                <a:latin typeface="Arial Black" pitchFamily="34" charset="0"/>
              </a:rPr>
              <a:t>судді</a:t>
            </a:r>
            <a:r>
              <a:rPr lang="ru-RU" sz="2000" dirty="0">
                <a:latin typeface="Arial Black" pitchFamily="34" charset="0"/>
              </a:rPr>
              <a:t>.</a:t>
            </a:r>
            <a:endParaRPr lang="uk-UA" sz="2000" dirty="0" smtClean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724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Пользователь\Desktop\2795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948" y="1772816"/>
            <a:ext cx="3591052" cy="370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6563072" cy="720080"/>
          </a:xfrm>
        </p:spPr>
        <p:txBody>
          <a:bodyPr>
            <a:normAutofit/>
          </a:bodyPr>
          <a:lstStyle/>
          <a:p>
            <a:r>
              <a:rPr lang="uk-UA" sz="3200" dirty="0" err="1" smtClean="0">
                <a:latin typeface="Arial Black" pitchFamily="34" charset="0"/>
              </a:rPr>
              <a:t>Професіограма</a:t>
            </a:r>
            <a:r>
              <a:rPr lang="uk-UA" sz="3200" dirty="0" smtClean="0">
                <a:latin typeface="Arial Black" pitchFamily="34" charset="0"/>
              </a:rPr>
              <a:t> прокурора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5364088" cy="5400600"/>
          </a:xfrm>
          <a:ln w="5715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just">
              <a:buClrTx/>
              <a:buFont typeface="Wingdings" pitchFamily="2" charset="2"/>
              <a:buChar char="q"/>
            </a:pPr>
            <a:r>
              <a:rPr lang="ru-RU" sz="1800" dirty="0" err="1" smtClean="0">
                <a:latin typeface="Arial Black" pitchFamily="34" charset="0"/>
              </a:rPr>
              <a:t>Професіограма</a:t>
            </a:r>
            <a:r>
              <a:rPr lang="ru-RU" sz="1800" dirty="0" smtClean="0">
                <a:latin typeface="Arial Black" pitchFamily="34" charset="0"/>
              </a:rPr>
              <a:t> прокурора </a:t>
            </a:r>
            <a:r>
              <a:rPr lang="ru-RU" sz="1800" dirty="0">
                <a:latin typeface="Arial Black" pitchFamily="34" charset="0"/>
              </a:rPr>
              <a:t>- </a:t>
            </a:r>
            <a:r>
              <a:rPr lang="ru-RU" sz="1800" dirty="0" err="1" smtClean="0">
                <a:latin typeface="Arial Black" pitchFamily="34" charset="0"/>
              </a:rPr>
              <a:t>здійснювати</a:t>
            </a:r>
            <a:r>
              <a:rPr lang="ru-RU" sz="1800" dirty="0" smtClean="0">
                <a:latin typeface="Arial Black" pitchFamily="34" charset="0"/>
              </a:rPr>
              <a:t> </a:t>
            </a:r>
            <a:r>
              <a:rPr lang="ru-RU" sz="1800" dirty="0" err="1">
                <a:latin typeface="Arial Black" pitchFamily="34" charset="0"/>
              </a:rPr>
              <a:t>вищий</a:t>
            </a:r>
            <a:r>
              <a:rPr lang="ru-RU" sz="1800" dirty="0">
                <a:latin typeface="Arial Black" pitchFamily="34" charset="0"/>
              </a:rPr>
              <a:t> </a:t>
            </a:r>
            <a:r>
              <a:rPr lang="ru-RU" sz="1800" dirty="0" err="1">
                <a:latin typeface="Arial Black" pitchFamily="34" charset="0"/>
              </a:rPr>
              <a:t>нагляд</a:t>
            </a:r>
            <a:r>
              <a:rPr lang="ru-RU" sz="1800" dirty="0">
                <a:latin typeface="Arial Black" pitchFamily="34" charset="0"/>
              </a:rPr>
              <a:t> за </a:t>
            </a:r>
            <a:r>
              <a:rPr lang="ru-RU" sz="1800" dirty="0" err="1">
                <a:latin typeface="Arial Black" pitchFamily="34" charset="0"/>
              </a:rPr>
              <a:t>дотриманням</a:t>
            </a:r>
            <a:r>
              <a:rPr lang="ru-RU" sz="1800" dirty="0">
                <a:latin typeface="Arial Black" pitchFamily="34" charset="0"/>
              </a:rPr>
              <a:t> і </a:t>
            </a:r>
            <a:r>
              <a:rPr lang="ru-RU" sz="1800" dirty="0" err="1">
                <a:latin typeface="Arial Black" pitchFamily="34" charset="0"/>
              </a:rPr>
              <a:t>вірним</a:t>
            </a:r>
            <a:r>
              <a:rPr lang="ru-RU" sz="1800" dirty="0">
                <a:latin typeface="Arial Black" pitchFamily="34" charset="0"/>
              </a:rPr>
              <a:t> </a:t>
            </a:r>
            <a:r>
              <a:rPr lang="ru-RU" sz="1800" dirty="0" err="1">
                <a:latin typeface="Arial Black" pitchFamily="34" charset="0"/>
              </a:rPr>
              <a:t>застосуванням</a:t>
            </a:r>
            <a:r>
              <a:rPr lang="ru-RU" sz="1800" dirty="0">
                <a:latin typeface="Arial Black" pitchFamily="34" charset="0"/>
              </a:rPr>
              <a:t> </a:t>
            </a:r>
            <a:r>
              <a:rPr lang="ru-RU" sz="1800" dirty="0" err="1">
                <a:latin typeface="Arial Black" pitchFamily="34" charset="0"/>
              </a:rPr>
              <a:t>законів</a:t>
            </a:r>
            <a:r>
              <a:rPr lang="ru-RU" sz="1800" dirty="0">
                <a:latin typeface="Arial Black" pitchFamily="34" charset="0"/>
              </a:rPr>
              <a:t> органами </a:t>
            </a:r>
            <a:r>
              <a:rPr lang="ru-RU" sz="1800" dirty="0" err="1">
                <a:latin typeface="Arial Black" pitchFamily="34" charset="0"/>
              </a:rPr>
              <a:t>держави</a:t>
            </a:r>
            <a:r>
              <a:rPr lang="ru-RU" sz="1800" dirty="0">
                <a:latin typeface="Arial Black" pitchFamily="34" charset="0"/>
              </a:rPr>
              <a:t>, </a:t>
            </a:r>
            <a:r>
              <a:rPr lang="ru-RU" sz="1800" dirty="0" err="1">
                <a:latin typeface="Arial Black" pitchFamily="34" charset="0"/>
              </a:rPr>
              <a:t>посадовими</a:t>
            </a:r>
            <a:r>
              <a:rPr lang="ru-RU" sz="1800" dirty="0">
                <a:latin typeface="Arial Black" pitchFamily="34" charset="0"/>
              </a:rPr>
              <a:t> особами, </a:t>
            </a:r>
            <a:r>
              <a:rPr lang="ru-RU" sz="1800" dirty="0" err="1">
                <a:latin typeface="Arial Black" pitchFamily="34" charset="0"/>
              </a:rPr>
              <a:t>громадськими</a:t>
            </a:r>
            <a:r>
              <a:rPr lang="ru-RU" sz="1800" dirty="0">
                <a:latin typeface="Arial Black" pitchFamily="34" charset="0"/>
              </a:rPr>
              <a:t> </a:t>
            </a:r>
            <a:r>
              <a:rPr lang="ru-RU" sz="1800" dirty="0" err="1">
                <a:latin typeface="Arial Black" pitchFamily="34" charset="0"/>
              </a:rPr>
              <a:t>організаціями</a:t>
            </a:r>
            <a:r>
              <a:rPr lang="ru-RU" sz="1800" dirty="0">
                <a:latin typeface="Arial Black" pitchFamily="34" charset="0"/>
              </a:rPr>
              <a:t> і </a:t>
            </a:r>
            <a:r>
              <a:rPr lang="ru-RU" sz="1800" dirty="0" err="1">
                <a:latin typeface="Arial Black" pitchFamily="34" charset="0"/>
              </a:rPr>
              <a:t>громадянами</a:t>
            </a:r>
            <a:r>
              <a:rPr lang="ru-RU" sz="1800" dirty="0">
                <a:latin typeface="Arial Black" pitchFamily="34" charset="0"/>
              </a:rPr>
              <a:t>. </a:t>
            </a:r>
            <a:r>
              <a:rPr lang="ru-RU" sz="1800" dirty="0" smtClean="0">
                <a:latin typeface="Arial Black" pitchFamily="34" charset="0"/>
              </a:rPr>
              <a:t>Статус прокурора </a:t>
            </a:r>
            <a:r>
              <a:rPr lang="ru-RU" sz="1800" dirty="0" err="1" smtClean="0">
                <a:latin typeface="Arial Black" pitchFamily="34" charset="0"/>
              </a:rPr>
              <a:t>визначається</a:t>
            </a:r>
            <a:r>
              <a:rPr lang="ru-RU" sz="1800" dirty="0" smtClean="0">
                <a:latin typeface="Arial Black" pitchFamily="34" charset="0"/>
              </a:rPr>
              <a:t> Законом </a:t>
            </a:r>
            <a:r>
              <a:rPr lang="ru-RU" sz="1800" dirty="0" err="1" smtClean="0">
                <a:latin typeface="Arial Black" pitchFamily="34" charset="0"/>
              </a:rPr>
              <a:t>України</a:t>
            </a:r>
            <a:r>
              <a:rPr lang="ru-RU" sz="1800" dirty="0" smtClean="0">
                <a:latin typeface="Arial Black" pitchFamily="34" charset="0"/>
              </a:rPr>
              <a:t> «Про прокуратуру».</a:t>
            </a:r>
          </a:p>
          <a:p>
            <a:pPr algn="just">
              <a:buClrTx/>
              <a:buFont typeface="Wingdings" pitchFamily="2" charset="2"/>
              <a:buChar char="q"/>
            </a:pPr>
            <a:r>
              <a:rPr lang="uk-UA" sz="1800" dirty="0" smtClean="0">
                <a:latin typeface="Arial Black" pitchFamily="34" charset="0"/>
              </a:rPr>
              <a:t>Ознаки, що описують професію прокурора, визначені у розділі 4 та 5 Закону України «Про прокуратуру».</a:t>
            </a:r>
          </a:p>
          <a:p>
            <a:pPr algn="just">
              <a:buClrTx/>
              <a:buFont typeface="Wingdings" pitchFamily="2" charset="2"/>
              <a:buChar char="q"/>
            </a:pPr>
            <a:r>
              <a:rPr lang="uk-UA" sz="1800" dirty="0" smtClean="0">
                <a:latin typeface="Arial Black" pitchFamily="34" charset="0"/>
              </a:rPr>
              <a:t>Перелік статей Закону України: 3, 18, 19, 28-31.</a:t>
            </a:r>
          </a:p>
          <a:p>
            <a:pPr algn="just">
              <a:buClrTx/>
              <a:buFont typeface="Wingdings" pitchFamily="2" charset="2"/>
              <a:buChar char="q"/>
            </a:pPr>
            <a:r>
              <a:rPr lang="uk-UA" sz="1800" dirty="0" smtClean="0">
                <a:latin typeface="Arial Black" pitchFamily="34" charset="0"/>
              </a:rPr>
              <a:t>Окремо про діяльність Вищої ради правосуддя і діяльність прокуратури зазначено в Конституції України статтею 131 (1) у 8-му розділі.</a:t>
            </a:r>
            <a:endParaRPr lang="ru-RU" sz="1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864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6192688" cy="72008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Arial Black" pitchFamily="34" charset="0"/>
              </a:rPr>
              <a:t>Вимоги до прокурора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382" y="1060961"/>
            <a:ext cx="5740778" cy="5536391"/>
          </a:xfrm>
          <a:ln w="5715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109728" indent="0" algn="just">
              <a:buNone/>
            </a:pPr>
            <a:r>
              <a:rPr lang="uk-UA" sz="2000" dirty="0" smtClean="0">
                <a:latin typeface="Arial Black" pitchFamily="34" charset="0"/>
              </a:rPr>
              <a:t>Прокурором в Україні може стати громадянин України, котрий має вищу юридичну освіту, володіє державною мовою та має стаж роботи у галузі права: у місцевій прокуратурі – не менше 2-х років або у регіональній прокуратурі – не менше 3-х років або у Генеральній прокуратурі України та Спеціалізованій антикорупційній прокуратурі – не менше 5-ти років. </a:t>
            </a:r>
          </a:p>
          <a:p>
            <a:pPr marL="109728" indent="0" algn="just">
              <a:buNone/>
            </a:pPr>
            <a:r>
              <a:rPr lang="uk-UA" sz="2000" dirty="0" smtClean="0">
                <a:latin typeface="Arial Black" pitchFamily="34" charset="0"/>
              </a:rPr>
              <a:t>Прокурор повинен мати високі морально-ділові, професійні якості та організаторські здібності, але ця вимога доречна для тих, хто призначається на посаду Генерального прокурора України.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4098" name="Picture 2" descr="D:\Пользователь\Desktop\pdf-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628800"/>
            <a:ext cx="3039278" cy="382400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364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692696"/>
            <a:ext cx="5364088" cy="1008112"/>
          </a:xfrm>
        </p:spPr>
        <p:txBody>
          <a:bodyPr>
            <a:normAutofit fontScale="90000"/>
          </a:bodyPr>
          <a:lstStyle/>
          <a:p>
            <a:pPr algn="just"/>
            <a:r>
              <a:rPr lang="uk-UA" sz="2800" dirty="0" err="1" smtClean="0">
                <a:latin typeface="Arial Black" pitchFamily="34" charset="0"/>
              </a:rPr>
              <a:t>Професіограма</a:t>
            </a:r>
            <a:r>
              <a:rPr lang="uk-UA" sz="2800" dirty="0" smtClean="0">
                <a:latin typeface="Arial Black" pitchFamily="34" charset="0"/>
              </a:rPr>
              <a:t> співробітника Національної поліції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6041" y="1988840"/>
            <a:ext cx="5508104" cy="3453072"/>
          </a:xfrm>
          <a:ln w="57150"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algn="just"/>
            <a:r>
              <a:rPr lang="uk-UA" sz="2400" dirty="0" err="1" smtClean="0">
                <a:latin typeface="Arial Black" pitchFamily="34" charset="0"/>
              </a:rPr>
              <a:t>Професіограма</a:t>
            </a:r>
            <a:r>
              <a:rPr lang="uk-UA" sz="2400" dirty="0" smtClean="0">
                <a:latin typeface="Arial Black" pitchFamily="34" charset="0"/>
              </a:rPr>
              <a:t> поліцейського - </a:t>
            </a:r>
            <a:r>
              <a:rPr lang="ru-RU" sz="2400" dirty="0" err="1" smtClean="0">
                <a:latin typeface="Arial Black" pitchFamily="34" charset="0"/>
              </a:rPr>
              <a:t>служити</a:t>
            </a:r>
            <a:r>
              <a:rPr lang="ru-RU" sz="2400" dirty="0" smtClean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суспільству</a:t>
            </a:r>
            <a:r>
              <a:rPr lang="ru-RU" sz="2400" dirty="0">
                <a:latin typeface="Arial Black" pitchFamily="34" charset="0"/>
              </a:rPr>
              <a:t> шляхом </a:t>
            </a:r>
            <a:r>
              <a:rPr lang="ru-RU" sz="2400" dirty="0" err="1">
                <a:latin typeface="Arial Black" pitchFamily="34" charset="0"/>
              </a:rPr>
              <a:t>забезпечення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охорони</a:t>
            </a:r>
            <a:r>
              <a:rPr lang="ru-RU" sz="2400" dirty="0">
                <a:latin typeface="Arial Black" pitchFamily="34" charset="0"/>
              </a:rPr>
              <a:t> прав і свобод </a:t>
            </a:r>
            <a:r>
              <a:rPr lang="ru-RU" sz="2400" dirty="0" err="1">
                <a:latin typeface="Arial Black" pitchFamily="34" charset="0"/>
              </a:rPr>
              <a:t>людини</a:t>
            </a:r>
            <a:r>
              <a:rPr lang="ru-RU" sz="2400" dirty="0">
                <a:latin typeface="Arial Black" pitchFamily="34" charset="0"/>
              </a:rPr>
              <a:t>, </a:t>
            </a:r>
            <a:r>
              <a:rPr lang="ru-RU" sz="2400" dirty="0" err="1">
                <a:latin typeface="Arial Black" pitchFamily="34" charset="0"/>
              </a:rPr>
              <a:t>протидії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злочинності</a:t>
            </a:r>
            <a:r>
              <a:rPr lang="ru-RU" sz="2400" dirty="0">
                <a:latin typeface="Arial Black" pitchFamily="34" charset="0"/>
              </a:rPr>
              <a:t>, </a:t>
            </a:r>
            <a:r>
              <a:rPr lang="ru-RU" sz="2400" dirty="0" err="1">
                <a:latin typeface="Arial Black" pitchFamily="34" charset="0"/>
              </a:rPr>
              <a:t>підтримання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публічної</a:t>
            </a:r>
            <a:r>
              <a:rPr lang="ru-RU" sz="2400" dirty="0">
                <a:latin typeface="Arial Black" pitchFamily="34" charset="0"/>
              </a:rPr>
              <a:t> </a:t>
            </a:r>
            <a:r>
              <a:rPr lang="ru-RU" sz="2400" dirty="0" err="1">
                <a:latin typeface="Arial Black" pitchFamily="34" charset="0"/>
              </a:rPr>
              <a:t>безпеки</a:t>
            </a:r>
            <a:r>
              <a:rPr lang="ru-RU" sz="2400" dirty="0">
                <a:latin typeface="Arial Black" pitchFamily="34" charset="0"/>
              </a:rPr>
              <a:t> і порядку</a:t>
            </a:r>
            <a:r>
              <a:rPr lang="ru-RU" sz="2400" dirty="0" smtClean="0">
                <a:latin typeface="Arial Black" pitchFamily="34" charset="0"/>
              </a:rPr>
              <a:t>.</a:t>
            </a:r>
          </a:p>
          <a:p>
            <a:pPr algn="just"/>
            <a:r>
              <a:rPr lang="uk-UA" sz="2400" dirty="0" err="1" smtClean="0">
                <a:latin typeface="Arial Black" pitchFamily="34" charset="0"/>
              </a:rPr>
              <a:t>Професіограма</a:t>
            </a:r>
            <a:r>
              <a:rPr lang="uk-UA" sz="2400" dirty="0" smtClean="0">
                <a:latin typeface="Arial Black" pitchFamily="34" charset="0"/>
              </a:rPr>
              <a:t> співробітника Національної поліції міститься в Законі України «Про Національну поліцію».</a:t>
            </a:r>
          </a:p>
          <a:p>
            <a:pPr algn="just"/>
            <a:r>
              <a:rPr lang="uk-UA" sz="2400" dirty="0" smtClean="0">
                <a:latin typeface="Arial Black" pitchFamily="34" charset="0"/>
              </a:rPr>
              <a:t>Перелік статей Закону України: 7-18, 47-49</a:t>
            </a:r>
            <a:r>
              <a:rPr lang="uk-UA" sz="1800" dirty="0" smtClean="0"/>
              <a:t>.</a:t>
            </a:r>
            <a:endParaRPr lang="ru-RU" sz="1800" dirty="0"/>
          </a:p>
        </p:txBody>
      </p:sp>
      <p:pic>
        <p:nvPicPr>
          <p:cNvPr id="5122" name="Picture 2" descr="D:\Пользователь\Desktop\cropped-logo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492896"/>
            <a:ext cx="2638077" cy="258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20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5904656" cy="1066800"/>
          </a:xfrm>
        </p:spPr>
        <p:txBody>
          <a:bodyPr>
            <a:normAutofit/>
          </a:bodyPr>
          <a:lstStyle/>
          <a:p>
            <a:r>
              <a:rPr lang="uk-UA" sz="3200" dirty="0" smtClean="0">
                <a:latin typeface="Arial Black" pitchFamily="34" charset="0"/>
              </a:rPr>
              <a:t>Вимоги до співробітника Національної поліції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5184575" cy="4896544"/>
          </a:xfrm>
          <a:ln w="5715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just"/>
            <a:r>
              <a:rPr lang="ru-RU" sz="1800" dirty="0">
                <a:latin typeface="Arial Black" pitchFamily="34" charset="0"/>
              </a:rPr>
              <a:t>На службу в </a:t>
            </a:r>
            <a:r>
              <a:rPr lang="ru-RU" sz="1800" dirty="0" err="1">
                <a:latin typeface="Arial Black" pitchFamily="34" charset="0"/>
              </a:rPr>
              <a:t>поліції</a:t>
            </a:r>
            <a:r>
              <a:rPr lang="ru-RU" sz="1800" dirty="0">
                <a:latin typeface="Arial Black" pitchFamily="34" charset="0"/>
              </a:rPr>
              <a:t> </a:t>
            </a:r>
            <a:r>
              <a:rPr lang="ru-RU" sz="1800" dirty="0" err="1">
                <a:latin typeface="Arial Black" pitchFamily="34" charset="0"/>
              </a:rPr>
              <a:t>можуть</a:t>
            </a:r>
            <a:r>
              <a:rPr lang="ru-RU" sz="1800" dirty="0">
                <a:latin typeface="Arial Black" pitchFamily="34" charset="0"/>
              </a:rPr>
              <a:t> бути </a:t>
            </a:r>
            <a:r>
              <a:rPr lang="ru-RU" sz="1800" dirty="0" err="1">
                <a:latin typeface="Arial Black" pitchFamily="34" charset="0"/>
              </a:rPr>
              <a:t>прийняті</a:t>
            </a:r>
            <a:r>
              <a:rPr lang="ru-RU" sz="1800" dirty="0">
                <a:latin typeface="Arial Black" pitchFamily="34" charset="0"/>
              </a:rPr>
              <a:t> </a:t>
            </a:r>
            <a:r>
              <a:rPr lang="ru-RU" sz="1800" dirty="0" err="1">
                <a:latin typeface="Arial Black" pitchFamily="34" charset="0"/>
              </a:rPr>
              <a:t>громадяни</a:t>
            </a:r>
            <a:r>
              <a:rPr lang="ru-RU" sz="1800" dirty="0">
                <a:latin typeface="Arial Black" pitchFamily="34" charset="0"/>
              </a:rPr>
              <a:t> </a:t>
            </a:r>
            <a:r>
              <a:rPr lang="ru-RU" sz="1800" dirty="0" err="1">
                <a:latin typeface="Arial Black" pitchFamily="34" charset="0"/>
              </a:rPr>
              <a:t>України</a:t>
            </a:r>
            <a:r>
              <a:rPr lang="ru-RU" sz="1800" dirty="0">
                <a:latin typeface="Arial Black" pitchFamily="34" charset="0"/>
              </a:rPr>
              <a:t> </a:t>
            </a:r>
            <a:r>
              <a:rPr lang="ru-RU" sz="1800" dirty="0" err="1">
                <a:latin typeface="Arial Black" pitchFamily="34" charset="0"/>
              </a:rPr>
              <a:t>віком</a:t>
            </a:r>
            <a:r>
              <a:rPr lang="ru-RU" sz="1800" dirty="0">
                <a:latin typeface="Arial Black" pitchFamily="34" charset="0"/>
              </a:rPr>
              <a:t> </a:t>
            </a:r>
            <a:r>
              <a:rPr lang="ru-RU" sz="1800" dirty="0" err="1">
                <a:latin typeface="Arial Black" pitchFamily="34" charset="0"/>
              </a:rPr>
              <a:t>від</a:t>
            </a:r>
            <a:r>
              <a:rPr lang="ru-RU" sz="1800" dirty="0">
                <a:latin typeface="Arial Black" pitchFamily="34" charset="0"/>
              </a:rPr>
              <a:t> 18 </a:t>
            </a:r>
            <a:r>
              <a:rPr lang="ru-RU" sz="1800" dirty="0" err="1">
                <a:latin typeface="Arial Black" pitchFamily="34" charset="0"/>
              </a:rPr>
              <a:t>років</a:t>
            </a:r>
            <a:r>
              <a:rPr lang="ru-RU" sz="1800" dirty="0">
                <a:latin typeface="Arial Black" pitchFamily="34" charset="0"/>
              </a:rPr>
              <a:t>, </a:t>
            </a:r>
            <a:r>
              <a:rPr lang="ru-RU" sz="1800" dirty="0" err="1">
                <a:latin typeface="Arial Black" pitchFamily="34" charset="0"/>
              </a:rPr>
              <a:t>які</a:t>
            </a:r>
            <a:r>
              <a:rPr lang="ru-RU" sz="1800" dirty="0">
                <a:latin typeface="Arial Black" pitchFamily="34" charset="0"/>
              </a:rPr>
              <a:t> </a:t>
            </a:r>
            <a:r>
              <a:rPr lang="ru-RU" sz="1800" dirty="0" err="1">
                <a:latin typeface="Arial Black" pitchFamily="34" charset="0"/>
              </a:rPr>
              <a:t>мають</a:t>
            </a:r>
            <a:r>
              <a:rPr lang="ru-RU" sz="1800" dirty="0">
                <a:latin typeface="Arial Black" pitchFamily="34" charset="0"/>
              </a:rPr>
              <a:t> </a:t>
            </a:r>
            <a:r>
              <a:rPr lang="ru-RU" sz="1800" dirty="0" err="1">
                <a:latin typeface="Arial Black" pitchFamily="34" charset="0"/>
              </a:rPr>
              <a:t>повну</a:t>
            </a:r>
            <a:r>
              <a:rPr lang="ru-RU" sz="1800" dirty="0">
                <a:latin typeface="Arial Black" pitchFamily="34" charset="0"/>
              </a:rPr>
              <a:t> </a:t>
            </a:r>
            <a:r>
              <a:rPr lang="ru-RU" sz="1800" dirty="0" err="1">
                <a:latin typeface="Arial Black" pitchFamily="34" charset="0"/>
              </a:rPr>
              <a:t>загальну</a:t>
            </a:r>
            <a:r>
              <a:rPr lang="ru-RU" sz="1800" dirty="0">
                <a:latin typeface="Arial Black" pitchFamily="34" charset="0"/>
              </a:rPr>
              <a:t> </a:t>
            </a:r>
            <a:r>
              <a:rPr lang="ru-RU" sz="1800" dirty="0" err="1">
                <a:latin typeface="Arial Black" pitchFamily="34" charset="0"/>
              </a:rPr>
              <a:t>середню</a:t>
            </a:r>
            <a:r>
              <a:rPr lang="ru-RU" sz="1800" dirty="0">
                <a:latin typeface="Arial Black" pitchFamily="34" charset="0"/>
              </a:rPr>
              <a:t> </a:t>
            </a:r>
            <a:r>
              <a:rPr lang="ru-RU" sz="1800" dirty="0" err="1">
                <a:latin typeface="Arial Black" pitchFamily="34" charset="0"/>
              </a:rPr>
              <a:t>освіту</a:t>
            </a:r>
            <a:r>
              <a:rPr lang="ru-RU" sz="1800" dirty="0">
                <a:latin typeface="Arial Black" pitchFamily="34" charset="0"/>
              </a:rPr>
              <a:t>, </a:t>
            </a:r>
            <a:r>
              <a:rPr lang="ru-RU" sz="1800" dirty="0" err="1">
                <a:latin typeface="Arial Black" pitchFamily="34" charset="0"/>
              </a:rPr>
              <a:t>незалежно</a:t>
            </a:r>
            <a:r>
              <a:rPr lang="ru-RU" sz="1800" dirty="0">
                <a:latin typeface="Arial Black" pitchFamily="34" charset="0"/>
              </a:rPr>
              <a:t> </a:t>
            </a:r>
            <a:r>
              <a:rPr lang="ru-RU" sz="1800" dirty="0" err="1">
                <a:latin typeface="Arial Black" pitchFamily="34" charset="0"/>
              </a:rPr>
              <a:t>від</a:t>
            </a:r>
            <a:r>
              <a:rPr lang="ru-RU" sz="1800" dirty="0">
                <a:latin typeface="Arial Black" pitchFamily="34" charset="0"/>
              </a:rPr>
              <a:t> </a:t>
            </a:r>
            <a:r>
              <a:rPr lang="ru-RU" sz="1800" dirty="0" err="1">
                <a:latin typeface="Arial Black" pitchFamily="34" charset="0"/>
              </a:rPr>
              <a:t>раси</a:t>
            </a:r>
            <a:r>
              <a:rPr lang="ru-RU" sz="1800" dirty="0">
                <a:latin typeface="Arial Black" pitchFamily="34" charset="0"/>
              </a:rPr>
              <a:t>, </a:t>
            </a:r>
            <a:r>
              <a:rPr lang="ru-RU" sz="1800" dirty="0" err="1">
                <a:latin typeface="Arial Black" pitchFamily="34" charset="0"/>
              </a:rPr>
              <a:t>кольору</a:t>
            </a:r>
            <a:r>
              <a:rPr lang="ru-RU" sz="1800" dirty="0">
                <a:latin typeface="Arial Black" pitchFamily="34" charset="0"/>
              </a:rPr>
              <a:t> </a:t>
            </a:r>
            <a:r>
              <a:rPr lang="ru-RU" sz="1800" dirty="0" err="1">
                <a:latin typeface="Arial Black" pitchFamily="34" charset="0"/>
              </a:rPr>
              <a:t>шкіри</a:t>
            </a:r>
            <a:r>
              <a:rPr lang="ru-RU" sz="1800" dirty="0">
                <a:latin typeface="Arial Black" pitchFamily="34" charset="0"/>
              </a:rPr>
              <a:t>, </a:t>
            </a:r>
            <a:r>
              <a:rPr lang="ru-RU" sz="1800" dirty="0" err="1">
                <a:latin typeface="Arial Black" pitchFamily="34" charset="0"/>
              </a:rPr>
              <a:t>політичних</a:t>
            </a:r>
            <a:r>
              <a:rPr lang="ru-RU" sz="1800" dirty="0">
                <a:latin typeface="Arial Black" pitchFamily="34" charset="0"/>
              </a:rPr>
              <a:t>, </a:t>
            </a:r>
            <a:r>
              <a:rPr lang="ru-RU" sz="1800" dirty="0" err="1">
                <a:latin typeface="Arial Black" pitchFamily="34" charset="0"/>
              </a:rPr>
              <a:t>релігійних</a:t>
            </a:r>
            <a:r>
              <a:rPr lang="ru-RU" sz="1800" dirty="0">
                <a:latin typeface="Arial Black" pitchFamily="34" charset="0"/>
              </a:rPr>
              <a:t> та </a:t>
            </a:r>
            <a:r>
              <a:rPr lang="ru-RU" sz="1800" dirty="0" err="1">
                <a:latin typeface="Arial Black" pitchFamily="34" charset="0"/>
              </a:rPr>
              <a:t>інших</a:t>
            </a:r>
            <a:r>
              <a:rPr lang="ru-RU" sz="1800" dirty="0">
                <a:latin typeface="Arial Black" pitchFamily="34" charset="0"/>
              </a:rPr>
              <a:t> </a:t>
            </a:r>
            <a:r>
              <a:rPr lang="ru-RU" sz="1800" dirty="0" err="1">
                <a:latin typeface="Arial Black" pitchFamily="34" charset="0"/>
              </a:rPr>
              <a:t>переконань</a:t>
            </a:r>
            <a:r>
              <a:rPr lang="ru-RU" sz="1800" dirty="0">
                <a:latin typeface="Arial Black" pitchFamily="34" charset="0"/>
              </a:rPr>
              <a:t>, </a:t>
            </a:r>
            <a:r>
              <a:rPr lang="ru-RU" sz="1800" dirty="0" err="1">
                <a:latin typeface="Arial Black" pitchFamily="34" charset="0"/>
              </a:rPr>
              <a:t>статі</a:t>
            </a:r>
            <a:r>
              <a:rPr lang="ru-RU" sz="1800" dirty="0">
                <a:latin typeface="Arial Black" pitchFamily="34" charset="0"/>
              </a:rPr>
              <a:t>, </a:t>
            </a:r>
            <a:r>
              <a:rPr lang="ru-RU" sz="1800" dirty="0" err="1">
                <a:latin typeface="Arial Black" pitchFamily="34" charset="0"/>
              </a:rPr>
              <a:t>етнічного</a:t>
            </a:r>
            <a:r>
              <a:rPr lang="ru-RU" sz="1800" dirty="0">
                <a:latin typeface="Arial Black" pitchFamily="34" charset="0"/>
              </a:rPr>
              <a:t> та </a:t>
            </a:r>
            <a:r>
              <a:rPr lang="ru-RU" sz="1800" dirty="0" err="1">
                <a:latin typeface="Arial Black" pitchFamily="34" charset="0"/>
              </a:rPr>
              <a:t>соціального</a:t>
            </a:r>
            <a:r>
              <a:rPr lang="ru-RU" sz="1800" dirty="0">
                <a:latin typeface="Arial Black" pitchFamily="34" charset="0"/>
              </a:rPr>
              <a:t> </a:t>
            </a:r>
            <a:r>
              <a:rPr lang="ru-RU" sz="1800" dirty="0" err="1">
                <a:latin typeface="Arial Black" pitchFamily="34" charset="0"/>
              </a:rPr>
              <a:t>походження</a:t>
            </a:r>
            <a:r>
              <a:rPr lang="ru-RU" sz="1800" dirty="0">
                <a:latin typeface="Arial Black" pitchFamily="34" charset="0"/>
              </a:rPr>
              <a:t>, </a:t>
            </a:r>
            <a:r>
              <a:rPr lang="ru-RU" sz="1800" dirty="0" err="1">
                <a:latin typeface="Arial Black" pitchFamily="34" charset="0"/>
              </a:rPr>
              <a:t>майнового</a:t>
            </a:r>
            <a:r>
              <a:rPr lang="ru-RU" sz="1800" dirty="0">
                <a:latin typeface="Arial Black" pitchFamily="34" charset="0"/>
              </a:rPr>
              <a:t> стану, </a:t>
            </a:r>
            <a:r>
              <a:rPr lang="ru-RU" sz="1800" dirty="0" err="1">
                <a:latin typeface="Arial Black" pitchFamily="34" charset="0"/>
              </a:rPr>
              <a:t>місця</a:t>
            </a:r>
            <a:r>
              <a:rPr lang="ru-RU" sz="1800" dirty="0">
                <a:latin typeface="Arial Black" pitchFamily="34" charset="0"/>
              </a:rPr>
              <a:t> </a:t>
            </a:r>
            <a:r>
              <a:rPr lang="ru-RU" sz="1800" dirty="0" err="1">
                <a:latin typeface="Arial Black" pitchFamily="34" charset="0"/>
              </a:rPr>
              <a:t>проживання</a:t>
            </a:r>
            <a:r>
              <a:rPr lang="ru-RU" sz="1800" dirty="0">
                <a:latin typeface="Arial Black" pitchFamily="34" charset="0"/>
              </a:rPr>
              <a:t>, </a:t>
            </a:r>
            <a:r>
              <a:rPr lang="ru-RU" sz="1800" dirty="0" err="1">
                <a:latin typeface="Arial Black" pitchFamily="34" charset="0"/>
              </a:rPr>
              <a:t>які</a:t>
            </a:r>
            <a:r>
              <a:rPr lang="ru-RU" sz="1800" dirty="0">
                <a:latin typeface="Arial Black" pitchFamily="34" charset="0"/>
              </a:rPr>
              <a:t> </a:t>
            </a:r>
            <a:r>
              <a:rPr lang="ru-RU" sz="1800" dirty="0" err="1">
                <a:latin typeface="Arial Black" pitchFamily="34" charset="0"/>
              </a:rPr>
              <a:t>володіють</a:t>
            </a:r>
            <a:r>
              <a:rPr lang="ru-RU" sz="1800" dirty="0">
                <a:latin typeface="Arial Black" pitchFamily="34" charset="0"/>
              </a:rPr>
              <a:t> </a:t>
            </a:r>
            <a:r>
              <a:rPr lang="ru-RU" sz="1800" dirty="0" err="1">
                <a:latin typeface="Arial Black" pitchFamily="34" charset="0"/>
              </a:rPr>
              <a:t>українською</a:t>
            </a:r>
            <a:r>
              <a:rPr lang="ru-RU" sz="1800" dirty="0">
                <a:latin typeface="Arial Black" pitchFamily="34" charset="0"/>
              </a:rPr>
              <a:t> </a:t>
            </a:r>
            <a:r>
              <a:rPr lang="ru-RU" sz="1800" dirty="0" err="1">
                <a:latin typeface="Arial Black" pitchFamily="34" charset="0"/>
              </a:rPr>
              <a:t>мовою</a:t>
            </a:r>
            <a:r>
              <a:rPr lang="ru-RU" sz="1800" dirty="0" smtClean="0">
                <a:latin typeface="Arial Black" pitchFamily="34" charset="0"/>
              </a:rPr>
              <a:t>.</a:t>
            </a:r>
          </a:p>
          <a:p>
            <a:pPr algn="just"/>
            <a:r>
              <a:rPr lang="ru-RU" sz="1800" dirty="0" err="1">
                <a:latin typeface="Arial Black" pitchFamily="34" charset="0"/>
              </a:rPr>
              <a:t>Вимоги</a:t>
            </a:r>
            <a:r>
              <a:rPr lang="ru-RU" sz="1800" dirty="0">
                <a:latin typeface="Arial Black" pitchFamily="34" charset="0"/>
              </a:rPr>
              <a:t> </a:t>
            </a:r>
            <a:r>
              <a:rPr lang="ru-RU" sz="1800" dirty="0" err="1">
                <a:latin typeface="Arial Black" pitchFamily="34" charset="0"/>
              </a:rPr>
              <a:t>щодо</a:t>
            </a:r>
            <a:r>
              <a:rPr lang="ru-RU" sz="1800" dirty="0">
                <a:latin typeface="Arial Black" pitchFamily="34" charset="0"/>
              </a:rPr>
              <a:t> </a:t>
            </a:r>
            <a:r>
              <a:rPr lang="ru-RU" sz="1800" dirty="0" err="1">
                <a:latin typeface="Arial Black" pitchFamily="34" charset="0"/>
              </a:rPr>
              <a:t>рівня</a:t>
            </a:r>
            <a:r>
              <a:rPr lang="ru-RU" sz="1800" dirty="0">
                <a:latin typeface="Arial Black" pitchFamily="34" charset="0"/>
              </a:rPr>
              <a:t> </a:t>
            </a:r>
            <a:r>
              <a:rPr lang="ru-RU" sz="1800" dirty="0" err="1">
                <a:latin typeface="Arial Black" pitchFamily="34" charset="0"/>
              </a:rPr>
              <a:t>фізичної</a:t>
            </a:r>
            <a:r>
              <a:rPr lang="ru-RU" sz="1800" dirty="0">
                <a:latin typeface="Arial Black" pitchFamily="34" charset="0"/>
              </a:rPr>
              <a:t> </a:t>
            </a:r>
            <a:r>
              <a:rPr lang="ru-RU" sz="1800" dirty="0" err="1">
                <a:latin typeface="Arial Black" pitchFamily="34" charset="0"/>
              </a:rPr>
              <a:t>підготовки</a:t>
            </a:r>
            <a:r>
              <a:rPr lang="ru-RU" sz="1800" dirty="0">
                <a:latin typeface="Arial Black" pitchFamily="34" charset="0"/>
              </a:rPr>
              <a:t> для </a:t>
            </a:r>
            <a:r>
              <a:rPr lang="ru-RU" sz="1800" dirty="0" err="1">
                <a:latin typeface="Arial Black" pitchFamily="34" charset="0"/>
              </a:rPr>
              <a:t>поліцейських</a:t>
            </a:r>
            <a:r>
              <a:rPr lang="ru-RU" sz="1800" dirty="0">
                <a:latin typeface="Arial Black" pitchFamily="34" charset="0"/>
              </a:rPr>
              <a:t> та </a:t>
            </a:r>
            <a:r>
              <a:rPr lang="ru-RU" sz="1800" dirty="0" err="1">
                <a:latin typeface="Arial Black" pitchFamily="34" charset="0"/>
              </a:rPr>
              <a:t>кандидатів</a:t>
            </a:r>
            <a:r>
              <a:rPr lang="ru-RU" sz="1800" dirty="0">
                <a:latin typeface="Arial Black" pitchFamily="34" charset="0"/>
              </a:rPr>
              <a:t>, </a:t>
            </a:r>
            <a:r>
              <a:rPr lang="ru-RU" sz="1800" dirty="0" err="1">
                <a:latin typeface="Arial Black" pitchFamily="34" charset="0"/>
              </a:rPr>
              <a:t>які</a:t>
            </a:r>
            <a:r>
              <a:rPr lang="ru-RU" sz="1800" dirty="0">
                <a:latin typeface="Arial Black" pitchFamily="34" charset="0"/>
              </a:rPr>
              <a:t> </a:t>
            </a:r>
            <a:r>
              <a:rPr lang="ru-RU" sz="1800" dirty="0" err="1">
                <a:latin typeface="Arial Black" pitchFamily="34" charset="0"/>
              </a:rPr>
              <a:t>вступають</a:t>
            </a:r>
            <a:r>
              <a:rPr lang="ru-RU" sz="1800" dirty="0">
                <a:latin typeface="Arial Black" pitchFamily="34" charset="0"/>
              </a:rPr>
              <a:t> на службу в </a:t>
            </a:r>
            <a:r>
              <a:rPr lang="ru-RU" sz="1800" dirty="0" err="1">
                <a:latin typeface="Arial Black" pitchFamily="34" charset="0"/>
              </a:rPr>
              <a:t>поліції</a:t>
            </a:r>
            <a:r>
              <a:rPr lang="ru-RU" sz="1800" dirty="0">
                <a:latin typeface="Arial Black" pitchFamily="34" charset="0"/>
              </a:rPr>
              <a:t>, </a:t>
            </a:r>
            <a:r>
              <a:rPr lang="ru-RU" sz="1800" dirty="0" err="1">
                <a:latin typeface="Arial Black" pitchFamily="34" charset="0"/>
              </a:rPr>
              <a:t>затверджує</a:t>
            </a:r>
            <a:r>
              <a:rPr lang="ru-RU" sz="1800" dirty="0">
                <a:latin typeface="Arial Black" pitchFamily="34" charset="0"/>
              </a:rPr>
              <a:t> </a:t>
            </a:r>
            <a:r>
              <a:rPr lang="ru-RU" sz="1800" dirty="0" err="1">
                <a:latin typeface="Arial Black" pitchFamily="34" charset="0"/>
              </a:rPr>
              <a:t>Міністерство</a:t>
            </a:r>
            <a:r>
              <a:rPr lang="ru-RU" sz="1800" dirty="0">
                <a:latin typeface="Arial Black" pitchFamily="34" charset="0"/>
              </a:rPr>
              <a:t> </a:t>
            </a:r>
            <a:r>
              <a:rPr lang="ru-RU" sz="1800" dirty="0" err="1">
                <a:latin typeface="Arial Black" pitchFamily="34" charset="0"/>
              </a:rPr>
              <a:t>внутрішніх</a:t>
            </a:r>
            <a:r>
              <a:rPr lang="ru-RU" sz="1800" dirty="0">
                <a:latin typeface="Arial Black" pitchFamily="34" charset="0"/>
              </a:rPr>
              <a:t> справ </a:t>
            </a:r>
            <a:r>
              <a:rPr lang="ru-RU" sz="1800" dirty="0" err="1">
                <a:latin typeface="Arial Black" pitchFamily="34" charset="0"/>
              </a:rPr>
              <a:t>України</a:t>
            </a:r>
            <a:r>
              <a:rPr lang="ru-RU" sz="1800" dirty="0" smtClean="0"/>
              <a:t>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677" y="1165718"/>
            <a:ext cx="3563888" cy="44925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4699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2726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228</TotalTime>
  <Words>925</Words>
  <Application>Microsoft Office PowerPoint</Application>
  <PresentationFormat>Экран 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Городская</vt:lpstr>
      <vt:lpstr>Професіограма юридичних професій</vt:lpstr>
      <vt:lpstr>Презентация PowerPoint</vt:lpstr>
      <vt:lpstr>Презентация PowerPoint</vt:lpstr>
      <vt:lpstr>Професіограма судді</vt:lpstr>
      <vt:lpstr>Вимоги до судді</vt:lpstr>
      <vt:lpstr>Професіограма прокурора</vt:lpstr>
      <vt:lpstr>Вимоги до прокурора</vt:lpstr>
      <vt:lpstr>Професіограма співробітника Національної поліції</vt:lpstr>
      <vt:lpstr>Вимоги до співробітника Національної поліції</vt:lpstr>
      <vt:lpstr>Професіограма адвоката</vt:lpstr>
      <vt:lpstr>Вимоги до адвоката</vt:lpstr>
      <vt:lpstr>Професіограма нотаріуса</vt:lpstr>
      <vt:lpstr>Вимоги до нотаріуса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Професіограма юридичних професій</dc:title>
  <dc:creator>Пользователь</dc:creator>
  <cp:lastModifiedBy>komp</cp:lastModifiedBy>
  <cp:revision>23</cp:revision>
  <dcterms:created xsi:type="dcterms:W3CDTF">2017-11-22T10:00:30Z</dcterms:created>
  <dcterms:modified xsi:type="dcterms:W3CDTF">2020-09-02T20:26:07Z</dcterms:modified>
</cp:coreProperties>
</file>