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4" d="100"/>
          <a:sy n="84" d="100"/>
        </p:scale>
        <p:origin x="-156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3CFCA7BC-BFE6-4BCD-AC5D-239657D88FDE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4DBC09B6-39DC-43C2-B2AC-1A20739DED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87671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A7BC-BFE6-4BCD-AC5D-239657D88FDE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09B6-39DC-43C2-B2AC-1A20739DED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437032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A7BC-BFE6-4BCD-AC5D-239657D88FDE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09B6-39DC-43C2-B2AC-1A20739DED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858958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A7BC-BFE6-4BCD-AC5D-239657D88FDE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09B6-39DC-43C2-B2AC-1A20739DED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877414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A7BC-BFE6-4BCD-AC5D-239657D88FDE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09B6-39DC-43C2-B2AC-1A20739DED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118037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A7BC-BFE6-4BCD-AC5D-239657D88FDE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09B6-39DC-43C2-B2AC-1A20739DED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749469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A7BC-BFE6-4BCD-AC5D-239657D88FDE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09B6-39DC-43C2-B2AC-1A20739DED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678607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A7BC-BFE6-4BCD-AC5D-239657D88FDE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09B6-39DC-43C2-B2AC-1A20739DED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048989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A7BC-BFE6-4BCD-AC5D-239657D88FDE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09B6-39DC-43C2-B2AC-1A20739DED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325431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A7BC-BFE6-4BCD-AC5D-239657D88FDE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09B6-39DC-43C2-B2AC-1A20739DED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05507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A7BC-BFE6-4BCD-AC5D-239657D88FDE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09B6-39DC-43C2-B2AC-1A20739DED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484210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A7BC-BFE6-4BCD-AC5D-239657D88FDE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09B6-39DC-43C2-B2AC-1A20739DED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797753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A7BC-BFE6-4BCD-AC5D-239657D88FDE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09B6-39DC-43C2-B2AC-1A20739DED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130770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A7BC-BFE6-4BCD-AC5D-239657D88FDE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09B6-39DC-43C2-B2AC-1A20739DED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47924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A7BC-BFE6-4BCD-AC5D-239657D88FDE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09B6-39DC-43C2-B2AC-1A20739DED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459218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A7BC-BFE6-4BCD-AC5D-239657D88FDE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09B6-39DC-43C2-B2AC-1A20739DED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984173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A7BC-BFE6-4BCD-AC5D-239657D88FDE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09B6-39DC-43C2-B2AC-1A20739DED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005049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CFCA7BC-BFE6-4BCD-AC5D-239657D88FDE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4DBC09B6-39DC-43C2-B2AC-1A20739DED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636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  <p:sldLayoutId id="2147484025" r:id="rId12"/>
    <p:sldLayoutId id="2147484026" r:id="rId13"/>
    <p:sldLayoutId id="2147484027" r:id="rId14"/>
    <p:sldLayoutId id="2147484028" r:id="rId15"/>
    <p:sldLayoutId id="2147484029" r:id="rId16"/>
    <p:sldLayoutId id="2147484030" r:id="rId17"/>
  </p:sldLayoutIdLst>
  <p:transition spd="slow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29697" y="1238864"/>
            <a:ext cx="9763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Професійна</a:t>
            </a:r>
            <a:r>
              <a:rPr lang="ru-RU" sz="5400" b="1" dirty="0" smtClean="0">
                <a:ln w="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dirty="0" err="1" smtClean="0">
                <a:ln w="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5400" b="1" dirty="0" smtClean="0">
                <a:ln w="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юриста</a:t>
            </a:r>
            <a:endParaRPr lang="ru-RU" sz="5400" b="1" dirty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091" y="2162194"/>
            <a:ext cx="5216591" cy="3918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33177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9253" y="1236558"/>
            <a:ext cx="8761413" cy="706964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Шляхи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раціональності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професійних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обов'язків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юриста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2990" y="2480310"/>
            <a:ext cx="9178290" cy="38862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особистісному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кожного юриста, абсолютно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необхідними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спільними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напрямків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юридичної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оволодіння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інтегрованим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підготовленості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освоєння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документами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фіксованого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міжособистісних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постановка,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00637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526030"/>
            <a:ext cx="9001967" cy="349377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юрист повинен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правильно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реагувати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методиками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мінливим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обширною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опублікованій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уміти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розмовляти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людьми,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вислуховувати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опонентів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вести переговори,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процедурах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колегіального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Юристу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свою роль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втручання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зобов'язаний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нестандартних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задач.</a:t>
            </a:r>
          </a:p>
        </p:txBody>
      </p:sp>
    </p:spTree>
    <p:extLst>
      <p:ext uri="{BB962C8B-B14F-4D97-AF65-F5344CB8AC3E}">
        <p14:creationId xmlns:p14="http://schemas.microsoft.com/office/powerpoint/2010/main" val="14942265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5" y="1316568"/>
            <a:ext cx="8761413" cy="706964"/>
          </a:xfrm>
        </p:spPr>
        <p:txBody>
          <a:bodyPr/>
          <a:lstStyle/>
          <a:p>
            <a:pPr algn="ctr"/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Тенденції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юридичної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0070" y="2491740"/>
            <a:ext cx="9566910" cy="32232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6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64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6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тенденцій</a:t>
            </a:r>
            <a:r>
              <a:rPr lang="ru-RU" sz="6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6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юридичної</a:t>
            </a:r>
            <a:r>
              <a:rPr lang="ru-RU" sz="6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6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відносяться</a:t>
            </a:r>
            <a:r>
              <a:rPr lang="ru-RU" sz="29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Переорієнтація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 та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юридичної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зв´язку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інтенсивним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розвитком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значне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поповнення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юридичної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величезною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армією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фахівців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права.</a:t>
            </a:r>
          </a:p>
          <a:p>
            <a:pPr marL="0" indent="0"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База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нормативного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збільшуватися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обсягом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скласти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труднощі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регламентації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юридичної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нормам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міжнародного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</a:t>
            </a:r>
          </a:p>
          <a:p>
            <a:pPr marL="0" indent="0"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співвідношенні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спостерігатися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взаємодія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взаємне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проникнення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обумовлюється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підвищенням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регулятивного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на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цій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Особливого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зазнає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юридична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розвитком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комп´ютерної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полегшує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юристів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робить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спрощеним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доступ до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правової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у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 і за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межами.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інформаційний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обмін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відкриє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 до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інтеграції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національних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правових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систем, до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об´єднання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зусиль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боротьбі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антисоціальними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протиправними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явищами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7259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5" y="1442298"/>
            <a:ext cx="8761413" cy="706964"/>
          </a:xfrm>
        </p:spPr>
        <p:txBody>
          <a:bodyPr/>
          <a:lstStyle/>
          <a:p>
            <a:pPr algn="ctr"/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Міжнародні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юриста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Міжнародні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юриста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деонтологічні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пред'являються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юриста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адвокату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кордонів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гуманізації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утвердження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правопорядку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Деонтологічні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юристами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99482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9215" y="2283459"/>
            <a:ext cx="4742925" cy="42041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міжнаціональною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діяльністю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розуміється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адвокатом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країни-учасниці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адвоката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країні-учасниці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799" y="3431962"/>
            <a:ext cx="4583431" cy="3055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5813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1590888"/>
            <a:ext cx="8761413" cy="706964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використаної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Стрельцов </a:t>
            </a:r>
            <a:r>
              <a:rPr lang="ru-RU" dirty="0"/>
              <a:t>Є. Л. </a:t>
            </a:r>
            <a:r>
              <a:rPr lang="ru-RU" dirty="0" err="1"/>
              <a:t>Роздуми</a:t>
            </a:r>
            <a:r>
              <a:rPr lang="ru-RU" dirty="0"/>
              <a:t> про </a:t>
            </a:r>
            <a:r>
              <a:rPr lang="ru-RU" dirty="0" err="1"/>
              <a:t>сучасні</a:t>
            </a:r>
            <a:r>
              <a:rPr lang="ru-RU" dirty="0"/>
              <a:t> 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реалії</a:t>
            </a:r>
            <a:r>
              <a:rPr lang="ru-RU" dirty="0"/>
              <a:t> : [</a:t>
            </a:r>
            <a:r>
              <a:rPr lang="ru-RU" dirty="0" err="1"/>
              <a:t>монографія</a:t>
            </a:r>
            <a:r>
              <a:rPr lang="ru-RU" dirty="0"/>
              <a:t>] / </a:t>
            </a:r>
            <a:r>
              <a:rPr lang="ru-RU" dirty="0" err="1"/>
              <a:t>Євген</a:t>
            </a:r>
            <a:r>
              <a:rPr lang="ru-RU" dirty="0"/>
              <a:t> Львович Стрельцов. — К. : </a:t>
            </a:r>
            <a:r>
              <a:rPr lang="ru-RU" dirty="0" err="1"/>
              <a:t>Юрінком</a:t>
            </a:r>
            <a:r>
              <a:rPr lang="ru-RU" dirty="0"/>
              <a:t> </a:t>
            </a:r>
            <a:r>
              <a:rPr lang="ru-RU" dirty="0" err="1"/>
              <a:t>Інтер</a:t>
            </a:r>
            <a:r>
              <a:rPr lang="ru-RU" dirty="0"/>
              <a:t>, 2015. — 264 с. </a:t>
            </a:r>
            <a:endParaRPr lang="ru-RU" dirty="0" smtClean="0"/>
          </a:p>
          <a:p>
            <a:r>
              <a:rPr lang="ru-RU" dirty="0" err="1" smtClean="0"/>
              <a:t>Гусарев</a:t>
            </a:r>
            <a:r>
              <a:rPr lang="ru-RU" dirty="0" smtClean="0"/>
              <a:t> </a:t>
            </a:r>
            <a:r>
              <a:rPr lang="ru-RU" dirty="0"/>
              <a:t>С.Д., Тихомиров О.Д. </a:t>
            </a:r>
            <a:r>
              <a:rPr lang="ru-RU" dirty="0" err="1"/>
              <a:t>Юридична</a:t>
            </a:r>
            <a:r>
              <a:rPr lang="ru-RU" dirty="0"/>
              <a:t> </a:t>
            </a:r>
            <a:r>
              <a:rPr lang="ru-RU" dirty="0" err="1"/>
              <a:t>деонтологія</a:t>
            </a:r>
            <a:r>
              <a:rPr lang="ru-RU" dirty="0"/>
              <a:t> (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 smtClean="0"/>
              <a:t>юридичної</a:t>
            </a:r>
            <a:r>
              <a:rPr lang="ru-RU" dirty="0" smtClean="0"/>
              <a:t> </a:t>
            </a:r>
            <a:r>
              <a:rPr lang="ru-RU" dirty="0" err="1"/>
              <a:t>діяльності</a:t>
            </a:r>
            <a:r>
              <a:rPr lang="ru-RU" dirty="0"/>
              <a:t>): </a:t>
            </a:r>
            <a:r>
              <a:rPr lang="ru-RU" dirty="0" err="1"/>
              <a:t>Навч</a:t>
            </a:r>
            <a:r>
              <a:rPr lang="ru-RU" dirty="0"/>
              <a:t>. </a:t>
            </a:r>
            <a:r>
              <a:rPr lang="ru-RU" dirty="0" err="1"/>
              <a:t>посібник</a:t>
            </a:r>
            <a:r>
              <a:rPr lang="ru-RU" dirty="0"/>
              <a:t>. – К.: </a:t>
            </a:r>
            <a:r>
              <a:rPr lang="ru-RU" dirty="0" err="1"/>
              <a:t>Знання</a:t>
            </a:r>
            <a:r>
              <a:rPr lang="ru-RU" dirty="0"/>
              <a:t>, 2010. – 655 с. </a:t>
            </a:r>
            <a:endParaRPr lang="ru-RU" dirty="0" smtClean="0"/>
          </a:p>
          <a:p>
            <a:r>
              <a:rPr lang="ru-RU" dirty="0" err="1"/>
              <a:t>Гусарєв</a:t>
            </a:r>
            <a:r>
              <a:rPr lang="ru-RU" dirty="0"/>
              <a:t> С.Д. </a:t>
            </a:r>
            <a:r>
              <a:rPr lang="ru-RU" dirty="0" err="1"/>
              <a:t>Юридична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: </a:t>
            </a:r>
            <a:r>
              <a:rPr lang="ru-RU" dirty="0" err="1"/>
              <a:t>методологічні</a:t>
            </a:r>
            <a:r>
              <a:rPr lang="ru-RU" dirty="0"/>
              <a:t> та </a:t>
            </a:r>
            <a:r>
              <a:rPr lang="ru-RU" dirty="0" err="1"/>
              <a:t>теоретичні</a:t>
            </a:r>
            <a:r>
              <a:rPr lang="ru-RU" dirty="0"/>
              <a:t> </a:t>
            </a:r>
            <a:r>
              <a:rPr lang="ru-RU" dirty="0" err="1"/>
              <a:t>аспекти</a:t>
            </a:r>
            <a:r>
              <a:rPr lang="ru-RU" dirty="0"/>
              <a:t>. – К.: </a:t>
            </a:r>
            <a:r>
              <a:rPr lang="ru-RU" dirty="0" err="1"/>
              <a:t>Знання</a:t>
            </a:r>
            <a:r>
              <a:rPr lang="ru-RU" dirty="0"/>
              <a:t>, 2005. – 375 с</a:t>
            </a:r>
            <a:r>
              <a:rPr lang="ru-RU" dirty="0" smtClean="0"/>
              <a:t>.</a:t>
            </a:r>
          </a:p>
          <a:p>
            <a:r>
              <a:rPr lang="ru-RU" dirty="0"/>
              <a:t>Яковлев Ю.В., Билык П.П. Юридическая деонтология. – Харьков: Одиссей, 2005. – 112 с</a:t>
            </a:r>
            <a:r>
              <a:rPr lang="ru-RU" dirty="0" smtClean="0"/>
              <a:t>.</a:t>
            </a:r>
          </a:p>
          <a:p>
            <a:r>
              <a:rPr lang="ru-RU" dirty="0"/>
              <a:t>Сливка С.С. </a:t>
            </a:r>
            <a:r>
              <a:rPr lang="ru-RU" dirty="0" err="1"/>
              <a:t>Юридична</a:t>
            </a:r>
            <a:r>
              <a:rPr lang="ru-RU" dirty="0"/>
              <a:t> </a:t>
            </a:r>
            <a:r>
              <a:rPr lang="ru-RU" dirty="0" err="1"/>
              <a:t>деонтологія</a:t>
            </a:r>
            <a:r>
              <a:rPr lang="ru-RU" dirty="0"/>
              <a:t> : </a:t>
            </a:r>
            <a:r>
              <a:rPr lang="ru-RU" dirty="0" err="1"/>
              <a:t>Підручник</a:t>
            </a:r>
            <a:r>
              <a:rPr lang="ru-RU" dirty="0"/>
              <a:t>. – К.: </a:t>
            </a:r>
            <a:r>
              <a:rPr lang="ru-RU" dirty="0" err="1"/>
              <a:t>Атіка</a:t>
            </a:r>
            <a:r>
              <a:rPr lang="ru-RU" dirty="0"/>
              <a:t>, 2006. – 296 с</a:t>
            </a:r>
          </a:p>
        </p:txBody>
      </p:sp>
    </p:spTree>
    <p:extLst>
      <p:ext uri="{BB962C8B-B14F-4D97-AF65-F5344CB8AC3E}">
        <p14:creationId xmlns:p14="http://schemas.microsoft.com/office/powerpoint/2010/main" val="8987614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Нариси</a:t>
            </a:r>
            <a:r>
              <a:rPr lang="ru-RU" dirty="0"/>
              <a:t> з </a:t>
            </a:r>
            <a:r>
              <a:rPr lang="ru-RU" dirty="0" err="1"/>
              <a:t>сучасної</a:t>
            </a:r>
            <a:r>
              <a:rPr lang="ru-RU" dirty="0"/>
              <a:t> </a:t>
            </a:r>
            <a:r>
              <a:rPr lang="ru-RU" dirty="0" err="1"/>
              <a:t>західної</a:t>
            </a:r>
            <a:r>
              <a:rPr lang="ru-RU" dirty="0"/>
              <a:t> </a:t>
            </a:r>
            <a:r>
              <a:rPr lang="ru-RU" dirty="0" err="1"/>
              <a:t>філософії</a:t>
            </a:r>
            <a:r>
              <a:rPr lang="ru-RU" dirty="0"/>
              <a:t> права: </a:t>
            </a:r>
            <a:r>
              <a:rPr lang="ru-RU" dirty="0" err="1"/>
              <a:t>Навч</a:t>
            </a:r>
            <a:r>
              <a:rPr lang="ru-RU" dirty="0"/>
              <a:t>. </a:t>
            </a:r>
            <a:r>
              <a:rPr lang="ru-RU" dirty="0" err="1"/>
              <a:t>посібник</a:t>
            </a:r>
            <a:r>
              <a:rPr lang="ru-RU" dirty="0"/>
              <a:t>.-</a:t>
            </a:r>
            <a:r>
              <a:rPr lang="ru-RU" dirty="0" err="1"/>
              <a:t>Харків</a:t>
            </a:r>
            <a:r>
              <a:rPr lang="ru-RU" dirty="0"/>
              <a:t>, 1997.- 148 с.</a:t>
            </a:r>
          </a:p>
          <a:p>
            <a:r>
              <a:rPr lang="ru-RU" dirty="0" err="1"/>
              <a:t>Невважай</a:t>
            </a:r>
            <a:r>
              <a:rPr lang="ru-RU" dirty="0"/>
              <a:t> И. Д. Философия права: проблема рациональности права //Правоведение.- 1995.- № 3.- С. 67-75.</a:t>
            </a:r>
          </a:p>
          <a:p>
            <a:r>
              <a:rPr lang="ru-RU" dirty="0"/>
              <a:t>Петрова Л. В. </a:t>
            </a:r>
            <a:r>
              <a:rPr lang="ru-RU" dirty="0" err="1"/>
              <a:t>Методологія</a:t>
            </a:r>
            <a:r>
              <a:rPr lang="ru-RU" dirty="0"/>
              <a:t> </a:t>
            </a:r>
            <a:r>
              <a:rPr lang="ru-RU" dirty="0" err="1"/>
              <a:t>правознавства</a:t>
            </a:r>
            <a:r>
              <a:rPr lang="ru-RU" dirty="0"/>
              <a:t>: </a:t>
            </a:r>
            <a:r>
              <a:rPr lang="ru-RU" dirty="0" err="1"/>
              <a:t>філософський</a:t>
            </a:r>
            <a:r>
              <a:rPr lang="ru-RU" dirty="0"/>
              <a:t> дискурс // </a:t>
            </a:r>
            <a:r>
              <a:rPr lang="ru-RU" dirty="0" err="1"/>
              <a:t>Правознавство</a:t>
            </a:r>
            <a:r>
              <a:rPr lang="ru-RU" dirty="0"/>
              <a:t>: </a:t>
            </a:r>
            <a:r>
              <a:rPr lang="ru-RU" dirty="0" err="1"/>
              <a:t>Доповіді</a:t>
            </a:r>
            <a:r>
              <a:rPr lang="ru-RU" dirty="0"/>
              <a:t> та </a:t>
            </a:r>
            <a:r>
              <a:rPr lang="ru-RU" dirty="0" err="1"/>
              <a:t>повідомлення</a:t>
            </a:r>
            <a:r>
              <a:rPr lang="ru-RU" dirty="0"/>
              <a:t> ПІ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конгресу</a:t>
            </a:r>
            <a:r>
              <a:rPr lang="ru-RU" dirty="0"/>
              <a:t> </a:t>
            </a:r>
            <a:r>
              <a:rPr lang="ru-RU" dirty="0" err="1"/>
              <a:t>україністів</a:t>
            </a:r>
            <a:r>
              <a:rPr lang="ru-RU" dirty="0"/>
              <a:t>.-</a:t>
            </a:r>
            <a:r>
              <a:rPr lang="ru-RU" dirty="0" err="1"/>
              <a:t>Харків</a:t>
            </a:r>
            <a:r>
              <a:rPr lang="ru-RU" dirty="0"/>
              <a:t>: Око, 1996.-С. 23-29.</a:t>
            </a:r>
          </a:p>
          <a:p>
            <a:r>
              <a:rPr lang="ru-RU" dirty="0"/>
              <a:t>Петрова Л. В. </a:t>
            </a:r>
            <a:r>
              <a:rPr lang="ru-RU" dirty="0" err="1"/>
              <a:t>Нариси</a:t>
            </a:r>
            <a:r>
              <a:rPr lang="ru-RU" dirty="0"/>
              <a:t> з </a:t>
            </a:r>
            <a:r>
              <a:rPr lang="ru-RU" dirty="0" err="1"/>
              <a:t>філософії</a:t>
            </a:r>
            <a:r>
              <a:rPr lang="ru-RU" dirty="0"/>
              <a:t> права: </a:t>
            </a:r>
            <a:r>
              <a:rPr lang="ru-RU" dirty="0" err="1"/>
              <a:t>Навч</a:t>
            </a:r>
            <a:r>
              <a:rPr lang="ru-RU" dirty="0"/>
              <a:t>. </a:t>
            </a:r>
            <a:r>
              <a:rPr lang="ru-RU" dirty="0" err="1"/>
              <a:t>по-сібн</a:t>
            </a:r>
            <a:r>
              <a:rPr lang="ru-RU" dirty="0"/>
              <a:t>. / За ред. проф. В. О. </a:t>
            </a:r>
            <a:r>
              <a:rPr lang="ru-RU" dirty="0" err="1"/>
              <a:t>Чефранова</a:t>
            </a:r>
            <a:r>
              <a:rPr lang="ru-RU" dirty="0"/>
              <a:t>.- </a:t>
            </a:r>
            <a:r>
              <a:rPr lang="ru-RU" dirty="0" err="1"/>
              <a:t>Харків</a:t>
            </a:r>
            <a:r>
              <a:rPr lang="ru-RU" dirty="0"/>
              <a:t>, 1995.- 260 с.</a:t>
            </a:r>
          </a:p>
          <a:p>
            <a:r>
              <a:rPr lang="ru-RU" dirty="0" err="1"/>
              <a:t>Рабінович</a:t>
            </a:r>
            <a:r>
              <a:rPr lang="ru-RU" dirty="0"/>
              <a:t> П. М. </a:t>
            </a:r>
            <a:r>
              <a:rPr lang="ru-RU" dirty="0" err="1"/>
              <a:t>Філософія</a:t>
            </a:r>
            <a:r>
              <a:rPr lang="ru-RU" dirty="0"/>
              <a:t> права: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науковоз-навчі</a:t>
            </a:r>
            <a:r>
              <a:rPr lang="ru-RU" dirty="0"/>
              <a:t> </a:t>
            </a:r>
            <a:r>
              <a:rPr lang="ru-RU" dirty="0" err="1"/>
              <a:t>аспекти</a:t>
            </a:r>
            <a:r>
              <a:rPr lang="ru-RU" dirty="0"/>
              <a:t> // </a:t>
            </a:r>
            <a:r>
              <a:rPr lang="ru-RU" dirty="0" err="1"/>
              <a:t>Вісник</a:t>
            </a:r>
            <a:r>
              <a:rPr lang="ru-RU" dirty="0"/>
              <a:t> </a:t>
            </a:r>
            <a:r>
              <a:rPr lang="ru-RU" dirty="0" err="1"/>
              <a:t>Академії</a:t>
            </a:r>
            <a:r>
              <a:rPr lang="ru-RU" dirty="0"/>
              <a:t> </a:t>
            </a:r>
            <a:r>
              <a:rPr lang="ru-RU" dirty="0" err="1"/>
              <a:t>правових</a:t>
            </a:r>
            <a:r>
              <a:rPr lang="ru-RU" dirty="0"/>
              <a:t> наук України.-1997.-№1 (8).-С. 36-46.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09325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1179408"/>
            <a:ext cx="8761413" cy="706964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3484" y="2260600"/>
            <a:ext cx="9326356" cy="4323080"/>
          </a:xfrm>
        </p:spPr>
        <p:txBody>
          <a:bodyPr>
            <a:no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обов’язків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Спонукальні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юристом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обов'язків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юриста 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юриста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юриста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Шляхи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юриста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юриста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84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25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75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25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75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7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5" y="1065108"/>
            <a:ext cx="8761413" cy="706964"/>
          </a:xfrm>
        </p:spPr>
        <p:txBody>
          <a:bodyPr/>
          <a:lstStyle/>
          <a:p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Юридична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9215" y="2294890"/>
            <a:ext cx="4422885" cy="3374390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професіонал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глибоко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винятковому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кваліфіковано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інструментарієм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розв'язанні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ім'я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246620" y="2294890"/>
            <a:ext cx="3451860" cy="5372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Риси юридичної діяльності </a:t>
            </a:r>
            <a:endParaRPr lang="ru-RU" dirty="0"/>
          </a:p>
        </p:txBody>
      </p:sp>
      <p:cxnSp>
        <p:nvCxnSpPr>
          <p:cNvPr id="7" name="Прямая со стрелкой 6"/>
          <p:cNvCxnSpPr>
            <a:stCxn id="5" idx="2"/>
          </p:cNvCxnSpPr>
          <p:nvPr/>
        </p:nvCxnSpPr>
        <p:spPr>
          <a:xfrm flipH="1">
            <a:off x="6606540" y="2832100"/>
            <a:ext cx="2366010" cy="482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535661" y="3314700"/>
            <a:ext cx="1817370" cy="92333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u="sng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Масовість</a:t>
            </a:r>
            <a:r>
              <a:rPr lang="ru-RU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юридичної</a:t>
            </a:r>
            <a:r>
              <a:rPr lang="ru-RU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професії</a:t>
            </a:r>
            <a:r>
              <a:rPr lang="ru-RU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10" name="Прямая со стрелкой 9"/>
          <p:cNvCxnSpPr>
            <a:stCxn id="5" idx="2"/>
            <a:endCxn id="11" idx="0"/>
          </p:cNvCxnSpPr>
          <p:nvPr/>
        </p:nvCxnSpPr>
        <p:spPr>
          <a:xfrm flipH="1">
            <a:off x="7623810" y="2832100"/>
            <a:ext cx="1348740" cy="16639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938010" y="4496022"/>
            <a:ext cx="1371600" cy="3693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u="sng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Елітність</a:t>
            </a:r>
            <a:endParaRPr lang="ru-RU" u="sng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 стрелкой 12"/>
          <p:cNvCxnSpPr>
            <a:stCxn id="5" idx="2"/>
          </p:cNvCxnSpPr>
          <p:nvPr/>
        </p:nvCxnSpPr>
        <p:spPr>
          <a:xfrm flipH="1">
            <a:off x="8938260" y="2832100"/>
            <a:ext cx="34290" cy="21558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863839" y="4983480"/>
            <a:ext cx="1828800" cy="64633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u="sng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Особлива</a:t>
            </a:r>
            <a:r>
              <a:rPr lang="ru-RU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endParaRPr lang="ru-RU" u="sng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Прямая со стрелкой 22"/>
          <p:cNvCxnSpPr>
            <a:stCxn id="5" idx="2"/>
            <a:endCxn id="25" idx="0"/>
          </p:cNvCxnSpPr>
          <p:nvPr/>
        </p:nvCxnSpPr>
        <p:spPr>
          <a:xfrm>
            <a:off x="8972550" y="2832100"/>
            <a:ext cx="1263015" cy="14454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395460" y="4277508"/>
            <a:ext cx="1680210" cy="3693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 </a:t>
            </a:r>
            <a:r>
              <a:rPr lang="ru-RU" u="sng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Конфліктність</a:t>
            </a:r>
            <a:endParaRPr lang="ru-RU" u="sng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Прямая со стрелкой 34"/>
          <p:cNvCxnSpPr>
            <a:stCxn id="5" idx="2"/>
            <a:endCxn id="36" idx="0"/>
          </p:cNvCxnSpPr>
          <p:nvPr/>
        </p:nvCxnSpPr>
        <p:spPr>
          <a:xfrm>
            <a:off x="8972550" y="2832100"/>
            <a:ext cx="2200275" cy="451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0229850" y="3283107"/>
            <a:ext cx="1885950" cy="64633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u="sng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Інтелектуальна</a:t>
            </a:r>
            <a:r>
              <a:rPr lang="ru-RU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привабливість</a:t>
            </a:r>
            <a:endParaRPr lang="ru-RU" u="sng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7015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1179408"/>
            <a:ext cx="8761413" cy="706964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професійних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обов’язків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960644" y="2386330"/>
            <a:ext cx="9520665" cy="3820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Виконуючи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обов'язки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юрист повинен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прагнути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задовольняти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стоять перед ним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дотримуватися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законності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вступаючи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інтересами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відомств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Баланс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інтересам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кожного юриста.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становить собою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важке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спроможності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майстерності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напруженості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65307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25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75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25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Спонукальні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сили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мотиви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юристом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професійних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обов'язків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4390" y="2171700"/>
            <a:ext cx="9509760" cy="418338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Спонукальні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юристом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гостра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проблема. Вона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мобілізації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юрист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весь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точній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законом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Мабуть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такими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юриста, оплата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проводилася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кращих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самовираження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юриста,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8021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25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5003" y="1225128"/>
            <a:ext cx="8761413" cy="706964"/>
          </a:xfrm>
        </p:spPr>
        <p:txBody>
          <a:bodyPr/>
          <a:lstStyle/>
          <a:p>
            <a:pPr algn="ctr"/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професійного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обов'язку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юриста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5790" y="2343150"/>
            <a:ext cx="9486899" cy="41376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юриста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заміщується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неофіційною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Очевидно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юриста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достатньо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виваженими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підготовленими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спиратися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Такими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критеріями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взята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оціночному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метою,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результатом,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99112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5" y="1453728"/>
            <a:ext cx="8761413" cy="706964"/>
          </a:xfrm>
        </p:spPr>
        <p:txBody>
          <a:bodyPr/>
          <a:lstStyle/>
          <a:p>
            <a:pPr algn="ctr"/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Законність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професійних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обов'язків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8700" y="2388870"/>
            <a:ext cx="9063989" cy="372618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тому 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рамках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існуючої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руйнування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критика закону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рамках чинного права.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тлумачення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розсуду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межах;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подолання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т.д.</a:t>
            </a:r>
          </a:p>
        </p:txBody>
      </p:sp>
      <p:pic>
        <p:nvPicPr>
          <p:cNvPr id="2054" name="Picture 6" descr="Картинки по запросу весы правосуд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41690">
            <a:off x="8389809" y="4138680"/>
            <a:ext cx="3405759" cy="234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Картинки по запросу весы правосуд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345" y="3965892"/>
            <a:ext cx="3444874" cy="229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1012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75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1385148"/>
            <a:ext cx="8761413" cy="706964"/>
          </a:xfrm>
        </p:spPr>
        <p:txBody>
          <a:bodyPr/>
          <a:lstStyle/>
          <a:p>
            <a:pPr algn="ctr"/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Раціоналізація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юриста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4410" y="2194560"/>
            <a:ext cx="8921957" cy="382524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юриста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відбору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конкретизації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процедур,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широке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максимальна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т.д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юриста, практика, потреби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юриста.</a:t>
            </a:r>
          </a:p>
        </p:txBody>
      </p:sp>
    </p:spTree>
    <p:extLst>
      <p:ext uri="{BB962C8B-B14F-4D97-AF65-F5344CB8AC3E}">
        <p14:creationId xmlns:p14="http://schemas.microsoft.com/office/powerpoint/2010/main" val="9147260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5" y="1259418"/>
            <a:ext cx="8761413" cy="706964"/>
          </a:xfrm>
        </p:spPr>
        <p:txBody>
          <a:bodyPr/>
          <a:lstStyle/>
          <a:p>
            <a:pPr algn="ctr"/>
            <a:r>
              <a:rPr lang="uk-UA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кість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юриста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2114550"/>
            <a:ext cx="9521190" cy="40462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юриста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Найважливіші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професійних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обов'язків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юристом: 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аконність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придатність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нетривіальних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правового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конкретизуються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стосовно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суперечливий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часто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компромісними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48418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Ион (конференц-зал)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110</TotalTime>
  <Words>1044</Words>
  <Application>Microsoft Office PowerPoint</Application>
  <PresentationFormat>Произвольный</PresentationFormat>
  <Paragraphs>96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Ион (конференц-зал)</vt:lpstr>
      <vt:lpstr>Презентация PowerPoint</vt:lpstr>
      <vt:lpstr>План</vt:lpstr>
      <vt:lpstr>Юридична діяльність</vt:lpstr>
      <vt:lpstr>Проблема виконання професійних обов’язків </vt:lpstr>
      <vt:lpstr>Спонукальні сили і мотиви виконання юристом професійних обов'язків</vt:lpstr>
      <vt:lpstr>Оцінка виконання професійного обов'язку юриста</vt:lpstr>
      <vt:lpstr>Законність виконання професійних обов'язків  </vt:lpstr>
      <vt:lpstr>Раціоналізація професійної діяльності юриста </vt:lpstr>
      <vt:lpstr>Якість професійної діяльності юриста </vt:lpstr>
      <vt:lpstr>Шляхи досягнення раціональності і якості виконання професійних обов'язків юриста </vt:lpstr>
      <vt:lpstr>Презентация PowerPoint</vt:lpstr>
      <vt:lpstr>Тенденції розвитку юридичної діяльності </vt:lpstr>
      <vt:lpstr>Міжнародні стандарти професійної діяльності юриста </vt:lpstr>
      <vt:lpstr>Презентация PowerPoint</vt:lpstr>
      <vt:lpstr>Список використаної літератури: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komp</cp:lastModifiedBy>
  <cp:revision>13</cp:revision>
  <dcterms:created xsi:type="dcterms:W3CDTF">2017-11-29T15:44:47Z</dcterms:created>
  <dcterms:modified xsi:type="dcterms:W3CDTF">2020-09-02T20:32:23Z</dcterms:modified>
</cp:coreProperties>
</file>