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29083C6-E740-48D3-A4B3-B958463C0940}" type="datetimeFigureOut">
              <a:rPr lang="uk-UA" smtClean="0"/>
              <a:pPr/>
              <a:t>02.10.2018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BD7FFF-3B8E-4B15-BA89-BA9E12B2A71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412776"/>
            <a:ext cx="9036496" cy="338437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ОЦІНЮВАННЯ КОРПОРАТИВНИХ ЦІННИХ ПАПЕРІВ</a:t>
            </a:r>
            <a:b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069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чистої приведеної вартості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348880"/>
            <a:ext cx="9144000" cy="4509120"/>
          </a:xfrm>
        </p:spPr>
        <p:txBody>
          <a:bodyPr>
            <a:normAutofit/>
          </a:bodyPr>
          <a:lstStyle/>
          <a:p>
            <a:endParaRPr lang="uk-UA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Чиста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приведена вартість (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NPV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являє собою різницю між сьогоднішньою вартістю грошових потоків, отриманих від проектних інвестицій, і реальними витратами на здійснення проекту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767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56889"/>
            <a:ext cx="9144000" cy="4012471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28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інвестиції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проект (</a:t>
            </a:r>
            <a:r>
              <a:rPr lang="ru-RU" sz="2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вхідний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грошовий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uk-UA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b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— 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дисконтовані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річні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припливу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b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інвестиціями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потоки).</a:t>
            </a:r>
            <a:b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коефіцієнта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NPV — 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інвестувати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проект за позитивного 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нульового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коефіцієнта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790647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82521"/>
            <a:ext cx="792088" cy="102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10210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ОЦІНЮВАННЯ КОРПОРАТИВНИХ ЦІННИХ ПАПЕРІВ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988840"/>
            <a:ext cx="9252520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номінальна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(курс)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базисна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фундаментальна,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Intristic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2987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435280" cy="5793507"/>
          </a:xfrm>
        </p:spPr>
        <p:txBody>
          <a:bodyPr>
            <a:normAutofit/>
          </a:bodyPr>
          <a:lstStyle/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Номінальна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діленням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акціонерного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число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(курс)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через попит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7561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33" y="116632"/>
            <a:ext cx="8780255" cy="1503040"/>
          </a:xfrm>
        </p:spPr>
        <p:txBody>
          <a:bodyPr>
            <a:normAutofit/>
          </a:bodyPr>
          <a:lstStyle/>
          <a:p>
            <a:pPr algn="ctr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фундаментальної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11560" y="2276872"/>
            <a:ext cx="8172400" cy="1716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4601537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ціна акції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портфеля цінних паперів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3624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Оцінювання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акцій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22298" y="1501194"/>
            <a:ext cx="6400800" cy="3474720"/>
          </a:xfrm>
        </p:spPr>
        <p:txBody>
          <a:bodyPr>
            <a:normAutofit/>
          </a:bodyPr>
          <a:lstStyle/>
          <a:p>
            <a:pPr algn="ctr"/>
            <a:r>
              <a:rPr lang="uk-UA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привілейованої </a:t>
            </a:r>
            <a:r>
              <a:rPr lang="uk-UA" sz="3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акції</a:t>
            </a:r>
          </a:p>
          <a:p>
            <a:pPr algn="just"/>
            <a:endParaRPr lang="uk-UA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564905"/>
            <a:ext cx="4932896" cy="1362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4226" y="4975914"/>
            <a:ext cx="849694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 привілейованої акції = Приведена вартість дивідендів + Приведена вартість викупної ціни акції</a:t>
            </a:r>
          </a:p>
        </p:txBody>
      </p:sp>
    </p:spTree>
    <p:extLst>
      <p:ext uri="{BB962C8B-B14F-4D97-AF65-F5344CB8AC3E}">
        <p14:creationId xmlns:p14="http://schemas.microsoft.com/office/powerpoint/2010/main" xmlns="" val="462126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звичайної </a:t>
            </a:r>
            <a:r>
              <a:rPr lang="uk-UA" sz="3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акції</a:t>
            </a:r>
            <a:endParaRPr lang="uk-UA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347865" y="1844825"/>
            <a:ext cx="2221958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06438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uk-UA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акцій за допомогою коефіцієнта Р/Е</a:t>
            </a:r>
            <a:br>
              <a:rPr lang="uk-UA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just"/>
            <a:endParaRPr lang="uk-UA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Р/Е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 ринкової ціни акції до отриманого доходу після відрахування податків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Коефіцієнт показує, як фінансовий ринок оцінює акцію.</a:t>
            </a: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Очікувана ціна акції = Коефіцієнт прибутку на акцію даної корпорації × середньогалузевий коефіцієнт Р/Е.</a:t>
            </a:r>
          </a:p>
        </p:txBody>
      </p:sp>
    </p:spTree>
    <p:extLst>
      <p:ext uri="{BB962C8B-B14F-4D97-AF65-F5344CB8AC3E}">
        <p14:creationId xmlns:p14="http://schemas.microsoft.com/office/powerpoint/2010/main" xmlns="" val="1750764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928992" cy="864096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Оцінка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облігацій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8417024" cy="5445224"/>
          </a:xfrm>
        </p:spPr>
        <p:txBody>
          <a:bodyPr>
            <a:normAutofit/>
          </a:bodyPr>
          <a:lstStyle/>
          <a:p>
            <a:pPr algn="ctr"/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купонних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облігацій</a:t>
            </a:r>
          </a:p>
          <a:p>
            <a:pPr algn="just"/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Купонні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облігації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облігації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фіксованим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річним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доходом,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зазначеним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відривних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купонах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купонною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облігацією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розраховуються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дохідності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дохідність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дохідність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час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погашення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облігації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дохідність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6170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512511" cy="114300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20888"/>
            <a:ext cx="6543721" cy="1591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0670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Вартість грошей у часі.</a:t>
            </a:r>
            <a:endParaRPr lang="uk-UA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Оцінювання корпоративних цінних паперів.</a:t>
            </a:r>
            <a:endParaRPr lang="uk-UA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Оцінювання акцій.</a:t>
            </a:r>
            <a:endParaRPr lang="uk-UA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Оцінка облігацій</a:t>
            </a: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5445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512511" cy="1143000"/>
          </a:xfrm>
        </p:spPr>
        <p:txBody>
          <a:bodyPr/>
          <a:lstStyle/>
          <a:p>
            <a:pPr algn="ctr"/>
            <a:r>
              <a:rPr lang="uk-UA" sz="35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Дохідність облігації на час її </a:t>
            </a:r>
            <a:r>
              <a:rPr lang="uk-UA" sz="35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погашення</a:t>
            </a:r>
            <a:br>
              <a:rPr lang="uk-UA" sz="35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00808"/>
            <a:ext cx="3160240" cy="1474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3717032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номінал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облігації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облігації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583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496944" cy="1143000"/>
          </a:xfrm>
        </p:spPr>
        <p:txBody>
          <a:bodyPr/>
          <a:lstStyle/>
          <a:p>
            <a:pPr algn="ctr"/>
            <a:r>
              <a:rPr lang="ru-RU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Повна</a:t>
            </a:r>
            <a:r>
              <a:rPr lang="ru-RU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реалізована</a:t>
            </a:r>
            <a:r>
              <a:rPr lang="ru-RU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дохідність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8852237" cy="1948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243809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" y="188640"/>
            <a:ext cx="9252520" cy="1512168"/>
          </a:xfrm>
        </p:spPr>
        <p:txBody>
          <a:bodyPr/>
          <a:lstStyle/>
          <a:p>
            <a:pPr algn="ctr"/>
            <a:r>
              <a:rPr lang="uk-UA" i="1" dirty="0">
                <a:effectLst/>
              </a:rPr>
              <a:t>Оцінювання облігації з нульовим купоном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92896"/>
            <a:ext cx="5345795" cy="157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48910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892480" cy="1512168"/>
          </a:xfrm>
        </p:spPr>
        <p:txBody>
          <a:bodyPr/>
          <a:lstStyle/>
          <a:p>
            <a:pPr algn="ctr"/>
            <a:r>
              <a:rPr lang="ru-RU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Ціна</a:t>
            </a:r>
            <a:r>
              <a:rPr lang="ru-RU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(курс) </a:t>
            </a:r>
            <a:r>
              <a:rPr lang="ru-RU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довгострокової</a:t>
            </a:r>
            <a:r>
              <a:rPr lang="ru-RU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облігації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132856"/>
            <a:ext cx="8748464" cy="4050784"/>
          </a:xfrm>
        </p:spPr>
        <p:txBody>
          <a:bodyPr>
            <a:normAutofit/>
          </a:bodyPr>
          <a:lstStyle/>
          <a:p>
            <a:pPr algn="ctr"/>
            <a:r>
              <a:rPr lang="uk-UA" sz="4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4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(1 + </a:t>
            </a:r>
            <a:r>
              <a:rPr lang="uk-UA" sz="4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45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" indent="0" algn="ctr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поточна ціна облігації;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номінал облігації;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час обертання облігації;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1276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ВАРТІСТЬ ГРОШЕЙ У ЧАСІ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964488" cy="5589240"/>
          </a:xfrm>
        </p:spPr>
        <p:txBody>
          <a:bodyPr>
            <a:normAutofit/>
          </a:bodyPr>
          <a:lstStyle/>
          <a:p>
            <a:pPr algn="just"/>
            <a:endPara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 грошей у часі передбачає визначення: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приведеної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сьогоднішньої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35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9036496" cy="1440160"/>
          </a:xfrm>
        </p:spPr>
        <p:txBody>
          <a:bodyPr>
            <a:normAutofit fontScale="90000"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майбутньої вартості грошей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916832"/>
            <a:ext cx="8445624" cy="4464496"/>
          </a:xfrm>
        </p:spPr>
        <p:txBody>
          <a:bodyPr>
            <a:normAutofit/>
          </a:bodyPr>
          <a:lstStyle/>
          <a:p>
            <a:pPr algn="just"/>
            <a:endParaRPr lang="uk-UA" sz="28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8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Майбутня </a:t>
            </a:r>
            <a:r>
              <a:rPr lang="uk-UA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 грошей (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uk-UA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uk-UA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являє собою суму грошових потоків, яка буде отримана від їх інвестування на певний строк за визначеною процентною ставкою.</a:t>
            </a:r>
          </a:p>
          <a:p>
            <a:pPr marL="0" indent="0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766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65212" y="2304118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ru-RU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початкова сума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банку);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8800"/>
            <a:ext cx="3679856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838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64704"/>
            <a:ext cx="8568952" cy="11430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-396552" y="2420888"/>
            <a:ext cx="10603445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942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63" y="620688"/>
            <a:ext cx="8964488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приведеної (сьогоднішньої)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 грошей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996952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Приведена, або сьогоднішня, вартість грошей (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являє собою суму грошових потоків, що дисконтуються за певною процентною ставкою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1614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4" y="3429000"/>
            <a:ext cx="9093696" cy="3096344"/>
          </a:xfrm>
        </p:spPr>
        <p:txBody>
          <a:bodyPr>
            <a:normAutofit/>
          </a:bodyPr>
          <a:lstStyle/>
          <a:p>
            <a:pPr algn="just"/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3200" b="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ru-RU" sz="3200" b="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3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сьогоднішня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ному </a:t>
            </a:r>
            <a:r>
              <a:rPr lang="ru-RU" sz="3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200" b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3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грошовий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ru-RU" sz="3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ного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року;</a:t>
            </a:r>
            <a:r>
              <a:rPr lang="uk-UA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3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дисконтна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ставка; </a:t>
            </a:r>
            <a:b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en-GB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майбутня</a:t>
            </a:r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0" y="476672"/>
            <a:ext cx="9144000" cy="4525963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10837183"/>
              </p:ext>
            </p:extLst>
          </p:nvPr>
        </p:nvGraphicFramePr>
        <p:xfrm>
          <a:off x="2555776" y="764704"/>
          <a:ext cx="3803153" cy="1800201"/>
        </p:xfrm>
        <a:graphic>
          <a:graphicData uri="http://schemas.openxmlformats.org/presentationml/2006/ole">
            <p:oleObj spid="_x0000_s1040" r:id="rId3" imgW="977900" imgH="4699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2773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884368" cy="1143000"/>
          </a:xfrm>
        </p:spPr>
        <p:txBody>
          <a:bodyPr>
            <a:normAutofit/>
          </a:bodyPr>
          <a:lstStyle/>
          <a:p>
            <a:r>
              <a:rPr lang="uk-UA" b="1" i="1" dirty="0"/>
              <a:t>Оцінювання </a:t>
            </a:r>
            <a:r>
              <a:rPr lang="uk-UA" b="1" i="1" dirty="0" err="1" smtClean="0"/>
              <a:t>ануїтетів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108520" y="1052736"/>
            <a:ext cx="9252520" cy="5805264"/>
          </a:xfrm>
        </p:spPr>
        <p:txBody>
          <a:bodyPr>
            <a:normAutofit/>
          </a:bodyPr>
          <a:lstStyle/>
          <a:p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Ануїтети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рівномірні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них,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інтервал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однаковій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ануїтети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Ordinary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Annuity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півроку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авансові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ануїтети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Annuity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початку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безстрокові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ануїтети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027451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110</TotalTime>
  <Words>552</Words>
  <Application>Microsoft Office PowerPoint</Application>
  <PresentationFormat>Экран (4:3)</PresentationFormat>
  <Paragraphs>80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Воздушный поток</vt:lpstr>
      <vt:lpstr>Microsoft Equation 3.0</vt:lpstr>
      <vt:lpstr>ТЕМА 4. ОЦІНЮВАННЯ КОРПОРАТИВНИХ ЦІННИХ ПАПЕРІВ   </vt:lpstr>
      <vt:lpstr>ПЛАН</vt:lpstr>
      <vt:lpstr>1. ВАРТІСТЬ ГРОШЕЙ У ЧАСІ</vt:lpstr>
      <vt:lpstr>Оцінка майбутньої вартості грошей </vt:lpstr>
      <vt:lpstr>Слайд 5</vt:lpstr>
      <vt:lpstr>Ефективна процентна ставка</vt:lpstr>
      <vt:lpstr>Оцінка приведеної (сьогоднішньої) вартості грошей </vt:lpstr>
      <vt:lpstr>де PVn — сьогоднішня вартість в n-ному році; Х0 — грошовий потік наприкінці n-ного року; r—дисконтна ставка;  FV — майбутня вартість.</vt:lpstr>
      <vt:lpstr>Оцінювання ануїтетів</vt:lpstr>
      <vt:lpstr>Оцінювання чистої приведеної вартості </vt:lpstr>
      <vt:lpstr>де С0 — інвестиції в проект (вхідний грошовий потік);                      — дисконтовані річні суми припливу капіталу за   інвестиціями (результативні грошові потоки).  Правила коефіцієнта NPV — інвестувати в проект за позитивного або нульового коефіцієнта.    </vt:lpstr>
      <vt:lpstr> 2. ОЦІНЮВАННЯ КОРПОРАТИВНИХ ЦІННИХ ПАПЕРІВ </vt:lpstr>
      <vt:lpstr>Слайд 13</vt:lpstr>
      <vt:lpstr>Універсальна формула фундаментальної ціни </vt:lpstr>
      <vt:lpstr>3. Оцінювання акцій</vt:lpstr>
      <vt:lpstr>Оцінювання звичайної акції</vt:lpstr>
      <vt:lpstr>Оцінювання акцій за допомогою коефіцієнта Р/Е </vt:lpstr>
      <vt:lpstr>4. Оцінка облігацій</vt:lpstr>
      <vt:lpstr>Слайд 19</vt:lpstr>
      <vt:lpstr>Дохідність облігації на час її погашення </vt:lpstr>
      <vt:lpstr>Повна реалізована дохідність</vt:lpstr>
      <vt:lpstr>Оцінювання облігації з нульовим купоном </vt:lpstr>
      <vt:lpstr>Ціна (курс) довгострокової облігації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ОЦІНЮВАННЯ КОРПОРАТИВНИХ ЦІННИХ ПАПЕРІВ</dc:title>
  <dc:creator>Александра</dc:creator>
  <cp:lastModifiedBy>Windows 7</cp:lastModifiedBy>
  <cp:revision>18</cp:revision>
  <dcterms:created xsi:type="dcterms:W3CDTF">2018-09-15T06:14:45Z</dcterms:created>
  <dcterms:modified xsi:type="dcterms:W3CDTF">2018-10-02T12:57:03Z</dcterms:modified>
</cp:coreProperties>
</file>