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7" r:id="rId4"/>
    <p:sldId id="258" r:id="rId5"/>
    <p:sldId id="266" r:id="rId6"/>
    <p:sldId id="268" r:id="rId7"/>
    <p:sldId id="267" r:id="rId8"/>
    <p:sldId id="262" r:id="rId9"/>
    <p:sldId id="264" r:id="rId10"/>
    <p:sldId id="263" r:id="rId11"/>
    <p:sldId id="265" r:id="rId12"/>
    <p:sldId id="269" r:id="rId13"/>
    <p:sldId id="270" r:id="rId14"/>
    <p:sldId id="271" r:id="rId15"/>
    <p:sldId id="272" r:id="rId16"/>
    <p:sldId id="273" r:id="rId17"/>
    <p:sldId id="287" r:id="rId18"/>
    <p:sldId id="274" r:id="rId19"/>
    <p:sldId id="285" r:id="rId20"/>
    <p:sldId id="286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3F37EE-4ED1-4839-AD4D-24D77DC24F0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6D48CD-6CC4-4FE9-B859-7811DBE96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спадковість та її використання у сільськогосподарських та декоративних рослин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Мітохондріальна</a:t>
            </a:r>
            <a:r>
              <a:rPr lang="uk-UA" dirty="0" smtClean="0"/>
              <a:t> спадковість.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проникає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ядро, а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батьківського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не </a:t>
            </a:r>
            <a:r>
              <a:rPr lang="ru-RU" dirty="0" err="1" smtClean="0"/>
              <a:t>передаються</a:t>
            </a:r>
            <a:r>
              <a:rPr lang="ru-RU" dirty="0" smtClean="0"/>
              <a:t> до </a:t>
            </a:r>
            <a:r>
              <a:rPr lang="ru-RU" dirty="0" err="1" smtClean="0"/>
              <a:t>зиготи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мітохондрія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сперматозоїда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проникне</a:t>
            </a:r>
            <a:r>
              <a:rPr lang="ru-RU" dirty="0" smtClean="0"/>
              <a:t> в цитоплазму </a:t>
            </a:r>
            <a:r>
              <a:rPr lang="ru-RU" dirty="0" err="1" smtClean="0"/>
              <a:t>яйцеклітини</a:t>
            </a:r>
            <a:r>
              <a:rPr lang="ru-RU" dirty="0" smtClean="0"/>
              <a:t>, вона буде </a:t>
            </a:r>
            <a:r>
              <a:rPr lang="ru-RU" dirty="0" err="1" smtClean="0"/>
              <a:t>зруйнована</a:t>
            </a:r>
            <a:r>
              <a:rPr lang="ru-RU" dirty="0" smtClean="0"/>
              <a:t>. Таким чином,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030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Хвороби,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</a:t>
            </a:r>
            <a:r>
              <a:rPr lang="uk-UA" dirty="0" err="1" smtClean="0"/>
              <a:t>мітохондріальною</a:t>
            </a:r>
            <a:r>
              <a:rPr lang="uk-UA" dirty="0" smtClean="0"/>
              <a:t> спадковістю.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Атрофія</a:t>
            </a:r>
            <a:r>
              <a:rPr lang="ru-RU" b="1" dirty="0" smtClean="0"/>
              <a:t> </a:t>
            </a:r>
            <a:r>
              <a:rPr lang="ru-RU" b="1" dirty="0" err="1" smtClean="0"/>
              <a:t>зорових</a:t>
            </a:r>
            <a:r>
              <a:rPr lang="ru-RU" b="1" dirty="0" smtClean="0"/>
              <a:t> </a:t>
            </a:r>
            <a:r>
              <a:rPr lang="ru-RU" b="1" dirty="0" err="1" smtClean="0"/>
              <a:t>нервів</a:t>
            </a:r>
            <a:r>
              <a:rPr lang="ru-RU" b="1" dirty="0" smtClean="0"/>
              <a:t> </a:t>
            </a:r>
            <a:r>
              <a:rPr lang="ru-RU" b="1" dirty="0" err="1" smtClean="0"/>
              <a:t>Лебера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десять </a:t>
            </a:r>
            <a:r>
              <a:rPr lang="ru-RU" dirty="0" err="1" smtClean="0"/>
              <a:t>точкових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синдромом </a:t>
            </a:r>
            <a:r>
              <a:rPr lang="ru-RU" dirty="0" err="1" smtClean="0"/>
              <a:t>Лебера</a:t>
            </a:r>
            <a:r>
              <a:rPr lang="ru-RU" dirty="0" smtClean="0"/>
              <a:t>. Вони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заміну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— </a:t>
            </a:r>
            <a:r>
              <a:rPr lang="ru-RU" dirty="0" err="1" smtClean="0"/>
              <a:t>дегідрогеназ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люди у </a:t>
            </a:r>
            <a:r>
              <a:rPr lang="ru-RU" dirty="0" err="1" smtClean="0"/>
              <a:t>віці</a:t>
            </a:r>
            <a:r>
              <a:rPr lang="ru-RU" dirty="0" smtClean="0"/>
              <a:t> 20—30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 через </a:t>
            </a:r>
            <a:r>
              <a:rPr lang="ru-RU" dirty="0" err="1" smtClean="0"/>
              <a:t>атрофію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нервів</a:t>
            </a:r>
            <a:r>
              <a:rPr lang="ru-RU" dirty="0" smtClean="0"/>
              <a:t> та </a:t>
            </a:r>
            <a:r>
              <a:rPr lang="ru-RU" dirty="0" err="1" smtClean="0"/>
              <a:t>дегенерацію</a:t>
            </a:r>
            <a:r>
              <a:rPr lang="ru-RU" dirty="0" smtClean="0"/>
              <a:t> </a:t>
            </a:r>
            <a:r>
              <a:rPr lang="ru-RU" dirty="0" err="1" smtClean="0"/>
              <a:t>гангліозного</a:t>
            </a:r>
            <a:r>
              <a:rPr lang="ru-RU" dirty="0" smtClean="0"/>
              <a:t> шару клітин </a:t>
            </a:r>
            <a:r>
              <a:rPr lang="ru-RU" dirty="0" err="1" smtClean="0"/>
              <a:t>сітківки</a:t>
            </a:r>
            <a:r>
              <a:rPr lang="ru-RU" dirty="0" smtClean="0"/>
              <a:t>. </a:t>
            </a:r>
            <a:r>
              <a:rPr lang="ru-RU" dirty="0" err="1" smtClean="0"/>
              <a:t>Хворіють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 (80—85%). </a:t>
            </a:r>
            <a:r>
              <a:rPr lang="ru-RU" dirty="0" err="1" smtClean="0"/>
              <a:t>Виявлено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95% </a:t>
            </a:r>
            <a:r>
              <a:rPr lang="ru-RU" dirty="0" err="1" smtClean="0"/>
              <a:t>випадків</a:t>
            </a:r>
            <a:r>
              <a:rPr lang="ru-RU" dirty="0" smtClean="0"/>
              <a:t> причиною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в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мітохондріальних</a:t>
            </a:r>
            <a:r>
              <a:rPr lang="ru-RU" dirty="0" smtClean="0"/>
              <a:t> генах—</a:t>
            </a:r>
            <a:r>
              <a:rPr lang="en-US" dirty="0" smtClean="0"/>
              <a:t>ND1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3460 </a:t>
            </a:r>
            <a:r>
              <a:rPr lang="ru-RU" dirty="0" smtClean="0"/>
              <a:t>А), </a:t>
            </a:r>
            <a:r>
              <a:rPr lang="en-US" dirty="0" smtClean="0"/>
              <a:t>ND4.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11778 </a:t>
            </a:r>
            <a:r>
              <a:rPr lang="ru-RU" dirty="0" smtClean="0"/>
              <a:t>А) та </a:t>
            </a:r>
            <a:r>
              <a:rPr lang="en-US" dirty="0" smtClean="0"/>
              <a:t>ND6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14484 </a:t>
            </a:r>
            <a:r>
              <a:rPr lang="ru-RU" dirty="0" smtClean="0"/>
              <a:t>С) (рис. 5.10).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хворобою </a:t>
            </a:r>
            <a:r>
              <a:rPr lang="ru-RU" dirty="0" err="1" smtClean="0"/>
              <a:t>Лебера</a:t>
            </a:r>
            <a:r>
              <a:rPr lang="ru-RU" dirty="0" smtClean="0"/>
              <a:t>, </a:t>
            </a:r>
            <a:r>
              <a:rPr lang="ru-RU" dirty="0" err="1" smtClean="0"/>
              <a:t>вважають</a:t>
            </a:r>
            <a:r>
              <a:rPr lang="ru-RU" dirty="0" smtClean="0"/>
              <a:t> "</a:t>
            </a:r>
            <a:r>
              <a:rPr lang="ru-RU" dirty="0" err="1" smtClean="0"/>
              <a:t>вторинними</a:t>
            </a:r>
            <a:r>
              <a:rPr lang="ru-RU" dirty="0" smtClean="0"/>
              <a:t>".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посилювати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збільшуючи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Хвороби,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</a:t>
            </a:r>
            <a:r>
              <a:rPr lang="uk-UA" dirty="0" err="1" smtClean="0"/>
              <a:t>мітохондріальною</a:t>
            </a:r>
            <a:r>
              <a:rPr lang="uk-UA" dirty="0" smtClean="0"/>
              <a:t> спадковістю.</a:t>
            </a:r>
            <a:endParaRPr lang="ru-RU" dirty="0"/>
          </a:p>
        </p:txBody>
      </p:sp>
      <p:pic>
        <p:nvPicPr>
          <p:cNvPr id="4" name="Содержимое 3" descr="1342922025_32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9040" y="530225"/>
            <a:ext cx="3971958" cy="41878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72074"/>
            <a:ext cx="8183880" cy="13030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Хвороби,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</a:t>
            </a:r>
            <a:r>
              <a:rPr lang="uk-UA" dirty="0" err="1" smtClean="0"/>
              <a:t>мітохондріальною</a:t>
            </a:r>
            <a:r>
              <a:rPr lang="uk-UA" dirty="0" smtClean="0"/>
              <a:t> спадковістю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Нейропатія</a:t>
            </a:r>
            <a:r>
              <a:rPr lang="ru-RU" b="1" dirty="0" smtClean="0"/>
              <a:t>, </a:t>
            </a:r>
            <a:r>
              <a:rPr lang="ru-RU" b="1" dirty="0" err="1" smtClean="0"/>
              <a:t>атаксія</a:t>
            </a:r>
            <a:r>
              <a:rPr lang="ru-RU" b="1" dirty="0" smtClean="0"/>
              <a:t> та </a:t>
            </a:r>
            <a:r>
              <a:rPr lang="ru-RU" b="1" dirty="0" err="1" smtClean="0"/>
              <a:t>пігментний</a:t>
            </a:r>
            <a:r>
              <a:rPr lang="ru-RU" b="1" dirty="0" smtClean="0"/>
              <a:t> </a:t>
            </a:r>
            <a:r>
              <a:rPr lang="ru-RU" b="1" dirty="0" err="1" smtClean="0"/>
              <a:t>ретиніт</a:t>
            </a:r>
            <a:r>
              <a:rPr lang="ru-RU" b="1" dirty="0" smtClean="0"/>
              <a:t>.</a:t>
            </a:r>
          </a:p>
          <a:p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комплексну</a:t>
            </a:r>
            <a:r>
              <a:rPr lang="ru-RU" dirty="0" smtClean="0"/>
              <a:t> хворобу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точкова</a:t>
            </a:r>
            <a:r>
              <a:rPr lang="ru-RU" dirty="0" smtClean="0"/>
              <a:t> 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NARP 8993 G </a:t>
            </a:r>
            <a:r>
              <a:rPr lang="ru-RU" dirty="0" smtClean="0"/>
              <a:t>в </a:t>
            </a:r>
            <a:r>
              <a:rPr lang="ru-RU" dirty="0" err="1" smtClean="0"/>
              <a:t>гені</a:t>
            </a:r>
            <a:r>
              <a:rPr lang="ru-RU" dirty="0" smtClean="0"/>
              <a:t> </a:t>
            </a:r>
            <a:r>
              <a:rPr lang="en-US" dirty="0" err="1" smtClean="0"/>
              <a:t>ATPase</a:t>
            </a:r>
            <a:r>
              <a:rPr lang="en-US" dirty="0" smtClean="0"/>
              <a:t> 6,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кодує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АТФ-синтетазного</a:t>
            </a:r>
            <a:r>
              <a:rPr lang="ru-RU" dirty="0" smtClean="0"/>
              <a:t> комплексу (рис. 5.10).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70— 90% </a:t>
            </a:r>
            <a:r>
              <a:rPr lang="ru-RU" dirty="0" err="1" smtClean="0"/>
              <a:t>аномальної</a:t>
            </a:r>
            <a:r>
              <a:rPr lang="ru-RU" dirty="0" smtClean="0"/>
              <a:t> </a:t>
            </a:r>
            <a:r>
              <a:rPr lang="ru-RU" dirty="0" err="1" smtClean="0"/>
              <a:t>мтДНК</a:t>
            </a:r>
            <a:r>
              <a:rPr lang="ru-RU" dirty="0" smtClean="0"/>
              <a:t>.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затримка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розумова</a:t>
            </a:r>
            <a:r>
              <a:rPr lang="ru-RU" dirty="0" smtClean="0"/>
              <a:t> </a:t>
            </a:r>
            <a:r>
              <a:rPr lang="ru-RU" dirty="0" err="1" smtClean="0"/>
              <a:t>відсталість</a:t>
            </a:r>
            <a:r>
              <a:rPr lang="ru-RU" dirty="0" smtClean="0"/>
              <a:t>, </a:t>
            </a:r>
            <a:r>
              <a:rPr lang="ru-RU" dirty="0" err="1" smtClean="0"/>
              <a:t>прогресуюче</a:t>
            </a:r>
            <a:r>
              <a:rPr lang="ru-RU" dirty="0" smtClean="0"/>
              <a:t> </a:t>
            </a:r>
            <a:r>
              <a:rPr lang="ru-RU" dirty="0" err="1" smtClean="0"/>
              <a:t>звуження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та </a:t>
            </a:r>
            <a:r>
              <a:rPr lang="ru-RU" dirty="0" err="1" smtClean="0"/>
              <a:t>нічна</a:t>
            </a:r>
            <a:r>
              <a:rPr lang="ru-RU" dirty="0" smtClean="0"/>
              <a:t> </a:t>
            </a:r>
            <a:r>
              <a:rPr lang="ru-RU" dirty="0" err="1" smtClean="0"/>
              <a:t>сліпота</a:t>
            </a:r>
            <a:r>
              <a:rPr lang="ru-RU" dirty="0" smtClean="0"/>
              <a:t>,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у </a:t>
            </a:r>
            <a:r>
              <a:rPr lang="ru-RU" dirty="0" err="1" smtClean="0"/>
              <a:t>відповідних</a:t>
            </a:r>
            <a:r>
              <a:rPr lang="ru-RU" dirty="0" smtClean="0"/>
              <a:t> зонах </a:t>
            </a:r>
            <a:r>
              <a:rPr lang="ru-RU" dirty="0" err="1" smtClean="0"/>
              <a:t>іннервації</a:t>
            </a:r>
            <a:r>
              <a:rPr lang="ru-RU" dirty="0" smtClean="0"/>
              <a:t>, </a:t>
            </a:r>
            <a:r>
              <a:rPr lang="ru-RU" dirty="0" err="1" smtClean="0"/>
              <a:t>розлад</a:t>
            </a:r>
            <a:r>
              <a:rPr lang="ru-RU" dirty="0" smtClean="0"/>
              <a:t>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довільних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нейрогенна</a:t>
            </a:r>
            <a:r>
              <a:rPr lang="ru-RU" dirty="0" smtClean="0"/>
              <a:t> </a:t>
            </a:r>
            <a:r>
              <a:rPr lang="ru-RU" dirty="0" err="1" smtClean="0"/>
              <a:t>м'язова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15 форм </a:t>
            </a:r>
            <a:r>
              <a:rPr lang="ru-RU" dirty="0" err="1" smtClean="0"/>
              <a:t>пігментного</a:t>
            </a:r>
            <a:r>
              <a:rPr lang="ru-RU" dirty="0" smtClean="0"/>
              <a:t> </a:t>
            </a:r>
            <a:r>
              <a:rPr lang="ru-RU" dirty="0" err="1" smtClean="0"/>
              <a:t>ретиніту</a:t>
            </a:r>
            <a:r>
              <a:rPr lang="ru-RU" dirty="0" smtClean="0"/>
              <a:t> (</a:t>
            </a:r>
            <a:r>
              <a:rPr lang="ru-RU" dirty="0" err="1" smtClean="0"/>
              <a:t>прогресуюче</a:t>
            </a:r>
            <a:r>
              <a:rPr lang="ru-RU" dirty="0" smtClean="0"/>
              <a:t> </a:t>
            </a:r>
            <a:r>
              <a:rPr lang="ru-RU" dirty="0" err="1" smtClean="0"/>
              <a:t>звуження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та </a:t>
            </a:r>
            <a:r>
              <a:rPr lang="ru-RU" dirty="0" err="1" smtClean="0"/>
              <a:t>нічна</a:t>
            </a:r>
            <a:r>
              <a:rPr lang="ru-RU" dirty="0" smtClean="0"/>
              <a:t> </a:t>
            </a:r>
            <a:r>
              <a:rPr lang="ru-RU" dirty="0" err="1" smtClean="0"/>
              <a:t>сліпота</a:t>
            </a:r>
            <a:r>
              <a:rPr lang="ru-RU" dirty="0" smtClean="0"/>
              <a:t>), </a:t>
            </a:r>
            <a:r>
              <a:rPr lang="ru-RU" dirty="0" err="1" smtClean="0"/>
              <a:t>спричинених</a:t>
            </a:r>
            <a:r>
              <a:rPr lang="ru-RU" dirty="0" smtClean="0"/>
              <a:t> </a:t>
            </a:r>
            <a:r>
              <a:rPr lang="ru-RU" dirty="0" err="1" smtClean="0"/>
              <a:t>домінантними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рецесивними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</a:t>
            </a:r>
            <a:r>
              <a:rPr lang="ru-RU" dirty="0" err="1" smtClean="0"/>
              <a:t>низці</a:t>
            </a:r>
            <a:r>
              <a:rPr lang="ru-RU" dirty="0" smtClean="0"/>
              <a:t> </a:t>
            </a:r>
            <a:r>
              <a:rPr lang="ru-RU" dirty="0" err="1" smtClean="0"/>
              <a:t>ауто-сом</a:t>
            </a:r>
            <a:r>
              <a:rPr lang="ru-RU" dirty="0" smtClean="0"/>
              <a:t> та </a:t>
            </a:r>
            <a:r>
              <a:rPr lang="ru-RU" dirty="0" err="1" smtClean="0"/>
              <a:t>Х-хромосомі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Хвороби,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</a:t>
            </a:r>
            <a:r>
              <a:rPr lang="uk-UA" dirty="0" err="1" smtClean="0"/>
              <a:t>мітохондріальною</a:t>
            </a:r>
            <a:r>
              <a:rPr lang="uk-UA" dirty="0" smtClean="0"/>
              <a:t> спадковістю</a:t>
            </a:r>
            <a:endParaRPr lang="ru-RU" dirty="0"/>
          </a:p>
        </p:txBody>
      </p:sp>
      <p:pic>
        <p:nvPicPr>
          <p:cNvPr id="4" name="Содержимое 3" descr="image0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7131" y="742950"/>
            <a:ext cx="4295775" cy="37623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Пластидна</a:t>
            </a:r>
            <a:r>
              <a:rPr lang="uk-UA" dirty="0" smtClean="0"/>
              <a:t> спадковість.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Пластидна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-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діянням</a:t>
            </a:r>
            <a:r>
              <a:rPr lang="ru-RU" dirty="0" smtClean="0"/>
              <a:t> </a:t>
            </a:r>
            <a:r>
              <a:rPr lang="ru-RU" dirty="0" err="1" smtClean="0"/>
              <a:t>позаядерних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плазмонів</a:t>
            </a:r>
            <a:r>
              <a:rPr lang="ru-RU" dirty="0" smtClean="0"/>
              <a:t>),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пластидах. </a:t>
            </a:r>
            <a:r>
              <a:rPr lang="ru-RU" dirty="0" err="1" smtClean="0"/>
              <a:t>Вперше</a:t>
            </a:r>
            <a:r>
              <a:rPr lang="ru-RU" dirty="0" smtClean="0"/>
              <a:t> описана К. </a:t>
            </a:r>
            <a:r>
              <a:rPr lang="ru-RU" dirty="0" err="1" smtClean="0"/>
              <a:t>Корренсом</a:t>
            </a:r>
            <a:r>
              <a:rPr lang="ru-RU" dirty="0" smtClean="0"/>
              <a:t> (1908).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строкато-листості</a:t>
            </a:r>
            <a:r>
              <a:rPr lang="ru-RU" dirty="0" smtClean="0"/>
              <a:t> у </a:t>
            </a:r>
            <a:r>
              <a:rPr lang="ru-RU" dirty="0" err="1" smtClean="0"/>
              <a:t>рослин</a:t>
            </a:r>
            <a:r>
              <a:rPr lang="ru-RU" dirty="0" smtClean="0"/>
              <a:t>, яка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чергування</a:t>
            </a:r>
            <a:r>
              <a:rPr lang="ru-RU" dirty="0" smtClean="0"/>
              <a:t> зеленого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зелених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безбарвних</a:t>
            </a:r>
            <a:r>
              <a:rPr lang="ru-RU" dirty="0" smtClean="0"/>
              <a:t> пластид,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позаядерні</a:t>
            </a:r>
            <a:r>
              <a:rPr lang="ru-RU" dirty="0" smtClean="0"/>
              <a:t> </a:t>
            </a:r>
            <a:r>
              <a:rPr lang="ru-RU" dirty="0" err="1" smtClean="0"/>
              <a:t>пластидні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поділу</a:t>
            </a:r>
            <a:r>
              <a:rPr lang="ru-RU" dirty="0" smtClean="0"/>
              <a:t> клітин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, </a:t>
            </a:r>
            <a:r>
              <a:rPr lang="ru-RU" dirty="0" err="1" smtClean="0"/>
              <a:t>потрапляють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у пилку,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гібридам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. В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при С. п.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пластидних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Детальніше</a:t>
            </a:r>
            <a:r>
              <a:rPr lang="ru-RU" dirty="0" smtClean="0"/>
              <a:t> С. п. </a:t>
            </a:r>
            <a:r>
              <a:rPr lang="ru-RU" dirty="0" err="1" smtClean="0"/>
              <a:t>вивчена</a:t>
            </a:r>
            <a:r>
              <a:rPr lang="ru-RU" dirty="0" smtClean="0"/>
              <a:t> у </a:t>
            </a:r>
            <a:r>
              <a:rPr lang="ru-RU" dirty="0" err="1" smtClean="0"/>
              <a:t>одноклітинної</a:t>
            </a:r>
            <a:r>
              <a:rPr lang="ru-RU" dirty="0" smtClean="0"/>
              <a:t> </a:t>
            </a:r>
            <a:r>
              <a:rPr lang="ru-RU" dirty="0" err="1" smtClean="0"/>
              <a:t>водорості</a:t>
            </a:r>
            <a:r>
              <a:rPr lang="ru-RU" dirty="0" smtClean="0"/>
              <a:t> </a:t>
            </a:r>
            <a:r>
              <a:rPr lang="ru-RU" dirty="0" err="1" smtClean="0"/>
              <a:t>хламідомонади</a:t>
            </a:r>
            <a:r>
              <a:rPr lang="ru-RU" dirty="0" smtClean="0"/>
              <a:t>, в </a:t>
            </a:r>
            <a:r>
              <a:rPr lang="ru-RU" dirty="0" err="1" smtClean="0"/>
              <a:t>якої</a:t>
            </a:r>
            <a:r>
              <a:rPr lang="ru-RU" dirty="0" smtClean="0"/>
              <a:t> вона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таких </a:t>
            </a:r>
            <a:r>
              <a:rPr lang="ru-RU" dirty="0" err="1" smtClean="0"/>
              <a:t>ознак</a:t>
            </a:r>
            <a:r>
              <a:rPr lang="ru-RU" dirty="0" smtClean="0"/>
              <a:t>, як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антибіотиків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фотосинтезу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Схема, яка ілюструє материнське успадкування пластид </a:t>
            </a:r>
            <a:endParaRPr lang="ru-RU" dirty="0"/>
          </a:p>
        </p:txBody>
      </p:sp>
      <p:pic>
        <p:nvPicPr>
          <p:cNvPr id="6" name="Содержимое 5" descr="photo_2020-05-25_15-32-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530225"/>
            <a:ext cx="7858180" cy="439897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Схема, яка ілюструє материнське успадкування пластид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 </a:t>
            </a:r>
            <a:r>
              <a:rPr lang="en-US" sz="1600" dirty="0" smtClean="0"/>
              <a:t>Pelargonium </a:t>
            </a:r>
            <a:r>
              <a:rPr lang="en-US" sz="1600" dirty="0" err="1" smtClean="0"/>
              <a:t>zonale</a:t>
            </a:r>
            <a:r>
              <a:rPr lang="en-US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іде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батьківським</a:t>
            </a:r>
            <a:r>
              <a:rPr lang="ru-RU" sz="1600" dirty="0" smtClean="0"/>
              <a:t> типом.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пилком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зеленої</a:t>
            </a:r>
            <a:r>
              <a:rPr lang="ru-RU" sz="1600" dirty="0" smtClean="0"/>
              <a:t>, то до 30 %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70 % –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. При реципрокному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70 %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30% – </a:t>
            </a:r>
            <a:r>
              <a:rPr lang="ru-RU" sz="1600" dirty="0" err="1" smtClean="0"/>
              <a:t>зеленими</a:t>
            </a:r>
            <a:endParaRPr lang="ru-RU" sz="1600" dirty="0" smtClean="0"/>
          </a:p>
          <a:p>
            <a:r>
              <a:rPr lang="uk-UA" sz="1600" dirty="0" smtClean="0"/>
              <a:t>Схема схрещування: </a:t>
            </a: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строката х зелена (пилок)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30 % строкаті і 70 % зелені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зелена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х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строката 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(пилок)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70 % </a:t>
            </a:r>
            <a:r>
              <a:rPr lang="uk-UA" sz="1600" dirty="0" err="1" smtClean="0">
                <a:solidFill>
                  <a:schemeClr val="accent2">
                    <a:lumMod val="75000"/>
                  </a:schemeClr>
                </a:solidFill>
              </a:rPr>
              <a:t>строкатолисті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30 % зелені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71934" y="2500306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00496" y="3929066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Механізм прояву цитоплазматичної спадковості в рослин</a:t>
            </a:r>
            <a:endParaRPr lang="ru-RU" dirty="0"/>
          </a:p>
        </p:txBody>
      </p:sp>
      <p:pic>
        <p:nvPicPr>
          <p:cNvPr id="4" name="Содержимое 3" descr="9-biologiya-ostapchenko-2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500042"/>
            <a:ext cx="3429024" cy="4218856"/>
          </a:xfrm>
        </p:spPr>
      </p:pic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785794"/>
            <a:ext cx="3352209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Пластидна</a:t>
            </a:r>
            <a:r>
              <a:rPr lang="uk-UA" dirty="0" smtClean="0"/>
              <a:t> спадковість. Використання.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Неменделівське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пластидами,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відзначено</a:t>
            </a:r>
            <a:r>
              <a:rPr lang="ru-RU" dirty="0" smtClean="0"/>
              <a:t> Карлом </a:t>
            </a:r>
            <a:r>
              <a:rPr lang="ru-RU" dirty="0" err="1" smtClean="0"/>
              <a:t>Корренсом</a:t>
            </a:r>
            <a:r>
              <a:rPr lang="ru-RU" dirty="0" smtClean="0"/>
              <a:t> (1908)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дослідах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нічною</a:t>
            </a:r>
            <a:r>
              <a:rPr lang="ru-RU" dirty="0" smtClean="0"/>
              <a:t> </a:t>
            </a:r>
            <a:r>
              <a:rPr lang="ru-RU" dirty="0" err="1" smtClean="0"/>
              <a:t>красунею</a:t>
            </a:r>
            <a:r>
              <a:rPr lang="ru-RU" dirty="0" smtClean="0"/>
              <a:t> (</a:t>
            </a:r>
            <a:r>
              <a:rPr lang="en-US" dirty="0" smtClean="0"/>
              <a:t>Mirabilis </a:t>
            </a:r>
            <a:r>
              <a:rPr lang="en-US" dirty="0" err="1" smtClean="0"/>
              <a:t>jalapa</a:t>
            </a:r>
            <a:r>
              <a:rPr lang="en-US" dirty="0" smtClean="0"/>
              <a:t>). </a:t>
            </a:r>
            <a:r>
              <a:rPr lang="ru-RU" dirty="0" err="1" smtClean="0"/>
              <a:t>Строкатолисті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нічної</a:t>
            </a:r>
            <a:r>
              <a:rPr lang="ru-RU" dirty="0" smtClean="0"/>
              <a:t> </a:t>
            </a:r>
            <a:r>
              <a:rPr lang="ru-RU" dirty="0" err="1" smtClean="0"/>
              <a:t>красуні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пагони</a:t>
            </a:r>
            <a:r>
              <a:rPr lang="ru-RU" dirty="0" smtClean="0"/>
              <a:t>, </a:t>
            </a:r>
            <a:r>
              <a:rPr lang="ru-RU" dirty="0" err="1" smtClean="0"/>
              <a:t>позбавлені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. </a:t>
            </a:r>
            <a:r>
              <a:rPr lang="ru-RU" dirty="0" err="1" smtClean="0"/>
              <a:t>Пластиди</a:t>
            </a:r>
            <a:r>
              <a:rPr lang="ru-RU" dirty="0" smtClean="0"/>
              <a:t> при </a:t>
            </a:r>
            <a:r>
              <a:rPr lang="ru-RU" dirty="0" err="1" smtClean="0"/>
              <a:t>мітозі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 </a:t>
            </a:r>
            <a:r>
              <a:rPr lang="ru-RU" dirty="0" err="1" smtClean="0"/>
              <a:t>нерівномірно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клітин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зеленими</a:t>
            </a:r>
            <a:r>
              <a:rPr lang="ru-RU" dirty="0" smtClean="0"/>
              <a:t>);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, без </a:t>
            </a:r>
            <a:r>
              <a:rPr lang="ru-RU" dirty="0" err="1" smtClean="0"/>
              <a:t>хлорофілу</a:t>
            </a:r>
            <a:r>
              <a:rPr lang="ru-RU" dirty="0" smtClean="0"/>
              <a:t>,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);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дістають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строкате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,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на </a:t>
            </a:r>
            <a:r>
              <a:rPr lang="ru-RU" dirty="0" err="1" smtClean="0"/>
              <a:t>зелених</a:t>
            </a:r>
            <a:r>
              <a:rPr lang="ru-RU" dirty="0" smtClean="0"/>
              <a:t> листах).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 </a:t>
            </a:r>
            <a:r>
              <a:rPr lang="ru-RU" dirty="0" err="1" smtClean="0"/>
              <a:t>безхлорофільного</a:t>
            </a:r>
            <a:r>
              <a:rPr lang="ru-RU" dirty="0" smtClean="0"/>
              <a:t> пагона </a:t>
            </a:r>
            <a:r>
              <a:rPr lang="ru-RU" dirty="0" err="1" smtClean="0"/>
              <a:t>запилити</a:t>
            </a:r>
            <a:r>
              <a:rPr lang="ru-RU" dirty="0" smtClean="0"/>
              <a:t> </a:t>
            </a:r>
            <a:r>
              <a:rPr lang="ru-RU" dirty="0" err="1" smtClean="0"/>
              <a:t>пилком</a:t>
            </a:r>
            <a:r>
              <a:rPr lang="ru-RU" dirty="0" smtClean="0"/>
              <a:t> зеленого, то </a:t>
            </a:r>
            <a:r>
              <a:rPr lang="en-US" dirty="0" smtClean="0"/>
              <a:t>F1 </a:t>
            </a:r>
            <a:r>
              <a:rPr lang="ru-RU" dirty="0" err="1" smtClean="0"/>
              <a:t>з'являться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безхлорофільні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загинуть</a:t>
            </a:r>
            <a:r>
              <a:rPr lang="ru-RU" dirty="0" smtClean="0"/>
              <a:t>. При реципрокному </a:t>
            </a:r>
            <a:r>
              <a:rPr lang="ru-RU" dirty="0" err="1" smtClean="0"/>
              <a:t>схрещуванні</a:t>
            </a:r>
            <a:r>
              <a:rPr lang="ru-RU" dirty="0" smtClean="0"/>
              <a:t> в </a:t>
            </a:r>
            <a:r>
              <a:rPr lang="en-US" dirty="0" smtClean="0"/>
              <a:t>F1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зеленими</a:t>
            </a:r>
            <a:r>
              <a:rPr lang="ru-RU" dirty="0" smtClean="0"/>
              <a:t> . При </a:t>
            </a:r>
            <a:r>
              <a:rPr lang="ru-RU" dirty="0" err="1" smtClean="0"/>
              <a:t>запиленні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</a:t>
            </a:r>
            <a:r>
              <a:rPr lang="ru-RU" dirty="0" err="1" smtClean="0"/>
              <a:t>строкатолистного</a:t>
            </a:r>
            <a:r>
              <a:rPr lang="ru-RU" dirty="0" smtClean="0"/>
              <a:t> пагона </a:t>
            </a:r>
            <a:r>
              <a:rPr lang="ru-RU" dirty="0" err="1" smtClean="0"/>
              <a:t>пилком</a:t>
            </a:r>
            <a:r>
              <a:rPr lang="ru-RU" dirty="0" smtClean="0"/>
              <a:t> зеленого в </a:t>
            </a:r>
            <a:r>
              <a:rPr lang="en-US" dirty="0" smtClean="0"/>
              <a:t>F1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безхлорофільні</a:t>
            </a:r>
            <a:r>
              <a:rPr lang="ru-RU" dirty="0" smtClean="0"/>
              <a:t>, </a:t>
            </a:r>
            <a:r>
              <a:rPr lang="ru-RU" dirty="0" err="1" smtClean="0"/>
              <a:t>строкатолистні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зелені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. При реципрокному </a:t>
            </a:r>
            <a:r>
              <a:rPr lang="ru-RU" dirty="0" err="1" smtClean="0"/>
              <a:t>схрещуванні</a:t>
            </a:r>
            <a:r>
              <a:rPr lang="ru-RU" dirty="0" smtClean="0"/>
              <a:t> –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зелені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1.Вступ</a:t>
            </a:r>
            <a:r>
              <a:rPr lang="uk-UA" dirty="0" smtClean="0"/>
              <a:t>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2. Історія </a:t>
            </a:r>
            <a:r>
              <a:rPr lang="uk-UA" dirty="0" smtClean="0"/>
              <a:t>вивчення.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3. </a:t>
            </a:r>
            <a:r>
              <a:rPr lang="uk-UA" dirty="0" err="1" smtClean="0"/>
              <a:t>Позахромосомне</a:t>
            </a:r>
            <a:r>
              <a:rPr lang="uk-UA" dirty="0" smtClean="0"/>
              <a:t> успадкування</a:t>
            </a:r>
          </a:p>
          <a:p>
            <a:pPr>
              <a:buNone/>
            </a:pPr>
            <a:r>
              <a:rPr lang="uk-UA" dirty="0" smtClean="0"/>
              <a:t>4. Цитоплазматична спадковість. Материнський </a:t>
            </a:r>
            <a:r>
              <a:rPr lang="uk-UA" dirty="0" smtClean="0"/>
              <a:t>ефект</a:t>
            </a:r>
            <a:r>
              <a:rPr lang="uk-UA" dirty="0" smtClean="0">
                <a:hlinkClick r:id="rId2" action="ppaction://hlinksldjump"/>
              </a:rPr>
              <a:t>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5. Мітохондріальна </a:t>
            </a:r>
            <a:r>
              <a:rPr lang="uk-UA" dirty="0" smtClean="0"/>
              <a:t>спадковість</a:t>
            </a:r>
            <a:r>
              <a:rPr lang="uk-UA" dirty="0" smtClean="0">
                <a:hlinkClick r:id="rId3" action="ppaction://hlinksldjump"/>
              </a:rPr>
              <a:t>.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6. Хвороби, пов’язані з мітохондріальною </a:t>
            </a:r>
            <a:r>
              <a:rPr lang="uk-UA" dirty="0" smtClean="0"/>
              <a:t>спадковістю.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6. Пластидна </a:t>
            </a:r>
            <a:r>
              <a:rPr lang="uk-UA" dirty="0" smtClean="0"/>
              <a:t>спадковість.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7.Цитоплазматична чоловіча </a:t>
            </a:r>
            <a:r>
              <a:rPr lang="uk-UA" dirty="0" smtClean="0"/>
              <a:t>стерильность.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Пластидна</a:t>
            </a:r>
            <a:r>
              <a:rPr lang="uk-UA" dirty="0" smtClean="0"/>
              <a:t> спадковість. Використання.</a:t>
            </a:r>
            <a:endParaRPr lang="ru-RU" dirty="0"/>
          </a:p>
        </p:txBody>
      </p:sp>
      <p:pic>
        <p:nvPicPr>
          <p:cNvPr id="4" name="Содержимое 3" descr="Без імені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571480"/>
            <a:ext cx="8286807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чоловіча </a:t>
            </a:r>
            <a:r>
              <a:rPr lang="uk-UA" dirty="0" err="1" smtClean="0"/>
              <a:t>стерильность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Говорячи, про цитоплазматичне успадкування, не можна не згадати цитоплазматичну чоловічу стерильність.</a:t>
            </a:r>
          </a:p>
          <a:p>
            <a:pPr>
              <a:buNone/>
            </a:pPr>
            <a:r>
              <a:rPr lang="uk-UA" dirty="0" smtClean="0"/>
              <a:t> </a:t>
            </a:r>
          </a:p>
          <a:p>
            <a:r>
              <a:rPr lang="ru-RU" b="1" dirty="0" err="1" smtClean="0"/>
              <a:t>Цитоплазматична</a:t>
            </a:r>
            <a:r>
              <a:rPr lang="ru-RU" b="1" dirty="0" smtClean="0"/>
              <a:t> </a:t>
            </a:r>
            <a:r>
              <a:rPr lang="ru-RU" b="1" dirty="0" err="1" smtClean="0"/>
              <a:t>чоловіча</a:t>
            </a:r>
            <a:r>
              <a:rPr lang="ru-RU" b="1" dirty="0" smtClean="0"/>
              <a:t> </a:t>
            </a:r>
            <a:r>
              <a:rPr lang="ru-RU" b="1" dirty="0" err="1" smtClean="0"/>
              <a:t>стерильність</a:t>
            </a:r>
            <a:endParaRPr lang="ru-RU" b="1" dirty="0" smtClean="0"/>
          </a:p>
          <a:p>
            <a:pPr>
              <a:buNone/>
            </a:pPr>
            <a:r>
              <a:rPr lang="ru-RU" dirty="0" err="1" smtClean="0"/>
              <a:t>спадкове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нежиттєздатності</a:t>
            </a:r>
            <a:r>
              <a:rPr lang="ru-RU" dirty="0" smtClean="0"/>
              <a:t> пилку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чоловіча </a:t>
            </a:r>
            <a:r>
              <a:rPr lang="uk-UA" dirty="0" err="1" smtClean="0"/>
              <a:t>стерильность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в 1931 р.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вченими</a:t>
            </a:r>
            <a:r>
              <a:rPr lang="ru-RU" dirty="0" smtClean="0"/>
              <a:t>: М.І. </a:t>
            </a:r>
            <a:r>
              <a:rPr lang="ru-RU" dirty="0" err="1" smtClean="0"/>
              <a:t>Хаджіновим</a:t>
            </a:r>
            <a:r>
              <a:rPr lang="ru-RU" dirty="0" smtClean="0"/>
              <a:t> в СРСР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M. Rhoades </a:t>
            </a:r>
            <a:r>
              <a:rPr lang="ru-RU" dirty="0" smtClean="0"/>
              <a:t>в США. </a:t>
            </a:r>
            <a:r>
              <a:rPr lang="ru-RU" dirty="0" err="1" smtClean="0"/>
              <a:t>Чоловіча</a:t>
            </a:r>
            <a:r>
              <a:rPr lang="ru-RU" dirty="0" smtClean="0"/>
              <a:t> </a:t>
            </a:r>
            <a:r>
              <a:rPr lang="ru-RU" dirty="0" err="1" smtClean="0"/>
              <a:t>стерильність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 особливого типа </a:t>
            </a:r>
            <a:r>
              <a:rPr lang="ru-RU" dirty="0" err="1" smtClean="0"/>
              <a:t>стерильної</a:t>
            </a:r>
            <a:r>
              <a:rPr lang="ru-RU" dirty="0" smtClean="0"/>
              <a:t> </a:t>
            </a:r>
            <a:r>
              <a:rPr lang="ru-RU" dirty="0" err="1" smtClean="0"/>
              <a:t>цитоплазми</a:t>
            </a:r>
            <a:r>
              <a:rPr lang="ru-RU" dirty="0" smtClean="0"/>
              <a:t> (</a:t>
            </a:r>
            <a:r>
              <a:rPr lang="en-US" dirty="0" smtClean="0"/>
              <a:t>S)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en-US" dirty="0" smtClean="0"/>
              <a:t>rf. </a:t>
            </a:r>
            <a:r>
              <a:rPr lang="ru-RU" dirty="0" smtClean="0"/>
              <a:t>У </a:t>
            </a:r>
            <a:r>
              <a:rPr lang="ru-RU" dirty="0" err="1" smtClean="0"/>
              <a:t>даний</a:t>
            </a:r>
            <a:r>
              <a:rPr lang="ru-RU" dirty="0" smtClean="0"/>
              <a:t> час у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вивчено</a:t>
            </a:r>
            <a:r>
              <a:rPr lang="ru-RU" dirty="0" smtClean="0"/>
              <a:t> 4 типу ЦЧС: </a:t>
            </a:r>
            <a:r>
              <a:rPr lang="ru-RU" dirty="0" err="1" smtClean="0"/>
              <a:t>техаський</a:t>
            </a:r>
            <a:r>
              <a:rPr lang="ru-RU" dirty="0" smtClean="0"/>
              <a:t> — Т, </a:t>
            </a:r>
            <a:r>
              <a:rPr lang="ru-RU" dirty="0" err="1" smtClean="0"/>
              <a:t>молдавський</a:t>
            </a:r>
            <a:r>
              <a:rPr lang="ru-RU" dirty="0" smtClean="0"/>
              <a:t> — М, </a:t>
            </a:r>
            <a:r>
              <a:rPr lang="ru-RU" dirty="0" err="1" smtClean="0"/>
              <a:t>парагвайський</a:t>
            </a:r>
            <a:r>
              <a:rPr lang="ru-RU" dirty="0" smtClean="0"/>
              <a:t> — С, </a:t>
            </a:r>
            <a:r>
              <a:rPr lang="ru-RU" dirty="0" err="1" smtClean="0"/>
              <a:t>болівійський</a:t>
            </a:r>
            <a:r>
              <a:rPr lang="ru-RU" dirty="0" smtClean="0"/>
              <a:t> — Б.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en-US" dirty="0" err="1" smtClean="0"/>
              <a:t>Rf</a:t>
            </a:r>
            <a:r>
              <a:rPr lang="en-US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відновлюють</a:t>
            </a:r>
            <a:r>
              <a:rPr lang="ru-RU" dirty="0" smtClean="0"/>
              <a:t> </a:t>
            </a:r>
            <a:r>
              <a:rPr lang="ru-RU" dirty="0" err="1" smtClean="0"/>
              <a:t>фертильність</a:t>
            </a:r>
            <a:r>
              <a:rPr lang="ru-RU" dirty="0" smtClean="0"/>
              <a:t> пилку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стерильній</a:t>
            </a:r>
            <a:r>
              <a:rPr lang="ru-RU" dirty="0" smtClean="0"/>
              <a:t> </a:t>
            </a:r>
            <a:r>
              <a:rPr lang="ru-RU" dirty="0" err="1" smtClean="0"/>
              <a:t>цитоплазмі</a:t>
            </a:r>
            <a:r>
              <a:rPr lang="ru-RU" dirty="0" smtClean="0"/>
              <a:t>. </a:t>
            </a:r>
            <a:r>
              <a:rPr lang="ru-RU" dirty="0" err="1" smtClean="0"/>
              <a:t>Комплементарні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en-US" dirty="0" smtClean="0"/>
              <a:t>Rf1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Rf2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відновлювачами</a:t>
            </a:r>
            <a:r>
              <a:rPr lang="ru-RU" dirty="0" smtClean="0"/>
              <a:t> </a:t>
            </a:r>
            <a:r>
              <a:rPr lang="ru-RU" dirty="0" err="1" smtClean="0"/>
              <a:t>техаського</a:t>
            </a:r>
            <a:r>
              <a:rPr lang="ru-RU" dirty="0" smtClean="0"/>
              <a:t> типа ЦЧС (ЦЧС-Т), ген </a:t>
            </a:r>
            <a:r>
              <a:rPr lang="en-US" dirty="0" smtClean="0"/>
              <a:t>Rf3 </a:t>
            </a:r>
            <a:r>
              <a:rPr lang="ru-RU" dirty="0" err="1" smtClean="0"/>
              <a:t>молдавського</a:t>
            </a:r>
            <a:r>
              <a:rPr lang="ru-RU" dirty="0" smtClean="0"/>
              <a:t> (ЦЧС-М),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en-US" dirty="0" smtClean="0"/>
              <a:t>Rf4, Rf5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Rf6 — </a:t>
            </a:r>
            <a:r>
              <a:rPr lang="ru-RU" dirty="0" err="1" smtClean="0"/>
              <a:t>парагвайського</a:t>
            </a:r>
            <a:r>
              <a:rPr lang="ru-RU" dirty="0" smtClean="0"/>
              <a:t> (ЦЧС-С), ген </a:t>
            </a:r>
            <a:r>
              <a:rPr lang="en-US" dirty="0" err="1" smtClean="0"/>
              <a:t>Rfvar</a:t>
            </a:r>
            <a:r>
              <a:rPr lang="en-US" dirty="0" smtClean="0"/>
              <a:t> — </a:t>
            </a:r>
            <a:r>
              <a:rPr lang="ru-RU" dirty="0" err="1" smtClean="0"/>
              <a:t>болівійського</a:t>
            </a:r>
            <a:r>
              <a:rPr lang="ru-RU" dirty="0" smtClean="0"/>
              <a:t> (ЦЧС-Б). У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популяціях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en-US" dirty="0" smtClean="0"/>
              <a:t>Rf1-RF3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рецесивні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стерильність.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000" dirty="0" smtClean="0"/>
              <a:t>Схема успадкування цитоплазматичної стерильності</a:t>
            </a:r>
            <a:r>
              <a:rPr lang="ru-RU" sz="2000" dirty="0" smtClean="0"/>
              <a:t> – цитоплазма </a:t>
            </a:r>
            <a:r>
              <a:rPr lang="ru-RU" sz="2000" dirty="0" err="1" smtClean="0"/>
              <a:t>цит</a:t>
            </a:r>
            <a:r>
              <a:rPr lang="en-US" sz="2000" dirty="0" smtClean="0"/>
              <a:t>S</a:t>
            </a:r>
            <a:r>
              <a:rPr lang="uk-UA" sz="2000" dirty="0" smtClean="0"/>
              <a:t>- стерильна, </a:t>
            </a:r>
            <a:r>
              <a:rPr lang="uk-UA" sz="2000" dirty="0" err="1" smtClean="0"/>
              <a:t>цит</a:t>
            </a:r>
            <a:r>
              <a:rPr lang="en-US" sz="2000" dirty="0" smtClean="0"/>
              <a:t>N</a:t>
            </a:r>
            <a:r>
              <a:rPr lang="uk-UA" sz="2000" dirty="0" smtClean="0"/>
              <a:t> – нормальна, </a:t>
            </a:r>
            <a:r>
              <a:rPr lang="en-US" sz="2000" dirty="0" err="1" smtClean="0"/>
              <a:t>Rf</a:t>
            </a:r>
            <a:r>
              <a:rPr lang="en-US" sz="2000" dirty="0" smtClean="0"/>
              <a:t> – </a:t>
            </a:r>
            <a:r>
              <a:rPr lang="uk-UA" sz="2000" dirty="0" err="1" smtClean="0"/>
              <a:t>ген-відновлювач</a:t>
            </a:r>
            <a:r>
              <a:rPr lang="uk-UA" sz="2000" dirty="0" smtClean="0"/>
              <a:t> фертильності пилка.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6" name="Рисунок 5" descr="photo_2020-05-26_08-58-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714488"/>
            <a:ext cx="5382921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880" cy="9086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стерильність. Використання.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Чоловічою</a:t>
            </a:r>
            <a:r>
              <a:rPr lang="ru-RU" dirty="0" smtClean="0"/>
              <a:t> </a:t>
            </a:r>
            <a:r>
              <a:rPr lang="ru-RU" dirty="0" err="1" smtClean="0"/>
              <a:t>стерильністю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нежиттєздатності</a:t>
            </a:r>
            <a:r>
              <a:rPr lang="ru-RU" dirty="0" smtClean="0"/>
              <a:t> (</a:t>
            </a:r>
            <a:r>
              <a:rPr lang="ru-RU" dirty="0" err="1" smtClean="0"/>
              <a:t>стерильності</a:t>
            </a:r>
            <a:r>
              <a:rPr lang="ru-RU" dirty="0" smtClean="0"/>
              <a:t>) пилку. </a:t>
            </a:r>
            <a:r>
              <a:rPr lang="ru-RU" dirty="0" err="1" smtClean="0"/>
              <a:t>Волоті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стерильним</a:t>
            </a:r>
            <a:r>
              <a:rPr lang="ru-RU" dirty="0" smtClean="0"/>
              <a:t> </a:t>
            </a:r>
            <a:r>
              <a:rPr lang="ru-RU" dirty="0" err="1" smtClean="0"/>
              <a:t>пилком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деформовані</a:t>
            </a:r>
            <a:r>
              <a:rPr lang="ru-RU" dirty="0" smtClean="0"/>
              <a:t> </a:t>
            </a:r>
            <a:r>
              <a:rPr lang="ru-RU" dirty="0" err="1" smtClean="0"/>
              <a:t>пиляки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як правило, </a:t>
            </a:r>
            <a:r>
              <a:rPr lang="ru-RU" dirty="0" err="1" smtClean="0"/>
              <a:t>залишаються</a:t>
            </a:r>
            <a:r>
              <a:rPr lang="ru-RU" dirty="0" smtClean="0"/>
              <a:t> у </a:t>
            </a:r>
            <a:r>
              <a:rPr lang="ru-RU" dirty="0" err="1" smtClean="0"/>
              <a:t>колоскових</a:t>
            </a:r>
            <a:r>
              <a:rPr lang="ru-RU" dirty="0" smtClean="0"/>
              <a:t> </a:t>
            </a:r>
            <a:r>
              <a:rPr lang="ru-RU" dirty="0" err="1" smtClean="0"/>
              <a:t>лусках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них.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пиляки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колосків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закритими</a:t>
            </a:r>
            <a:r>
              <a:rPr lang="ru-RU" dirty="0" smtClean="0"/>
              <a:t> (не </a:t>
            </a:r>
            <a:r>
              <a:rPr lang="ru-RU" dirty="0" err="1" smtClean="0"/>
              <a:t>пилять</a:t>
            </a:r>
            <a:r>
              <a:rPr lang="ru-RU" dirty="0" smtClean="0"/>
              <a:t>). 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насінництві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: </a:t>
            </a:r>
            <a:r>
              <a:rPr lang="ru-RU" dirty="0" err="1" smtClean="0"/>
              <a:t>молдавський</a:t>
            </a:r>
            <a:r>
              <a:rPr lang="ru-RU" dirty="0" smtClean="0"/>
              <a:t> (М-тип) та </a:t>
            </a:r>
            <a:r>
              <a:rPr lang="ru-RU" dirty="0" err="1" smtClean="0"/>
              <a:t>болівійський</a:t>
            </a:r>
            <a:r>
              <a:rPr lang="ru-RU" dirty="0" smtClean="0"/>
              <a:t> (С-тип). Вони </a:t>
            </a:r>
            <a:r>
              <a:rPr lang="ru-RU" dirty="0" err="1" smtClean="0"/>
              <a:t>різняться</a:t>
            </a:r>
            <a:r>
              <a:rPr lang="ru-RU" dirty="0" smtClean="0"/>
              <a:t> за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виглядом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. У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молдавським</a:t>
            </a:r>
            <a:r>
              <a:rPr lang="ru-RU" dirty="0" smtClean="0"/>
              <a:t> типом </a:t>
            </a:r>
            <a:r>
              <a:rPr lang="ru-RU" dirty="0" err="1" smtClean="0"/>
              <a:t>стерильності</a:t>
            </a:r>
            <a:r>
              <a:rPr lang="ru-RU" dirty="0" smtClean="0"/>
              <a:t> (М стер.) </a:t>
            </a:r>
            <a:r>
              <a:rPr lang="ru-RU" dirty="0" err="1" smtClean="0"/>
              <a:t>пиляки</a:t>
            </a:r>
            <a:r>
              <a:rPr lang="ru-RU" dirty="0" smtClean="0"/>
              <a:t> часто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колосків</a:t>
            </a:r>
            <a:r>
              <a:rPr lang="ru-RU" dirty="0" smtClean="0"/>
              <a:t>,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нежиттєздатного</a:t>
            </a:r>
            <a:r>
              <a:rPr lang="ru-RU" dirty="0" smtClean="0"/>
              <a:t> пилку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розкриваються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волоті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стерильними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Схема </a:t>
            </a:r>
            <a:r>
              <a:rPr lang="ru-RU" u="sng" dirty="0" err="1" smtClean="0"/>
              <a:t>вирощування</a:t>
            </a:r>
            <a:r>
              <a:rPr lang="ru-RU" u="sng" dirty="0" smtClean="0"/>
              <a:t> при </a:t>
            </a:r>
            <a:r>
              <a:rPr lang="ru-RU" u="sng" dirty="0" err="1" smtClean="0"/>
              <a:t>використанні</a:t>
            </a:r>
            <a:r>
              <a:rPr lang="ru-RU" u="sng" dirty="0" smtClean="0"/>
              <a:t> </a:t>
            </a:r>
            <a:r>
              <a:rPr lang="ru-RU" u="sng" dirty="0" err="1" smtClean="0"/>
              <a:t>цитоплазматичної</a:t>
            </a:r>
            <a:r>
              <a:rPr lang="ru-RU" u="sng" dirty="0" smtClean="0"/>
              <a:t> </a:t>
            </a:r>
            <a:r>
              <a:rPr lang="ru-RU" u="sng" dirty="0" err="1" smtClean="0"/>
              <a:t>чоловічої</a:t>
            </a:r>
            <a:r>
              <a:rPr lang="ru-RU" u="sng" dirty="0" smtClean="0"/>
              <a:t> </a:t>
            </a:r>
            <a:r>
              <a:rPr lang="ru-RU" u="sng" dirty="0" err="1" smtClean="0"/>
              <a:t>стерильності</a:t>
            </a:r>
            <a:r>
              <a:rPr lang="ru-RU" dirty="0" smtClean="0"/>
              <a:t> 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виключити</a:t>
            </a:r>
            <a:r>
              <a:rPr lang="ru-RU" dirty="0" smtClean="0"/>
              <a:t> на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гібридизації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обривання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материнських</a:t>
            </a:r>
            <a:r>
              <a:rPr lang="ru-RU" dirty="0" smtClean="0"/>
              <a:t> </a:t>
            </a:r>
            <a:r>
              <a:rPr lang="ru-RU" dirty="0" err="1" smtClean="0"/>
              <a:t>рослинах</a:t>
            </a:r>
            <a:r>
              <a:rPr lang="ru-RU" dirty="0" smtClean="0"/>
              <a:t>,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повноту</a:t>
            </a:r>
            <a:r>
              <a:rPr lang="ru-RU" dirty="0" smtClean="0"/>
              <a:t> </a:t>
            </a:r>
            <a:r>
              <a:rPr lang="ru-RU" dirty="0" err="1" smtClean="0"/>
              <a:t>перехресного</a:t>
            </a:r>
            <a:r>
              <a:rPr lang="ru-RU" dirty="0" smtClean="0"/>
              <a:t> </a:t>
            </a:r>
            <a:r>
              <a:rPr lang="ru-RU" dirty="0" err="1" smtClean="0"/>
              <a:t>запилення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врожайні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гібридного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стерильність. Використання.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518466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</a:t>
            </a:r>
            <a:r>
              <a:rPr lang="ru-RU" dirty="0" err="1" smtClean="0"/>
              <a:t>деякою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погодно-кліматичних</a:t>
            </a:r>
            <a:r>
              <a:rPr lang="ru-RU" dirty="0" smtClean="0"/>
              <a:t> умов: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цвітіння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тепла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дощова</a:t>
            </a:r>
            <a:r>
              <a:rPr lang="ru-RU" dirty="0" smtClean="0"/>
              <a:t> погода, то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погіршуватись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обривати</a:t>
            </a:r>
            <a:r>
              <a:rPr lang="ru-RU" dirty="0" smtClean="0"/>
              <a:t>. В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рослинництва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В. Я. </a:t>
            </a:r>
            <a:r>
              <a:rPr lang="ru-RU" dirty="0" err="1" smtClean="0"/>
              <a:t>Юр’єва</a:t>
            </a:r>
            <a:r>
              <a:rPr lang="ru-RU" dirty="0" smtClean="0"/>
              <a:t> НААН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селекції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насінництва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ться</a:t>
            </a:r>
            <a:r>
              <a:rPr lang="ru-RU" dirty="0" smtClean="0"/>
              <a:t> </a:t>
            </a:r>
            <a:r>
              <a:rPr lang="ru-RU" dirty="0" err="1" smtClean="0"/>
              <a:t>молдавський</a:t>
            </a:r>
            <a:r>
              <a:rPr lang="ru-RU" dirty="0" smtClean="0"/>
              <a:t> </a:t>
            </a:r>
            <a:r>
              <a:rPr lang="ru-RU" dirty="0" smtClean="0"/>
              <a:t>тип </a:t>
            </a:r>
            <a:r>
              <a:rPr lang="ru-RU" dirty="0" err="1" smtClean="0"/>
              <a:t>стерильності</a:t>
            </a:r>
            <a:r>
              <a:rPr lang="ru-RU" dirty="0" smtClean="0"/>
              <a:t>.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гібриди</a:t>
            </a:r>
            <a:r>
              <a:rPr lang="ru-RU" dirty="0" smtClean="0"/>
              <a:t>, </a:t>
            </a:r>
            <a:r>
              <a:rPr lang="ru-RU" dirty="0" err="1" smtClean="0"/>
              <a:t>різноманітні</a:t>
            </a:r>
            <a:r>
              <a:rPr lang="ru-RU" dirty="0" smtClean="0"/>
              <a:t> за комплексом </a:t>
            </a:r>
            <a:r>
              <a:rPr lang="ru-RU" dirty="0" err="1" smtClean="0"/>
              <a:t>біологічних</a:t>
            </a:r>
            <a:r>
              <a:rPr lang="ru-RU" dirty="0" smtClean="0"/>
              <a:t>,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та </a:t>
            </a:r>
            <a:r>
              <a:rPr lang="ru-RU" dirty="0" err="1" smtClean="0"/>
              <a:t>якостей</a:t>
            </a:r>
            <a:r>
              <a:rPr lang="ru-RU" dirty="0" smtClean="0"/>
              <a:t>, </a:t>
            </a:r>
            <a:r>
              <a:rPr lang="ru-RU" dirty="0" err="1" smtClean="0"/>
              <a:t>високоврожайні</a:t>
            </a:r>
            <a:r>
              <a:rPr lang="ru-RU" dirty="0" smtClean="0"/>
              <a:t> </a:t>
            </a:r>
            <a:r>
              <a:rPr lang="ru-RU" dirty="0" err="1" smtClean="0"/>
              <a:t>гібриди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обсязі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оптимальний</a:t>
            </a:r>
            <a:r>
              <a:rPr lang="ru-RU" dirty="0" smtClean="0"/>
              <a:t> </a:t>
            </a:r>
            <a:r>
              <a:rPr lang="ru-RU" dirty="0" err="1" smtClean="0"/>
              <a:t>гібридний</a:t>
            </a:r>
            <a:r>
              <a:rPr lang="ru-RU" dirty="0" smtClean="0"/>
              <a:t> склад для </a:t>
            </a:r>
            <a:r>
              <a:rPr lang="ru-RU" dirty="0" err="1" smtClean="0"/>
              <a:t>трьох</a:t>
            </a:r>
            <a:r>
              <a:rPr lang="ru-RU" dirty="0" smtClean="0"/>
              <a:t> зон </a:t>
            </a:r>
            <a:r>
              <a:rPr lang="ru-RU" dirty="0" err="1" smtClean="0"/>
              <a:t>України</a:t>
            </a:r>
            <a:r>
              <a:rPr lang="ru-RU" dirty="0" smtClean="0"/>
              <a:t> — Степу, </a:t>
            </a:r>
            <a:r>
              <a:rPr lang="ru-RU" dirty="0" err="1" smtClean="0"/>
              <a:t>Лісостепу</a:t>
            </a:r>
            <a:r>
              <a:rPr lang="ru-RU" dirty="0" smtClean="0"/>
              <a:t>, </a:t>
            </a:r>
            <a:r>
              <a:rPr lang="ru-RU" dirty="0" err="1" smtClean="0"/>
              <a:t>Полісся</a:t>
            </a:r>
            <a:r>
              <a:rPr lang="ru-RU" dirty="0" smtClean="0"/>
              <a:t>. </a:t>
            </a:r>
            <a:r>
              <a:rPr lang="ru-RU" dirty="0" err="1" smtClean="0"/>
              <a:t>Насінництво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на </a:t>
            </a:r>
            <a:r>
              <a:rPr lang="ru-RU" dirty="0" err="1" smtClean="0"/>
              <a:t>стерильній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М-типу за схемою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, без </a:t>
            </a:r>
            <a:r>
              <a:rPr lang="ru-RU" dirty="0" err="1" smtClean="0"/>
              <a:t>обривання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вигідним</a:t>
            </a:r>
            <a:r>
              <a:rPr lang="ru-RU" dirty="0" smtClean="0"/>
              <a:t> при </a:t>
            </a:r>
            <a:r>
              <a:rPr lang="ru-RU" dirty="0" err="1" smtClean="0"/>
              <a:t>вирощуванні</a:t>
            </a:r>
            <a:r>
              <a:rPr lang="ru-RU" dirty="0" smtClean="0"/>
              <a:t> </a:t>
            </a:r>
            <a:r>
              <a:rPr lang="ru-RU" dirty="0" err="1" smtClean="0"/>
              <a:t>якісного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. </a:t>
            </a:r>
            <a:r>
              <a:rPr lang="ru-RU" dirty="0" err="1" smtClean="0"/>
              <a:t>Стерильність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становить 99–100%.</a:t>
            </a:r>
          </a:p>
          <a:p>
            <a:pPr>
              <a:buNone/>
            </a:pPr>
            <a:r>
              <a:rPr lang="ru-RU" dirty="0" err="1" smtClean="0"/>
              <a:t>Обов’язковою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гібридного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на </a:t>
            </a:r>
            <a:r>
              <a:rPr lang="ru-RU" dirty="0" err="1" smtClean="0"/>
              <a:t>стерильній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стерильної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створюю­ться</a:t>
            </a:r>
            <a:r>
              <a:rPr lang="ru-RU" dirty="0" smtClean="0"/>
              <a:t> </a:t>
            </a:r>
            <a:r>
              <a:rPr lang="ru-RU" dirty="0" err="1" smtClean="0"/>
              <a:t>стерильні</a:t>
            </a:r>
            <a:r>
              <a:rPr lang="ru-RU" dirty="0" smtClean="0"/>
              <a:t> аналоги </a:t>
            </a:r>
            <a:r>
              <a:rPr lang="ru-RU" dirty="0" err="1" smtClean="0"/>
              <a:t>самозапильних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аналоги-закріплювачі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та </a:t>
            </a:r>
            <a:r>
              <a:rPr lang="ru-RU" dirty="0" err="1" smtClean="0"/>
              <a:t>аналоги-відновлювачі</a:t>
            </a:r>
            <a:r>
              <a:rPr lang="ru-RU" dirty="0" smtClean="0"/>
              <a:t> </a:t>
            </a:r>
            <a:r>
              <a:rPr lang="ru-RU" dirty="0" err="1" smtClean="0"/>
              <a:t>фертильності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стерильність. Використання.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2783196" cy="418795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Схема використання цитоплазматичної стерильності для отримання подвійних гібридів кукурудзи.</a:t>
            </a:r>
            <a:endParaRPr lang="ru-RU" dirty="0"/>
          </a:p>
        </p:txBody>
      </p:sp>
      <p:pic>
        <p:nvPicPr>
          <p:cNvPr id="6" name="Рисунок 5" descr="photo_2020-05-26_09-21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642918"/>
            <a:ext cx="5062554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стерильність. Використання.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гібридна</a:t>
            </a:r>
            <a:r>
              <a:rPr lang="ru-RU" dirty="0" smtClean="0"/>
              <a:t> </a:t>
            </a:r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ріпаку</a:t>
            </a:r>
            <a:r>
              <a:rPr lang="ru-RU" dirty="0" smtClean="0"/>
              <a:t> </a:t>
            </a:r>
            <a:r>
              <a:rPr lang="ru-RU" dirty="0" err="1" smtClean="0"/>
              <a:t>розпочалася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(ЦЧС) </a:t>
            </a:r>
            <a:r>
              <a:rPr lang="ru-RU" dirty="0" err="1" smtClean="0"/>
              <a:t>Огура-ІНРА</a:t>
            </a:r>
            <a:r>
              <a:rPr lang="ru-RU" dirty="0" smtClean="0"/>
              <a:t> (</a:t>
            </a:r>
            <a:r>
              <a:rPr lang="ru-RU" dirty="0" err="1" smtClean="0"/>
              <a:t>Франція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МСЛ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Лембке</a:t>
            </a:r>
            <a:r>
              <a:rPr lang="ru-RU" dirty="0" smtClean="0"/>
              <a:t> (</a:t>
            </a:r>
            <a:r>
              <a:rPr lang="ru-RU" dirty="0" err="1" smtClean="0"/>
              <a:t>Німеччина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Мітохондріом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стерильності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шляхом </a:t>
            </a:r>
            <a:r>
              <a:rPr lang="ru-RU" dirty="0" err="1" smtClean="0"/>
              <a:t>рекомбінації</a:t>
            </a:r>
            <a:r>
              <a:rPr lang="ru-RU" dirty="0" smtClean="0"/>
              <a:t> </a:t>
            </a:r>
            <a:r>
              <a:rPr lang="ru-RU" dirty="0" err="1" smtClean="0"/>
              <a:t>мітохондріому</a:t>
            </a:r>
            <a:r>
              <a:rPr lang="ru-RU" dirty="0" smtClean="0"/>
              <a:t> </a:t>
            </a:r>
            <a:r>
              <a:rPr lang="ru-RU" dirty="0" err="1" smtClean="0"/>
              <a:t>дикої</a:t>
            </a:r>
            <a:r>
              <a:rPr lang="ru-RU" dirty="0" smtClean="0"/>
              <a:t> редьки та </a:t>
            </a:r>
            <a:r>
              <a:rPr lang="ru-RU" dirty="0" err="1" smtClean="0"/>
              <a:t>мітохондріому</a:t>
            </a:r>
            <a:r>
              <a:rPr lang="ru-RU" dirty="0" smtClean="0"/>
              <a:t> </a:t>
            </a:r>
            <a:r>
              <a:rPr lang="ru-RU" dirty="0" err="1" smtClean="0"/>
              <a:t>ріпаку</a:t>
            </a:r>
            <a:r>
              <a:rPr lang="ru-RU" dirty="0" smtClean="0"/>
              <a:t> [10].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рекомбінація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досягнута</a:t>
            </a:r>
            <a:r>
              <a:rPr lang="ru-RU" dirty="0" smtClean="0"/>
              <a:t> в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протопластів</a:t>
            </a:r>
            <a:r>
              <a:rPr lang="ru-RU" dirty="0" smtClean="0"/>
              <a:t> стерильного </a:t>
            </a:r>
            <a:r>
              <a:rPr lang="ru-RU" dirty="0" err="1" smtClean="0"/>
              <a:t>ріпаку</a:t>
            </a:r>
            <a:r>
              <a:rPr lang="ru-RU" dirty="0" smtClean="0"/>
              <a:t>, </a:t>
            </a:r>
            <a:r>
              <a:rPr lang="ru-RU" dirty="0" err="1" smtClean="0"/>
              <a:t>отриманого</a:t>
            </a:r>
            <a:r>
              <a:rPr lang="ru-RU" dirty="0" smtClean="0"/>
              <a:t> як результат </a:t>
            </a:r>
            <a:r>
              <a:rPr lang="ru-RU" dirty="0" err="1" smtClean="0"/>
              <a:t>беккросування</a:t>
            </a:r>
            <a:r>
              <a:rPr lang="ru-RU" dirty="0" smtClean="0"/>
              <a:t> геному </a:t>
            </a:r>
            <a:r>
              <a:rPr lang="ru-RU" dirty="0" err="1" smtClean="0"/>
              <a:t>ріпаку</a:t>
            </a:r>
            <a:r>
              <a:rPr lang="ru-RU" dirty="0" smtClean="0"/>
              <a:t> на геном редьки </a:t>
            </a:r>
            <a:r>
              <a:rPr lang="ru-RU" dirty="0" err="1" smtClean="0"/>
              <a:t>дикої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Спадковість</a:t>
            </a:r>
            <a:r>
              <a:rPr lang="ru-RU" dirty="0" smtClean="0"/>
              <a:t> — передача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покоління</a:t>
            </a:r>
            <a:r>
              <a:rPr lang="ru-RU" dirty="0" smtClean="0"/>
              <a:t> в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у </a:t>
            </a:r>
            <a:r>
              <a:rPr lang="ru-RU" dirty="0" err="1" smtClean="0"/>
              <a:t>нащадків</a:t>
            </a:r>
            <a:r>
              <a:rPr lang="ru-RU" dirty="0" smtClean="0"/>
              <a:t>. </a:t>
            </a:r>
          </a:p>
          <a:p>
            <a:pPr>
              <a:buNone/>
            </a:pPr>
            <a:r>
              <a:rPr lang="uk-UA" dirty="0" smtClean="0"/>
              <a:t>Ми звикли чути про передачу спадкової інформації, завдяки генам, які розташовані в ядрі клітини, однак гени, які обумовлюють передачу ознак можуть бути розташовані в органелах цитоплазми. </a:t>
            </a:r>
            <a:endParaRPr lang="ru-RU" dirty="0"/>
          </a:p>
        </p:txBody>
      </p:sp>
      <p:pic>
        <p:nvPicPr>
          <p:cNvPr id="4" name="Рисунок 3" descr="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286256"/>
            <a:ext cx="4765749" cy="1751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Позахромосомне</a:t>
            </a:r>
            <a:r>
              <a:rPr lang="uk-UA" dirty="0" smtClean="0"/>
              <a:t> успадкування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Позахромосомна</a:t>
            </a:r>
            <a:r>
              <a:rPr lang="uk-UA" dirty="0" smtClean="0"/>
              <a:t> (цитоплазматична) спадковість – спосіб збереження й передачі генетичної інформації за допомогою органел цитоплазми. </a:t>
            </a:r>
          </a:p>
          <a:p>
            <a:r>
              <a:rPr lang="uk-UA" dirty="0" smtClean="0"/>
              <a:t>У клітинах еукаріотів є органели, які містять власну ДНК (мітохондрії та пластиди), а отже і гени, які можуть відповідати за передачу різних ознак.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спадковість.</a:t>
            </a:r>
            <a:br>
              <a:rPr lang="uk-UA" dirty="0" smtClean="0"/>
            </a:br>
            <a:r>
              <a:rPr lang="uk-UA" dirty="0" smtClean="0"/>
              <a:t>Материнський ефект.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 цитоплазматичну спадковість впливають ядерні гени материнського організму через цитоплазму яйцеклітини. Вони формують деякі стани ознак </a:t>
            </a:r>
            <a:r>
              <a:rPr lang="uk-UA" dirty="0" smtClean="0"/>
              <a:t>нащадків, </a:t>
            </a:r>
            <a:r>
              <a:rPr lang="uk-UA" dirty="0" smtClean="0"/>
              <a:t>які можна прослідкувати на прикладі молюска ставковика. </a:t>
            </a:r>
            <a:r>
              <a:rPr lang="ru-RU" dirty="0" smtClean="0"/>
              <a:t>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станами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– </a:t>
            </a:r>
            <a:r>
              <a:rPr lang="ru-RU" dirty="0" err="1" smtClean="0"/>
              <a:t>лівого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правого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черепашки. </a:t>
            </a:r>
            <a:r>
              <a:rPr lang="ru-RU" dirty="0" err="1" smtClean="0"/>
              <a:t>Алель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правозакрученість</a:t>
            </a:r>
            <a:r>
              <a:rPr lang="ru-RU" dirty="0" smtClean="0"/>
              <a:t> черепашки, </a:t>
            </a:r>
            <a:r>
              <a:rPr lang="ru-RU" dirty="0" err="1" smtClean="0"/>
              <a:t>домінує</a:t>
            </a:r>
            <a:r>
              <a:rPr lang="ru-RU" dirty="0" smtClean="0"/>
              <a:t> над </a:t>
            </a:r>
            <a:r>
              <a:rPr lang="ru-RU" dirty="0" err="1" smtClean="0"/>
              <a:t>лівозакрученістю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материнського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гомозиготні</a:t>
            </a:r>
            <a:r>
              <a:rPr lang="ru-RU" dirty="0" smtClean="0"/>
              <a:t> за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алелю</a:t>
            </a:r>
            <a:r>
              <a:rPr lang="ru-RU" dirty="0" smtClean="0"/>
              <a:t> </a:t>
            </a:r>
            <a:r>
              <a:rPr lang="ru-RU" dirty="0" err="1" smtClean="0"/>
              <a:t>лівозакрученості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правозакручену</a:t>
            </a:r>
            <a:r>
              <a:rPr lang="ru-RU" dirty="0" smtClean="0"/>
              <a:t> черепашку,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материнського</a:t>
            </a:r>
            <a:r>
              <a:rPr lang="ru-RU" dirty="0" smtClean="0"/>
              <a:t> </a:t>
            </a:r>
            <a:r>
              <a:rPr lang="ru-RU" dirty="0" err="1" smtClean="0"/>
              <a:t>органзму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правозакрученості</a:t>
            </a:r>
            <a:r>
              <a:rPr lang="ru-RU" dirty="0" smtClean="0"/>
              <a:t>. Таким чином, </a:t>
            </a:r>
            <a:r>
              <a:rPr lang="ru-RU" dirty="0" err="1" smtClean="0"/>
              <a:t>розщеплення</a:t>
            </a:r>
            <a:r>
              <a:rPr lang="ru-RU" dirty="0" smtClean="0"/>
              <a:t> за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черепашки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ставковиків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запізненням</a:t>
            </a:r>
            <a:r>
              <a:rPr lang="ru-RU" dirty="0" smtClean="0"/>
              <a:t> 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Цитоплазматична спадковість.</a:t>
            </a:r>
            <a:br>
              <a:rPr lang="uk-UA" dirty="0" smtClean="0"/>
            </a:br>
            <a:r>
              <a:rPr lang="uk-UA" dirty="0" smtClean="0"/>
              <a:t>Материнський ефект.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641080" cy="4187952"/>
          </a:xfrm>
        </p:spPr>
        <p:txBody>
          <a:bodyPr/>
          <a:lstStyle/>
          <a:p>
            <a:r>
              <a:rPr lang="uk-UA" dirty="0" smtClean="0"/>
              <a:t>Схема успадкування </a:t>
            </a:r>
            <a:r>
              <a:rPr lang="uk-UA" dirty="0" err="1" smtClean="0"/>
              <a:t>правозакрученності</a:t>
            </a:r>
            <a:r>
              <a:rPr lang="uk-UA" dirty="0" smtClean="0"/>
              <a:t> та </a:t>
            </a:r>
            <a:r>
              <a:rPr lang="uk-UA" dirty="0" err="1" smtClean="0"/>
              <a:t>лівозакрученності</a:t>
            </a:r>
            <a:r>
              <a:rPr lang="uk-UA" dirty="0" smtClean="0"/>
              <a:t> у ставковика.</a:t>
            </a:r>
          </a:p>
          <a:p>
            <a:endParaRPr lang="ru-RU" dirty="0"/>
          </a:p>
        </p:txBody>
      </p:sp>
      <p:pic>
        <p:nvPicPr>
          <p:cNvPr id="4" name="Рисунок 3" descr="photo_2020-05-26_10-10-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285860"/>
            <a:ext cx="5643602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Материнський ефект.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Явище описане в попередньому слайді має назву – материнський ефект. Воно спостерігається тоді, коли цитоплазма в зиготу вноситься переважно </a:t>
            </a:r>
            <a:r>
              <a:rPr lang="uk-UA" dirty="0" smtClean="0"/>
              <a:t>яйцеклітиною</a:t>
            </a:r>
            <a:r>
              <a:rPr lang="uk-UA" dirty="0" smtClean="0"/>
              <a:t>. У більшості видів саме жіноча гамета є донором цитоплазми, тому цей ефект спостерігається часто.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Материнський ефект.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Прояв материнського ефекту можна побачити зробивши </a:t>
            </a:r>
            <a:r>
              <a:rPr lang="uk-UA" dirty="0" err="1" smtClean="0"/>
              <a:t>реципрокне</a:t>
            </a:r>
            <a:r>
              <a:rPr lang="uk-UA" dirty="0" smtClean="0"/>
              <a:t> схрещування.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кінь (самиця) х віслюк (самець)</a:t>
            </a: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мул</a:t>
            </a: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віслюк (самиця) х кінь (самець)</a:t>
            </a: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лошак</a:t>
            </a: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Такий результат отримується тому, що більшість цитоплазми нащадок отримує від матері.</a:t>
            </a: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71934" y="1643050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857496"/>
            <a:ext cx="714380" cy="571504"/>
          </a:xfrm>
          <a:prstGeom prst="downArrow">
            <a:avLst>
              <a:gd name="adj1" fmla="val 50000"/>
              <a:gd name="adj2" fmla="val 5969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Мітохондріальна</a:t>
            </a:r>
            <a:r>
              <a:rPr lang="uk-UA" dirty="0" smtClean="0"/>
              <a:t> спадковість.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997642" cy="46131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Мітохондріальна</a:t>
            </a:r>
            <a:r>
              <a:rPr lang="ru-RU" b="1" dirty="0" smtClean="0"/>
              <a:t> </a:t>
            </a:r>
            <a:r>
              <a:rPr lang="ru-RU" b="1" dirty="0" err="1" smtClean="0"/>
              <a:t>спадковість</a:t>
            </a:r>
            <a:r>
              <a:rPr lang="ru-RU" b="1" dirty="0" smtClean="0"/>
              <a:t> </a:t>
            </a:r>
            <a:r>
              <a:rPr lang="ru-RU" dirty="0" smtClean="0"/>
              <a:t>описана Б. </a:t>
            </a:r>
            <a:r>
              <a:rPr lang="ru-RU" dirty="0" err="1" smtClean="0"/>
              <a:t>Ефруссі</a:t>
            </a:r>
            <a:r>
              <a:rPr lang="ru-RU" dirty="0" smtClean="0"/>
              <a:t> (1949).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1% </a:t>
            </a:r>
            <a:r>
              <a:rPr lang="ru-RU" dirty="0" err="1" smtClean="0"/>
              <a:t>хлібних</a:t>
            </a:r>
            <a:r>
              <a:rPr lang="ru-RU" dirty="0" smtClean="0"/>
              <a:t> </a:t>
            </a:r>
            <a:r>
              <a:rPr lang="ru-RU" dirty="0" err="1" smtClean="0"/>
              <a:t>дріжджів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карликові</a:t>
            </a:r>
            <a:r>
              <a:rPr lang="ru-RU" dirty="0" smtClean="0"/>
              <a:t> </a:t>
            </a:r>
            <a:r>
              <a:rPr lang="ru-RU" dirty="0" err="1" smtClean="0"/>
              <a:t>колонії</a:t>
            </a:r>
            <a:r>
              <a:rPr lang="ru-RU" dirty="0" smtClean="0"/>
              <a:t>.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карликових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у </a:t>
            </a:r>
            <a:r>
              <a:rPr lang="ru-RU" dirty="0" err="1" smtClean="0"/>
              <a:t>мітохондріях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плазмогенів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ростуть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дихальні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кільцевих</a:t>
            </a:r>
            <a:r>
              <a:rPr lang="ru-RU" dirty="0" smtClean="0"/>
              <a:t> молекулах ДНК </a:t>
            </a:r>
            <a:r>
              <a:rPr lang="ru-RU" dirty="0" err="1" smtClean="0"/>
              <a:t>мітохондрії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5" name="Рисунок 4" descr="photo_2020-05-26_10-1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785794"/>
            <a:ext cx="4143404" cy="40005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1263</TotalTime>
  <Words>1470</Words>
  <Application>Microsoft Office PowerPoint</Application>
  <PresentationFormat>Экран (4:3)</PresentationFormat>
  <Paragraphs>83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Цитоплазматична спадковість та її використання у сільськогосподарських та декоративних рослин </vt:lpstr>
      <vt:lpstr>Слайд 2</vt:lpstr>
      <vt:lpstr>Слайд 3</vt:lpstr>
      <vt:lpstr>Позахромосомне успадкування</vt:lpstr>
      <vt:lpstr>Цитоплазматична спадковість. Материнський ефект.</vt:lpstr>
      <vt:lpstr>Цитоплазматична спадковість. Материнський ефект.</vt:lpstr>
      <vt:lpstr>Материнський ефект.</vt:lpstr>
      <vt:lpstr>Материнський ефект. </vt:lpstr>
      <vt:lpstr>Мітохондріальна спадковість. </vt:lpstr>
      <vt:lpstr>Мітохондріальна спадковість.</vt:lpstr>
      <vt:lpstr>Хвороби, пов’язані з мітохондріальною спадковістю.</vt:lpstr>
      <vt:lpstr>Хвороби, пов’язані з мітохондріальною спадковістю.</vt:lpstr>
      <vt:lpstr>Хвороби, пов’язані з мітохондріальною спадковістю</vt:lpstr>
      <vt:lpstr>Хвороби, пов’язані з мітохондріальною спадковістю</vt:lpstr>
      <vt:lpstr>Пластидна спадковість. </vt:lpstr>
      <vt:lpstr>Схема, яка ілюструє материнське успадкування пластид </vt:lpstr>
      <vt:lpstr>Схема, яка ілюструє материнське успадкування пластид </vt:lpstr>
      <vt:lpstr>Механізм прояву цитоплазматичної спадковості в рослин</vt:lpstr>
      <vt:lpstr>Пластидна спадковість. Використання.</vt:lpstr>
      <vt:lpstr>Пластидна спадковість. Використання.</vt:lpstr>
      <vt:lpstr>Цитоплазматична чоловіча стерильность.</vt:lpstr>
      <vt:lpstr>Цитоплазматична чоловіча стерильность.</vt:lpstr>
      <vt:lpstr>Цитоплазматична стерильність. </vt:lpstr>
      <vt:lpstr>Цитоплазматична стерильність. Використання.</vt:lpstr>
      <vt:lpstr>Цитоплазматична стерильність. Використання.</vt:lpstr>
      <vt:lpstr>Цитоплазматична стерильність. Використання.</vt:lpstr>
      <vt:lpstr>Цитоплазматична стерильність. Використання.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Цитоплазматична спадковість та її використання у сільськогосподарських та декоративних рослин</dc:title>
  <dc:creator>Пользователь Windows</dc:creator>
  <cp:lastModifiedBy>Демонстрационная версия</cp:lastModifiedBy>
  <cp:revision>6</cp:revision>
  <dcterms:created xsi:type="dcterms:W3CDTF">2020-05-25T11:00:45Z</dcterms:created>
  <dcterms:modified xsi:type="dcterms:W3CDTF">2020-09-03T05:45:55Z</dcterms:modified>
</cp:coreProperties>
</file>