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sldIdLst>
    <p:sldId id="257" r:id="rId3"/>
    <p:sldId id="271" r:id="rId4"/>
    <p:sldId id="272" r:id="rId5"/>
    <p:sldId id="259" r:id="rId6"/>
    <p:sldId id="275" r:id="rId7"/>
    <p:sldId id="263" r:id="rId8"/>
    <p:sldId id="285" r:id="rId9"/>
    <p:sldId id="279" r:id="rId10"/>
    <p:sldId id="288" r:id="rId11"/>
    <p:sldId id="287" r:id="rId12"/>
    <p:sldId id="328" r:id="rId13"/>
    <p:sldId id="265" r:id="rId14"/>
    <p:sldId id="267" r:id="rId15"/>
    <p:sldId id="289" r:id="rId16"/>
    <p:sldId id="325" r:id="rId17"/>
    <p:sldId id="326" r:id="rId18"/>
    <p:sldId id="327" r:id="rId19"/>
    <p:sldId id="278" r:id="rId20"/>
    <p:sldId id="280" r:id="rId21"/>
    <p:sldId id="282" r:id="rId22"/>
    <p:sldId id="332" r:id="rId23"/>
    <p:sldId id="290" r:id="rId24"/>
    <p:sldId id="276" r:id="rId25"/>
    <p:sldId id="329"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08" r:id="rId44"/>
    <p:sldId id="309" r:id="rId45"/>
    <p:sldId id="310"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30" r:id="rId6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39938" name="Group 2"/>
          <p:cNvGrpSpPr>
            <a:grpSpLocks/>
          </p:cNvGrpSpPr>
          <p:nvPr/>
        </p:nvGrpSpPr>
        <p:grpSpPr bwMode="auto">
          <a:xfrm>
            <a:off x="0" y="0"/>
            <a:ext cx="9148763" cy="6851650"/>
            <a:chOff x="1" y="0"/>
            <a:chExt cx="5763" cy="4316"/>
          </a:xfrm>
        </p:grpSpPr>
        <p:sp>
          <p:nvSpPr>
            <p:cNvPr id="39939"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0"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1"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nvGrpSpPr>
            <p:cNvPr id="39942" name="Group 6"/>
            <p:cNvGrpSpPr>
              <a:grpSpLocks/>
            </p:cNvGrpSpPr>
            <p:nvPr/>
          </p:nvGrpSpPr>
          <p:grpSpPr bwMode="auto">
            <a:xfrm>
              <a:off x="288" y="0"/>
              <a:ext cx="5098" cy="4316"/>
              <a:chOff x="288" y="0"/>
              <a:chExt cx="5098" cy="4316"/>
            </a:xfrm>
          </p:grpSpPr>
          <p:sp>
            <p:nvSpPr>
              <p:cNvPr id="39943"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4"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5"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6"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7"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8"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9"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0"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1"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2"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3"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4"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5"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sp>
          <p:nvSpPr>
            <p:cNvPr id="39956"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7"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8"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1"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6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6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nvGrpSpPr>
            <p:cNvPr id="39967" name="Group 31"/>
            <p:cNvGrpSpPr>
              <a:grpSpLocks/>
            </p:cNvGrpSpPr>
            <p:nvPr/>
          </p:nvGrpSpPr>
          <p:grpSpPr bwMode="auto">
            <a:xfrm>
              <a:off x="1" y="392"/>
              <a:ext cx="5758" cy="1571"/>
              <a:chOff x="1" y="392"/>
              <a:chExt cx="5758" cy="1571"/>
            </a:xfrm>
          </p:grpSpPr>
          <p:sp>
            <p:nvSpPr>
              <p:cNvPr id="3996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6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9973"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4"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9975"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ru-RU" altLang="uk-UA" noProof="0" smtClean="0"/>
              <a:t>Образец заголовка</a:t>
            </a:r>
          </a:p>
        </p:txBody>
      </p:sp>
      <p:sp>
        <p:nvSpPr>
          <p:cNvPr id="3997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ru-RU" altLang="uk-UA" noProof="0" smtClean="0"/>
              <a:t>Образец подзаголовка</a:t>
            </a:r>
          </a:p>
        </p:txBody>
      </p:sp>
      <p:sp>
        <p:nvSpPr>
          <p:cNvPr id="39977" name="Rectangle 41"/>
          <p:cNvSpPr>
            <a:spLocks noGrp="1" noChangeArrowheads="1"/>
          </p:cNvSpPr>
          <p:nvPr>
            <p:ph type="dt" sz="quarter" idx="2"/>
          </p:nvPr>
        </p:nvSpPr>
        <p:spPr/>
        <p:txBody>
          <a:bodyPr/>
          <a:lstStyle>
            <a:lvl1pPr>
              <a:defRPr/>
            </a:lvl1pPr>
          </a:lstStyle>
          <a:p>
            <a:endParaRPr lang="ru-RU" altLang="uk-UA">
              <a:solidFill>
                <a:srgbClr val="FFFFFF"/>
              </a:solidFill>
            </a:endParaRPr>
          </a:p>
        </p:txBody>
      </p:sp>
      <p:sp>
        <p:nvSpPr>
          <p:cNvPr id="39978" name="Rectangle 42"/>
          <p:cNvSpPr>
            <a:spLocks noGrp="1" noChangeArrowheads="1"/>
          </p:cNvSpPr>
          <p:nvPr>
            <p:ph type="ftr" sz="quarter" idx="3"/>
          </p:nvPr>
        </p:nvSpPr>
        <p:spPr/>
        <p:txBody>
          <a:bodyPr/>
          <a:lstStyle>
            <a:lvl1pPr>
              <a:defRPr/>
            </a:lvl1pPr>
          </a:lstStyle>
          <a:p>
            <a:endParaRPr lang="ru-RU" altLang="uk-UA">
              <a:solidFill>
                <a:srgbClr val="FFFFFF"/>
              </a:solidFill>
            </a:endParaRPr>
          </a:p>
        </p:txBody>
      </p:sp>
      <p:sp>
        <p:nvSpPr>
          <p:cNvPr id="39979" name="Rectangle 43"/>
          <p:cNvSpPr>
            <a:spLocks noGrp="1" noChangeArrowheads="1"/>
          </p:cNvSpPr>
          <p:nvPr>
            <p:ph type="sldNum" sz="quarter" idx="4"/>
          </p:nvPr>
        </p:nvSpPr>
        <p:spPr/>
        <p:txBody>
          <a:bodyPr/>
          <a:lstStyle>
            <a:lvl1pPr>
              <a:defRPr/>
            </a:lvl1pPr>
          </a:lstStyle>
          <a:p>
            <a:fld id="{9FD7E5C1-9DE2-4BB9-8930-CEB219EAA78F}"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15395279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9975"/>
                                        </p:tgtEl>
                                        <p:attrNameLst>
                                          <p:attrName>style.visibility</p:attrName>
                                        </p:attrNameLst>
                                      </p:cBhvr>
                                      <p:to>
                                        <p:strVal val="visible"/>
                                      </p:to>
                                    </p:set>
                                    <p:anim calcmode="lin" valueType="num">
                                      <p:cBhvr>
                                        <p:cTn id="7" dur="1000" fill="hold"/>
                                        <p:tgtEl>
                                          <p:spTgt spid="39975"/>
                                        </p:tgtEl>
                                        <p:attrNameLst>
                                          <p:attrName>ppt_x</p:attrName>
                                        </p:attrNameLst>
                                      </p:cBhvr>
                                      <p:tavLst>
                                        <p:tav tm="0">
                                          <p:val>
                                            <p:strVal val="#ppt_x-.2"/>
                                          </p:val>
                                        </p:tav>
                                        <p:tav tm="100000">
                                          <p:val>
                                            <p:strVal val="#ppt_x"/>
                                          </p:val>
                                        </p:tav>
                                      </p:tavLst>
                                    </p:anim>
                                    <p:anim calcmode="lin" valueType="num">
                                      <p:cBhvr>
                                        <p:cTn id="8" dur="1000" fill="hold"/>
                                        <p:tgtEl>
                                          <p:spTgt spid="39975"/>
                                        </p:tgtEl>
                                        <p:attrNameLst>
                                          <p:attrName>ppt_y</p:attrName>
                                        </p:attrNameLst>
                                      </p:cBhvr>
                                      <p:tavLst>
                                        <p:tav tm="0">
                                          <p:val>
                                            <p:strVal val="#ppt_y"/>
                                          </p:val>
                                        </p:tav>
                                        <p:tav tm="100000">
                                          <p:val>
                                            <p:strVal val="#ppt_y"/>
                                          </p:val>
                                        </p:tav>
                                      </p:tavLst>
                                    </p:anim>
                                    <p:animEffect transition="in" filter="wipe(right)" prLst="gradientSize: 0.1">
                                      <p:cBhvr>
                                        <p:cTn id="9" dur="1000"/>
                                        <p:tgtEl>
                                          <p:spTgt spid="3997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9976">
                                            <p:txEl>
                                              <p:pRg st="0" end="0"/>
                                            </p:txEl>
                                          </p:spTgt>
                                        </p:tgtEl>
                                        <p:attrNameLst>
                                          <p:attrName>style.visibility</p:attrName>
                                        </p:attrNameLst>
                                      </p:cBhvr>
                                      <p:to>
                                        <p:strVal val="visible"/>
                                      </p:to>
                                    </p:set>
                                    <p:animEffect transition="in" filter="fade">
                                      <p:cBhvr>
                                        <p:cTn id="14" dur="500"/>
                                        <p:tgtEl>
                                          <p:spTgt spid="39976">
                                            <p:txEl>
                                              <p:pRg st="0" end="0"/>
                                            </p:txEl>
                                          </p:spTgt>
                                        </p:tgtEl>
                                      </p:cBhvr>
                                    </p:animEffect>
                                    <p:anim calcmode="lin" valueType="num">
                                      <p:cBhvr>
                                        <p:cTn id="15" dur="500" fill="hold"/>
                                        <p:tgtEl>
                                          <p:spTgt spid="39976">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9976">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5" grpId="0"/>
      <p:bldP spid="39976" grpId="0" build="p">
        <p:tmplLst>
          <p:tmpl lvl="1">
            <p:tnLst>
              <p:par>
                <p:cTn presetID="44" presetClass="entr" presetSubtype="0" fill="hold" nodeType="clickEffect">
                  <p:stCondLst>
                    <p:cond delay="0"/>
                  </p:stCondLst>
                  <p:childTnLst>
                    <p:set>
                      <p:cBhvr>
                        <p:cTn dur="1" fill="hold">
                          <p:stCondLst>
                            <p:cond delay="0"/>
                          </p:stCondLst>
                        </p:cTn>
                        <p:tgtEl>
                          <p:spTgt spid="39976"/>
                        </p:tgtEl>
                        <p:attrNameLst>
                          <p:attrName>style.visibility</p:attrName>
                        </p:attrNameLst>
                      </p:cBhvr>
                      <p:to>
                        <p:strVal val="visible"/>
                      </p:to>
                    </p:set>
                    <p:animEffect transition="in" filter="fade">
                      <p:cBhvr>
                        <p:cTn dur="500"/>
                        <p:tgtEl>
                          <p:spTgt spid="39976"/>
                        </p:tgtEl>
                      </p:cBhvr>
                    </p:animEffect>
                    <p:anim calcmode="lin" valueType="num">
                      <p:cBhvr>
                        <p:cTn dur="500" fill="hold"/>
                        <p:tgtEl>
                          <p:spTgt spid="39976"/>
                        </p:tgtEl>
                        <p:attrNameLst>
                          <p:attrName>ppt_x</p:attrName>
                        </p:attrNameLst>
                      </p:cBhvr>
                      <p:tavLst>
                        <p:tav tm="0">
                          <p:val>
                            <p:strVal val="#ppt_x"/>
                          </p:val>
                        </p:tav>
                        <p:tav tm="100000">
                          <p:val>
                            <p:strVal val="#ppt_x"/>
                          </p:val>
                        </p:tav>
                      </p:tavLst>
                    </p:anim>
                    <p:anim calcmode="lin" valueType="num">
                      <p:cBhvr>
                        <p:cTn dur="500" fill="hold"/>
                        <p:tgtEl>
                          <p:spTgt spid="39976"/>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8B02C776-F7E4-4280-8F15-A5CB92B49F0D}"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57898978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CF9FA9D9-59EF-47B2-BE33-0A95BFB039A8}"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41532979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39938" name="Group 2"/>
          <p:cNvGrpSpPr>
            <a:grpSpLocks/>
          </p:cNvGrpSpPr>
          <p:nvPr/>
        </p:nvGrpSpPr>
        <p:grpSpPr bwMode="auto">
          <a:xfrm>
            <a:off x="0" y="0"/>
            <a:ext cx="9148763" cy="6851650"/>
            <a:chOff x="1" y="0"/>
            <a:chExt cx="5763" cy="4316"/>
          </a:xfrm>
        </p:grpSpPr>
        <p:sp>
          <p:nvSpPr>
            <p:cNvPr id="39939"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0"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1"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nvGrpSpPr>
            <p:cNvPr id="39942" name="Group 6"/>
            <p:cNvGrpSpPr>
              <a:grpSpLocks/>
            </p:cNvGrpSpPr>
            <p:nvPr/>
          </p:nvGrpSpPr>
          <p:grpSpPr bwMode="auto">
            <a:xfrm>
              <a:off x="288" y="0"/>
              <a:ext cx="5098" cy="4316"/>
              <a:chOff x="288" y="0"/>
              <a:chExt cx="5098" cy="4316"/>
            </a:xfrm>
          </p:grpSpPr>
          <p:sp>
            <p:nvSpPr>
              <p:cNvPr id="39943"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4"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5"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6"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7"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8"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49"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0"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1"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2"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3"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4"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5"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sp>
          <p:nvSpPr>
            <p:cNvPr id="39956"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7"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8"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59"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0"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1"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2"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3"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996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6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6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nvGrpSpPr>
            <p:cNvPr id="39967" name="Group 31"/>
            <p:cNvGrpSpPr>
              <a:grpSpLocks/>
            </p:cNvGrpSpPr>
            <p:nvPr/>
          </p:nvGrpSpPr>
          <p:grpSpPr bwMode="auto">
            <a:xfrm>
              <a:off x="1" y="392"/>
              <a:ext cx="5758" cy="1571"/>
              <a:chOff x="1" y="392"/>
              <a:chExt cx="5758" cy="1571"/>
            </a:xfrm>
          </p:grpSpPr>
          <p:sp>
            <p:nvSpPr>
              <p:cNvPr id="3996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6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9973"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9974"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9975"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ru-RU" altLang="uk-UA" noProof="0" smtClean="0"/>
              <a:t>Образец заголовка</a:t>
            </a:r>
          </a:p>
        </p:txBody>
      </p:sp>
      <p:sp>
        <p:nvSpPr>
          <p:cNvPr id="3997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ru-RU" altLang="uk-UA" noProof="0" smtClean="0"/>
              <a:t>Образец подзаголовка</a:t>
            </a:r>
          </a:p>
        </p:txBody>
      </p:sp>
      <p:sp>
        <p:nvSpPr>
          <p:cNvPr id="39977" name="Rectangle 41"/>
          <p:cNvSpPr>
            <a:spLocks noGrp="1" noChangeArrowheads="1"/>
          </p:cNvSpPr>
          <p:nvPr>
            <p:ph type="dt" sz="quarter" idx="2"/>
          </p:nvPr>
        </p:nvSpPr>
        <p:spPr/>
        <p:txBody>
          <a:bodyPr/>
          <a:lstStyle>
            <a:lvl1pPr>
              <a:defRPr/>
            </a:lvl1pPr>
          </a:lstStyle>
          <a:p>
            <a:endParaRPr lang="ru-RU" altLang="uk-UA">
              <a:solidFill>
                <a:srgbClr val="FFFFFF"/>
              </a:solidFill>
            </a:endParaRPr>
          </a:p>
        </p:txBody>
      </p:sp>
      <p:sp>
        <p:nvSpPr>
          <p:cNvPr id="39978" name="Rectangle 42"/>
          <p:cNvSpPr>
            <a:spLocks noGrp="1" noChangeArrowheads="1"/>
          </p:cNvSpPr>
          <p:nvPr>
            <p:ph type="ftr" sz="quarter" idx="3"/>
          </p:nvPr>
        </p:nvSpPr>
        <p:spPr/>
        <p:txBody>
          <a:bodyPr/>
          <a:lstStyle>
            <a:lvl1pPr>
              <a:defRPr/>
            </a:lvl1pPr>
          </a:lstStyle>
          <a:p>
            <a:endParaRPr lang="ru-RU" altLang="uk-UA">
              <a:solidFill>
                <a:srgbClr val="FFFFFF"/>
              </a:solidFill>
            </a:endParaRPr>
          </a:p>
        </p:txBody>
      </p:sp>
      <p:sp>
        <p:nvSpPr>
          <p:cNvPr id="39979" name="Rectangle 43"/>
          <p:cNvSpPr>
            <a:spLocks noGrp="1" noChangeArrowheads="1"/>
          </p:cNvSpPr>
          <p:nvPr>
            <p:ph type="sldNum" sz="quarter" idx="4"/>
          </p:nvPr>
        </p:nvSpPr>
        <p:spPr/>
        <p:txBody>
          <a:bodyPr/>
          <a:lstStyle>
            <a:lvl1pPr>
              <a:defRPr/>
            </a:lvl1pPr>
          </a:lstStyle>
          <a:p>
            <a:fld id="{9FD7E5C1-9DE2-4BB9-8930-CEB219EAA78F}"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53186112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9975"/>
                                        </p:tgtEl>
                                        <p:attrNameLst>
                                          <p:attrName>style.visibility</p:attrName>
                                        </p:attrNameLst>
                                      </p:cBhvr>
                                      <p:to>
                                        <p:strVal val="visible"/>
                                      </p:to>
                                    </p:set>
                                    <p:anim calcmode="lin" valueType="num">
                                      <p:cBhvr>
                                        <p:cTn id="7" dur="1000" fill="hold"/>
                                        <p:tgtEl>
                                          <p:spTgt spid="39975"/>
                                        </p:tgtEl>
                                        <p:attrNameLst>
                                          <p:attrName>ppt_x</p:attrName>
                                        </p:attrNameLst>
                                      </p:cBhvr>
                                      <p:tavLst>
                                        <p:tav tm="0">
                                          <p:val>
                                            <p:strVal val="#ppt_x-.2"/>
                                          </p:val>
                                        </p:tav>
                                        <p:tav tm="100000">
                                          <p:val>
                                            <p:strVal val="#ppt_x"/>
                                          </p:val>
                                        </p:tav>
                                      </p:tavLst>
                                    </p:anim>
                                    <p:anim calcmode="lin" valueType="num">
                                      <p:cBhvr>
                                        <p:cTn id="8" dur="1000" fill="hold"/>
                                        <p:tgtEl>
                                          <p:spTgt spid="39975"/>
                                        </p:tgtEl>
                                        <p:attrNameLst>
                                          <p:attrName>ppt_y</p:attrName>
                                        </p:attrNameLst>
                                      </p:cBhvr>
                                      <p:tavLst>
                                        <p:tav tm="0">
                                          <p:val>
                                            <p:strVal val="#ppt_y"/>
                                          </p:val>
                                        </p:tav>
                                        <p:tav tm="100000">
                                          <p:val>
                                            <p:strVal val="#ppt_y"/>
                                          </p:val>
                                        </p:tav>
                                      </p:tavLst>
                                    </p:anim>
                                    <p:animEffect transition="in" filter="wipe(right)" prLst="gradientSize: 0.1">
                                      <p:cBhvr>
                                        <p:cTn id="9" dur="1000"/>
                                        <p:tgtEl>
                                          <p:spTgt spid="3997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9976">
                                            <p:txEl>
                                              <p:pRg st="0" end="0"/>
                                            </p:txEl>
                                          </p:spTgt>
                                        </p:tgtEl>
                                        <p:attrNameLst>
                                          <p:attrName>style.visibility</p:attrName>
                                        </p:attrNameLst>
                                      </p:cBhvr>
                                      <p:to>
                                        <p:strVal val="visible"/>
                                      </p:to>
                                    </p:set>
                                    <p:animEffect transition="in" filter="fade">
                                      <p:cBhvr>
                                        <p:cTn id="14" dur="500"/>
                                        <p:tgtEl>
                                          <p:spTgt spid="39976">
                                            <p:txEl>
                                              <p:pRg st="0" end="0"/>
                                            </p:txEl>
                                          </p:spTgt>
                                        </p:tgtEl>
                                      </p:cBhvr>
                                    </p:animEffect>
                                    <p:anim calcmode="lin" valueType="num">
                                      <p:cBhvr>
                                        <p:cTn id="15" dur="500" fill="hold"/>
                                        <p:tgtEl>
                                          <p:spTgt spid="39976">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9976">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5" grpId="0"/>
      <p:bldP spid="39976" grpId="0" build="p">
        <p:tmplLst>
          <p:tmpl lvl="1">
            <p:tnLst>
              <p:par>
                <p:cTn presetID="44" presetClass="entr" presetSubtype="0" fill="hold" nodeType="clickEffect">
                  <p:stCondLst>
                    <p:cond delay="0"/>
                  </p:stCondLst>
                  <p:childTnLst>
                    <p:set>
                      <p:cBhvr>
                        <p:cTn dur="1" fill="hold">
                          <p:stCondLst>
                            <p:cond delay="0"/>
                          </p:stCondLst>
                        </p:cTn>
                        <p:tgtEl>
                          <p:spTgt spid="39976"/>
                        </p:tgtEl>
                        <p:attrNameLst>
                          <p:attrName>style.visibility</p:attrName>
                        </p:attrNameLst>
                      </p:cBhvr>
                      <p:to>
                        <p:strVal val="visible"/>
                      </p:to>
                    </p:set>
                    <p:animEffect transition="in" filter="fade">
                      <p:cBhvr>
                        <p:cTn dur="500"/>
                        <p:tgtEl>
                          <p:spTgt spid="39976"/>
                        </p:tgtEl>
                      </p:cBhvr>
                    </p:animEffect>
                    <p:anim calcmode="lin" valueType="num">
                      <p:cBhvr>
                        <p:cTn dur="500" fill="hold"/>
                        <p:tgtEl>
                          <p:spTgt spid="39976"/>
                        </p:tgtEl>
                        <p:attrNameLst>
                          <p:attrName>ppt_x</p:attrName>
                        </p:attrNameLst>
                      </p:cBhvr>
                      <p:tavLst>
                        <p:tav tm="0">
                          <p:val>
                            <p:strVal val="#ppt_x"/>
                          </p:val>
                        </p:tav>
                        <p:tav tm="100000">
                          <p:val>
                            <p:strVal val="#ppt_x"/>
                          </p:val>
                        </p:tav>
                      </p:tavLst>
                    </p:anim>
                    <p:anim calcmode="lin" valueType="num">
                      <p:cBhvr>
                        <p:cTn dur="500" fill="hold"/>
                        <p:tgtEl>
                          <p:spTgt spid="39976"/>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197DA907-BB70-489A-9E86-BB2DC4392CB6}"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316394252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650538A1-24AF-43CE-94A4-94F919CDA503}"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4039357087"/>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649225CD-CCC1-4651-A01D-6A51D9A28783}"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369375035"/>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FFFFFF"/>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FFFFFF"/>
              </a:solidFill>
            </a:endParaRPr>
          </a:p>
        </p:txBody>
      </p:sp>
      <p:sp>
        <p:nvSpPr>
          <p:cNvPr id="9" name="Номер слайда 8"/>
          <p:cNvSpPr>
            <a:spLocks noGrp="1"/>
          </p:cNvSpPr>
          <p:nvPr>
            <p:ph type="sldNum" sz="quarter" idx="12"/>
          </p:nvPr>
        </p:nvSpPr>
        <p:spPr/>
        <p:txBody>
          <a:bodyPr/>
          <a:lstStyle>
            <a:lvl1pPr>
              <a:defRPr/>
            </a:lvl1pPr>
          </a:lstStyle>
          <a:p>
            <a:fld id="{C4068447-89FA-4FD9-B019-B220651B5E57}"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4258823835"/>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FFFFFF"/>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FFFFFF"/>
              </a:solidFill>
            </a:endParaRPr>
          </a:p>
        </p:txBody>
      </p:sp>
      <p:sp>
        <p:nvSpPr>
          <p:cNvPr id="5" name="Номер слайда 4"/>
          <p:cNvSpPr>
            <a:spLocks noGrp="1"/>
          </p:cNvSpPr>
          <p:nvPr>
            <p:ph type="sldNum" sz="quarter" idx="12"/>
          </p:nvPr>
        </p:nvSpPr>
        <p:spPr/>
        <p:txBody>
          <a:bodyPr/>
          <a:lstStyle>
            <a:lvl1pPr>
              <a:defRPr/>
            </a:lvl1pPr>
          </a:lstStyle>
          <a:p>
            <a:fld id="{78D7417C-A080-4BEA-96B7-567E8C8AB16E}"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828540986"/>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FFFFFF"/>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FFFFFF"/>
              </a:solidFill>
            </a:endParaRPr>
          </a:p>
        </p:txBody>
      </p:sp>
      <p:sp>
        <p:nvSpPr>
          <p:cNvPr id="4" name="Номер слайда 3"/>
          <p:cNvSpPr>
            <a:spLocks noGrp="1"/>
          </p:cNvSpPr>
          <p:nvPr>
            <p:ph type="sldNum" sz="quarter" idx="12"/>
          </p:nvPr>
        </p:nvSpPr>
        <p:spPr/>
        <p:txBody>
          <a:bodyPr/>
          <a:lstStyle>
            <a:lvl1pPr>
              <a:defRPr/>
            </a:lvl1pPr>
          </a:lstStyle>
          <a:p>
            <a:fld id="{56DB196A-BB5F-42BC-A638-6181F2EB9717}"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043506866"/>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751D696D-365F-40D6-B64A-EC55F5C45289}"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54072480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197DA907-BB70-489A-9E86-BB2DC4392CB6}"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642589719"/>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063F1D3C-6030-48D0-BC18-04AE1AC8E260}"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424970543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8B02C776-F7E4-4280-8F15-A5CB92B49F0D}"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393235066"/>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CF9FA9D9-59EF-47B2-BE33-0A95BFB039A8}"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91344446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uk-UA">
              <a:solidFill>
                <a:srgbClr val="FFFFFF"/>
              </a:solidFill>
            </a:endParaRPr>
          </a:p>
        </p:txBody>
      </p:sp>
      <p:sp>
        <p:nvSpPr>
          <p:cNvPr id="5" name="Нижний колонтитул 4"/>
          <p:cNvSpPr>
            <a:spLocks noGrp="1"/>
          </p:cNvSpPr>
          <p:nvPr>
            <p:ph type="ftr" sz="quarter" idx="11"/>
          </p:nvPr>
        </p:nvSpPr>
        <p:spPr/>
        <p:txBody>
          <a:bodyPr/>
          <a:lstStyle>
            <a:lvl1pPr>
              <a:defRPr/>
            </a:lvl1pPr>
          </a:lstStyle>
          <a:p>
            <a:endParaRPr lang="ru-RU" altLang="uk-UA">
              <a:solidFill>
                <a:srgbClr val="FFFFFF"/>
              </a:solidFill>
            </a:endParaRPr>
          </a:p>
        </p:txBody>
      </p:sp>
      <p:sp>
        <p:nvSpPr>
          <p:cNvPr id="6" name="Номер слайда 5"/>
          <p:cNvSpPr>
            <a:spLocks noGrp="1"/>
          </p:cNvSpPr>
          <p:nvPr>
            <p:ph type="sldNum" sz="quarter" idx="12"/>
          </p:nvPr>
        </p:nvSpPr>
        <p:spPr/>
        <p:txBody>
          <a:bodyPr/>
          <a:lstStyle>
            <a:lvl1pPr>
              <a:defRPr/>
            </a:lvl1pPr>
          </a:lstStyle>
          <a:p>
            <a:fld id="{650538A1-24AF-43CE-94A4-94F919CDA503}"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0030700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lvl1pPr>
              <a:defRPr/>
            </a:lvl1pPr>
          </a:lstStyle>
          <a:p>
            <a:endParaRPr lang="ru-RU"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649225CD-CCC1-4651-A01D-6A51D9A28783}"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57284610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lvl1pPr>
              <a:defRPr/>
            </a:lvl1pPr>
          </a:lstStyle>
          <a:p>
            <a:endParaRPr lang="ru-RU" altLang="uk-UA">
              <a:solidFill>
                <a:srgbClr val="FFFFFF"/>
              </a:solidFill>
            </a:endParaRPr>
          </a:p>
        </p:txBody>
      </p:sp>
      <p:sp>
        <p:nvSpPr>
          <p:cNvPr id="8" name="Нижний колонтитул 7"/>
          <p:cNvSpPr>
            <a:spLocks noGrp="1"/>
          </p:cNvSpPr>
          <p:nvPr>
            <p:ph type="ftr" sz="quarter" idx="11"/>
          </p:nvPr>
        </p:nvSpPr>
        <p:spPr/>
        <p:txBody>
          <a:bodyPr/>
          <a:lstStyle>
            <a:lvl1pPr>
              <a:defRPr/>
            </a:lvl1pPr>
          </a:lstStyle>
          <a:p>
            <a:endParaRPr lang="ru-RU" altLang="uk-UA">
              <a:solidFill>
                <a:srgbClr val="FFFFFF"/>
              </a:solidFill>
            </a:endParaRPr>
          </a:p>
        </p:txBody>
      </p:sp>
      <p:sp>
        <p:nvSpPr>
          <p:cNvPr id="9" name="Номер слайда 8"/>
          <p:cNvSpPr>
            <a:spLocks noGrp="1"/>
          </p:cNvSpPr>
          <p:nvPr>
            <p:ph type="sldNum" sz="quarter" idx="12"/>
          </p:nvPr>
        </p:nvSpPr>
        <p:spPr/>
        <p:txBody>
          <a:bodyPr/>
          <a:lstStyle>
            <a:lvl1pPr>
              <a:defRPr/>
            </a:lvl1pPr>
          </a:lstStyle>
          <a:p>
            <a:fld id="{C4068447-89FA-4FD9-B019-B220651B5E57}"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28178303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lvl1pPr>
              <a:defRPr/>
            </a:lvl1pPr>
          </a:lstStyle>
          <a:p>
            <a:endParaRPr lang="ru-RU" altLang="uk-UA">
              <a:solidFill>
                <a:srgbClr val="FFFFFF"/>
              </a:solidFill>
            </a:endParaRPr>
          </a:p>
        </p:txBody>
      </p:sp>
      <p:sp>
        <p:nvSpPr>
          <p:cNvPr id="4" name="Нижний колонтитул 3"/>
          <p:cNvSpPr>
            <a:spLocks noGrp="1"/>
          </p:cNvSpPr>
          <p:nvPr>
            <p:ph type="ftr" sz="quarter" idx="11"/>
          </p:nvPr>
        </p:nvSpPr>
        <p:spPr/>
        <p:txBody>
          <a:bodyPr/>
          <a:lstStyle>
            <a:lvl1pPr>
              <a:defRPr/>
            </a:lvl1pPr>
          </a:lstStyle>
          <a:p>
            <a:endParaRPr lang="ru-RU" altLang="uk-UA">
              <a:solidFill>
                <a:srgbClr val="FFFFFF"/>
              </a:solidFill>
            </a:endParaRPr>
          </a:p>
        </p:txBody>
      </p:sp>
      <p:sp>
        <p:nvSpPr>
          <p:cNvPr id="5" name="Номер слайда 4"/>
          <p:cNvSpPr>
            <a:spLocks noGrp="1"/>
          </p:cNvSpPr>
          <p:nvPr>
            <p:ph type="sldNum" sz="quarter" idx="12"/>
          </p:nvPr>
        </p:nvSpPr>
        <p:spPr/>
        <p:txBody>
          <a:bodyPr/>
          <a:lstStyle>
            <a:lvl1pPr>
              <a:defRPr/>
            </a:lvl1pPr>
          </a:lstStyle>
          <a:p>
            <a:fld id="{78D7417C-A080-4BEA-96B7-567E8C8AB16E}"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79405448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uk-UA">
              <a:solidFill>
                <a:srgbClr val="FFFFFF"/>
              </a:solidFill>
            </a:endParaRPr>
          </a:p>
        </p:txBody>
      </p:sp>
      <p:sp>
        <p:nvSpPr>
          <p:cNvPr id="3" name="Нижний колонтитул 2"/>
          <p:cNvSpPr>
            <a:spLocks noGrp="1"/>
          </p:cNvSpPr>
          <p:nvPr>
            <p:ph type="ftr" sz="quarter" idx="11"/>
          </p:nvPr>
        </p:nvSpPr>
        <p:spPr/>
        <p:txBody>
          <a:bodyPr/>
          <a:lstStyle>
            <a:lvl1pPr>
              <a:defRPr/>
            </a:lvl1pPr>
          </a:lstStyle>
          <a:p>
            <a:endParaRPr lang="ru-RU" altLang="uk-UA">
              <a:solidFill>
                <a:srgbClr val="FFFFFF"/>
              </a:solidFill>
            </a:endParaRPr>
          </a:p>
        </p:txBody>
      </p:sp>
      <p:sp>
        <p:nvSpPr>
          <p:cNvPr id="4" name="Номер слайда 3"/>
          <p:cNvSpPr>
            <a:spLocks noGrp="1"/>
          </p:cNvSpPr>
          <p:nvPr>
            <p:ph type="sldNum" sz="quarter" idx="12"/>
          </p:nvPr>
        </p:nvSpPr>
        <p:spPr/>
        <p:txBody>
          <a:bodyPr/>
          <a:lstStyle>
            <a:lvl1pPr>
              <a:defRPr/>
            </a:lvl1pPr>
          </a:lstStyle>
          <a:p>
            <a:fld id="{56DB196A-BB5F-42BC-A638-6181F2EB9717}"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2853220388"/>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751D696D-365F-40D6-B64A-EC55F5C45289}"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64822256"/>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uk-UA">
              <a:solidFill>
                <a:srgbClr val="FFFFFF"/>
              </a:solidFill>
            </a:endParaRPr>
          </a:p>
        </p:txBody>
      </p:sp>
      <p:sp>
        <p:nvSpPr>
          <p:cNvPr id="6" name="Нижний колонтитул 5"/>
          <p:cNvSpPr>
            <a:spLocks noGrp="1"/>
          </p:cNvSpPr>
          <p:nvPr>
            <p:ph type="ftr" sz="quarter" idx="11"/>
          </p:nvPr>
        </p:nvSpPr>
        <p:spPr/>
        <p:txBody>
          <a:bodyPr/>
          <a:lstStyle>
            <a:lvl1pPr>
              <a:defRPr/>
            </a:lvl1pPr>
          </a:lstStyle>
          <a:p>
            <a:endParaRPr lang="ru-RU" altLang="uk-UA">
              <a:solidFill>
                <a:srgbClr val="FFFFFF"/>
              </a:solidFill>
            </a:endParaRPr>
          </a:p>
        </p:txBody>
      </p:sp>
      <p:sp>
        <p:nvSpPr>
          <p:cNvPr id="7" name="Номер слайда 6"/>
          <p:cNvSpPr>
            <a:spLocks noGrp="1"/>
          </p:cNvSpPr>
          <p:nvPr>
            <p:ph type="sldNum" sz="quarter" idx="12"/>
          </p:nvPr>
        </p:nvSpPr>
        <p:spPr/>
        <p:txBody>
          <a:bodyPr/>
          <a:lstStyle>
            <a:lvl1pPr>
              <a:defRPr/>
            </a:lvl1pPr>
          </a:lstStyle>
          <a:p>
            <a:fld id="{063F1D3C-6030-48D0-BC18-04AE1AC8E260}" type="slidenum">
              <a:rPr lang="ru-RU" altLang="uk-UA">
                <a:solidFill>
                  <a:srgbClr val="FFFFFF"/>
                </a:solidFill>
              </a:rPr>
              <a:pPr/>
              <a:t>‹#›</a:t>
            </a:fld>
            <a:endParaRPr lang="ru-RU" altLang="uk-UA">
              <a:solidFill>
                <a:srgbClr val="FFFFFF"/>
              </a:solidFill>
            </a:endParaRPr>
          </a:p>
        </p:txBody>
      </p:sp>
    </p:spTree>
    <p:extLst>
      <p:ext uri="{BB962C8B-B14F-4D97-AF65-F5344CB8AC3E}">
        <p14:creationId xmlns:p14="http://schemas.microsoft.com/office/powerpoint/2010/main" val="141944931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38914" name="Group 2"/>
          <p:cNvGrpSpPr>
            <a:grpSpLocks/>
          </p:cNvGrpSpPr>
          <p:nvPr/>
        </p:nvGrpSpPr>
        <p:grpSpPr bwMode="auto">
          <a:xfrm>
            <a:off x="1588" y="0"/>
            <a:ext cx="9148762" cy="6851650"/>
            <a:chOff x="1" y="0"/>
            <a:chExt cx="5763" cy="4316"/>
          </a:xfrm>
        </p:grpSpPr>
        <p:sp>
          <p:nvSpPr>
            <p:cNvPr id="3891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1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1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nvGrpSpPr>
            <p:cNvPr id="38918" name="Group 6"/>
            <p:cNvGrpSpPr>
              <a:grpSpLocks/>
            </p:cNvGrpSpPr>
            <p:nvPr/>
          </p:nvGrpSpPr>
          <p:grpSpPr bwMode="auto">
            <a:xfrm>
              <a:off x="288" y="0"/>
              <a:ext cx="5098" cy="4316"/>
              <a:chOff x="288" y="0"/>
              <a:chExt cx="5098" cy="4316"/>
            </a:xfrm>
          </p:grpSpPr>
          <p:sp>
            <p:nvSpPr>
              <p:cNvPr id="38919"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0"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1"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2"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3"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4"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5"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6"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7"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8"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9"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0"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1"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sp>
          <p:nvSpPr>
            <p:cNvPr id="38932"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3"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4"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5"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6"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7"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8"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9"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40"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1"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2"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nvGrpSpPr>
            <p:cNvPr id="38943" name="Group 31"/>
            <p:cNvGrpSpPr>
              <a:grpSpLocks/>
            </p:cNvGrpSpPr>
            <p:nvPr/>
          </p:nvGrpSpPr>
          <p:grpSpPr bwMode="auto">
            <a:xfrm>
              <a:off x="1" y="392"/>
              <a:ext cx="5758" cy="1571"/>
              <a:chOff x="1" y="392"/>
              <a:chExt cx="5758" cy="1571"/>
            </a:xfrm>
          </p:grpSpPr>
          <p:sp>
            <p:nvSpPr>
              <p:cNvPr id="38944"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5"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6"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7"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8"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8949"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50"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8951"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ru-RU" altLang="uk-UA" smtClean="0"/>
              <a:t>Образец заголовка</a:t>
            </a:r>
          </a:p>
        </p:txBody>
      </p:sp>
      <p:sp>
        <p:nvSpPr>
          <p:cNvPr id="38952"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uk-UA">
              <a:solidFill>
                <a:srgbClr val="FFFFFF"/>
              </a:solidFill>
            </a:endParaRPr>
          </a:p>
        </p:txBody>
      </p:sp>
      <p:sp>
        <p:nvSpPr>
          <p:cNvPr id="38953"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uk-UA">
              <a:solidFill>
                <a:srgbClr val="FFFFFF"/>
              </a:solidFill>
            </a:endParaRPr>
          </a:p>
        </p:txBody>
      </p:sp>
      <p:sp>
        <p:nvSpPr>
          <p:cNvPr id="38954"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fontAlgn="base">
              <a:spcBef>
                <a:spcPct val="0"/>
              </a:spcBef>
              <a:spcAft>
                <a:spcPct val="0"/>
              </a:spcAft>
            </a:pPr>
            <a:fld id="{7BC42E08-237D-4FCD-9509-FC0ED97F2493}" type="slidenum">
              <a:rPr lang="ru-RU" altLang="uk-UA">
                <a:solidFill>
                  <a:srgbClr val="FFFFFF"/>
                </a:solidFill>
              </a:rPr>
              <a:pPr fontAlgn="base">
                <a:spcBef>
                  <a:spcPct val="0"/>
                </a:spcBef>
                <a:spcAft>
                  <a:spcPct val="0"/>
                </a:spcAft>
              </a:pPr>
              <a:t>‹#›</a:t>
            </a:fld>
            <a:endParaRPr lang="ru-RU" altLang="uk-UA">
              <a:solidFill>
                <a:srgbClr val="FFFFFF"/>
              </a:solidFill>
            </a:endParaRPr>
          </a:p>
        </p:txBody>
      </p:sp>
      <p:sp>
        <p:nvSpPr>
          <p:cNvPr id="38955"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Tree>
    <p:extLst>
      <p:ext uri="{BB962C8B-B14F-4D97-AF65-F5344CB8AC3E}">
        <p14:creationId xmlns:p14="http://schemas.microsoft.com/office/powerpoint/2010/main" val="823037510"/>
      </p:ext>
    </p:extLst>
  </p:cSld>
  <p:clrMap bg1="dk2" tx1="lt1" bg2="dk1"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8951"/>
                                        </p:tgtEl>
                                        <p:attrNameLst>
                                          <p:attrName>style.visibility</p:attrName>
                                        </p:attrNameLst>
                                      </p:cBhvr>
                                      <p:to>
                                        <p:strVal val="visible"/>
                                      </p:to>
                                    </p:set>
                                    <p:anim calcmode="lin" valueType="num">
                                      <p:cBhvr>
                                        <p:cTn id="7" dur="1000" fill="hold"/>
                                        <p:tgtEl>
                                          <p:spTgt spid="38951"/>
                                        </p:tgtEl>
                                        <p:attrNameLst>
                                          <p:attrName>ppt_x</p:attrName>
                                        </p:attrNameLst>
                                      </p:cBhvr>
                                      <p:tavLst>
                                        <p:tav tm="0">
                                          <p:val>
                                            <p:strVal val="#ppt_x-.2"/>
                                          </p:val>
                                        </p:tav>
                                        <p:tav tm="100000">
                                          <p:val>
                                            <p:strVal val="#ppt_x"/>
                                          </p:val>
                                        </p:tav>
                                      </p:tavLst>
                                    </p:anim>
                                    <p:anim calcmode="lin" valueType="num">
                                      <p:cBhvr>
                                        <p:cTn id="8" dur="1000" fill="hold"/>
                                        <p:tgtEl>
                                          <p:spTgt spid="38951"/>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9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8955">
                                            <p:txEl>
                                              <p:pRg st="0" end="0"/>
                                            </p:txEl>
                                          </p:spTgt>
                                        </p:tgtEl>
                                        <p:attrNameLst>
                                          <p:attrName>style.visibility</p:attrName>
                                        </p:attrNameLst>
                                      </p:cBhvr>
                                      <p:to>
                                        <p:strVal val="visible"/>
                                      </p:to>
                                    </p:set>
                                    <p:animEffect transition="in" filter="fade">
                                      <p:cBhvr>
                                        <p:cTn id="14" dur="500"/>
                                        <p:tgtEl>
                                          <p:spTgt spid="38955">
                                            <p:txEl>
                                              <p:pRg st="0" end="0"/>
                                            </p:txEl>
                                          </p:spTgt>
                                        </p:tgtEl>
                                      </p:cBhvr>
                                    </p:animEffect>
                                    <p:anim calcmode="lin" valueType="num">
                                      <p:cBhvr>
                                        <p:cTn id="15" dur="500" fill="hold"/>
                                        <p:tgtEl>
                                          <p:spTgt spid="3895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8955">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8955">
                                            <p:txEl>
                                              <p:pRg st="1" end="1"/>
                                            </p:txEl>
                                          </p:spTgt>
                                        </p:tgtEl>
                                        <p:attrNameLst>
                                          <p:attrName>style.visibility</p:attrName>
                                        </p:attrNameLst>
                                      </p:cBhvr>
                                      <p:to>
                                        <p:strVal val="visible"/>
                                      </p:to>
                                    </p:set>
                                    <p:animEffect transition="in" filter="fade">
                                      <p:cBhvr>
                                        <p:cTn id="19" dur="500"/>
                                        <p:tgtEl>
                                          <p:spTgt spid="38955">
                                            <p:txEl>
                                              <p:pRg st="1" end="1"/>
                                            </p:txEl>
                                          </p:spTgt>
                                        </p:tgtEl>
                                      </p:cBhvr>
                                    </p:animEffect>
                                    <p:anim calcmode="lin" valueType="num">
                                      <p:cBhvr>
                                        <p:cTn id="20" dur="500" fill="hold"/>
                                        <p:tgtEl>
                                          <p:spTgt spid="38955">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8955">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8955">
                                            <p:txEl>
                                              <p:pRg st="2" end="2"/>
                                            </p:txEl>
                                          </p:spTgt>
                                        </p:tgtEl>
                                        <p:attrNameLst>
                                          <p:attrName>style.visibility</p:attrName>
                                        </p:attrNameLst>
                                      </p:cBhvr>
                                      <p:to>
                                        <p:strVal val="visible"/>
                                      </p:to>
                                    </p:set>
                                    <p:animEffect transition="in" filter="fade">
                                      <p:cBhvr>
                                        <p:cTn id="24" dur="500"/>
                                        <p:tgtEl>
                                          <p:spTgt spid="38955">
                                            <p:txEl>
                                              <p:pRg st="2" end="2"/>
                                            </p:txEl>
                                          </p:spTgt>
                                        </p:tgtEl>
                                      </p:cBhvr>
                                    </p:animEffect>
                                    <p:anim calcmode="lin" valueType="num">
                                      <p:cBhvr>
                                        <p:cTn id="25" dur="500" fill="hold"/>
                                        <p:tgtEl>
                                          <p:spTgt spid="38955">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8955">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8955">
                                            <p:txEl>
                                              <p:pRg st="3" end="3"/>
                                            </p:txEl>
                                          </p:spTgt>
                                        </p:tgtEl>
                                        <p:attrNameLst>
                                          <p:attrName>style.visibility</p:attrName>
                                        </p:attrNameLst>
                                      </p:cBhvr>
                                      <p:to>
                                        <p:strVal val="visible"/>
                                      </p:to>
                                    </p:set>
                                    <p:animEffect transition="in" filter="fade">
                                      <p:cBhvr>
                                        <p:cTn id="29" dur="500"/>
                                        <p:tgtEl>
                                          <p:spTgt spid="38955">
                                            <p:txEl>
                                              <p:pRg st="3" end="3"/>
                                            </p:txEl>
                                          </p:spTgt>
                                        </p:tgtEl>
                                      </p:cBhvr>
                                    </p:animEffect>
                                    <p:anim calcmode="lin" valueType="num">
                                      <p:cBhvr>
                                        <p:cTn id="30" dur="500" fill="hold"/>
                                        <p:tgtEl>
                                          <p:spTgt spid="38955">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8955">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8955">
                                            <p:txEl>
                                              <p:pRg st="4" end="4"/>
                                            </p:txEl>
                                          </p:spTgt>
                                        </p:tgtEl>
                                        <p:attrNameLst>
                                          <p:attrName>style.visibility</p:attrName>
                                        </p:attrNameLst>
                                      </p:cBhvr>
                                      <p:to>
                                        <p:strVal val="visible"/>
                                      </p:to>
                                    </p:set>
                                    <p:animEffect transition="in" filter="fade">
                                      <p:cBhvr>
                                        <p:cTn id="34" dur="500"/>
                                        <p:tgtEl>
                                          <p:spTgt spid="38955">
                                            <p:txEl>
                                              <p:pRg st="4" end="4"/>
                                            </p:txEl>
                                          </p:spTgt>
                                        </p:tgtEl>
                                      </p:cBhvr>
                                    </p:animEffect>
                                    <p:anim calcmode="lin" valueType="num">
                                      <p:cBhvr>
                                        <p:cTn id="35" dur="500" fill="hold"/>
                                        <p:tgtEl>
                                          <p:spTgt spid="3895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8955">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51" grpId="0"/>
      <p:bldP spid="38955" grpId="0" build="p">
        <p:tmplLst>
          <p:tmpl lvl="1">
            <p:tnLst>
              <p:par>
                <p:cTn presetID="44" presetClass="entr" presetSubtype="0" fill="hold" nodeType="click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38914" name="Group 2"/>
          <p:cNvGrpSpPr>
            <a:grpSpLocks/>
          </p:cNvGrpSpPr>
          <p:nvPr/>
        </p:nvGrpSpPr>
        <p:grpSpPr bwMode="auto">
          <a:xfrm>
            <a:off x="1588" y="0"/>
            <a:ext cx="9148762" cy="6851650"/>
            <a:chOff x="1" y="0"/>
            <a:chExt cx="5763" cy="4316"/>
          </a:xfrm>
        </p:grpSpPr>
        <p:sp>
          <p:nvSpPr>
            <p:cNvPr id="3891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1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1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nvGrpSpPr>
            <p:cNvPr id="38918" name="Group 6"/>
            <p:cNvGrpSpPr>
              <a:grpSpLocks/>
            </p:cNvGrpSpPr>
            <p:nvPr/>
          </p:nvGrpSpPr>
          <p:grpSpPr bwMode="auto">
            <a:xfrm>
              <a:off x="288" y="0"/>
              <a:ext cx="5098" cy="4316"/>
              <a:chOff x="288" y="0"/>
              <a:chExt cx="5098" cy="4316"/>
            </a:xfrm>
          </p:grpSpPr>
          <p:sp>
            <p:nvSpPr>
              <p:cNvPr id="38919"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0"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1"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2"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3"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4"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5"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6"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7"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8"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29"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0"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1"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grpSp>
        <p:sp>
          <p:nvSpPr>
            <p:cNvPr id="38932"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3"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4"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5"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6"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7"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8"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39"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uk-UA">
                <a:solidFill>
                  <a:srgbClr val="FFFFFF"/>
                </a:solidFill>
                <a:latin typeface="Arial" charset="0"/>
              </a:endParaRPr>
            </a:p>
          </p:txBody>
        </p:sp>
        <p:sp>
          <p:nvSpPr>
            <p:cNvPr id="38940"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1"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2"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nvGrpSpPr>
            <p:cNvPr id="38943" name="Group 31"/>
            <p:cNvGrpSpPr>
              <a:grpSpLocks/>
            </p:cNvGrpSpPr>
            <p:nvPr/>
          </p:nvGrpSpPr>
          <p:grpSpPr bwMode="auto">
            <a:xfrm>
              <a:off x="1" y="392"/>
              <a:ext cx="5758" cy="1571"/>
              <a:chOff x="1" y="392"/>
              <a:chExt cx="5758" cy="1571"/>
            </a:xfrm>
          </p:grpSpPr>
          <p:sp>
            <p:nvSpPr>
              <p:cNvPr id="38944"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5"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6"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7"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48"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8949"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sp>
          <p:nvSpPr>
            <p:cNvPr id="38950"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uk-UA">
                <a:solidFill>
                  <a:srgbClr val="FFFFFF"/>
                </a:solidFill>
                <a:latin typeface="Arial" charset="0"/>
              </a:endParaRPr>
            </a:p>
          </p:txBody>
        </p:sp>
      </p:grpSp>
      <p:sp>
        <p:nvSpPr>
          <p:cNvPr id="38951"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ru-RU" altLang="uk-UA" smtClean="0"/>
              <a:t>Образец заголовка</a:t>
            </a:r>
          </a:p>
        </p:txBody>
      </p:sp>
      <p:sp>
        <p:nvSpPr>
          <p:cNvPr id="38952"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uk-UA">
              <a:solidFill>
                <a:srgbClr val="FFFFFF"/>
              </a:solidFill>
            </a:endParaRPr>
          </a:p>
        </p:txBody>
      </p:sp>
      <p:sp>
        <p:nvSpPr>
          <p:cNvPr id="38953"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pPr fontAlgn="base">
              <a:spcBef>
                <a:spcPct val="0"/>
              </a:spcBef>
              <a:spcAft>
                <a:spcPct val="0"/>
              </a:spcAft>
            </a:pPr>
            <a:endParaRPr lang="ru-RU" altLang="uk-UA">
              <a:solidFill>
                <a:srgbClr val="FFFFFF"/>
              </a:solidFill>
            </a:endParaRPr>
          </a:p>
        </p:txBody>
      </p:sp>
      <p:sp>
        <p:nvSpPr>
          <p:cNvPr id="38954"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pPr fontAlgn="base">
              <a:spcBef>
                <a:spcPct val="0"/>
              </a:spcBef>
              <a:spcAft>
                <a:spcPct val="0"/>
              </a:spcAft>
            </a:pPr>
            <a:fld id="{7BC42E08-237D-4FCD-9509-FC0ED97F2493}" type="slidenum">
              <a:rPr lang="ru-RU" altLang="uk-UA">
                <a:solidFill>
                  <a:srgbClr val="FFFFFF"/>
                </a:solidFill>
              </a:rPr>
              <a:pPr fontAlgn="base">
                <a:spcBef>
                  <a:spcPct val="0"/>
                </a:spcBef>
                <a:spcAft>
                  <a:spcPct val="0"/>
                </a:spcAft>
              </a:pPr>
              <a:t>‹#›</a:t>
            </a:fld>
            <a:endParaRPr lang="ru-RU" altLang="uk-UA">
              <a:solidFill>
                <a:srgbClr val="FFFFFF"/>
              </a:solidFill>
            </a:endParaRPr>
          </a:p>
        </p:txBody>
      </p:sp>
      <p:sp>
        <p:nvSpPr>
          <p:cNvPr id="38955"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Tree>
    <p:extLst>
      <p:ext uri="{BB962C8B-B14F-4D97-AF65-F5344CB8AC3E}">
        <p14:creationId xmlns:p14="http://schemas.microsoft.com/office/powerpoint/2010/main" val="4023214098"/>
      </p:ext>
    </p:extLst>
  </p:cSld>
  <p:clrMap bg1="dk2" tx1="lt1" bg2="dk1"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8951"/>
                                        </p:tgtEl>
                                        <p:attrNameLst>
                                          <p:attrName>style.visibility</p:attrName>
                                        </p:attrNameLst>
                                      </p:cBhvr>
                                      <p:to>
                                        <p:strVal val="visible"/>
                                      </p:to>
                                    </p:set>
                                    <p:anim calcmode="lin" valueType="num">
                                      <p:cBhvr>
                                        <p:cTn id="7" dur="1000" fill="hold"/>
                                        <p:tgtEl>
                                          <p:spTgt spid="38951"/>
                                        </p:tgtEl>
                                        <p:attrNameLst>
                                          <p:attrName>ppt_x</p:attrName>
                                        </p:attrNameLst>
                                      </p:cBhvr>
                                      <p:tavLst>
                                        <p:tav tm="0">
                                          <p:val>
                                            <p:strVal val="#ppt_x-.2"/>
                                          </p:val>
                                        </p:tav>
                                        <p:tav tm="100000">
                                          <p:val>
                                            <p:strVal val="#ppt_x"/>
                                          </p:val>
                                        </p:tav>
                                      </p:tavLst>
                                    </p:anim>
                                    <p:anim calcmode="lin" valueType="num">
                                      <p:cBhvr>
                                        <p:cTn id="8" dur="1000" fill="hold"/>
                                        <p:tgtEl>
                                          <p:spTgt spid="38951"/>
                                        </p:tgtEl>
                                        <p:attrNameLst>
                                          <p:attrName>ppt_y</p:attrName>
                                        </p:attrNameLst>
                                      </p:cBhvr>
                                      <p:tavLst>
                                        <p:tav tm="0">
                                          <p:val>
                                            <p:strVal val="#ppt_y"/>
                                          </p:val>
                                        </p:tav>
                                        <p:tav tm="100000">
                                          <p:val>
                                            <p:strVal val="#ppt_y"/>
                                          </p:val>
                                        </p:tav>
                                      </p:tavLst>
                                    </p:anim>
                                    <p:animEffect transition="in" filter="wipe(right)" prLst="gradientSize: 0.1">
                                      <p:cBhvr>
                                        <p:cTn id="9" dur="1000"/>
                                        <p:tgtEl>
                                          <p:spTgt spid="3895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38955">
                                            <p:txEl>
                                              <p:pRg st="0" end="0"/>
                                            </p:txEl>
                                          </p:spTgt>
                                        </p:tgtEl>
                                        <p:attrNameLst>
                                          <p:attrName>style.visibility</p:attrName>
                                        </p:attrNameLst>
                                      </p:cBhvr>
                                      <p:to>
                                        <p:strVal val="visible"/>
                                      </p:to>
                                    </p:set>
                                    <p:animEffect transition="in" filter="fade">
                                      <p:cBhvr>
                                        <p:cTn id="14" dur="500"/>
                                        <p:tgtEl>
                                          <p:spTgt spid="38955">
                                            <p:txEl>
                                              <p:pRg st="0" end="0"/>
                                            </p:txEl>
                                          </p:spTgt>
                                        </p:tgtEl>
                                      </p:cBhvr>
                                    </p:animEffect>
                                    <p:anim calcmode="lin" valueType="num">
                                      <p:cBhvr>
                                        <p:cTn id="15" dur="500" fill="hold"/>
                                        <p:tgtEl>
                                          <p:spTgt spid="3895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38955">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38955">
                                            <p:txEl>
                                              <p:pRg st="1" end="1"/>
                                            </p:txEl>
                                          </p:spTgt>
                                        </p:tgtEl>
                                        <p:attrNameLst>
                                          <p:attrName>style.visibility</p:attrName>
                                        </p:attrNameLst>
                                      </p:cBhvr>
                                      <p:to>
                                        <p:strVal val="visible"/>
                                      </p:to>
                                    </p:set>
                                    <p:animEffect transition="in" filter="fade">
                                      <p:cBhvr>
                                        <p:cTn id="19" dur="500"/>
                                        <p:tgtEl>
                                          <p:spTgt spid="38955">
                                            <p:txEl>
                                              <p:pRg st="1" end="1"/>
                                            </p:txEl>
                                          </p:spTgt>
                                        </p:tgtEl>
                                      </p:cBhvr>
                                    </p:animEffect>
                                    <p:anim calcmode="lin" valueType="num">
                                      <p:cBhvr>
                                        <p:cTn id="20" dur="500" fill="hold"/>
                                        <p:tgtEl>
                                          <p:spTgt spid="38955">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8955">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38955">
                                            <p:txEl>
                                              <p:pRg st="2" end="2"/>
                                            </p:txEl>
                                          </p:spTgt>
                                        </p:tgtEl>
                                        <p:attrNameLst>
                                          <p:attrName>style.visibility</p:attrName>
                                        </p:attrNameLst>
                                      </p:cBhvr>
                                      <p:to>
                                        <p:strVal val="visible"/>
                                      </p:to>
                                    </p:set>
                                    <p:animEffect transition="in" filter="fade">
                                      <p:cBhvr>
                                        <p:cTn id="24" dur="500"/>
                                        <p:tgtEl>
                                          <p:spTgt spid="38955">
                                            <p:txEl>
                                              <p:pRg st="2" end="2"/>
                                            </p:txEl>
                                          </p:spTgt>
                                        </p:tgtEl>
                                      </p:cBhvr>
                                    </p:animEffect>
                                    <p:anim calcmode="lin" valueType="num">
                                      <p:cBhvr>
                                        <p:cTn id="25" dur="500" fill="hold"/>
                                        <p:tgtEl>
                                          <p:spTgt spid="38955">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38955">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38955">
                                            <p:txEl>
                                              <p:pRg st="3" end="3"/>
                                            </p:txEl>
                                          </p:spTgt>
                                        </p:tgtEl>
                                        <p:attrNameLst>
                                          <p:attrName>style.visibility</p:attrName>
                                        </p:attrNameLst>
                                      </p:cBhvr>
                                      <p:to>
                                        <p:strVal val="visible"/>
                                      </p:to>
                                    </p:set>
                                    <p:animEffect transition="in" filter="fade">
                                      <p:cBhvr>
                                        <p:cTn id="29" dur="500"/>
                                        <p:tgtEl>
                                          <p:spTgt spid="38955">
                                            <p:txEl>
                                              <p:pRg st="3" end="3"/>
                                            </p:txEl>
                                          </p:spTgt>
                                        </p:tgtEl>
                                      </p:cBhvr>
                                    </p:animEffect>
                                    <p:anim calcmode="lin" valueType="num">
                                      <p:cBhvr>
                                        <p:cTn id="30" dur="500" fill="hold"/>
                                        <p:tgtEl>
                                          <p:spTgt spid="38955">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8955">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38955">
                                            <p:txEl>
                                              <p:pRg st="4" end="4"/>
                                            </p:txEl>
                                          </p:spTgt>
                                        </p:tgtEl>
                                        <p:attrNameLst>
                                          <p:attrName>style.visibility</p:attrName>
                                        </p:attrNameLst>
                                      </p:cBhvr>
                                      <p:to>
                                        <p:strVal val="visible"/>
                                      </p:to>
                                    </p:set>
                                    <p:animEffect transition="in" filter="fade">
                                      <p:cBhvr>
                                        <p:cTn id="34" dur="500"/>
                                        <p:tgtEl>
                                          <p:spTgt spid="38955">
                                            <p:txEl>
                                              <p:pRg st="4" end="4"/>
                                            </p:txEl>
                                          </p:spTgt>
                                        </p:tgtEl>
                                      </p:cBhvr>
                                    </p:animEffect>
                                    <p:anim calcmode="lin" valueType="num">
                                      <p:cBhvr>
                                        <p:cTn id="35" dur="500" fill="hold"/>
                                        <p:tgtEl>
                                          <p:spTgt spid="3895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38955">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51" grpId="0"/>
      <p:bldP spid="38955" grpId="0" build="p">
        <p:tmplLst>
          <p:tmpl lvl="1">
            <p:tnLst>
              <p:par>
                <p:cTn presetID="44" presetClass="entr" presetSubtype="0" fill="hold" nodeType="click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38955"/>
                        </p:tgtEl>
                        <p:attrNameLst>
                          <p:attrName>style.visibility</p:attrName>
                        </p:attrNameLst>
                      </p:cBhvr>
                      <p:to>
                        <p:strVal val="visible"/>
                      </p:to>
                    </p:set>
                    <p:animEffect transition="in" filter="fade">
                      <p:cBhvr>
                        <p:cTn dur="500"/>
                        <p:tgtEl>
                          <p:spTgt spid="38955"/>
                        </p:tgtEl>
                      </p:cBhvr>
                    </p:animEffect>
                    <p:anim calcmode="lin" valueType="num">
                      <p:cBhvr>
                        <p:cTn dur="500" fill="hold"/>
                        <p:tgtEl>
                          <p:spTgt spid="38955"/>
                        </p:tgtEl>
                        <p:attrNameLst>
                          <p:attrName>ppt_x</p:attrName>
                        </p:attrNameLst>
                      </p:cBhvr>
                      <p:tavLst>
                        <p:tav tm="0">
                          <p:val>
                            <p:strVal val="#ppt_x"/>
                          </p:val>
                        </p:tav>
                        <p:tav tm="100000">
                          <p:val>
                            <p:strVal val="#ppt_x"/>
                          </p:val>
                        </p:tav>
                      </p:tavLst>
                    </p:anim>
                    <p:anim calcmode="lin" valueType="num">
                      <p:cBhvr>
                        <p:cTn dur="500" fill="hold"/>
                        <p:tgtEl>
                          <p:spTgt spid="38955"/>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683568" y="1052736"/>
            <a:ext cx="7772400" cy="1008335"/>
          </a:xfrm>
        </p:spPr>
        <p:txBody>
          <a:bodyPr/>
          <a:lstStyle/>
          <a:p>
            <a:r>
              <a:rPr lang="uk-UA" altLang="uk-UA" dirty="0" smtClean="0">
                <a:solidFill>
                  <a:srgbClr val="FFFF00"/>
                </a:solidFill>
              </a:rPr>
              <a:t>Тема 1</a:t>
            </a:r>
            <a:endParaRPr lang="uk-UA" altLang="uk-UA" dirty="0">
              <a:solidFill>
                <a:srgbClr val="FFFF00"/>
              </a:solidFill>
            </a:endParaRPr>
          </a:p>
        </p:txBody>
      </p:sp>
      <p:sp>
        <p:nvSpPr>
          <p:cNvPr id="2051" name="Rectangle 3"/>
          <p:cNvSpPr>
            <a:spLocks noGrp="1" noChangeArrowheads="1"/>
          </p:cNvSpPr>
          <p:nvPr>
            <p:ph type="subTitle" sz="quarter" idx="1"/>
          </p:nvPr>
        </p:nvSpPr>
        <p:spPr>
          <a:xfrm>
            <a:off x="1371600" y="2420888"/>
            <a:ext cx="6400800" cy="3217912"/>
          </a:xfrm>
        </p:spPr>
        <p:txBody>
          <a:bodyPr/>
          <a:lstStyle/>
          <a:p>
            <a:r>
              <a:rPr lang="uk-UA" sz="6600" b="1" dirty="0">
                <a:solidFill>
                  <a:srgbClr val="FFFF00"/>
                </a:solidFill>
                <a:effectLst/>
              </a:rPr>
              <a:t>Загальні положення про договір</a:t>
            </a:r>
            <a:endParaRPr lang="uk-UA" altLang="uk-UA" sz="6600" dirty="0">
              <a:solidFill>
                <a:srgbClr val="FFFF00"/>
              </a:solidFill>
            </a:endParaRPr>
          </a:p>
          <a:p>
            <a:endParaRPr lang="uk-UA" altLang="uk-UA" dirty="0"/>
          </a:p>
        </p:txBody>
      </p:sp>
    </p:spTree>
    <p:extLst>
      <p:ext uri="{BB962C8B-B14F-4D97-AF65-F5344CB8AC3E}">
        <p14:creationId xmlns:p14="http://schemas.microsoft.com/office/powerpoint/2010/main" val="24686220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180018" y="301484"/>
            <a:ext cx="8712050" cy="6408738"/>
            <a:chOff x="1376" y="-148"/>
            <a:chExt cx="7864"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0" name="AutoShape 6"/>
            <p:cNvSpPr>
              <a:spLocks noChangeArrowheads="1"/>
            </p:cNvSpPr>
            <p:nvPr/>
          </p:nvSpPr>
          <p:spPr bwMode="auto">
            <a:xfrm>
              <a:off x="1376" y="233"/>
              <a:ext cx="7812" cy="257"/>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3200" dirty="0" smtClean="0"/>
                <a:t>За наявністю зустрічного зобов'язання</a:t>
              </a:r>
              <a:endParaRPr lang="ru-RU" sz="3200" dirty="0"/>
            </a:p>
          </p:txBody>
        </p:sp>
        <p:sp>
          <p:nvSpPr>
            <p:cNvPr id="52231" name="AutoShape 7"/>
            <p:cNvSpPr>
              <a:spLocks noChangeArrowheads="1"/>
            </p:cNvSpPr>
            <p:nvPr/>
          </p:nvSpPr>
          <p:spPr bwMode="auto">
            <a:xfrm>
              <a:off x="3019" y="564"/>
              <a:ext cx="4199"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a:t>о</a:t>
              </a:r>
              <a:r>
                <a:rPr lang="uk-UA" sz="4400" dirty="0" smtClean="0"/>
                <a:t>платні</a:t>
              </a:r>
              <a:endParaRPr lang="ru-RU" sz="4400" dirty="0"/>
            </a:p>
          </p:txBody>
        </p:sp>
        <p:sp>
          <p:nvSpPr>
            <p:cNvPr id="52232" name="AutoShape 8"/>
            <p:cNvSpPr>
              <a:spLocks noChangeArrowheads="1"/>
            </p:cNvSpPr>
            <p:nvPr/>
          </p:nvSpPr>
          <p:spPr bwMode="auto">
            <a:xfrm>
              <a:off x="3051" y="1032"/>
              <a:ext cx="4199"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smtClean="0"/>
                <a:t>безоплатні</a:t>
              </a:r>
              <a:endParaRPr lang="ru-RU" sz="4400" dirty="0"/>
            </a:p>
          </p:txBody>
        </p:sp>
        <p:sp>
          <p:nvSpPr>
            <p:cNvPr id="52233" name="AutoShape 9"/>
            <p:cNvSpPr>
              <a:spLocks noChangeArrowheads="1"/>
            </p:cNvSpPr>
            <p:nvPr/>
          </p:nvSpPr>
          <p:spPr bwMode="auto">
            <a:xfrm>
              <a:off x="2078" y="-148"/>
              <a:ext cx="7110" cy="288"/>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6000" dirty="0" smtClean="0"/>
                <a:t>Види договорів</a:t>
              </a:r>
              <a:endParaRPr lang="ru-RU" sz="6000" dirty="0"/>
            </a:p>
          </p:txBody>
        </p:sp>
        <p:sp>
          <p:nvSpPr>
            <p:cNvPr id="52234" name="Line 10"/>
            <p:cNvSpPr>
              <a:spLocks noChangeShapeType="1"/>
            </p:cNvSpPr>
            <p:nvPr/>
          </p:nvSpPr>
          <p:spPr bwMode="auto">
            <a:xfrm flipV="1">
              <a:off x="7843" y="484"/>
              <a:ext cx="1" cy="796"/>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7" name="Line 13"/>
            <p:cNvSpPr>
              <a:spLocks noChangeShapeType="1"/>
            </p:cNvSpPr>
            <p:nvPr/>
          </p:nvSpPr>
          <p:spPr bwMode="auto">
            <a:xfrm>
              <a:off x="7914" y="135"/>
              <a:ext cx="0" cy="8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39" name="Line 15"/>
            <p:cNvSpPr>
              <a:spLocks noChangeShapeType="1"/>
            </p:cNvSpPr>
            <p:nvPr/>
          </p:nvSpPr>
          <p:spPr bwMode="auto">
            <a:xfrm flipH="1">
              <a:off x="7218" y="72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261871439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Картинки подарки (44 фото) • Развлекательные картинк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548680"/>
            <a:ext cx="3528391" cy="3384376"/>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Как правильно передать деньги за квартиру и не потерять | Пять звезд  Недвижимость | Яндекс Дзен"/>
          <p:cNvSpPr>
            <a:spLocks noChangeAspect="1" noChangeArrowheads="1"/>
          </p:cNvSpPr>
          <p:nvPr/>
        </p:nvSpPr>
        <p:spPr bwMode="auto">
          <a:xfrm>
            <a:off x="155575" y="-99392"/>
            <a:ext cx="304800" cy="25973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Рисунок 3"/>
          <p:cNvPicPr>
            <a:picLocks noChangeAspect="1"/>
          </p:cNvPicPr>
          <p:nvPr/>
        </p:nvPicPr>
        <p:blipFill>
          <a:blip r:embed="rId3"/>
          <a:stretch>
            <a:fillRect/>
          </a:stretch>
        </p:blipFill>
        <p:spPr>
          <a:xfrm>
            <a:off x="4067944" y="3212976"/>
            <a:ext cx="4680520" cy="3384376"/>
          </a:xfrm>
          <a:prstGeom prst="rect">
            <a:avLst/>
          </a:prstGeom>
        </p:spPr>
      </p:pic>
    </p:spTree>
    <p:extLst>
      <p:ext uri="{BB962C8B-B14F-4D97-AF65-F5344CB8AC3E}">
        <p14:creationId xmlns:p14="http://schemas.microsoft.com/office/powerpoint/2010/main" val="107020241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5613" y="273050"/>
            <a:ext cx="8226425" cy="6468318"/>
          </a:xfrm>
        </p:spPr>
        <p:txBody>
          <a:bodyPr/>
          <a:lstStyle/>
          <a:p>
            <a:r>
              <a:rPr lang="uk-UA" sz="6000" b="1" dirty="0" smtClean="0">
                <a:effectLst/>
              </a:rPr>
              <a:t>ОПЛАТНИМ </a:t>
            </a:r>
            <a:r>
              <a:rPr lang="uk-UA" sz="6000" b="1" dirty="0">
                <a:effectLst/>
              </a:rPr>
              <a:t>є</a:t>
            </a:r>
            <a:r>
              <a:rPr lang="uk-UA" sz="6000" dirty="0">
                <a:effectLst/>
              </a:rPr>
              <a:t> договір, за яким сторона повинна отримати плату або </a:t>
            </a:r>
            <a:r>
              <a:rPr lang="uk-UA" sz="6000" b="1" dirty="0" smtClean="0">
                <a:effectLst/>
              </a:rPr>
              <a:t>ІНШУ ВИНАГОРОДУ </a:t>
            </a:r>
            <a:r>
              <a:rPr lang="uk-UA" sz="6000" dirty="0" smtClean="0">
                <a:effectLst/>
              </a:rPr>
              <a:t>за </a:t>
            </a:r>
            <a:r>
              <a:rPr lang="uk-UA" sz="6000" dirty="0">
                <a:effectLst/>
              </a:rPr>
              <a:t>виконання своїх обов'язків</a:t>
            </a:r>
            <a:endParaRPr lang="uk-UA" sz="6000" dirty="0"/>
          </a:p>
        </p:txBody>
      </p:sp>
    </p:spTree>
    <p:extLst>
      <p:ext uri="{BB962C8B-B14F-4D97-AF65-F5344CB8AC3E}">
        <p14:creationId xmlns:p14="http://schemas.microsoft.com/office/powerpoint/2010/main" val="309322339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5613" y="273050"/>
            <a:ext cx="8226425" cy="6252294"/>
          </a:xfrm>
        </p:spPr>
        <p:txBody>
          <a:bodyPr/>
          <a:lstStyle/>
          <a:p>
            <a:pPr eaLnBrk="1" hangingPunct="1"/>
            <a:r>
              <a:rPr lang="uk-UA" sz="4800" b="1" dirty="0" smtClean="0">
                <a:effectLst/>
              </a:rPr>
              <a:t>Безоплатним </a:t>
            </a:r>
            <a:r>
              <a:rPr lang="uk-UA" sz="4800" dirty="0">
                <a:effectLst/>
              </a:rPr>
              <a:t>визнається договір, за яким одна сторона зобов'язується надати що-небудь іншій стороні без отримання від неї винагороди або іншого зустрічного надання</a:t>
            </a:r>
            <a:endParaRPr lang="uk-UA" sz="4800" dirty="0"/>
          </a:p>
        </p:txBody>
      </p:sp>
    </p:spTree>
    <p:extLst>
      <p:ext uri="{BB962C8B-B14F-4D97-AF65-F5344CB8AC3E}">
        <p14:creationId xmlns:p14="http://schemas.microsoft.com/office/powerpoint/2010/main" val="45174277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468056" y="301484"/>
            <a:ext cx="8424012" cy="6408738"/>
            <a:chOff x="1636" y="-148"/>
            <a:chExt cx="7604"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0" name="AutoShape 6"/>
            <p:cNvSpPr>
              <a:spLocks noChangeArrowheads="1"/>
            </p:cNvSpPr>
            <p:nvPr/>
          </p:nvSpPr>
          <p:spPr bwMode="auto">
            <a:xfrm>
              <a:off x="1636" y="202"/>
              <a:ext cx="7552"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2800" b="1" dirty="0" smtClean="0"/>
                <a:t>За моментом виникнення прав та обов'язків</a:t>
              </a:r>
              <a:endParaRPr lang="ru-RU" sz="2800" dirty="0"/>
            </a:p>
          </p:txBody>
        </p:sp>
        <p:sp>
          <p:nvSpPr>
            <p:cNvPr id="52231" name="AutoShape 7"/>
            <p:cNvSpPr>
              <a:spLocks noChangeArrowheads="1"/>
            </p:cNvSpPr>
            <p:nvPr/>
          </p:nvSpPr>
          <p:spPr bwMode="auto">
            <a:xfrm>
              <a:off x="3019" y="564"/>
              <a:ext cx="4199"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smtClean="0"/>
                <a:t>консенсуальні</a:t>
              </a:r>
              <a:endParaRPr lang="ru-RU" sz="4400" dirty="0"/>
            </a:p>
          </p:txBody>
        </p:sp>
        <p:sp>
          <p:nvSpPr>
            <p:cNvPr id="52232" name="AutoShape 8"/>
            <p:cNvSpPr>
              <a:spLocks noChangeArrowheads="1"/>
            </p:cNvSpPr>
            <p:nvPr/>
          </p:nvSpPr>
          <p:spPr bwMode="auto">
            <a:xfrm>
              <a:off x="3051" y="1032"/>
              <a:ext cx="4199"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smtClean="0"/>
                <a:t>реальні</a:t>
              </a:r>
              <a:endParaRPr lang="ru-RU" sz="4400" dirty="0"/>
            </a:p>
          </p:txBody>
        </p:sp>
        <p:sp>
          <p:nvSpPr>
            <p:cNvPr id="52233" name="AutoShape 9"/>
            <p:cNvSpPr>
              <a:spLocks noChangeArrowheads="1"/>
            </p:cNvSpPr>
            <p:nvPr/>
          </p:nvSpPr>
          <p:spPr bwMode="auto">
            <a:xfrm>
              <a:off x="2078" y="-148"/>
              <a:ext cx="7110"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6000" dirty="0" smtClean="0"/>
                <a:t>Види договорів</a:t>
              </a:r>
              <a:endParaRPr lang="ru-RU" sz="6000" dirty="0"/>
            </a:p>
          </p:txBody>
        </p:sp>
        <p:sp>
          <p:nvSpPr>
            <p:cNvPr id="52234" name="Line 10"/>
            <p:cNvSpPr>
              <a:spLocks noChangeShapeType="1"/>
            </p:cNvSpPr>
            <p:nvPr/>
          </p:nvSpPr>
          <p:spPr bwMode="auto">
            <a:xfrm flipV="1">
              <a:off x="7843" y="484"/>
              <a:ext cx="1" cy="796"/>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7" name="Line 13"/>
            <p:cNvSpPr>
              <a:spLocks noChangeShapeType="1"/>
            </p:cNvSpPr>
            <p:nvPr/>
          </p:nvSpPr>
          <p:spPr bwMode="auto">
            <a:xfrm>
              <a:off x="7936" y="122"/>
              <a:ext cx="0" cy="8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39" name="Line 15"/>
            <p:cNvSpPr>
              <a:spLocks noChangeShapeType="1"/>
            </p:cNvSpPr>
            <p:nvPr/>
          </p:nvSpPr>
          <p:spPr bwMode="auto">
            <a:xfrm flipH="1">
              <a:off x="7218" y="72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1677958728"/>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91547"/>
          </a:xfrm>
        </p:spPr>
        <p:txBody>
          <a:bodyPr/>
          <a:lstStyle/>
          <a:p>
            <a:endParaRPr lang="en-US" dirty="0"/>
          </a:p>
        </p:txBody>
      </p:sp>
      <p:pic>
        <p:nvPicPr>
          <p:cNvPr id="3" name="Рисунок 2" descr="«»"/>
          <p:cNvPicPr/>
          <p:nvPr/>
        </p:nvPicPr>
        <p:blipFill>
          <a:blip r:embed="rId2">
            <a:extLst>
              <a:ext uri="{28A0092B-C50C-407E-A947-70E740481C1C}">
                <a14:useLocalDpi xmlns:a14="http://schemas.microsoft.com/office/drawing/2010/main" val="0"/>
              </a:ext>
            </a:extLst>
          </a:blip>
          <a:srcRect/>
          <a:stretch>
            <a:fillRect/>
          </a:stretch>
        </p:blipFill>
        <p:spPr bwMode="auto">
          <a:xfrm>
            <a:off x="2190750" y="571500"/>
            <a:ext cx="4762500" cy="5715000"/>
          </a:xfrm>
          <a:prstGeom prst="rect">
            <a:avLst/>
          </a:prstGeom>
          <a:noFill/>
          <a:ln>
            <a:noFill/>
          </a:ln>
        </p:spPr>
      </p:pic>
    </p:spTree>
    <p:extLst>
      <p:ext uri="{BB962C8B-B14F-4D97-AF65-F5344CB8AC3E}">
        <p14:creationId xmlns:p14="http://schemas.microsoft.com/office/powerpoint/2010/main" val="4162448344"/>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3" y="188640"/>
            <a:ext cx="8064897" cy="6012000"/>
          </a:xfrm>
        </p:spPr>
        <p:txBody>
          <a:bodyPr/>
          <a:lstStyle/>
          <a:p>
            <a:endParaRPr lang="en-US" dirty="0"/>
          </a:p>
        </p:txBody>
      </p:sp>
      <p:pic>
        <p:nvPicPr>
          <p:cNvPr id="1026" name="Picture 2" descr="Картинки по запросу рукопожатие | Note to self, How to apply, Lo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1003" y="980077"/>
            <a:ext cx="6657975" cy="4429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514266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6" name="Picture 8" descr="Можно ли передавать вещи через блокпосты Алматы"/>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196752"/>
            <a:ext cx="7715250" cy="4819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0185964"/>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175523"/>
          </a:xfrm>
        </p:spPr>
        <p:txBody>
          <a:bodyPr/>
          <a:lstStyle/>
          <a:p>
            <a:r>
              <a:rPr lang="uk-UA" dirty="0">
                <a:effectLst/>
              </a:rPr>
              <a:t>За консенсуальним договором для виникнення зобов'язання достатньо згоди сторін </a:t>
            </a:r>
            <a:r>
              <a:rPr lang="uk-UA" dirty="0" smtClean="0">
                <a:effectLst/>
              </a:rPr>
              <a:t>(досягнення </a:t>
            </a:r>
            <a:r>
              <a:rPr lang="uk-UA" dirty="0">
                <a:effectLst/>
              </a:rPr>
              <a:t>консенсусу</a:t>
            </a:r>
            <a:r>
              <a:rPr lang="uk-UA" dirty="0" smtClean="0">
                <a:effectLst/>
              </a:rPr>
              <a:t>). Він </a:t>
            </a:r>
            <a:r>
              <a:rPr lang="uk-UA" dirty="0">
                <a:effectLst/>
              </a:rPr>
              <a:t>вважається укладеним з моменту досягнення цієї згоди (наприклад, договори поставки, підряду, оренди).</a:t>
            </a:r>
            <a:endParaRPr lang="ru-RU" dirty="0"/>
          </a:p>
        </p:txBody>
      </p:sp>
    </p:spTree>
    <p:extLst>
      <p:ext uri="{BB962C8B-B14F-4D97-AF65-F5344CB8AC3E}">
        <p14:creationId xmlns:p14="http://schemas.microsoft.com/office/powerpoint/2010/main" val="377073810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dirty="0">
                <a:effectLst/>
              </a:rPr>
              <a:t>В </a:t>
            </a:r>
            <a:r>
              <a:rPr lang="uk-UA" b="1" dirty="0">
                <a:effectLst/>
              </a:rPr>
              <a:t>реальних</a:t>
            </a:r>
            <a:r>
              <a:rPr lang="uk-UA" dirty="0">
                <a:effectLst/>
              </a:rPr>
              <a:t> договорах, крім згоди сторін, необхідно виконати певні дії, наприклад передати майно, сплатити гроші. </a:t>
            </a:r>
            <a:r>
              <a:rPr lang="uk-UA" dirty="0" smtClean="0">
                <a:effectLst/>
              </a:rPr>
              <a:t>Він </a:t>
            </a:r>
            <a:r>
              <a:rPr lang="uk-UA" dirty="0">
                <a:effectLst/>
              </a:rPr>
              <a:t>вважається укладеним </a:t>
            </a:r>
            <a:r>
              <a:rPr lang="uk-UA" dirty="0" smtClean="0">
                <a:effectLst/>
              </a:rPr>
              <a:t>з </a:t>
            </a:r>
            <a:r>
              <a:rPr lang="uk-UA" dirty="0">
                <a:effectLst/>
              </a:rPr>
              <a:t>моменту виконання </a:t>
            </a:r>
            <a:r>
              <a:rPr lang="uk-UA" dirty="0" smtClean="0">
                <a:effectLst/>
              </a:rPr>
              <a:t>цих дій (наприклад</a:t>
            </a:r>
            <a:r>
              <a:rPr lang="uk-UA" dirty="0">
                <a:effectLst/>
              </a:rPr>
              <a:t>, договори перевезення вантажу, позики тощо).</a:t>
            </a:r>
            <a:endParaRPr lang="ru-RU" dirty="0"/>
          </a:p>
        </p:txBody>
      </p:sp>
    </p:spTree>
    <p:extLst>
      <p:ext uri="{BB962C8B-B14F-4D97-AF65-F5344CB8AC3E}">
        <p14:creationId xmlns:p14="http://schemas.microsoft.com/office/powerpoint/2010/main" val="101411363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381000" y="152400"/>
            <a:ext cx="8458200" cy="1764432"/>
          </a:xfrm>
        </p:spPr>
        <p:txBody>
          <a:bodyPr/>
          <a:lstStyle/>
          <a:p>
            <a:r>
              <a:rPr lang="uk-UA" sz="4800" b="1" dirty="0">
                <a:solidFill>
                  <a:srgbClr val="FFFF00"/>
                </a:solidFill>
                <a:effectLst/>
              </a:rPr>
              <a:t>План </a:t>
            </a:r>
            <a:r>
              <a:rPr lang="uk-UA" sz="4800" b="1" dirty="0" smtClean="0">
                <a:solidFill>
                  <a:srgbClr val="FFFF00"/>
                </a:solidFill>
                <a:effectLst/>
              </a:rPr>
              <a:t>лекції</a:t>
            </a:r>
            <a:endParaRPr lang="uk-UA" altLang="uk-UA" sz="4800" dirty="0">
              <a:solidFill>
                <a:srgbClr val="FFFF00"/>
              </a:solidFill>
            </a:endParaRPr>
          </a:p>
        </p:txBody>
      </p:sp>
      <p:sp>
        <p:nvSpPr>
          <p:cNvPr id="5123" name="Rectangle 3"/>
          <p:cNvSpPr>
            <a:spLocks noGrp="1" noChangeArrowheads="1"/>
          </p:cNvSpPr>
          <p:nvPr>
            <p:ph type="subTitle" sz="quarter" idx="1"/>
          </p:nvPr>
        </p:nvSpPr>
        <p:spPr>
          <a:xfrm>
            <a:off x="228600" y="2204864"/>
            <a:ext cx="8686800" cy="4348336"/>
          </a:xfrm>
        </p:spPr>
        <p:txBody>
          <a:bodyPr/>
          <a:lstStyle/>
          <a:p>
            <a:pPr algn="just"/>
            <a:r>
              <a:rPr lang="uk-UA" sz="3600" dirty="0" smtClean="0">
                <a:solidFill>
                  <a:srgbClr val="FFFF00"/>
                </a:solidFill>
                <a:effectLst/>
              </a:rPr>
              <a:t>1</a:t>
            </a:r>
            <a:r>
              <a:rPr lang="uk-UA" sz="3600" dirty="0">
                <a:solidFill>
                  <a:srgbClr val="FFFF00"/>
                </a:solidFill>
                <a:effectLst/>
              </a:rPr>
              <a:t>. Поняття і види договорів.</a:t>
            </a:r>
            <a:endParaRPr lang="ru-RU" sz="3600" dirty="0">
              <a:solidFill>
                <a:srgbClr val="FFFF00"/>
              </a:solidFill>
              <a:effectLst/>
            </a:endParaRPr>
          </a:p>
          <a:p>
            <a:pPr algn="just"/>
            <a:r>
              <a:rPr lang="uk-UA" sz="3600" dirty="0">
                <a:solidFill>
                  <a:srgbClr val="FFFF00"/>
                </a:solidFill>
                <a:effectLst/>
              </a:rPr>
              <a:t>2. Зміст договору.</a:t>
            </a:r>
            <a:endParaRPr lang="ru-RU" sz="3600" dirty="0">
              <a:solidFill>
                <a:srgbClr val="FFFF00"/>
              </a:solidFill>
              <a:effectLst/>
            </a:endParaRPr>
          </a:p>
          <a:p>
            <a:pPr algn="just"/>
            <a:r>
              <a:rPr lang="uk-UA" sz="3600" dirty="0">
                <a:solidFill>
                  <a:srgbClr val="FFFF00"/>
                </a:solidFill>
                <a:effectLst/>
              </a:rPr>
              <a:t>3. Укладення, зміна і розірвання </a:t>
            </a:r>
            <a:r>
              <a:rPr lang="uk-UA" sz="3600" dirty="0" smtClean="0">
                <a:solidFill>
                  <a:srgbClr val="FFFF00"/>
                </a:solidFill>
                <a:effectLst/>
              </a:rPr>
              <a:t>договору.</a:t>
            </a:r>
          </a:p>
          <a:p>
            <a:pPr algn="just"/>
            <a:r>
              <a:rPr lang="uk-UA" sz="3600" dirty="0" smtClean="0">
                <a:solidFill>
                  <a:srgbClr val="FFFF00"/>
                </a:solidFill>
                <a:effectLst/>
              </a:rPr>
              <a:t>4</a:t>
            </a:r>
            <a:r>
              <a:rPr lang="uk-UA" sz="3600" dirty="0">
                <a:solidFill>
                  <a:srgbClr val="FFFF00"/>
                </a:solidFill>
                <a:effectLst/>
              </a:rPr>
              <a:t>. Підстави та наслідки зміни або розірвання договору.</a:t>
            </a:r>
            <a:endParaRPr lang="ru-RU" sz="3600" dirty="0">
              <a:solidFill>
                <a:srgbClr val="FFFF00"/>
              </a:solidFill>
              <a:effectLst/>
            </a:endParaRPr>
          </a:p>
          <a:p>
            <a:pPr>
              <a:lnSpc>
                <a:spcPct val="90000"/>
              </a:lnSpc>
            </a:pPr>
            <a:endParaRPr lang="ru-RU" altLang="uk-UA" sz="4000" dirty="0"/>
          </a:p>
        </p:txBody>
      </p:sp>
    </p:spTree>
    <p:extLst>
      <p:ext uri="{BB962C8B-B14F-4D97-AF65-F5344CB8AC3E}">
        <p14:creationId xmlns:p14="http://schemas.microsoft.com/office/powerpoint/2010/main" val="165375207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b="1" dirty="0">
                <a:effectLst/>
              </a:rPr>
              <a:t>9) В залежності від спрямованості договору задовольняти приватні або суспільні інтереси</a:t>
            </a:r>
            <a:r>
              <a:rPr lang="uk-UA" dirty="0">
                <a:effectLst/>
              </a:rPr>
              <a:t> </a:t>
            </a:r>
            <a:r>
              <a:rPr lang="uk-UA" dirty="0" smtClean="0">
                <a:effectLst/>
              </a:rPr>
              <a:t/>
            </a:r>
            <a:br>
              <a:rPr lang="uk-UA" dirty="0" smtClean="0">
                <a:effectLst/>
              </a:rPr>
            </a:br>
            <a:r>
              <a:rPr lang="uk-UA" dirty="0">
                <a:effectLst/>
              </a:rPr>
              <a:t/>
            </a:r>
            <a:br>
              <a:rPr lang="uk-UA" dirty="0">
                <a:effectLst/>
              </a:rPr>
            </a:br>
            <a:r>
              <a:rPr lang="uk-UA" dirty="0" smtClean="0">
                <a:effectLst/>
              </a:rPr>
              <a:t>приватно-правові договори</a:t>
            </a:r>
            <a:br>
              <a:rPr lang="uk-UA" dirty="0" smtClean="0">
                <a:effectLst/>
              </a:rPr>
            </a:br>
            <a:r>
              <a:rPr lang="uk-UA" dirty="0" smtClean="0">
                <a:effectLst/>
              </a:rPr>
              <a:t>публічний договір</a:t>
            </a:r>
            <a:r>
              <a:rPr lang="ru-RU" dirty="0"/>
              <a:t/>
            </a:r>
            <a:br>
              <a:rPr lang="ru-RU" dirty="0"/>
            </a:br>
            <a:endParaRPr lang="ru-RU" dirty="0"/>
          </a:p>
        </p:txBody>
      </p:sp>
    </p:spTree>
    <p:extLst>
      <p:ext uri="{BB962C8B-B14F-4D97-AF65-F5344CB8AC3E}">
        <p14:creationId xmlns:p14="http://schemas.microsoft.com/office/powerpoint/2010/main" val="2274397048"/>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pPr algn="l"/>
            <a:r>
              <a:rPr lang="uk-UA" sz="2400" b="1" dirty="0" smtClean="0">
                <a:effectLst/>
              </a:rPr>
              <a:t>Стаття 633. Публічний договір</a:t>
            </a:r>
            <a:br>
              <a:rPr lang="uk-UA" sz="2400" b="1" dirty="0" smtClean="0">
                <a:effectLst/>
              </a:rPr>
            </a:br>
            <a:r>
              <a:rPr lang="uk-UA" sz="2400" b="1" dirty="0" smtClean="0">
                <a:effectLst/>
              </a:rPr>
              <a:t/>
            </a:r>
            <a:br>
              <a:rPr lang="uk-UA" sz="2400" b="1" dirty="0" smtClean="0">
                <a:effectLst/>
              </a:rPr>
            </a:br>
            <a:r>
              <a:rPr lang="uk-UA" sz="2400" dirty="0" smtClean="0">
                <a:effectLst/>
              </a:rPr>
              <a:t>1. Публічним є договір, в якому одна сторона - підприємець взяла на себе обов'язок здійснювати продаж товарів, виконання робіт або надання послуг кожному, хто до неї звернеться (роздрібна торгівля, перевезення транспортом загального користування, послуги зв'язку, медичне, готельне, банківське обслуговування тощо).</a:t>
            </a:r>
            <a:br>
              <a:rPr lang="uk-UA" sz="2400" dirty="0" smtClean="0">
                <a:effectLst/>
              </a:rPr>
            </a:br>
            <a:r>
              <a:rPr lang="uk-UA" sz="2400" dirty="0" smtClean="0">
                <a:effectLst/>
              </a:rPr>
              <a:t>2. Умови публічного договору встановлюються однаковими для всіх споживачів, крім тих, кому за законом надані відповідні пільги.</a:t>
            </a:r>
            <a:br>
              <a:rPr lang="uk-UA" sz="2400" dirty="0" smtClean="0">
                <a:effectLst/>
              </a:rPr>
            </a:br>
            <a:r>
              <a:rPr lang="uk-UA" sz="2400" dirty="0" smtClean="0">
                <a:effectLst/>
              </a:rPr>
              <a:t>3. Підприємець не має права надавати переваги одному споживачеві перед іншим щодо укладення публічного договору, якщо інше не встановлено законом.</a:t>
            </a:r>
            <a:br>
              <a:rPr lang="uk-UA" sz="2400" dirty="0" smtClean="0">
                <a:effectLst/>
              </a:rPr>
            </a:br>
            <a:endParaRPr lang="uk-UA" sz="2400" dirty="0"/>
          </a:p>
        </p:txBody>
      </p:sp>
    </p:spTree>
    <p:extLst>
      <p:ext uri="{BB962C8B-B14F-4D97-AF65-F5344CB8AC3E}">
        <p14:creationId xmlns:p14="http://schemas.microsoft.com/office/powerpoint/2010/main" val="414838520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540065" y="301484"/>
            <a:ext cx="8352002" cy="6408738"/>
            <a:chOff x="1701" y="-148"/>
            <a:chExt cx="7539"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0" name="AutoShape 6"/>
            <p:cNvSpPr>
              <a:spLocks noChangeArrowheads="1"/>
            </p:cNvSpPr>
            <p:nvPr/>
          </p:nvSpPr>
          <p:spPr bwMode="auto">
            <a:xfrm>
              <a:off x="1701" y="202"/>
              <a:ext cx="7487"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3200" dirty="0" smtClean="0"/>
                <a:t>За ступенем юридичної завершеності</a:t>
              </a:r>
              <a:endParaRPr lang="ru-RU" sz="3200" dirty="0"/>
            </a:p>
          </p:txBody>
        </p:sp>
        <p:sp>
          <p:nvSpPr>
            <p:cNvPr id="52231" name="AutoShape 7"/>
            <p:cNvSpPr>
              <a:spLocks noChangeArrowheads="1"/>
            </p:cNvSpPr>
            <p:nvPr/>
          </p:nvSpPr>
          <p:spPr bwMode="auto">
            <a:xfrm>
              <a:off x="3019" y="564"/>
              <a:ext cx="4199"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smtClean="0"/>
                <a:t>попередні</a:t>
              </a:r>
              <a:endParaRPr lang="ru-RU" sz="4400" dirty="0"/>
            </a:p>
          </p:txBody>
        </p:sp>
        <p:sp>
          <p:nvSpPr>
            <p:cNvPr id="52232" name="AutoShape 8"/>
            <p:cNvSpPr>
              <a:spLocks noChangeArrowheads="1"/>
            </p:cNvSpPr>
            <p:nvPr/>
          </p:nvSpPr>
          <p:spPr bwMode="auto">
            <a:xfrm>
              <a:off x="3051" y="1032"/>
              <a:ext cx="4199"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smtClean="0"/>
                <a:t>кінцеві</a:t>
              </a:r>
              <a:endParaRPr lang="ru-RU" sz="4400" dirty="0"/>
            </a:p>
          </p:txBody>
        </p:sp>
        <p:sp>
          <p:nvSpPr>
            <p:cNvPr id="52233" name="AutoShape 9"/>
            <p:cNvSpPr>
              <a:spLocks noChangeArrowheads="1"/>
            </p:cNvSpPr>
            <p:nvPr/>
          </p:nvSpPr>
          <p:spPr bwMode="auto">
            <a:xfrm>
              <a:off x="2078" y="-148"/>
              <a:ext cx="7110"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6000" dirty="0" smtClean="0"/>
                <a:t>Види договорів</a:t>
              </a:r>
              <a:endParaRPr lang="ru-RU" sz="6000" dirty="0"/>
            </a:p>
          </p:txBody>
        </p:sp>
        <p:sp>
          <p:nvSpPr>
            <p:cNvPr id="52234" name="Line 10"/>
            <p:cNvSpPr>
              <a:spLocks noChangeShapeType="1"/>
            </p:cNvSpPr>
            <p:nvPr/>
          </p:nvSpPr>
          <p:spPr bwMode="auto">
            <a:xfrm flipV="1">
              <a:off x="7843" y="484"/>
              <a:ext cx="1" cy="796"/>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7" name="Line 13"/>
            <p:cNvSpPr>
              <a:spLocks noChangeShapeType="1"/>
            </p:cNvSpPr>
            <p:nvPr/>
          </p:nvSpPr>
          <p:spPr bwMode="auto">
            <a:xfrm>
              <a:off x="7936" y="122"/>
              <a:ext cx="0" cy="8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39" name="Line 15"/>
            <p:cNvSpPr>
              <a:spLocks noChangeShapeType="1"/>
            </p:cNvSpPr>
            <p:nvPr/>
          </p:nvSpPr>
          <p:spPr bwMode="auto">
            <a:xfrm flipH="1">
              <a:off x="7218" y="72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238762810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lstStyle/>
          <a:p>
            <a:pPr marL="0" indent="0" algn="ctr">
              <a:buNone/>
            </a:pPr>
            <a:r>
              <a:rPr lang="uk-UA" sz="4800" b="1" dirty="0" smtClean="0">
                <a:effectLst/>
              </a:rPr>
              <a:t>ПОПЕРЕДНІЙ</a:t>
            </a:r>
            <a:r>
              <a:rPr lang="uk-UA" sz="4800" dirty="0" smtClean="0">
                <a:effectLst/>
              </a:rPr>
              <a:t> </a:t>
            </a:r>
            <a:r>
              <a:rPr lang="uk-UA" sz="4800" b="1" dirty="0" smtClean="0">
                <a:effectLst/>
              </a:rPr>
              <a:t>договір</a:t>
            </a:r>
            <a:r>
              <a:rPr lang="uk-UA" sz="4800" dirty="0" smtClean="0">
                <a:effectLst/>
              </a:rPr>
              <a:t> – </a:t>
            </a:r>
            <a:r>
              <a:rPr lang="uk-UA" sz="4800" dirty="0">
                <a:effectLst/>
              </a:rPr>
              <a:t>сторони </a:t>
            </a:r>
            <a:r>
              <a:rPr lang="uk-UA" sz="4800" dirty="0" smtClean="0">
                <a:effectLst/>
              </a:rPr>
              <a:t>зобов'язуються </a:t>
            </a:r>
            <a:r>
              <a:rPr lang="uk-UA" sz="4800" dirty="0">
                <a:effectLst/>
              </a:rPr>
              <a:t>протягом певного строку (у певний термін) укласти </a:t>
            </a:r>
            <a:r>
              <a:rPr lang="uk-UA" sz="4800" dirty="0" smtClean="0">
                <a:effectLst/>
              </a:rPr>
              <a:t>основний договір на </a:t>
            </a:r>
            <a:r>
              <a:rPr lang="uk-UA" sz="4800" dirty="0">
                <a:effectLst/>
              </a:rPr>
              <a:t>умовах, встановлених попереднім </a:t>
            </a:r>
            <a:r>
              <a:rPr lang="uk-UA" sz="4800" dirty="0" smtClean="0">
                <a:effectLst/>
              </a:rPr>
              <a:t>договором</a:t>
            </a:r>
            <a:endParaRPr lang="ru-RU" sz="4800" dirty="0"/>
          </a:p>
        </p:txBody>
      </p:sp>
    </p:spTree>
    <p:extLst>
      <p:ext uri="{BB962C8B-B14F-4D97-AF65-F5344CB8AC3E}">
        <p14:creationId xmlns:p14="http://schemas.microsoft.com/office/powerpoint/2010/main" val="356803740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3600" dirty="0" smtClean="0"/>
              <a:t>Попередній договір купівлі-продажу</a:t>
            </a:r>
            <a:endParaRPr lang="en-US" sz="3600" dirty="0"/>
          </a:p>
        </p:txBody>
      </p:sp>
      <p:pic>
        <p:nvPicPr>
          <p:cNvPr id="5122" name="Picture 2" descr="Попередній договір купівлі-продажу"/>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1916832"/>
            <a:ext cx="5832647" cy="3384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757963"/>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264696"/>
          </a:xfrm>
        </p:spPr>
        <p:txBody>
          <a:bodyPr/>
          <a:lstStyle/>
          <a:p>
            <a:pPr marL="0" indent="0" algn="ctr">
              <a:buNone/>
            </a:pPr>
            <a:r>
              <a:rPr lang="uk-UA" sz="4800" b="1" dirty="0" smtClean="0">
                <a:effectLst/>
              </a:rPr>
              <a:t>Кінцевий договір </a:t>
            </a:r>
            <a:r>
              <a:rPr lang="uk-UA" sz="4800" dirty="0" smtClean="0">
                <a:effectLst/>
              </a:rPr>
              <a:t>– має закінчений </a:t>
            </a:r>
            <a:r>
              <a:rPr lang="uk-UA" sz="4800" dirty="0">
                <a:effectLst/>
              </a:rPr>
              <a:t>характер, оскільки безпосередньо із </a:t>
            </a:r>
            <a:r>
              <a:rPr lang="uk-UA" sz="4800" dirty="0" smtClean="0">
                <a:effectLst/>
              </a:rPr>
              <a:t>нього виникають </a:t>
            </a:r>
            <a:r>
              <a:rPr lang="uk-UA" sz="4800" dirty="0">
                <a:effectLst/>
              </a:rPr>
              <a:t>обов'язки щодо виконання певних робіт, надання послуг, передачі </a:t>
            </a:r>
            <a:r>
              <a:rPr lang="uk-UA" sz="4800" dirty="0" smtClean="0">
                <a:effectLst/>
              </a:rPr>
              <a:t>майна</a:t>
            </a:r>
            <a:endParaRPr lang="ru-RU" sz="4800" dirty="0"/>
          </a:p>
        </p:txBody>
      </p:sp>
    </p:spTree>
    <p:extLst>
      <p:ext uri="{BB962C8B-B14F-4D97-AF65-F5344CB8AC3E}">
        <p14:creationId xmlns:p14="http://schemas.microsoft.com/office/powerpoint/2010/main" val="602047357"/>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774923"/>
          </a:xfrm>
        </p:spPr>
        <p:txBody>
          <a:bodyPr/>
          <a:lstStyle/>
          <a:p>
            <a:r>
              <a:rPr lang="uk-UA" b="1" dirty="0">
                <a:effectLst/>
              </a:rPr>
              <a:t>Характеристика договору</a:t>
            </a:r>
            <a:r>
              <a:rPr lang="ru-RU" dirty="0">
                <a:effectLst/>
              </a:rPr>
              <a:t/>
            </a:r>
            <a:br>
              <a:rPr lang="ru-RU" dirty="0">
                <a:effectLst/>
              </a:rPr>
            </a:br>
            <a:endParaRPr lang="ru-RU" dirty="0"/>
          </a:p>
        </p:txBody>
      </p:sp>
      <p:sp>
        <p:nvSpPr>
          <p:cNvPr id="3" name="Объект 2"/>
          <p:cNvSpPr>
            <a:spLocks noGrp="1"/>
          </p:cNvSpPr>
          <p:nvPr>
            <p:ph idx="1"/>
          </p:nvPr>
        </p:nvSpPr>
        <p:spPr>
          <a:xfrm>
            <a:off x="457200" y="908720"/>
            <a:ext cx="8229600" cy="5222205"/>
          </a:xfrm>
        </p:spPr>
        <p:txBody>
          <a:bodyPr/>
          <a:lstStyle/>
          <a:p>
            <a:pPr marL="0" indent="0">
              <a:buNone/>
            </a:pPr>
            <a:r>
              <a:rPr lang="uk-UA" dirty="0">
                <a:effectLst/>
              </a:rPr>
              <a:t>1. Визначення.</a:t>
            </a:r>
            <a:endParaRPr lang="ru-RU" dirty="0">
              <a:effectLst/>
            </a:endParaRPr>
          </a:p>
          <a:p>
            <a:pPr marL="0" indent="0">
              <a:buNone/>
            </a:pPr>
            <a:r>
              <a:rPr lang="uk-UA" dirty="0" smtClean="0">
                <a:effectLst/>
              </a:rPr>
              <a:t>2. Нормативне регулювання.</a:t>
            </a:r>
          </a:p>
          <a:p>
            <a:pPr marL="0" indent="0">
              <a:buNone/>
            </a:pPr>
            <a:r>
              <a:rPr lang="uk-UA" dirty="0" smtClean="0">
                <a:effectLst/>
              </a:rPr>
              <a:t>3</a:t>
            </a:r>
            <a:r>
              <a:rPr lang="uk-UA" dirty="0">
                <a:effectLst/>
              </a:rPr>
              <a:t>. Юридична </a:t>
            </a:r>
            <a:r>
              <a:rPr lang="uk-UA" dirty="0" smtClean="0">
                <a:effectLst/>
              </a:rPr>
              <a:t>характеристика.</a:t>
            </a:r>
            <a:endParaRPr lang="ru-RU" dirty="0">
              <a:effectLst/>
            </a:endParaRPr>
          </a:p>
          <a:p>
            <a:pPr marL="0" indent="0">
              <a:buNone/>
            </a:pPr>
            <a:r>
              <a:rPr lang="uk-UA" dirty="0" smtClean="0">
                <a:effectLst/>
              </a:rPr>
              <a:t>4</a:t>
            </a:r>
            <a:r>
              <a:rPr lang="uk-UA" dirty="0">
                <a:effectLst/>
              </a:rPr>
              <a:t>. Істотні </a:t>
            </a:r>
            <a:r>
              <a:rPr lang="uk-UA" dirty="0" smtClean="0">
                <a:effectLst/>
              </a:rPr>
              <a:t>умови.</a:t>
            </a:r>
            <a:endParaRPr lang="ru-RU" dirty="0">
              <a:effectLst/>
            </a:endParaRPr>
          </a:p>
          <a:p>
            <a:pPr marL="0" indent="0">
              <a:buNone/>
            </a:pPr>
            <a:r>
              <a:rPr lang="uk-UA" dirty="0">
                <a:effectLst/>
              </a:rPr>
              <a:t>5. Форма.</a:t>
            </a:r>
            <a:endParaRPr lang="ru-RU" dirty="0">
              <a:effectLst/>
            </a:endParaRPr>
          </a:p>
          <a:p>
            <a:pPr marL="0" indent="0">
              <a:buNone/>
            </a:pPr>
            <a:r>
              <a:rPr lang="uk-UA" dirty="0">
                <a:effectLst/>
              </a:rPr>
              <a:t>6. </a:t>
            </a:r>
            <a:r>
              <a:rPr lang="uk-UA" dirty="0" smtClean="0">
                <a:effectLst/>
              </a:rPr>
              <a:t>Сторони.</a:t>
            </a:r>
            <a:endParaRPr lang="ru-RU" dirty="0">
              <a:effectLst/>
            </a:endParaRPr>
          </a:p>
          <a:p>
            <a:pPr marL="0" indent="0">
              <a:buNone/>
            </a:pPr>
            <a:r>
              <a:rPr lang="uk-UA" dirty="0" smtClean="0">
                <a:effectLst/>
              </a:rPr>
              <a:t>7</a:t>
            </a:r>
            <a:r>
              <a:rPr lang="uk-UA" dirty="0">
                <a:effectLst/>
              </a:rPr>
              <a:t>. Права та обов’язки сторін.</a:t>
            </a:r>
            <a:endParaRPr lang="ru-RU" dirty="0">
              <a:effectLst/>
            </a:endParaRPr>
          </a:p>
          <a:p>
            <a:pPr marL="0" indent="0">
              <a:buNone/>
            </a:pPr>
            <a:r>
              <a:rPr lang="uk-UA" dirty="0">
                <a:effectLst/>
              </a:rPr>
              <a:t>8. </a:t>
            </a:r>
            <a:r>
              <a:rPr lang="uk-UA" dirty="0" smtClean="0">
                <a:effectLst/>
              </a:rPr>
              <a:t>Відповідальність.</a:t>
            </a:r>
            <a:endParaRPr lang="ru-RU" dirty="0">
              <a:effectLst/>
            </a:endParaRPr>
          </a:p>
          <a:p>
            <a:pPr marL="0" indent="0">
              <a:buNone/>
            </a:pPr>
            <a:r>
              <a:rPr lang="uk-UA" dirty="0">
                <a:effectLst/>
              </a:rPr>
              <a:t>9. Припинення договору.</a:t>
            </a:r>
            <a:endParaRPr lang="ru-RU" dirty="0">
              <a:effectLst/>
            </a:endParaRPr>
          </a:p>
          <a:p>
            <a:endParaRPr lang="ru-RU" dirty="0"/>
          </a:p>
        </p:txBody>
      </p:sp>
    </p:spTree>
    <p:extLst>
      <p:ext uri="{BB962C8B-B14F-4D97-AF65-F5344CB8AC3E}">
        <p14:creationId xmlns:p14="http://schemas.microsoft.com/office/powerpoint/2010/main" val="84431964"/>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effectLst/>
              </a:rPr>
              <a:t>Визначення</a:t>
            </a:r>
            <a:endParaRPr lang="ru-RU" dirty="0"/>
          </a:p>
        </p:txBody>
      </p:sp>
      <p:sp>
        <p:nvSpPr>
          <p:cNvPr id="3" name="Объект 2"/>
          <p:cNvSpPr>
            <a:spLocks noGrp="1"/>
          </p:cNvSpPr>
          <p:nvPr>
            <p:ph idx="1"/>
          </p:nvPr>
        </p:nvSpPr>
        <p:spPr/>
        <p:txBody>
          <a:bodyPr/>
          <a:lstStyle/>
          <a:p>
            <a:pPr marL="0" indent="0">
              <a:buNone/>
            </a:pPr>
            <a:r>
              <a:rPr lang="uk-UA" dirty="0" smtClean="0">
                <a:effectLst/>
              </a:rPr>
              <a:t>Приклад:</a:t>
            </a:r>
          </a:p>
          <a:p>
            <a:pPr marL="0" indent="0">
              <a:buNone/>
            </a:pPr>
            <a:r>
              <a:rPr lang="uk-UA" dirty="0" smtClean="0">
                <a:effectLst/>
              </a:rPr>
              <a:t>За </a:t>
            </a:r>
            <a:r>
              <a:rPr lang="uk-UA" dirty="0">
                <a:effectLst/>
              </a:rPr>
              <a:t>договором купівлі-продажу одна сторона (продавець) передає або зобов'язується передати майно (товар) у власність другій стороні (покупцеві), а покупець приймає або зобов'язується прийняти майно (товар) і сплатити за нього певну грошову суму</a:t>
            </a:r>
            <a:r>
              <a:rPr lang="uk-UA" dirty="0" smtClean="0">
                <a:effectLst/>
              </a:rPr>
              <a:t>.</a:t>
            </a:r>
            <a:endParaRPr lang="ru-RU" dirty="0"/>
          </a:p>
        </p:txBody>
      </p:sp>
    </p:spTree>
    <p:extLst>
      <p:ext uri="{BB962C8B-B14F-4D97-AF65-F5344CB8AC3E}">
        <p14:creationId xmlns:p14="http://schemas.microsoft.com/office/powerpoint/2010/main" val="3773067664"/>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Визначення</a:t>
            </a:r>
            <a:br>
              <a:rPr lang="ru-RU" dirty="0" smtClean="0"/>
            </a:br>
            <a:endParaRPr lang="ru-RU" dirty="0"/>
          </a:p>
        </p:txBody>
      </p:sp>
      <p:sp>
        <p:nvSpPr>
          <p:cNvPr id="3" name="Объект 2"/>
          <p:cNvSpPr>
            <a:spLocks noGrp="1"/>
          </p:cNvSpPr>
          <p:nvPr>
            <p:ph idx="1"/>
          </p:nvPr>
        </p:nvSpPr>
        <p:spPr/>
        <p:txBody>
          <a:bodyPr/>
          <a:lstStyle/>
          <a:p>
            <a:pPr marL="0" indent="0">
              <a:buNone/>
            </a:pPr>
            <a:r>
              <a:rPr lang="uk-UA" sz="3600" dirty="0" smtClean="0">
                <a:effectLst/>
              </a:rPr>
              <a:t>Приклад:</a:t>
            </a:r>
          </a:p>
          <a:p>
            <a:pPr marL="0" indent="0">
              <a:buNone/>
            </a:pPr>
            <a:r>
              <a:rPr lang="uk-UA" sz="3600" dirty="0" smtClean="0">
                <a:effectLst/>
              </a:rPr>
              <a:t>За </a:t>
            </a:r>
            <a:r>
              <a:rPr lang="uk-UA" sz="3600" dirty="0">
                <a:effectLst/>
              </a:rPr>
              <a:t>договором дарування одна сторона (дарувальник) передає або зобов'язується передати в майбутньому другій стороні (обдаровуваному) безоплатно майно (дарунок) у власність (ст. 717 ЦК).</a:t>
            </a:r>
            <a:endParaRPr lang="ru-RU" sz="3600" dirty="0">
              <a:effectLst/>
            </a:endParaRPr>
          </a:p>
          <a:p>
            <a:endParaRPr lang="ru-RU" dirty="0"/>
          </a:p>
        </p:txBody>
      </p:sp>
    </p:spTree>
    <p:extLst>
      <p:ext uri="{BB962C8B-B14F-4D97-AF65-F5344CB8AC3E}">
        <p14:creationId xmlns:p14="http://schemas.microsoft.com/office/powerpoint/2010/main" val="3296161337"/>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Нормативне регулювання</a:t>
            </a:r>
            <a:br>
              <a:rPr lang="uk-UA" dirty="0">
                <a:effectLst/>
              </a:rPr>
            </a:br>
            <a:endParaRPr lang="ru-RU" dirty="0"/>
          </a:p>
        </p:txBody>
      </p:sp>
      <p:sp>
        <p:nvSpPr>
          <p:cNvPr id="3" name="Объект 2"/>
          <p:cNvSpPr>
            <a:spLocks noGrp="1"/>
          </p:cNvSpPr>
          <p:nvPr>
            <p:ph idx="1"/>
          </p:nvPr>
        </p:nvSpPr>
        <p:spPr/>
        <p:txBody>
          <a:bodyPr/>
          <a:lstStyle/>
          <a:p>
            <a:r>
              <a:rPr lang="uk-UA" dirty="0" smtClean="0">
                <a:effectLst/>
              </a:rPr>
              <a:t>ЦК України;</a:t>
            </a:r>
            <a:endParaRPr lang="uk-UA" dirty="0" smtClean="0">
              <a:effectLst/>
            </a:endParaRPr>
          </a:p>
          <a:p>
            <a:r>
              <a:rPr lang="uk-UA" dirty="0" smtClean="0">
                <a:effectLst/>
              </a:rPr>
              <a:t>ГК </a:t>
            </a:r>
            <a:r>
              <a:rPr lang="uk-UA" dirty="0" smtClean="0">
                <a:effectLst/>
              </a:rPr>
              <a:t>України (слід мати </a:t>
            </a:r>
            <a:r>
              <a:rPr lang="uk-UA" dirty="0" smtClean="0">
                <a:effectLst/>
              </a:rPr>
              <a:t>на </a:t>
            </a:r>
            <a:r>
              <a:rPr lang="uk-UA" dirty="0" smtClean="0">
                <a:effectLst/>
              </a:rPr>
              <a:t>увазі щодо господарських договорів, укладених у період його чинності);</a:t>
            </a:r>
            <a:endParaRPr lang="uk-UA" dirty="0" smtClean="0">
              <a:effectLst/>
            </a:endParaRPr>
          </a:p>
          <a:p>
            <a:r>
              <a:rPr lang="uk-UA" dirty="0" smtClean="0">
                <a:effectLst/>
              </a:rPr>
              <a:t>спеціальні </a:t>
            </a:r>
            <a:r>
              <a:rPr lang="uk-UA" dirty="0" smtClean="0">
                <a:effectLst/>
              </a:rPr>
              <a:t>закони (наприклад, Закони України «Про страхування», «Про фінансовий лізинг» тощо); </a:t>
            </a:r>
            <a:endParaRPr lang="uk-UA" dirty="0" smtClean="0">
              <a:effectLst/>
            </a:endParaRPr>
          </a:p>
          <a:p>
            <a:r>
              <a:rPr lang="uk-UA" dirty="0">
                <a:effectLst/>
              </a:rPr>
              <a:t>і</a:t>
            </a:r>
            <a:r>
              <a:rPr lang="uk-UA" dirty="0" smtClean="0">
                <a:effectLst/>
              </a:rPr>
              <a:t>нші нормативно-правові акти.</a:t>
            </a:r>
            <a:endParaRPr lang="ru-RU" dirty="0"/>
          </a:p>
        </p:txBody>
      </p:sp>
    </p:spTree>
    <p:extLst>
      <p:ext uri="{BB962C8B-B14F-4D97-AF65-F5344CB8AC3E}">
        <p14:creationId xmlns:p14="http://schemas.microsoft.com/office/powerpoint/2010/main" val="171777154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5821362"/>
          </a:xfrm>
        </p:spPr>
        <p:txBody>
          <a:bodyPr/>
          <a:lstStyle/>
          <a:p>
            <a:r>
              <a:rPr lang="uk-UA" sz="4000" b="1" dirty="0" smtClean="0">
                <a:solidFill>
                  <a:srgbClr val="002060"/>
                </a:solidFill>
                <a:effectLst/>
              </a:rPr>
              <a:t>ДОГОВІР</a:t>
            </a:r>
            <a:r>
              <a:rPr lang="uk-UA" sz="4000" b="1" dirty="0" smtClean="0">
                <a:effectLst/>
              </a:rPr>
              <a:t/>
            </a:r>
            <a:br>
              <a:rPr lang="uk-UA" sz="4000" b="1" dirty="0" smtClean="0">
                <a:effectLst/>
              </a:rPr>
            </a:br>
            <a:r>
              <a:rPr lang="uk-UA" sz="4000" b="1" dirty="0" smtClean="0">
                <a:effectLst/>
              </a:rPr>
              <a:t/>
            </a:r>
            <a:br>
              <a:rPr lang="uk-UA" sz="4000" b="1" dirty="0" smtClean="0">
                <a:effectLst/>
              </a:rPr>
            </a:br>
            <a:r>
              <a:rPr lang="uk-UA" sz="4000" b="1" dirty="0" smtClean="0">
                <a:solidFill>
                  <a:srgbClr val="002060"/>
                </a:solidFill>
                <a:effectLst/>
              </a:rPr>
              <a:t>ДОМОВЛЕНІСТЬ</a:t>
            </a:r>
            <a:r>
              <a:rPr lang="uk-UA" sz="4000" dirty="0" smtClean="0">
                <a:effectLst/>
              </a:rPr>
              <a:t> </a:t>
            </a:r>
            <a:r>
              <a:rPr lang="uk-UA" sz="4000" dirty="0">
                <a:effectLst/>
              </a:rPr>
              <a:t>між </a:t>
            </a:r>
            <a:r>
              <a:rPr lang="uk-UA" sz="4000" b="1" dirty="0" smtClean="0">
                <a:solidFill>
                  <a:srgbClr val="002060"/>
                </a:solidFill>
                <a:effectLst/>
              </a:rPr>
              <a:t>ДВОМА АБО БІЛЬШЕ </a:t>
            </a:r>
            <a:r>
              <a:rPr lang="uk-UA" sz="4000" dirty="0" smtClean="0">
                <a:effectLst/>
              </a:rPr>
              <a:t>сторонами</a:t>
            </a:r>
            <a:r>
              <a:rPr lang="uk-UA" sz="4000" dirty="0">
                <a:effectLst/>
              </a:rPr>
              <a:t>, спрямована на встановлення, зміну або припинення прав і обов'язків (ст. 626 ЦК України).</a:t>
            </a:r>
            <a:r>
              <a:rPr lang="ru-RU" sz="4000" dirty="0">
                <a:effectLst/>
              </a:rPr>
              <a:t/>
            </a:r>
            <a:br>
              <a:rPr lang="ru-RU" sz="4000" dirty="0">
                <a:effectLst/>
              </a:rPr>
            </a:br>
            <a:endParaRPr lang="ru-RU" altLang="uk-UA" sz="4000" dirty="0">
              <a:solidFill>
                <a:schemeClr val="tx1"/>
              </a:solidFill>
              <a:effectLst/>
            </a:endParaRPr>
          </a:p>
        </p:txBody>
      </p:sp>
    </p:spTree>
    <p:extLst>
      <p:ext uri="{BB962C8B-B14F-4D97-AF65-F5344CB8AC3E}">
        <p14:creationId xmlns:p14="http://schemas.microsoft.com/office/powerpoint/2010/main" val="108072216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Юридична характеристика</a:t>
            </a:r>
            <a:endParaRPr lang="ru-RU" dirty="0"/>
          </a:p>
        </p:txBody>
      </p:sp>
      <p:sp>
        <p:nvSpPr>
          <p:cNvPr id="3" name="Объект 2"/>
          <p:cNvSpPr>
            <a:spLocks noGrp="1"/>
          </p:cNvSpPr>
          <p:nvPr>
            <p:ph idx="1"/>
          </p:nvPr>
        </p:nvSpPr>
        <p:spPr/>
        <p:txBody>
          <a:bodyPr/>
          <a:lstStyle/>
          <a:p>
            <a:pPr marL="0" indent="0">
              <a:buNone/>
            </a:pPr>
            <a:r>
              <a:rPr lang="uk-UA" sz="4000" dirty="0">
                <a:effectLst/>
              </a:rPr>
              <a:t>– реальний, консенсуальний;</a:t>
            </a:r>
            <a:endParaRPr lang="ru-RU" sz="4000" dirty="0">
              <a:effectLst/>
            </a:endParaRPr>
          </a:p>
          <a:p>
            <a:pPr marL="0" indent="0">
              <a:buNone/>
            </a:pPr>
            <a:r>
              <a:rPr lang="uk-UA" sz="4000" dirty="0">
                <a:effectLst/>
              </a:rPr>
              <a:t>– оплатний, безоплатний;</a:t>
            </a:r>
            <a:endParaRPr lang="ru-RU" sz="4000" dirty="0">
              <a:effectLst/>
            </a:endParaRPr>
          </a:p>
          <a:p>
            <a:pPr marL="0" indent="0">
              <a:buNone/>
            </a:pPr>
            <a:r>
              <a:rPr lang="uk-UA" sz="4000" dirty="0">
                <a:effectLst/>
              </a:rPr>
              <a:t>– двосторонній, односторонній</a:t>
            </a:r>
            <a:endParaRPr lang="ru-RU" sz="4000" dirty="0">
              <a:effectLst/>
            </a:endParaRPr>
          </a:p>
          <a:p>
            <a:pPr marL="0" indent="0" algn="just">
              <a:buNone/>
            </a:pPr>
            <a:r>
              <a:rPr lang="uk-UA" sz="4000" dirty="0">
                <a:effectLst/>
              </a:rPr>
              <a:t>– інше </a:t>
            </a:r>
            <a:r>
              <a:rPr lang="uk-UA" dirty="0">
                <a:effectLst/>
              </a:rPr>
              <a:t>(фідуціарний, алеаторний, </a:t>
            </a:r>
            <a:r>
              <a:rPr lang="uk-UA" dirty="0" smtClean="0">
                <a:effectLst/>
              </a:rPr>
              <a:t>публічний, </a:t>
            </a:r>
            <a:r>
              <a:rPr lang="uk-UA" dirty="0" smtClean="0">
                <a:effectLst/>
              </a:rPr>
              <a:t>приєднання</a:t>
            </a:r>
            <a:r>
              <a:rPr lang="uk-UA" dirty="0" smtClean="0">
                <a:effectLst/>
              </a:rPr>
              <a:t>, примірний, типовий </a:t>
            </a:r>
            <a:r>
              <a:rPr lang="uk-UA" dirty="0">
                <a:effectLst/>
              </a:rPr>
              <a:t>тощо)</a:t>
            </a:r>
            <a:endParaRPr lang="ru-RU" dirty="0"/>
          </a:p>
        </p:txBody>
      </p:sp>
    </p:spTree>
    <p:extLst>
      <p:ext uri="{BB962C8B-B14F-4D97-AF65-F5344CB8AC3E}">
        <p14:creationId xmlns:p14="http://schemas.microsoft.com/office/powerpoint/2010/main" val="47287798"/>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effectLst/>
              </a:rPr>
              <a:t>Істотні умови</a:t>
            </a:r>
            <a:br>
              <a:rPr lang="uk-UA" dirty="0">
                <a:effectLst/>
              </a:rPr>
            </a:br>
            <a:endParaRPr lang="ru-RU" dirty="0"/>
          </a:p>
        </p:txBody>
      </p:sp>
      <p:sp>
        <p:nvSpPr>
          <p:cNvPr id="3" name="Объект 2"/>
          <p:cNvSpPr>
            <a:spLocks noGrp="1"/>
          </p:cNvSpPr>
          <p:nvPr>
            <p:ph idx="1"/>
          </p:nvPr>
        </p:nvSpPr>
        <p:spPr/>
        <p:txBody>
          <a:bodyPr/>
          <a:lstStyle/>
          <a:p>
            <a:pPr marL="0" indent="0">
              <a:buNone/>
            </a:pPr>
            <a:r>
              <a:rPr lang="uk-UA" dirty="0">
                <a:effectLst/>
              </a:rPr>
              <a:t>п</a:t>
            </a:r>
            <a:r>
              <a:rPr lang="uk-UA" dirty="0" smtClean="0">
                <a:effectLst/>
              </a:rPr>
              <a:t>редмет</a:t>
            </a:r>
          </a:p>
          <a:p>
            <a:pPr marL="0" indent="0">
              <a:buNone/>
            </a:pPr>
            <a:endParaRPr lang="uk-UA" dirty="0" smtClean="0">
              <a:effectLst/>
            </a:endParaRPr>
          </a:p>
          <a:p>
            <a:pPr marL="0" indent="0">
              <a:buNone/>
            </a:pPr>
            <a:r>
              <a:rPr lang="uk-UA" dirty="0">
                <a:effectLst/>
              </a:rPr>
              <a:t>о</a:t>
            </a:r>
            <a:r>
              <a:rPr lang="uk-UA" dirty="0" smtClean="0">
                <a:effectLst/>
              </a:rPr>
              <a:t>плата</a:t>
            </a:r>
          </a:p>
          <a:p>
            <a:pPr marL="0" indent="0">
              <a:buNone/>
            </a:pPr>
            <a:endParaRPr lang="uk-UA" dirty="0" smtClean="0">
              <a:effectLst/>
            </a:endParaRPr>
          </a:p>
          <a:p>
            <a:pPr marL="0" indent="0">
              <a:buNone/>
            </a:pPr>
            <a:r>
              <a:rPr lang="uk-UA" dirty="0" smtClean="0">
                <a:effectLst/>
              </a:rPr>
              <a:t>інше</a:t>
            </a:r>
            <a:endParaRPr lang="ru-RU" dirty="0"/>
          </a:p>
        </p:txBody>
      </p:sp>
    </p:spTree>
    <p:extLst>
      <p:ext uri="{BB962C8B-B14F-4D97-AF65-F5344CB8AC3E}">
        <p14:creationId xmlns:p14="http://schemas.microsoft.com/office/powerpoint/2010/main" val="2545997919"/>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4800" b="1" dirty="0">
                <a:solidFill>
                  <a:srgbClr val="002060"/>
                </a:solidFill>
                <a:effectLst/>
              </a:rPr>
              <a:t>Форма</a:t>
            </a:r>
            <a:endParaRPr lang="ru-RU" sz="4800" b="1" dirty="0">
              <a:solidFill>
                <a:srgbClr val="002060"/>
              </a:solidFill>
            </a:endParaRPr>
          </a:p>
        </p:txBody>
      </p:sp>
      <p:sp>
        <p:nvSpPr>
          <p:cNvPr id="3" name="Объект 2"/>
          <p:cNvSpPr>
            <a:spLocks noGrp="1"/>
          </p:cNvSpPr>
          <p:nvPr>
            <p:ph idx="1"/>
          </p:nvPr>
        </p:nvSpPr>
        <p:spPr/>
        <p:txBody>
          <a:bodyPr/>
          <a:lstStyle/>
          <a:p>
            <a:pPr marL="0" indent="0">
              <a:buNone/>
            </a:pPr>
            <a:r>
              <a:rPr lang="uk-UA" sz="3600" dirty="0" smtClean="0"/>
              <a:t>Усна</a:t>
            </a:r>
          </a:p>
          <a:p>
            <a:pPr marL="0" indent="0">
              <a:buNone/>
            </a:pPr>
            <a:endParaRPr lang="uk-UA" sz="3600" dirty="0" smtClean="0"/>
          </a:p>
          <a:p>
            <a:pPr marL="0" indent="0">
              <a:buNone/>
            </a:pPr>
            <a:r>
              <a:rPr lang="uk-UA" sz="3600" dirty="0" smtClean="0"/>
              <a:t>Письмова (проста або нотаріальне посвідчення)</a:t>
            </a:r>
          </a:p>
          <a:p>
            <a:pPr marL="0" indent="0">
              <a:buNone/>
            </a:pPr>
            <a:endParaRPr lang="uk-UA" sz="3600" dirty="0" smtClean="0"/>
          </a:p>
          <a:p>
            <a:pPr marL="0" indent="0">
              <a:buNone/>
            </a:pPr>
            <a:endParaRPr lang="uk-UA" sz="3600" dirty="0" smtClean="0"/>
          </a:p>
          <a:p>
            <a:pPr marL="0" indent="0">
              <a:buNone/>
            </a:pPr>
            <a:r>
              <a:rPr lang="uk-UA" sz="3600" dirty="0" smtClean="0"/>
              <a:t>Державна реєстрація</a:t>
            </a:r>
            <a:endParaRPr lang="ru-RU" sz="3600" dirty="0"/>
          </a:p>
        </p:txBody>
      </p:sp>
    </p:spTree>
    <p:extLst>
      <p:ext uri="{BB962C8B-B14F-4D97-AF65-F5344CB8AC3E}">
        <p14:creationId xmlns:p14="http://schemas.microsoft.com/office/powerpoint/2010/main" val="634944933"/>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4800" b="1" dirty="0" smtClean="0">
                <a:effectLst/>
              </a:rPr>
              <a:t/>
            </a:r>
            <a:br>
              <a:rPr lang="uk-UA" sz="4800" b="1" dirty="0" smtClean="0">
                <a:effectLst/>
              </a:rPr>
            </a:br>
            <a:r>
              <a:rPr lang="uk-UA" sz="4800" b="1" dirty="0" smtClean="0">
                <a:solidFill>
                  <a:srgbClr val="002060"/>
                </a:solidFill>
                <a:effectLst/>
              </a:rPr>
              <a:t>Сторони</a:t>
            </a:r>
            <a:r>
              <a:rPr lang="ru-RU" sz="4800" b="1" dirty="0">
                <a:effectLst/>
              </a:rPr>
              <a:t/>
            </a:r>
            <a:br>
              <a:rPr lang="ru-RU" sz="4800" b="1" dirty="0">
                <a:effectLst/>
              </a:rPr>
            </a:br>
            <a:endParaRPr lang="ru-RU" sz="4800" b="1" dirty="0"/>
          </a:p>
        </p:txBody>
      </p:sp>
      <p:sp>
        <p:nvSpPr>
          <p:cNvPr id="3" name="Объект 2"/>
          <p:cNvSpPr>
            <a:spLocks noGrp="1"/>
          </p:cNvSpPr>
          <p:nvPr>
            <p:ph idx="1"/>
          </p:nvPr>
        </p:nvSpPr>
        <p:spPr>
          <a:xfrm>
            <a:off x="395536" y="1600200"/>
            <a:ext cx="8640960" cy="4530725"/>
          </a:xfrm>
        </p:spPr>
        <p:txBody>
          <a:bodyPr/>
          <a:lstStyle/>
          <a:p>
            <a:pPr marL="0" indent="0">
              <a:buNone/>
            </a:pPr>
            <a:endParaRPr lang="uk-UA" sz="4400" dirty="0" smtClean="0">
              <a:effectLst/>
            </a:endParaRPr>
          </a:p>
          <a:p>
            <a:pPr marL="0" indent="0">
              <a:buNone/>
            </a:pPr>
            <a:r>
              <a:rPr lang="uk-UA" sz="4400" dirty="0" smtClean="0">
                <a:effectLst/>
              </a:rPr>
              <a:t>– </a:t>
            </a:r>
            <a:r>
              <a:rPr lang="uk-UA" sz="4400" dirty="0">
                <a:effectLst/>
              </a:rPr>
              <a:t>назва сторін;</a:t>
            </a:r>
            <a:endParaRPr lang="ru-RU" sz="4400" dirty="0">
              <a:effectLst/>
            </a:endParaRPr>
          </a:p>
          <a:p>
            <a:pPr marL="0" indent="0" algn="just">
              <a:buNone/>
            </a:pPr>
            <a:r>
              <a:rPr lang="uk-UA" sz="4400" dirty="0">
                <a:effectLst/>
              </a:rPr>
              <a:t>– хто може </a:t>
            </a:r>
            <a:r>
              <a:rPr lang="uk-UA" sz="4400" dirty="0" smtClean="0">
                <a:effectLst/>
              </a:rPr>
              <a:t>бути сторонами</a:t>
            </a:r>
            <a:r>
              <a:rPr lang="uk-UA" sz="4400" dirty="0">
                <a:effectLst/>
              </a:rPr>
              <a:t>;</a:t>
            </a:r>
            <a:endParaRPr lang="ru-RU" sz="4400" dirty="0">
              <a:effectLst/>
            </a:endParaRPr>
          </a:p>
          <a:p>
            <a:pPr marL="0" indent="0">
              <a:buNone/>
            </a:pPr>
            <a:endParaRPr lang="ru-RU" dirty="0"/>
          </a:p>
        </p:txBody>
      </p:sp>
    </p:spTree>
    <p:extLst>
      <p:ext uri="{BB962C8B-B14F-4D97-AF65-F5344CB8AC3E}">
        <p14:creationId xmlns:p14="http://schemas.microsoft.com/office/powerpoint/2010/main" val="1498008006"/>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5821362"/>
          </a:xfrm>
        </p:spPr>
        <p:txBody>
          <a:bodyPr/>
          <a:lstStyle/>
          <a:p>
            <a:r>
              <a:rPr lang="uk-UA" sz="4000" b="1" dirty="0">
                <a:solidFill>
                  <a:srgbClr val="002060"/>
                </a:solidFill>
                <a:effectLst/>
              </a:rPr>
              <a:t>2. Зміст </a:t>
            </a:r>
            <a:r>
              <a:rPr lang="uk-UA" sz="4000" b="1" dirty="0" smtClean="0">
                <a:solidFill>
                  <a:srgbClr val="002060"/>
                </a:solidFill>
                <a:effectLst/>
              </a:rPr>
              <a:t>договору</a:t>
            </a:r>
            <a:r>
              <a:rPr lang="uk-UA" sz="4000" b="1" dirty="0" smtClean="0">
                <a:effectLst/>
              </a:rPr>
              <a:t/>
            </a:r>
            <a:br>
              <a:rPr lang="uk-UA" sz="4000" b="1" dirty="0" smtClean="0">
                <a:effectLst/>
              </a:rPr>
            </a:br>
            <a:r>
              <a:rPr lang="ru-RU" sz="4000" dirty="0">
                <a:effectLst/>
              </a:rPr>
              <a:t/>
            </a:r>
            <a:br>
              <a:rPr lang="ru-RU" sz="4000" dirty="0">
                <a:effectLst/>
              </a:rPr>
            </a:br>
            <a:r>
              <a:rPr lang="uk-UA" sz="4000" dirty="0">
                <a:effectLst/>
              </a:rPr>
              <a:t>Зміст договору становлять умови (пункти), визначені на розсуд сторін і погоджені ними, та умови, які є обов'язковими відповідно до законодавства (ст. 628 ЦК </a:t>
            </a:r>
            <a:r>
              <a:rPr lang="uk-UA" sz="4000" dirty="0" smtClean="0">
                <a:effectLst/>
              </a:rPr>
              <a:t>України).</a:t>
            </a:r>
            <a:endParaRPr lang="ru-RU" altLang="uk-UA" sz="4000" dirty="0">
              <a:solidFill>
                <a:schemeClr val="tx1"/>
              </a:solidFill>
              <a:effectLst/>
            </a:endParaRPr>
          </a:p>
        </p:txBody>
      </p:sp>
    </p:spTree>
    <p:extLst>
      <p:ext uri="{BB962C8B-B14F-4D97-AF65-F5344CB8AC3E}">
        <p14:creationId xmlns:p14="http://schemas.microsoft.com/office/powerpoint/2010/main" val="1679674119"/>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496944" cy="5262979"/>
          </a:xfrm>
          <a:prstGeom prst="rect">
            <a:avLst/>
          </a:prstGeom>
        </p:spPr>
        <p:txBody>
          <a:bodyPr wrap="square">
            <a:spAutoFit/>
          </a:bodyPr>
          <a:lstStyle/>
          <a:p>
            <a:pPr algn="ctr"/>
            <a:r>
              <a:rPr lang="uk-UA" sz="4800" b="1" dirty="0"/>
              <a:t>Зміст договору</a:t>
            </a:r>
            <a:r>
              <a:rPr lang="uk-UA" sz="4800" dirty="0"/>
              <a:t> – це сукупність умов, що визначають склад зобов'язання (належні до здійснення дії), вимоги до порядку і строки (термін) їх виконання</a:t>
            </a:r>
            <a:endParaRPr lang="ru-RU" altLang="uk-UA" sz="4800" dirty="0">
              <a:solidFill>
                <a:srgbClr val="000000"/>
              </a:solidFill>
              <a:latin typeface="Arial" charset="0"/>
            </a:endParaRPr>
          </a:p>
        </p:txBody>
      </p:sp>
    </p:spTree>
    <p:extLst>
      <p:ext uri="{BB962C8B-B14F-4D97-AF65-F5344CB8AC3E}">
        <p14:creationId xmlns:p14="http://schemas.microsoft.com/office/powerpoint/2010/main" val="3408704894"/>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899005" y="449262"/>
            <a:ext cx="7993062" cy="6408738"/>
            <a:chOff x="2025" y="-148"/>
            <a:chExt cx="7215"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1" name="AutoShape 7"/>
            <p:cNvSpPr>
              <a:spLocks noChangeArrowheads="1"/>
            </p:cNvSpPr>
            <p:nvPr/>
          </p:nvSpPr>
          <p:spPr bwMode="auto">
            <a:xfrm>
              <a:off x="2546" y="631"/>
              <a:ext cx="4635"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r>
                <a:rPr lang="uk-UA" sz="4400" dirty="0"/>
                <a:t>з</a:t>
              </a:r>
              <a:r>
                <a:rPr lang="uk-UA" sz="4400" dirty="0" smtClean="0"/>
                <a:t>вичайні умови</a:t>
              </a:r>
              <a:endParaRPr lang="ru-RU" sz="4400" dirty="0"/>
            </a:p>
          </p:txBody>
        </p:sp>
        <p:sp>
          <p:nvSpPr>
            <p:cNvPr id="52232" name="AutoShape 8"/>
            <p:cNvSpPr>
              <a:spLocks noChangeArrowheads="1"/>
            </p:cNvSpPr>
            <p:nvPr/>
          </p:nvSpPr>
          <p:spPr bwMode="auto">
            <a:xfrm>
              <a:off x="2546" y="1032"/>
              <a:ext cx="4704"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a:t>в</a:t>
              </a:r>
              <a:r>
                <a:rPr lang="uk-UA" sz="4400" dirty="0" smtClean="0"/>
                <a:t>ипадкові умови</a:t>
              </a:r>
              <a:endParaRPr lang="ru-RU" sz="4400" dirty="0"/>
            </a:p>
          </p:txBody>
        </p:sp>
        <p:sp>
          <p:nvSpPr>
            <p:cNvPr id="52233" name="AutoShape 9"/>
            <p:cNvSpPr>
              <a:spLocks noChangeArrowheads="1"/>
            </p:cNvSpPr>
            <p:nvPr/>
          </p:nvSpPr>
          <p:spPr bwMode="auto">
            <a:xfrm>
              <a:off x="2078" y="-148"/>
              <a:ext cx="7110"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6000" dirty="0" smtClean="0"/>
                <a:t>Зміст договору</a:t>
              </a:r>
              <a:endParaRPr lang="ru-RU" sz="6000" dirty="0"/>
            </a:p>
          </p:txBody>
        </p:sp>
        <p:sp>
          <p:nvSpPr>
            <p:cNvPr id="52234" name="Line 10"/>
            <p:cNvSpPr>
              <a:spLocks noChangeShapeType="1"/>
            </p:cNvSpPr>
            <p:nvPr/>
          </p:nvSpPr>
          <p:spPr bwMode="auto">
            <a:xfrm flipV="1">
              <a:off x="7843" y="122"/>
              <a:ext cx="0" cy="1158"/>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9" name="Line 15"/>
            <p:cNvSpPr>
              <a:spLocks noChangeShapeType="1"/>
            </p:cNvSpPr>
            <p:nvPr/>
          </p:nvSpPr>
          <p:spPr bwMode="auto">
            <a:xfrm flipH="1">
              <a:off x="7250" y="790"/>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13" name="AutoShape 7"/>
            <p:cNvSpPr>
              <a:spLocks noChangeArrowheads="1"/>
            </p:cNvSpPr>
            <p:nvPr/>
          </p:nvSpPr>
          <p:spPr bwMode="auto">
            <a:xfrm>
              <a:off x="2546" y="244"/>
              <a:ext cx="4593"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r>
                <a:rPr lang="uk-UA" sz="4400" dirty="0"/>
                <a:t>і</a:t>
              </a:r>
              <a:r>
                <a:rPr lang="uk-UA" sz="4400" dirty="0" smtClean="0"/>
                <a:t>стотні умови</a:t>
              </a:r>
              <a:endParaRPr lang="ru-RU" sz="4400" dirty="0"/>
            </a:p>
          </p:txBody>
        </p:sp>
        <p:sp>
          <p:nvSpPr>
            <p:cNvPr id="14" name="Line 15"/>
            <p:cNvSpPr>
              <a:spLocks noChangeShapeType="1"/>
            </p:cNvSpPr>
            <p:nvPr/>
          </p:nvSpPr>
          <p:spPr bwMode="auto">
            <a:xfrm flipH="1">
              <a:off x="7139" y="40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3886998530"/>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91547"/>
          </a:xfrm>
        </p:spPr>
        <p:txBody>
          <a:bodyPr/>
          <a:lstStyle/>
          <a:p>
            <a:r>
              <a:rPr lang="uk-UA" sz="4000" b="1" dirty="0" smtClean="0">
                <a:effectLst/>
              </a:rPr>
              <a:t>Істотні умови </a:t>
            </a:r>
            <a:r>
              <a:rPr lang="uk-UA" sz="4000" b="1" dirty="0">
                <a:effectLst/>
              </a:rPr>
              <a:t>договору </a:t>
            </a:r>
            <a:r>
              <a:rPr lang="uk-UA" sz="4000" b="1" dirty="0" smtClean="0">
                <a:effectLst/>
              </a:rPr>
              <a:t>–</a:t>
            </a:r>
            <a:r>
              <a:rPr lang="uk-UA" sz="4000" dirty="0" smtClean="0">
                <a:effectLst/>
              </a:rPr>
              <a:t> </a:t>
            </a:r>
            <a:r>
              <a:rPr lang="uk-UA" sz="4000" dirty="0">
                <a:effectLst/>
              </a:rPr>
              <a:t>умови про предмет договору, умови, що визначені законом як істотні або є необхідними для договорів даного виду, а також усі ті умови, щодо яких за заявою хоча б однієї із сторін має бути досягнуто згоди (ст. 638 ЦК України). </a:t>
            </a:r>
            <a:endParaRPr lang="ru-RU" sz="4000" dirty="0"/>
          </a:p>
        </p:txBody>
      </p:sp>
    </p:spTree>
    <p:extLst>
      <p:ext uri="{BB962C8B-B14F-4D97-AF65-F5344CB8AC3E}">
        <p14:creationId xmlns:p14="http://schemas.microsoft.com/office/powerpoint/2010/main" val="2510363955"/>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sz="3600" b="1" dirty="0">
                <a:effectLst/>
              </a:rPr>
              <a:t>Звичайні</a:t>
            </a:r>
            <a:r>
              <a:rPr lang="uk-UA" sz="3600" dirty="0">
                <a:effectLst/>
              </a:rPr>
              <a:t> – ті умови, які базуються на диспозитивних нормах закону або звичаях (їх внесення до договору не є обов'язковим, а їх наявність чи відсутність не впливає на факт укладення договору, вони не потребують окремого погодження, але стають обов'язковими для сторін </a:t>
            </a:r>
            <a:r>
              <a:rPr lang="uk-UA" sz="3600" dirty="0" smtClean="0">
                <a:effectLst/>
              </a:rPr>
              <a:t>з </a:t>
            </a:r>
            <a:r>
              <a:rPr lang="uk-UA" sz="3600" dirty="0">
                <a:effectLst/>
              </a:rPr>
              <a:t>самого факту укладення договору. </a:t>
            </a:r>
            <a:endParaRPr lang="ru-RU" sz="3600" dirty="0"/>
          </a:p>
        </p:txBody>
      </p:sp>
    </p:spTree>
    <p:extLst>
      <p:ext uri="{BB962C8B-B14F-4D97-AF65-F5344CB8AC3E}">
        <p14:creationId xmlns:p14="http://schemas.microsoft.com/office/powerpoint/2010/main" val="2416939865"/>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175523"/>
          </a:xfrm>
        </p:spPr>
        <p:txBody>
          <a:bodyPr/>
          <a:lstStyle/>
          <a:p>
            <a:r>
              <a:rPr lang="uk-UA" b="1" dirty="0">
                <a:effectLst/>
              </a:rPr>
              <a:t>Випадкові </a:t>
            </a:r>
            <a:r>
              <a:rPr lang="uk-UA" b="1" dirty="0" smtClean="0">
                <a:effectLst/>
              </a:rPr>
              <a:t> </a:t>
            </a:r>
            <a:r>
              <a:rPr lang="uk-UA" dirty="0" smtClean="0">
                <a:effectLst/>
              </a:rPr>
              <a:t>–  умови</a:t>
            </a:r>
            <a:r>
              <a:rPr lang="uk-UA" dirty="0">
                <a:effectLst/>
              </a:rPr>
              <a:t>, які </a:t>
            </a:r>
            <a:r>
              <a:rPr lang="uk-UA" dirty="0" smtClean="0">
                <a:effectLst/>
              </a:rPr>
              <a:t>зазвичай не включаються до договорів цього виду, </a:t>
            </a:r>
            <a:r>
              <a:rPr lang="uk-UA" dirty="0">
                <a:effectLst/>
              </a:rPr>
              <a:t>але набувають юридичного значення </a:t>
            </a:r>
            <a:r>
              <a:rPr lang="uk-UA" b="1" dirty="0">
                <a:effectLst/>
              </a:rPr>
              <a:t>у разу їх включення </a:t>
            </a:r>
            <a:r>
              <a:rPr lang="uk-UA" dirty="0">
                <a:effectLst/>
              </a:rPr>
              <a:t>до змісту договору</a:t>
            </a:r>
            <a:endParaRPr lang="ru-RU" dirty="0"/>
          </a:p>
        </p:txBody>
      </p:sp>
    </p:spTree>
    <p:extLst>
      <p:ext uri="{BB962C8B-B14F-4D97-AF65-F5344CB8AC3E}">
        <p14:creationId xmlns:p14="http://schemas.microsoft.com/office/powerpoint/2010/main" val="224967023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496944" cy="6247864"/>
          </a:xfrm>
          <a:prstGeom prst="rect">
            <a:avLst/>
          </a:prstGeom>
        </p:spPr>
        <p:txBody>
          <a:bodyPr wrap="square">
            <a:spAutoFit/>
          </a:bodyPr>
          <a:lstStyle/>
          <a:p>
            <a:pPr algn="ctr"/>
            <a:r>
              <a:rPr lang="uk-UA" sz="4000" b="1" dirty="0" smtClean="0"/>
              <a:t>Значення терміну </a:t>
            </a:r>
            <a:r>
              <a:rPr lang="uk-UA" sz="4000" b="1" dirty="0"/>
              <a:t>«договір</a:t>
            </a:r>
            <a:r>
              <a:rPr lang="uk-UA" sz="4000" b="1" dirty="0" smtClean="0"/>
              <a:t>»:</a:t>
            </a:r>
          </a:p>
          <a:p>
            <a:pPr algn="just"/>
            <a:r>
              <a:rPr lang="ru-RU" sz="4000" dirty="0"/>
              <a:t/>
            </a:r>
            <a:br>
              <a:rPr lang="ru-RU" sz="4000" dirty="0"/>
            </a:br>
            <a:r>
              <a:rPr lang="uk-UA" sz="2800" dirty="0"/>
              <a:t>1) зобов'язання, що виникає із домовленості сторін (напр., договір купівлі-продажу, договір оренди та ін.);</a:t>
            </a:r>
            <a:r>
              <a:rPr lang="ru-RU" sz="2800" dirty="0"/>
              <a:t/>
            </a:r>
            <a:br>
              <a:rPr lang="ru-RU" sz="2800" dirty="0"/>
            </a:br>
            <a:r>
              <a:rPr lang="uk-UA" sz="2800" dirty="0"/>
              <a:t>2) документ, письмовий текст, що фіксує домовленість сторін;</a:t>
            </a:r>
            <a:r>
              <a:rPr lang="ru-RU" sz="2800" dirty="0"/>
              <a:t/>
            </a:r>
            <a:br>
              <a:rPr lang="ru-RU" sz="2800" dirty="0"/>
            </a:br>
            <a:r>
              <a:rPr lang="uk-UA" sz="2800" dirty="0"/>
              <a:t>3) </a:t>
            </a:r>
            <a:r>
              <a:rPr lang="uk-UA" sz="2800" dirty="0" smtClean="0"/>
              <a:t>комплексне розуміння </a:t>
            </a:r>
            <a:r>
              <a:rPr lang="uk-UA" sz="2800" dirty="0"/>
              <a:t>– і як домовленість, і як документ, що її фіксує, і як зобов'язання, яке виникає в даному випадку.</a:t>
            </a:r>
            <a:r>
              <a:rPr lang="ru-RU" sz="2800" dirty="0"/>
              <a:t/>
            </a:r>
            <a:br>
              <a:rPr lang="ru-RU" sz="2800" dirty="0"/>
            </a:br>
            <a:endParaRPr lang="ru-RU" altLang="uk-UA" sz="2800" dirty="0">
              <a:solidFill>
                <a:srgbClr val="000000"/>
              </a:solidFill>
              <a:latin typeface="Arial" charset="0"/>
            </a:endParaRPr>
          </a:p>
        </p:txBody>
      </p:sp>
    </p:spTree>
    <p:extLst>
      <p:ext uri="{BB962C8B-B14F-4D97-AF65-F5344CB8AC3E}">
        <p14:creationId xmlns:p14="http://schemas.microsoft.com/office/powerpoint/2010/main" val="2480162144"/>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pPr indent="457200" algn="just">
              <a:spcBef>
                <a:spcPts val="0"/>
              </a:spcBef>
            </a:pPr>
            <a:r>
              <a:rPr lang="uk-UA" sz="4000" dirty="0">
                <a:effectLst/>
              </a:rPr>
              <a:t>У будь-якому договорі істотною є умова про його </a:t>
            </a:r>
            <a:r>
              <a:rPr lang="uk-UA" sz="4000" b="1" dirty="0" smtClean="0">
                <a:effectLst/>
              </a:rPr>
              <a:t>предмет </a:t>
            </a:r>
            <a:r>
              <a:rPr lang="uk-UA" sz="4000" dirty="0" smtClean="0">
                <a:effectLst/>
              </a:rPr>
              <a:t>(включає найменування предмету, номенклатуру</a:t>
            </a:r>
            <a:r>
              <a:rPr lang="uk-UA" sz="4000" dirty="0">
                <a:effectLst/>
              </a:rPr>
              <a:t>, </a:t>
            </a:r>
            <a:r>
              <a:rPr lang="uk-UA" sz="4000" dirty="0" smtClean="0">
                <a:effectLst/>
              </a:rPr>
              <a:t>асортимент, </a:t>
            </a:r>
            <a:r>
              <a:rPr lang="uk-UA" sz="4000" dirty="0">
                <a:effectLst/>
              </a:rPr>
              <a:t>кількість продукції, різновиди робіт, послуг, </a:t>
            </a:r>
            <a:r>
              <a:rPr lang="uk-UA" sz="4000" dirty="0" smtClean="0">
                <a:effectLst/>
              </a:rPr>
              <a:t>вимоги </a:t>
            </a:r>
            <a:r>
              <a:rPr lang="uk-UA" sz="4000" dirty="0">
                <a:effectLst/>
              </a:rPr>
              <a:t>до їх </a:t>
            </a:r>
            <a:r>
              <a:rPr lang="uk-UA" sz="4000" dirty="0" smtClean="0">
                <a:effectLst/>
              </a:rPr>
              <a:t>якості).</a:t>
            </a:r>
            <a:br>
              <a:rPr lang="uk-UA" sz="4000" dirty="0" smtClean="0">
                <a:effectLst/>
              </a:rPr>
            </a:br>
            <a:r>
              <a:rPr lang="uk-UA" sz="4000" dirty="0">
                <a:effectLst/>
              </a:rPr>
              <a:t>	</a:t>
            </a:r>
            <a:r>
              <a:rPr lang="uk-UA" sz="4000" dirty="0" smtClean="0">
                <a:effectLst/>
              </a:rPr>
              <a:t/>
            </a:r>
            <a:br>
              <a:rPr lang="uk-UA" sz="4000" dirty="0" smtClean="0">
                <a:effectLst/>
              </a:rPr>
            </a:br>
            <a:r>
              <a:rPr lang="uk-UA" sz="4000" dirty="0" smtClean="0">
                <a:effectLst/>
              </a:rPr>
              <a:t>В оплатних </a:t>
            </a:r>
            <a:r>
              <a:rPr lang="uk-UA" sz="4000" dirty="0">
                <a:effectLst/>
              </a:rPr>
              <a:t>договорах істотною є умова про </a:t>
            </a:r>
            <a:r>
              <a:rPr lang="uk-UA" sz="4000" b="1" dirty="0">
                <a:effectLst/>
              </a:rPr>
              <a:t>ціну</a:t>
            </a:r>
            <a:r>
              <a:rPr lang="uk-UA" sz="4000" dirty="0" smtClean="0">
                <a:effectLst/>
              </a:rPr>
              <a:t> </a:t>
            </a:r>
            <a:endParaRPr lang="ru-RU" sz="4000" dirty="0"/>
          </a:p>
        </p:txBody>
      </p:sp>
    </p:spTree>
    <p:extLst>
      <p:ext uri="{BB962C8B-B14F-4D97-AF65-F5344CB8AC3E}">
        <p14:creationId xmlns:p14="http://schemas.microsoft.com/office/powerpoint/2010/main" val="3550052754"/>
      </p:ext>
    </p:extLst>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19539"/>
          </a:xfrm>
        </p:spPr>
        <p:txBody>
          <a:bodyPr/>
          <a:lstStyle/>
          <a:p>
            <a:r>
              <a:rPr lang="uk-UA" dirty="0">
                <a:effectLst/>
              </a:rPr>
              <a:t>В багатьох договорах істотною є умова про строк</a:t>
            </a:r>
            <a:r>
              <a:rPr lang="uk-UA" dirty="0" smtClean="0">
                <a:effectLst/>
              </a:rPr>
              <a:t>.</a:t>
            </a:r>
            <a:br>
              <a:rPr lang="uk-UA" dirty="0" smtClean="0">
                <a:effectLst/>
              </a:rPr>
            </a:br>
            <a:r>
              <a:rPr lang="uk-UA" dirty="0">
                <a:effectLst/>
              </a:rPr>
              <a:t/>
            </a:r>
            <a:br>
              <a:rPr lang="uk-UA" dirty="0">
                <a:effectLst/>
              </a:rPr>
            </a:br>
            <a:r>
              <a:rPr lang="uk-UA" b="1" dirty="0" smtClean="0">
                <a:effectLst/>
              </a:rPr>
              <a:t>Строк договору –</a:t>
            </a:r>
            <a:r>
              <a:rPr lang="uk-UA" dirty="0" smtClean="0">
                <a:effectLst/>
              </a:rPr>
              <a:t> </a:t>
            </a:r>
            <a:r>
              <a:rPr lang="uk-UA" dirty="0">
                <a:effectLst/>
              </a:rPr>
              <a:t>час, протягом якого сторони можуть здійснити свої права і виконати свої обов'язки відповідно до договору. </a:t>
            </a:r>
            <a:endParaRPr lang="ru-RU" dirty="0"/>
          </a:p>
        </p:txBody>
      </p:sp>
    </p:spTree>
    <p:extLst>
      <p:ext uri="{BB962C8B-B14F-4D97-AF65-F5344CB8AC3E}">
        <p14:creationId xmlns:p14="http://schemas.microsoft.com/office/powerpoint/2010/main" val="1947656576"/>
      </p:ext>
    </p:extLst>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91547"/>
          </a:xfrm>
        </p:spPr>
        <p:txBody>
          <a:bodyPr/>
          <a:lstStyle/>
          <a:p>
            <a:r>
              <a:rPr lang="uk-UA" b="1" dirty="0">
                <a:effectLst/>
              </a:rPr>
              <a:t>3. Укладення, зміна і розірвання </a:t>
            </a:r>
            <a:r>
              <a:rPr lang="uk-UA" b="1" dirty="0" smtClean="0">
                <a:effectLst/>
              </a:rPr>
              <a:t>договору</a:t>
            </a:r>
            <a:r>
              <a:rPr lang="uk-UA" b="1" dirty="0">
                <a:effectLst/>
              </a:rPr>
              <a:t/>
            </a:r>
            <a:br>
              <a:rPr lang="uk-UA" b="1" dirty="0">
                <a:effectLst/>
              </a:rPr>
            </a:br>
            <a:r>
              <a:rPr lang="uk-UA" b="1" dirty="0" smtClean="0">
                <a:effectLst/>
              </a:rPr>
              <a:t/>
            </a:r>
            <a:br>
              <a:rPr lang="uk-UA" b="1" dirty="0" smtClean="0">
                <a:effectLst/>
              </a:rPr>
            </a:br>
            <a:r>
              <a:rPr lang="uk-UA" b="1" dirty="0" smtClean="0">
                <a:effectLst/>
              </a:rPr>
              <a:t>Укладення договору = оферта + акцепт</a:t>
            </a:r>
            <a:r>
              <a:rPr lang="ru-RU" dirty="0">
                <a:effectLst/>
              </a:rPr>
              <a:t/>
            </a:r>
            <a:br>
              <a:rPr lang="ru-RU" dirty="0">
                <a:effectLst/>
              </a:rPr>
            </a:br>
            <a:endParaRPr lang="ru-RU" dirty="0"/>
          </a:p>
        </p:txBody>
      </p:sp>
    </p:spTree>
    <p:extLst>
      <p:ext uri="{BB962C8B-B14F-4D97-AF65-F5344CB8AC3E}">
        <p14:creationId xmlns:p14="http://schemas.microsoft.com/office/powerpoint/2010/main" val="3979633055"/>
      </p:ext>
    </p:extLst>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19539"/>
          </a:xfrm>
        </p:spPr>
        <p:txBody>
          <a:bodyPr/>
          <a:lstStyle/>
          <a:p>
            <a:r>
              <a:rPr lang="uk-UA" b="1" dirty="0" smtClean="0">
                <a:effectLst/>
              </a:rPr>
              <a:t>Оферта –</a:t>
            </a:r>
            <a:r>
              <a:rPr lang="uk-UA" dirty="0" smtClean="0">
                <a:effectLst/>
              </a:rPr>
              <a:t> </a:t>
            </a:r>
            <a:r>
              <a:rPr lang="uk-UA" dirty="0">
                <a:effectLst/>
              </a:rPr>
              <a:t>адресована одному або декільком конкретним особам </a:t>
            </a:r>
            <a:r>
              <a:rPr lang="uk-UA" dirty="0" smtClean="0">
                <a:effectLst/>
              </a:rPr>
              <a:t>пропозиція укласти договір</a:t>
            </a:r>
            <a:endParaRPr lang="ru-RU" dirty="0"/>
          </a:p>
        </p:txBody>
      </p:sp>
    </p:spTree>
    <p:extLst>
      <p:ext uri="{BB962C8B-B14F-4D97-AF65-F5344CB8AC3E}">
        <p14:creationId xmlns:p14="http://schemas.microsoft.com/office/powerpoint/2010/main" val="2484416835"/>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175523"/>
          </a:xfrm>
        </p:spPr>
        <p:txBody>
          <a:bodyPr/>
          <a:lstStyle/>
          <a:p>
            <a:pPr indent="457200" algn="just"/>
            <a:r>
              <a:rPr lang="uk-UA" sz="3600" dirty="0">
                <a:effectLst/>
              </a:rPr>
              <a:t>Пропозиція укласти договір буде вважатися офертою, якщо вона</a:t>
            </a:r>
            <a:r>
              <a:rPr lang="uk-UA" sz="3600" dirty="0" smtClean="0">
                <a:effectLst/>
              </a:rPr>
              <a:t>:</a:t>
            </a:r>
            <a:br>
              <a:rPr lang="uk-UA" sz="3600" dirty="0" smtClean="0">
                <a:effectLst/>
              </a:rPr>
            </a:br>
            <a:r>
              <a:rPr lang="ru-RU" sz="3600" dirty="0">
                <a:effectLst/>
              </a:rPr>
              <a:t/>
            </a:r>
            <a:br>
              <a:rPr lang="ru-RU" sz="3600" dirty="0">
                <a:effectLst/>
              </a:rPr>
            </a:br>
            <a:r>
              <a:rPr lang="uk-UA" sz="3600" dirty="0">
                <a:effectLst/>
              </a:rPr>
              <a:t>1) направлена конкретній </a:t>
            </a:r>
            <a:r>
              <a:rPr lang="uk-UA" sz="3600" dirty="0" smtClean="0">
                <a:effectLst/>
              </a:rPr>
              <a:t>особі</a:t>
            </a:r>
            <a:br>
              <a:rPr lang="uk-UA" sz="3600" dirty="0" smtClean="0">
                <a:effectLst/>
              </a:rPr>
            </a:br>
            <a:r>
              <a:rPr lang="ru-RU" sz="3600" dirty="0">
                <a:effectLst/>
              </a:rPr>
              <a:t/>
            </a:r>
            <a:br>
              <a:rPr lang="ru-RU" sz="3600" dirty="0">
                <a:effectLst/>
              </a:rPr>
            </a:br>
            <a:r>
              <a:rPr lang="uk-UA" sz="3600" dirty="0">
                <a:effectLst/>
              </a:rPr>
              <a:t>2) містить в собі, як мінімум, всі ті умови, які для даного договору вважаються </a:t>
            </a:r>
            <a:r>
              <a:rPr lang="uk-UA" sz="3600" dirty="0" smtClean="0">
                <a:effectLst/>
              </a:rPr>
              <a:t>істотними</a:t>
            </a:r>
            <a:br>
              <a:rPr lang="uk-UA" sz="3600" dirty="0" smtClean="0">
                <a:effectLst/>
              </a:rPr>
            </a:br>
            <a:r>
              <a:rPr lang="ru-RU" sz="3600" dirty="0">
                <a:effectLst/>
              </a:rPr>
              <a:t/>
            </a:r>
            <a:br>
              <a:rPr lang="ru-RU" sz="3600" dirty="0">
                <a:effectLst/>
              </a:rPr>
            </a:br>
            <a:r>
              <a:rPr lang="uk-UA" sz="3600" dirty="0">
                <a:effectLst/>
              </a:rPr>
              <a:t>3) виражає намір </a:t>
            </a:r>
            <a:r>
              <a:rPr lang="uk-UA" sz="3600" dirty="0" smtClean="0">
                <a:effectLst/>
              </a:rPr>
              <a:t>оферента вважати </a:t>
            </a:r>
            <a:r>
              <a:rPr lang="uk-UA" sz="3600" dirty="0">
                <a:effectLst/>
              </a:rPr>
              <a:t>себе зобов'язаною у разі її прийняття</a:t>
            </a:r>
            <a:endParaRPr lang="ru-RU" sz="3600" dirty="0"/>
          </a:p>
        </p:txBody>
      </p:sp>
    </p:spTree>
    <p:extLst>
      <p:ext uri="{BB962C8B-B14F-4D97-AF65-F5344CB8AC3E}">
        <p14:creationId xmlns:p14="http://schemas.microsoft.com/office/powerpoint/2010/main" val="669247731"/>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323528" y="364984"/>
            <a:ext cx="8568540" cy="6408738"/>
            <a:chOff x="2025" y="-148"/>
            <a:chExt cx="7215"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1" name="AutoShape 7"/>
            <p:cNvSpPr>
              <a:spLocks noChangeArrowheads="1"/>
            </p:cNvSpPr>
            <p:nvPr/>
          </p:nvSpPr>
          <p:spPr bwMode="auto">
            <a:xfrm>
              <a:off x="2025" y="323"/>
              <a:ext cx="6116" cy="4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3600" dirty="0"/>
                <a:t>о</a:t>
              </a:r>
              <a:r>
                <a:rPr lang="uk-UA" sz="3600" dirty="0" smtClean="0"/>
                <a:t>ферта, що містить вказівку на строк для відповіді на неї</a:t>
              </a:r>
              <a:endParaRPr lang="ru-RU" sz="3600" dirty="0"/>
            </a:p>
          </p:txBody>
        </p:sp>
        <p:sp>
          <p:nvSpPr>
            <p:cNvPr id="52233" name="AutoShape 9"/>
            <p:cNvSpPr>
              <a:spLocks noChangeArrowheads="1"/>
            </p:cNvSpPr>
            <p:nvPr/>
          </p:nvSpPr>
          <p:spPr bwMode="auto">
            <a:xfrm>
              <a:off x="2078" y="-148"/>
              <a:ext cx="7110" cy="288"/>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6000" dirty="0" smtClean="0"/>
                <a:t>Види оферти</a:t>
              </a:r>
              <a:endParaRPr lang="ru-RU" sz="6000" dirty="0"/>
            </a:p>
          </p:txBody>
        </p:sp>
        <p:sp>
          <p:nvSpPr>
            <p:cNvPr id="52234" name="Line 10"/>
            <p:cNvSpPr>
              <a:spLocks noChangeShapeType="1"/>
            </p:cNvSpPr>
            <p:nvPr/>
          </p:nvSpPr>
          <p:spPr bwMode="auto">
            <a:xfrm flipV="1">
              <a:off x="8766" y="140"/>
              <a:ext cx="47" cy="937"/>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9" name="Line 15"/>
            <p:cNvSpPr>
              <a:spLocks noChangeShapeType="1"/>
            </p:cNvSpPr>
            <p:nvPr/>
          </p:nvSpPr>
          <p:spPr bwMode="auto">
            <a:xfrm flipH="1">
              <a:off x="8141" y="537"/>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24" name="AutoShape 7"/>
            <p:cNvSpPr>
              <a:spLocks noChangeArrowheads="1"/>
            </p:cNvSpPr>
            <p:nvPr/>
          </p:nvSpPr>
          <p:spPr bwMode="auto">
            <a:xfrm>
              <a:off x="2025" y="863"/>
              <a:ext cx="6116" cy="487"/>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just"/>
              <a:r>
                <a:rPr lang="uk-UA" sz="3600" dirty="0"/>
                <a:t>о</a:t>
              </a:r>
              <a:r>
                <a:rPr lang="uk-UA" sz="3600" dirty="0" smtClean="0"/>
                <a:t>ферта, що НЕ містить вказівку на строк для відповіді на неї</a:t>
              </a:r>
              <a:endParaRPr lang="ru-RU" sz="3600" dirty="0"/>
            </a:p>
          </p:txBody>
        </p:sp>
        <p:sp>
          <p:nvSpPr>
            <p:cNvPr id="25" name="Line 15"/>
            <p:cNvSpPr>
              <a:spLocks noChangeShapeType="1"/>
            </p:cNvSpPr>
            <p:nvPr/>
          </p:nvSpPr>
          <p:spPr bwMode="auto">
            <a:xfrm flipH="1">
              <a:off x="8245" y="1077"/>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141589840"/>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5613" y="273050"/>
            <a:ext cx="8226425" cy="6468318"/>
          </a:xfrm>
        </p:spPr>
        <p:txBody>
          <a:bodyPr/>
          <a:lstStyle/>
          <a:p>
            <a:r>
              <a:rPr lang="uk-UA" sz="6000" b="1" dirty="0" smtClean="0">
                <a:effectLst/>
              </a:rPr>
              <a:t>Акцепт</a:t>
            </a:r>
            <a:r>
              <a:rPr lang="uk-UA" sz="6000" dirty="0" smtClean="0">
                <a:effectLst/>
              </a:rPr>
              <a:t> – </a:t>
            </a:r>
            <a:r>
              <a:rPr lang="uk-UA" sz="6000" dirty="0">
                <a:effectLst/>
              </a:rPr>
              <a:t>відповідь особи, якій адресована оферта, про її </a:t>
            </a:r>
            <a:r>
              <a:rPr lang="uk-UA" sz="6000" dirty="0" smtClean="0">
                <a:effectLst/>
              </a:rPr>
              <a:t>прийняття</a:t>
            </a:r>
            <a:endParaRPr lang="uk-UA" sz="6000" dirty="0"/>
          </a:p>
        </p:txBody>
      </p:sp>
    </p:spTree>
    <p:extLst>
      <p:ext uri="{BB962C8B-B14F-4D97-AF65-F5344CB8AC3E}">
        <p14:creationId xmlns:p14="http://schemas.microsoft.com/office/powerpoint/2010/main" val="2281458867"/>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5613" y="273050"/>
            <a:ext cx="8226425" cy="6252294"/>
          </a:xfrm>
        </p:spPr>
        <p:txBody>
          <a:bodyPr/>
          <a:lstStyle/>
          <a:p>
            <a:pPr eaLnBrk="1" hangingPunct="1"/>
            <a:r>
              <a:rPr lang="uk-UA" sz="4800" b="1" dirty="0">
                <a:effectLst/>
              </a:rPr>
              <a:t>4. Підстави та наслідки зміни або розірвання договору</a:t>
            </a:r>
            <a:endParaRPr lang="uk-UA" sz="4800" dirty="0"/>
          </a:p>
        </p:txBody>
      </p:sp>
    </p:spTree>
    <p:extLst>
      <p:ext uri="{BB962C8B-B14F-4D97-AF65-F5344CB8AC3E}">
        <p14:creationId xmlns:p14="http://schemas.microsoft.com/office/powerpoint/2010/main" val="2010232378"/>
      </p:ext>
    </p:extLst>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19539"/>
          </a:xfrm>
        </p:spPr>
        <p:txBody>
          <a:bodyPr/>
          <a:lstStyle/>
          <a:p>
            <a:r>
              <a:rPr lang="uk-UA" dirty="0">
                <a:effectLst/>
              </a:rPr>
              <a:t>Принцип свободи договору дозволяє сторонам своєю угодою змінити або розірвати договір. До розірвання договору застосовуються цивільно-правові норми про припинення зобов'язань</a:t>
            </a:r>
            <a:endParaRPr lang="ru-RU" dirty="0"/>
          </a:p>
        </p:txBody>
      </p:sp>
    </p:spTree>
    <p:extLst>
      <p:ext uri="{BB962C8B-B14F-4D97-AF65-F5344CB8AC3E}">
        <p14:creationId xmlns:p14="http://schemas.microsoft.com/office/powerpoint/2010/main" val="1720653913"/>
      </p:ext>
    </p:extLst>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19539"/>
          </a:xfrm>
        </p:spPr>
        <p:txBody>
          <a:bodyPr/>
          <a:lstStyle/>
          <a:p>
            <a:r>
              <a:rPr lang="uk-UA" dirty="0">
                <a:effectLst/>
              </a:rPr>
              <a:t>З</a:t>
            </a:r>
            <a:r>
              <a:rPr lang="uk-UA" dirty="0" smtClean="0">
                <a:effectLst/>
              </a:rPr>
              <a:t>міна </a:t>
            </a:r>
            <a:r>
              <a:rPr lang="uk-UA" dirty="0">
                <a:effectLst/>
              </a:rPr>
              <a:t>або розірвання договору допускається лише за згодою </a:t>
            </a:r>
            <a:r>
              <a:rPr lang="uk-UA" dirty="0" smtClean="0">
                <a:effectLst/>
              </a:rPr>
              <a:t>сторін</a:t>
            </a:r>
            <a:br>
              <a:rPr lang="uk-UA" dirty="0" smtClean="0">
                <a:effectLst/>
              </a:rPr>
            </a:br>
            <a:r>
              <a:rPr lang="uk-UA" dirty="0" smtClean="0">
                <a:effectLst/>
              </a:rPr>
              <a:t/>
            </a:r>
            <a:br>
              <a:rPr lang="uk-UA" dirty="0" smtClean="0">
                <a:effectLst/>
              </a:rPr>
            </a:br>
            <a:r>
              <a:rPr lang="uk-UA" dirty="0" smtClean="0">
                <a:effectLst/>
              </a:rPr>
              <a:t>(це загальне правило, але є диспозитивна норма,</a:t>
            </a:r>
            <a:br>
              <a:rPr lang="uk-UA" dirty="0" smtClean="0">
                <a:effectLst/>
              </a:rPr>
            </a:br>
            <a:r>
              <a:rPr lang="uk-UA" dirty="0" smtClean="0">
                <a:effectLst/>
              </a:rPr>
              <a:t>ст. 651 ЦК України)</a:t>
            </a:r>
            <a:endParaRPr lang="ru-RU" dirty="0"/>
          </a:p>
        </p:txBody>
      </p:sp>
    </p:spTree>
    <p:extLst>
      <p:ext uri="{BB962C8B-B14F-4D97-AF65-F5344CB8AC3E}">
        <p14:creationId xmlns:p14="http://schemas.microsoft.com/office/powerpoint/2010/main" val="189343094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548680"/>
            <a:ext cx="8496944" cy="5632311"/>
          </a:xfrm>
          <a:prstGeom prst="rect">
            <a:avLst/>
          </a:prstGeom>
        </p:spPr>
        <p:txBody>
          <a:bodyPr wrap="square">
            <a:spAutoFit/>
          </a:bodyPr>
          <a:lstStyle/>
          <a:p>
            <a:pPr algn="ctr"/>
            <a:r>
              <a:rPr lang="uk-UA" altLang="uk-UA" sz="4000" b="1" dirty="0">
                <a:solidFill>
                  <a:srgbClr val="FF0000"/>
                </a:solidFill>
                <a:latin typeface="Arial" charset="0"/>
              </a:rPr>
              <a:t> </a:t>
            </a:r>
            <a:r>
              <a:rPr lang="uk-UA" sz="4000" b="1" dirty="0"/>
              <a:t>Принципи договірного </a:t>
            </a:r>
            <a:r>
              <a:rPr lang="uk-UA" sz="4000" b="1" dirty="0" smtClean="0"/>
              <a:t>права</a:t>
            </a:r>
          </a:p>
          <a:p>
            <a:pPr algn="ctr"/>
            <a:endParaRPr lang="ru-RU" sz="4000" dirty="0"/>
          </a:p>
          <a:p>
            <a:pPr marL="742950" indent="-742950">
              <a:buAutoNum type="arabicParenR"/>
            </a:pPr>
            <a:r>
              <a:rPr lang="uk-UA" sz="4000" b="1" dirty="0" smtClean="0"/>
              <a:t>Принцип </a:t>
            </a:r>
            <a:r>
              <a:rPr lang="uk-UA" sz="4000" b="1" dirty="0"/>
              <a:t>свободи </a:t>
            </a:r>
            <a:r>
              <a:rPr lang="uk-UA" sz="4000" b="1" dirty="0" smtClean="0"/>
              <a:t>договору</a:t>
            </a:r>
            <a:endParaRPr lang="uk-UA" sz="4000" dirty="0"/>
          </a:p>
          <a:p>
            <a:pPr marL="742950" indent="-742950">
              <a:buAutoNum type="arabicParenR"/>
            </a:pPr>
            <a:r>
              <a:rPr lang="uk-UA" sz="4000" b="1" dirty="0" smtClean="0"/>
              <a:t>Принцип </a:t>
            </a:r>
            <a:r>
              <a:rPr lang="uk-UA" sz="4000" b="1" dirty="0"/>
              <a:t>рівності </a:t>
            </a:r>
            <a:r>
              <a:rPr lang="uk-UA" sz="4000" b="1" dirty="0" smtClean="0"/>
              <a:t>сторін</a:t>
            </a:r>
          </a:p>
          <a:p>
            <a:pPr marL="742950" indent="-742950">
              <a:buAutoNum type="arabicParenR"/>
            </a:pPr>
            <a:r>
              <a:rPr lang="uk-UA" sz="4000" b="1" dirty="0" smtClean="0"/>
              <a:t> </a:t>
            </a:r>
            <a:r>
              <a:rPr lang="uk-UA" sz="4000" b="1" dirty="0"/>
              <a:t>Еквівалентний характер взаємовідносин між сторонами</a:t>
            </a:r>
            <a:r>
              <a:rPr lang="uk-UA" sz="4000" dirty="0"/>
              <a:t> </a:t>
            </a:r>
            <a:r>
              <a:rPr lang="uk-UA" sz="4000" dirty="0" smtClean="0"/>
              <a:t> </a:t>
            </a:r>
            <a:endParaRPr lang="ru-RU" altLang="uk-UA" sz="4000" dirty="0">
              <a:solidFill>
                <a:srgbClr val="000000"/>
              </a:solidFill>
              <a:latin typeface="Arial" charset="0"/>
            </a:endParaRPr>
          </a:p>
        </p:txBody>
      </p:sp>
    </p:spTree>
    <p:extLst>
      <p:ext uri="{BB962C8B-B14F-4D97-AF65-F5344CB8AC3E}">
        <p14:creationId xmlns:p14="http://schemas.microsoft.com/office/powerpoint/2010/main" val="935884504"/>
      </p:ext>
    </p:extLst>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b="1" dirty="0" smtClean="0"/>
              <a:t>Припинення договору</a:t>
            </a:r>
            <a:br>
              <a:rPr lang="uk-UA" b="1" dirty="0" smtClean="0"/>
            </a:br>
            <a:r>
              <a:rPr lang="uk-UA" dirty="0" smtClean="0"/>
              <a:t/>
            </a:r>
            <a:br>
              <a:rPr lang="uk-UA" dirty="0" smtClean="0"/>
            </a:br>
            <a:r>
              <a:rPr lang="uk-UA" sz="2800" dirty="0" smtClean="0"/>
              <a:t>1) виконання договору (у т.ч. у випадках, коли досягнена його мета)</a:t>
            </a:r>
            <a:br>
              <a:rPr lang="uk-UA" sz="2800" dirty="0" smtClean="0"/>
            </a:br>
            <a:r>
              <a:rPr lang="uk-UA" sz="2800" dirty="0" smtClean="0"/>
              <a:t>2) розірвання за згодою всіх сторін</a:t>
            </a:r>
            <a:br>
              <a:rPr lang="uk-UA" sz="2800" dirty="0" smtClean="0"/>
            </a:br>
            <a:r>
              <a:rPr lang="uk-UA" sz="2800" dirty="0" smtClean="0"/>
              <a:t>3) розірвання судом у разі істотного порушення умов договору або в інших випадках, встановлених договором або законом</a:t>
            </a:r>
            <a:br>
              <a:rPr lang="uk-UA" sz="2800" dirty="0" smtClean="0"/>
            </a:br>
            <a:r>
              <a:rPr lang="uk-UA" sz="2800" dirty="0" smtClean="0"/>
              <a:t>4) одностороння відмова від договору</a:t>
            </a:r>
            <a:br>
              <a:rPr lang="uk-UA" sz="2800" dirty="0" smtClean="0"/>
            </a:br>
            <a:r>
              <a:rPr lang="uk-UA" sz="2800" dirty="0" smtClean="0"/>
              <a:t>5) істотна зміна обставин</a:t>
            </a:r>
            <a:endParaRPr lang="ru-RU" sz="2800" dirty="0"/>
          </a:p>
        </p:txBody>
      </p:sp>
    </p:spTree>
    <p:extLst>
      <p:ext uri="{BB962C8B-B14F-4D97-AF65-F5344CB8AC3E}">
        <p14:creationId xmlns:p14="http://schemas.microsoft.com/office/powerpoint/2010/main" val="3942933607"/>
      </p:ext>
    </p:extLst>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468056" y="301484"/>
            <a:ext cx="8424012" cy="6408738"/>
            <a:chOff x="1636" y="-148"/>
            <a:chExt cx="7604"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0" name="AutoShape 6"/>
            <p:cNvSpPr>
              <a:spLocks noChangeArrowheads="1"/>
            </p:cNvSpPr>
            <p:nvPr/>
          </p:nvSpPr>
          <p:spPr bwMode="auto">
            <a:xfrm>
              <a:off x="1636" y="202"/>
              <a:ext cx="7552"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2800" dirty="0" smtClean="0"/>
                <a:t>у разі:</a:t>
              </a:r>
              <a:endParaRPr lang="ru-RU" sz="2800" dirty="0"/>
            </a:p>
          </p:txBody>
        </p:sp>
        <p:sp>
          <p:nvSpPr>
            <p:cNvPr id="52231" name="AutoShape 7"/>
            <p:cNvSpPr>
              <a:spLocks noChangeArrowheads="1"/>
            </p:cNvSpPr>
            <p:nvPr/>
          </p:nvSpPr>
          <p:spPr bwMode="auto">
            <a:xfrm>
              <a:off x="3019" y="564"/>
              <a:ext cx="4199"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2400" dirty="0" smtClean="0"/>
                <a:t>істотного порушення умов договору другою стороною</a:t>
              </a:r>
              <a:endParaRPr lang="ru-RU" sz="2400" dirty="0"/>
            </a:p>
          </p:txBody>
        </p:sp>
        <p:sp>
          <p:nvSpPr>
            <p:cNvPr id="52232" name="AutoShape 8"/>
            <p:cNvSpPr>
              <a:spLocks noChangeArrowheads="1"/>
            </p:cNvSpPr>
            <p:nvPr/>
          </p:nvSpPr>
          <p:spPr bwMode="auto">
            <a:xfrm>
              <a:off x="3051" y="1032"/>
              <a:ext cx="4199"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2400" dirty="0"/>
                <a:t>у</a:t>
              </a:r>
              <a:r>
                <a:rPr lang="uk-UA" sz="2400" dirty="0" smtClean="0"/>
                <a:t> випадках, встановлених договором або законом</a:t>
              </a:r>
              <a:endParaRPr lang="ru-RU" sz="2400" dirty="0"/>
            </a:p>
          </p:txBody>
        </p:sp>
        <p:sp>
          <p:nvSpPr>
            <p:cNvPr id="52233" name="AutoShape 9"/>
            <p:cNvSpPr>
              <a:spLocks noChangeArrowheads="1"/>
            </p:cNvSpPr>
            <p:nvPr/>
          </p:nvSpPr>
          <p:spPr bwMode="auto">
            <a:xfrm>
              <a:off x="2078" y="-148"/>
              <a:ext cx="7110"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2400" dirty="0" smtClean="0"/>
                <a:t>Договір може бути змінено або розірвано судом на вимогу однієї із сторін</a:t>
              </a:r>
              <a:endParaRPr lang="ru-RU" sz="2400" dirty="0"/>
            </a:p>
          </p:txBody>
        </p:sp>
        <p:sp>
          <p:nvSpPr>
            <p:cNvPr id="52234" name="Line 10"/>
            <p:cNvSpPr>
              <a:spLocks noChangeShapeType="1"/>
            </p:cNvSpPr>
            <p:nvPr/>
          </p:nvSpPr>
          <p:spPr bwMode="auto">
            <a:xfrm flipV="1">
              <a:off x="7843" y="484"/>
              <a:ext cx="1" cy="796"/>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7" name="Line 13"/>
            <p:cNvSpPr>
              <a:spLocks noChangeShapeType="1"/>
            </p:cNvSpPr>
            <p:nvPr/>
          </p:nvSpPr>
          <p:spPr bwMode="auto">
            <a:xfrm>
              <a:off x="7936" y="122"/>
              <a:ext cx="0" cy="8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39" name="Line 15"/>
            <p:cNvSpPr>
              <a:spLocks noChangeShapeType="1"/>
            </p:cNvSpPr>
            <p:nvPr/>
          </p:nvSpPr>
          <p:spPr bwMode="auto">
            <a:xfrm flipH="1">
              <a:off x="7218" y="72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3263228802"/>
      </p:ext>
    </p:extLst>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175523"/>
          </a:xfrm>
        </p:spPr>
        <p:txBody>
          <a:bodyPr/>
          <a:lstStyle/>
          <a:p>
            <a:r>
              <a:rPr lang="uk-UA" b="1" dirty="0" smtClean="0">
                <a:effectLst/>
              </a:rPr>
              <a:t>Істотне порушення умов договору –</a:t>
            </a:r>
            <a:r>
              <a:rPr lang="uk-UA" dirty="0" smtClean="0">
                <a:effectLst/>
              </a:rPr>
              <a:t> </a:t>
            </a:r>
            <a:r>
              <a:rPr lang="uk-UA" dirty="0">
                <a:effectLst/>
              </a:rPr>
              <a:t>таке порушення стороною договору, коли внаслідок завданої цим шкоди друга сторона значною мірою позбавляється того, на що вона розраховувала при укладенні договору.</a:t>
            </a:r>
            <a:r>
              <a:rPr lang="ru-RU" dirty="0">
                <a:effectLst/>
              </a:rPr>
              <a:t/>
            </a:r>
            <a:br>
              <a:rPr lang="ru-RU" dirty="0">
                <a:effectLst/>
              </a:rPr>
            </a:br>
            <a:endParaRPr lang="ru-RU" dirty="0"/>
          </a:p>
        </p:txBody>
      </p:sp>
    </p:spTree>
    <p:extLst>
      <p:ext uri="{BB962C8B-B14F-4D97-AF65-F5344CB8AC3E}">
        <p14:creationId xmlns:p14="http://schemas.microsoft.com/office/powerpoint/2010/main" val="1268071032"/>
      </p:ext>
    </p:extLst>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b="1" dirty="0" smtClean="0"/>
              <a:t>Одностороння відмова від договору</a:t>
            </a:r>
            <a:r>
              <a:rPr lang="uk-UA" dirty="0" smtClean="0"/>
              <a:t>:</a:t>
            </a:r>
            <a:br>
              <a:rPr lang="uk-UA" dirty="0" smtClean="0"/>
            </a:br>
            <a:r>
              <a:rPr lang="uk-UA" dirty="0"/>
              <a:t/>
            </a:r>
            <a:br>
              <a:rPr lang="uk-UA" dirty="0"/>
            </a:br>
            <a:r>
              <a:rPr lang="uk-UA" dirty="0" smtClean="0"/>
              <a:t>1) може бути як повною, так і частковою</a:t>
            </a:r>
            <a:br>
              <a:rPr lang="uk-UA" dirty="0" smtClean="0"/>
            </a:br>
            <a:r>
              <a:rPr lang="uk-UA" dirty="0"/>
              <a:t/>
            </a:r>
            <a:br>
              <a:rPr lang="uk-UA" dirty="0"/>
            </a:br>
            <a:r>
              <a:rPr lang="uk-UA" dirty="0" smtClean="0"/>
              <a:t>2) право на неї має бути встановлено договором або законом</a:t>
            </a:r>
            <a:endParaRPr lang="ru-RU" dirty="0"/>
          </a:p>
        </p:txBody>
      </p:sp>
    </p:spTree>
    <p:extLst>
      <p:ext uri="{BB962C8B-B14F-4D97-AF65-F5344CB8AC3E}">
        <p14:creationId xmlns:p14="http://schemas.microsoft.com/office/powerpoint/2010/main" val="1868707936"/>
      </p:ext>
    </p:extLst>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sz="4800" dirty="0" smtClean="0"/>
              <a:t>Зміна обставин є істотною, якщо вони змінилися настільки, що якби сторони могли це передбачити, вони б не уклали договір або уклали б його на інших умовах</a:t>
            </a:r>
            <a:r>
              <a:rPr lang="ru-RU" dirty="0"/>
              <a:t/>
            </a:r>
            <a:br>
              <a:rPr lang="ru-RU" dirty="0"/>
            </a:br>
            <a:endParaRPr lang="ru-RU" dirty="0"/>
          </a:p>
        </p:txBody>
      </p:sp>
    </p:spTree>
    <p:extLst>
      <p:ext uri="{BB962C8B-B14F-4D97-AF65-F5344CB8AC3E}">
        <p14:creationId xmlns:p14="http://schemas.microsoft.com/office/powerpoint/2010/main" val="1646127112"/>
      </p:ext>
    </p:extLst>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dirty="0">
                <a:effectLst/>
              </a:rPr>
              <a:t>Угода про зміну або розірвання договору здійснюється у тій самій формі, що і договір, що змінюється або </a:t>
            </a:r>
            <a:r>
              <a:rPr lang="uk-UA" dirty="0" smtClean="0">
                <a:effectLst/>
              </a:rPr>
              <a:t>розривається</a:t>
            </a:r>
            <a:br>
              <a:rPr lang="uk-UA" dirty="0" smtClean="0">
                <a:effectLst/>
              </a:rPr>
            </a:br>
            <a:r>
              <a:rPr lang="uk-UA" dirty="0">
                <a:effectLst/>
              </a:rPr>
              <a:t/>
            </a:r>
            <a:br>
              <a:rPr lang="uk-UA" dirty="0">
                <a:effectLst/>
              </a:rPr>
            </a:br>
            <a:r>
              <a:rPr lang="uk-UA" dirty="0" smtClean="0">
                <a:effectLst/>
              </a:rPr>
              <a:t>(загальне правило, частково диспозитивна норма)</a:t>
            </a:r>
            <a:endParaRPr lang="ru-RU" dirty="0"/>
          </a:p>
        </p:txBody>
      </p:sp>
    </p:spTree>
    <p:extLst>
      <p:ext uri="{BB962C8B-B14F-4D97-AF65-F5344CB8AC3E}">
        <p14:creationId xmlns:p14="http://schemas.microsoft.com/office/powerpoint/2010/main" val="722628330"/>
      </p:ext>
    </p:extLst>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dirty="0">
                <a:effectLst/>
              </a:rPr>
              <a:t>У випадках зміни або розірвання договору договірні зобов'язання вважаються такими, що змінилися або </a:t>
            </a:r>
            <a:r>
              <a:rPr lang="uk-UA" dirty="0" smtClean="0">
                <a:effectLst/>
              </a:rPr>
              <a:t>припинилися:</a:t>
            </a:r>
            <a:br>
              <a:rPr lang="uk-UA" dirty="0" smtClean="0">
                <a:effectLst/>
              </a:rPr>
            </a:br>
            <a:r>
              <a:rPr lang="uk-UA" dirty="0" smtClean="0">
                <a:effectLst/>
              </a:rPr>
              <a:t/>
            </a:r>
            <a:br>
              <a:rPr lang="uk-UA" dirty="0" smtClean="0">
                <a:effectLst/>
              </a:rPr>
            </a:br>
            <a:r>
              <a:rPr lang="uk-UA" sz="3200" dirty="0" smtClean="0">
                <a:effectLst/>
              </a:rPr>
              <a:t>1) </a:t>
            </a:r>
            <a:r>
              <a:rPr lang="uk-UA" sz="3200" dirty="0">
                <a:effectLst/>
              </a:rPr>
              <a:t>з моменту досягнення домовленості про зміну або розірвання </a:t>
            </a:r>
            <a:r>
              <a:rPr lang="uk-UA" sz="3200" dirty="0" smtClean="0">
                <a:effectLst/>
              </a:rPr>
              <a:t>договору (диспозитивна норма);</a:t>
            </a:r>
            <a:br>
              <a:rPr lang="uk-UA" sz="3200" dirty="0" smtClean="0">
                <a:effectLst/>
              </a:rPr>
            </a:br>
            <a:r>
              <a:rPr lang="uk-UA" sz="3200" dirty="0" smtClean="0">
                <a:effectLst/>
              </a:rPr>
              <a:t>2) </a:t>
            </a:r>
            <a:r>
              <a:rPr lang="uk-UA" sz="3200" dirty="0">
                <a:effectLst/>
              </a:rPr>
              <a:t>з моменту </a:t>
            </a:r>
            <a:r>
              <a:rPr lang="uk-UA" sz="3200" dirty="0" smtClean="0">
                <a:effectLst/>
              </a:rPr>
              <a:t>набрання законної сили рішенням </a:t>
            </a:r>
            <a:r>
              <a:rPr lang="uk-UA" sz="3200" dirty="0">
                <a:effectLst/>
              </a:rPr>
              <a:t>суду</a:t>
            </a:r>
            <a:endParaRPr lang="ru-RU" sz="3200" dirty="0"/>
          </a:p>
        </p:txBody>
      </p:sp>
    </p:spTree>
    <p:extLst>
      <p:ext uri="{BB962C8B-B14F-4D97-AF65-F5344CB8AC3E}">
        <p14:creationId xmlns:p14="http://schemas.microsoft.com/office/powerpoint/2010/main" val="1596969952"/>
      </p:ext>
    </p:extLst>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468056" y="301484"/>
            <a:ext cx="8424012" cy="6408738"/>
            <a:chOff x="1636" y="-148"/>
            <a:chExt cx="7604"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0" name="AutoShape 6"/>
            <p:cNvSpPr>
              <a:spLocks noChangeArrowheads="1"/>
            </p:cNvSpPr>
            <p:nvPr/>
          </p:nvSpPr>
          <p:spPr bwMode="auto">
            <a:xfrm>
              <a:off x="1636" y="202"/>
              <a:ext cx="7552"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2800" dirty="0" smtClean="0"/>
                <a:t>заміна сторін у зобов'язанні</a:t>
              </a:r>
              <a:endParaRPr lang="ru-RU" sz="2800" dirty="0"/>
            </a:p>
          </p:txBody>
        </p:sp>
        <p:sp>
          <p:nvSpPr>
            <p:cNvPr id="52231" name="AutoShape 7"/>
            <p:cNvSpPr>
              <a:spLocks noChangeArrowheads="1"/>
            </p:cNvSpPr>
            <p:nvPr/>
          </p:nvSpPr>
          <p:spPr bwMode="auto">
            <a:xfrm>
              <a:off x="3019" y="564"/>
              <a:ext cx="4199"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2400" dirty="0"/>
                <a:t>з</a:t>
              </a:r>
              <a:r>
                <a:rPr lang="uk-UA" sz="2400" dirty="0" smtClean="0"/>
                <a:t>аміна кредитора (цесія – уступка вимоги)</a:t>
              </a:r>
              <a:endParaRPr lang="ru-RU" sz="2400" dirty="0"/>
            </a:p>
          </p:txBody>
        </p:sp>
        <p:sp>
          <p:nvSpPr>
            <p:cNvPr id="52232" name="AutoShape 8"/>
            <p:cNvSpPr>
              <a:spLocks noChangeArrowheads="1"/>
            </p:cNvSpPr>
            <p:nvPr/>
          </p:nvSpPr>
          <p:spPr bwMode="auto">
            <a:xfrm>
              <a:off x="3051" y="1032"/>
              <a:ext cx="4199"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2400" dirty="0"/>
                <a:t>з</a:t>
              </a:r>
              <a:r>
                <a:rPr lang="uk-UA" sz="2400" dirty="0" smtClean="0"/>
                <a:t>аміна боржника (переведення боргу)</a:t>
              </a:r>
              <a:endParaRPr lang="ru-RU" sz="2400" dirty="0"/>
            </a:p>
          </p:txBody>
        </p:sp>
        <p:sp>
          <p:nvSpPr>
            <p:cNvPr id="52233" name="AutoShape 9"/>
            <p:cNvSpPr>
              <a:spLocks noChangeArrowheads="1"/>
            </p:cNvSpPr>
            <p:nvPr/>
          </p:nvSpPr>
          <p:spPr bwMode="auto">
            <a:xfrm>
              <a:off x="2078" y="-148"/>
              <a:ext cx="7110"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2800" b="1" dirty="0" smtClean="0"/>
                <a:t>Спеціальний випадок зміни договору</a:t>
              </a:r>
              <a:endParaRPr lang="ru-RU" sz="2800" b="1" dirty="0"/>
            </a:p>
          </p:txBody>
        </p:sp>
        <p:sp>
          <p:nvSpPr>
            <p:cNvPr id="52234" name="Line 10"/>
            <p:cNvSpPr>
              <a:spLocks noChangeShapeType="1"/>
            </p:cNvSpPr>
            <p:nvPr/>
          </p:nvSpPr>
          <p:spPr bwMode="auto">
            <a:xfrm flipV="1">
              <a:off x="7843" y="484"/>
              <a:ext cx="1" cy="796"/>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7" name="Line 13"/>
            <p:cNvSpPr>
              <a:spLocks noChangeShapeType="1"/>
            </p:cNvSpPr>
            <p:nvPr/>
          </p:nvSpPr>
          <p:spPr bwMode="auto">
            <a:xfrm>
              <a:off x="7936" y="122"/>
              <a:ext cx="0" cy="8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39" name="Line 15"/>
            <p:cNvSpPr>
              <a:spLocks noChangeShapeType="1"/>
            </p:cNvSpPr>
            <p:nvPr/>
          </p:nvSpPr>
          <p:spPr bwMode="auto">
            <a:xfrm flipH="1">
              <a:off x="7218" y="72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1574162263"/>
      </p:ext>
    </p:extLst>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b="1" dirty="0" smtClean="0"/>
              <a:t>Цесія</a:t>
            </a:r>
            <a:r>
              <a:rPr lang="uk-UA" dirty="0" smtClean="0"/>
              <a:t> – похідне від основного зобов'язання; правочин, на підставі якого відбувається передача права вимоги (до боржника) від первісного кредитора (цедента) до нового кредитора (цесіонарія)</a:t>
            </a:r>
            <a:endParaRPr lang="uk-UA" dirty="0"/>
          </a:p>
        </p:txBody>
      </p:sp>
    </p:spTree>
    <p:extLst>
      <p:ext uri="{BB962C8B-B14F-4D97-AF65-F5344CB8AC3E}">
        <p14:creationId xmlns:p14="http://schemas.microsoft.com/office/powerpoint/2010/main" val="1773179822"/>
      </p:ext>
    </p:extLst>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7813"/>
            <a:ext cx="8229600" cy="6319539"/>
          </a:xfrm>
        </p:spPr>
        <p:txBody>
          <a:bodyPr/>
          <a:lstStyle/>
          <a:p>
            <a:r>
              <a:rPr lang="uk-UA" dirty="0" smtClean="0">
                <a:solidFill>
                  <a:srgbClr val="FFFF00"/>
                </a:solidFill>
                <a:sym typeface="Wingdings" panose="05000000000000000000" pitchFamily="2" charset="2"/>
              </a:rPr>
              <a:t></a:t>
            </a:r>
            <a:r>
              <a:rPr lang="uk-UA" dirty="0" smtClean="0"/>
              <a:t/>
            </a:r>
            <a:br>
              <a:rPr lang="uk-UA" dirty="0" smtClean="0"/>
            </a:br>
            <a:r>
              <a:rPr lang="uk-UA" dirty="0" smtClean="0">
                <a:solidFill>
                  <a:srgbClr val="FFFF00"/>
                </a:solidFill>
              </a:rPr>
              <a:t>Дякую за увагу!</a:t>
            </a:r>
            <a:br>
              <a:rPr lang="uk-UA" dirty="0" smtClean="0">
                <a:solidFill>
                  <a:srgbClr val="FFFF00"/>
                </a:solidFill>
              </a:rPr>
            </a:br>
            <a:r>
              <a:rPr lang="uk-UA" dirty="0" smtClean="0">
                <a:solidFill>
                  <a:srgbClr val="FFFF00"/>
                </a:solidFill>
              </a:rPr>
              <a:t/>
            </a:r>
            <a:br>
              <a:rPr lang="uk-UA" dirty="0" smtClean="0">
                <a:solidFill>
                  <a:srgbClr val="FFFF00"/>
                </a:solidFill>
              </a:rPr>
            </a:br>
            <a:r>
              <a:rPr lang="uk-UA" dirty="0"/>
              <a:t/>
            </a:r>
            <a:br>
              <a:rPr lang="uk-UA" dirty="0"/>
            </a:br>
            <a:r>
              <a:rPr lang="uk-UA" dirty="0" smtClean="0"/>
              <a:t/>
            </a:r>
            <a:br>
              <a:rPr lang="uk-UA" dirty="0" smtClean="0"/>
            </a:br>
            <a:r>
              <a:rPr lang="uk-UA" dirty="0" smtClean="0"/>
              <a:t/>
            </a:r>
            <a:br>
              <a:rPr lang="uk-UA" dirty="0" smtClean="0"/>
            </a:br>
            <a:r>
              <a:rPr lang="uk-UA" dirty="0"/>
              <a:t/>
            </a:r>
            <a:br>
              <a:rPr lang="uk-UA" dirty="0"/>
            </a:br>
            <a:endParaRPr lang="en-US" sz="8000" dirty="0"/>
          </a:p>
        </p:txBody>
      </p:sp>
      <p:pic>
        <p:nvPicPr>
          <p:cNvPr id="5" name="Рисунок 4"/>
          <p:cNvPicPr>
            <a:picLocks noChangeAspect="1"/>
          </p:cNvPicPr>
          <p:nvPr/>
        </p:nvPicPr>
        <p:blipFill>
          <a:blip r:embed="rId2"/>
          <a:stretch>
            <a:fillRect/>
          </a:stretch>
        </p:blipFill>
        <p:spPr>
          <a:xfrm>
            <a:off x="2555776" y="2357437"/>
            <a:ext cx="4032447" cy="3231803"/>
          </a:xfrm>
          <a:prstGeom prst="rect">
            <a:avLst/>
          </a:prstGeom>
        </p:spPr>
      </p:pic>
    </p:spTree>
    <p:extLst>
      <p:ext uri="{BB962C8B-B14F-4D97-AF65-F5344CB8AC3E}">
        <p14:creationId xmlns:p14="http://schemas.microsoft.com/office/powerpoint/2010/main" val="352153673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33400" y="457200"/>
            <a:ext cx="8229600" cy="5818188"/>
          </a:xfrm>
          <a:noFill/>
        </p:spPr>
        <p:txBody>
          <a:bodyPr/>
          <a:lstStyle/>
          <a:p>
            <a:pPr algn="just"/>
            <a:r>
              <a:rPr lang="uk-UA" sz="3600" b="1" dirty="0">
                <a:effectLst/>
              </a:rPr>
              <a:t>Співвідношення договору з імперативними і диспозитивними нормами цивільного </a:t>
            </a:r>
            <a:r>
              <a:rPr lang="uk-UA" sz="3600" b="1" dirty="0" smtClean="0">
                <a:effectLst/>
              </a:rPr>
              <a:t>права</a:t>
            </a:r>
            <a:br>
              <a:rPr lang="uk-UA" sz="3600" b="1" dirty="0" smtClean="0">
                <a:effectLst/>
              </a:rPr>
            </a:br>
            <a:r>
              <a:rPr lang="uk-UA" sz="4000" dirty="0" smtClean="0">
                <a:effectLst/>
              </a:rPr>
              <a:t/>
            </a:r>
            <a:br>
              <a:rPr lang="uk-UA" sz="4000" dirty="0" smtClean="0">
                <a:effectLst/>
              </a:rPr>
            </a:br>
            <a:r>
              <a:rPr lang="uk-UA" sz="3600" dirty="0" smtClean="0">
                <a:effectLst/>
              </a:rPr>
              <a:t>– </a:t>
            </a:r>
            <a:r>
              <a:rPr lang="uk-UA" sz="3600" dirty="0">
                <a:effectLst/>
              </a:rPr>
              <a:t>імперативні норми;</a:t>
            </a:r>
            <a:r>
              <a:rPr lang="ru-RU" sz="3600" dirty="0">
                <a:effectLst/>
              </a:rPr>
              <a:t/>
            </a:r>
            <a:br>
              <a:rPr lang="ru-RU" sz="3600" dirty="0">
                <a:effectLst/>
              </a:rPr>
            </a:br>
            <a:r>
              <a:rPr lang="uk-UA" sz="3600" dirty="0">
                <a:effectLst/>
              </a:rPr>
              <a:t>– умови конкретного договору;</a:t>
            </a:r>
            <a:r>
              <a:rPr lang="ru-RU" sz="3600" dirty="0">
                <a:effectLst/>
              </a:rPr>
              <a:t/>
            </a:r>
            <a:br>
              <a:rPr lang="ru-RU" sz="3600" dirty="0">
                <a:effectLst/>
              </a:rPr>
            </a:br>
            <a:r>
              <a:rPr lang="uk-UA" sz="3600" dirty="0">
                <a:effectLst/>
              </a:rPr>
              <a:t>– правила диспозитивної </a:t>
            </a:r>
            <a:r>
              <a:rPr lang="uk-UA" sz="3600" dirty="0" smtClean="0">
                <a:effectLst/>
              </a:rPr>
              <a:t>норми;</a:t>
            </a:r>
            <a:r>
              <a:rPr lang="ru-RU" sz="3600" dirty="0">
                <a:effectLst/>
              </a:rPr>
              <a:t/>
            </a:r>
            <a:br>
              <a:rPr lang="ru-RU" sz="3600" dirty="0">
                <a:effectLst/>
              </a:rPr>
            </a:br>
            <a:r>
              <a:rPr lang="uk-UA" sz="3600" dirty="0">
                <a:effectLst/>
              </a:rPr>
              <a:t>– звичаї ділового </a:t>
            </a:r>
            <a:r>
              <a:rPr lang="uk-UA" sz="3600" dirty="0" smtClean="0">
                <a:effectLst/>
              </a:rPr>
              <a:t>обороту;</a:t>
            </a:r>
            <a:r>
              <a:rPr lang="ru-RU" sz="4000" dirty="0">
                <a:effectLst/>
              </a:rPr>
              <a:t/>
            </a:r>
            <a:br>
              <a:rPr lang="ru-RU" sz="4000" dirty="0">
                <a:effectLst/>
              </a:rPr>
            </a:br>
            <a:endParaRPr lang="ru-RU" altLang="uk-UA" sz="4000" dirty="0"/>
          </a:p>
        </p:txBody>
      </p:sp>
    </p:spTree>
    <p:extLst>
      <p:ext uri="{BB962C8B-B14F-4D97-AF65-F5344CB8AC3E}">
        <p14:creationId xmlns:p14="http://schemas.microsoft.com/office/powerpoint/2010/main" val="346014276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8" name="Group 4"/>
          <p:cNvGrpSpPr>
            <a:grpSpLocks/>
          </p:cNvGrpSpPr>
          <p:nvPr/>
        </p:nvGrpSpPr>
        <p:grpSpPr bwMode="auto">
          <a:xfrm>
            <a:off x="899005" y="301484"/>
            <a:ext cx="7993062" cy="6408738"/>
            <a:chOff x="2025" y="-148"/>
            <a:chExt cx="7215" cy="1558"/>
          </a:xfrm>
        </p:grpSpPr>
        <p:sp>
          <p:nvSpPr>
            <p:cNvPr id="52229" name="AutoShape 5"/>
            <p:cNvSpPr>
              <a:spLocks noChangeArrowheads="1"/>
            </p:cNvSpPr>
            <p:nvPr/>
          </p:nvSpPr>
          <p:spPr bwMode="auto">
            <a:xfrm>
              <a:off x="2025" y="-148"/>
              <a:ext cx="7215" cy="1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52230" name="AutoShape 6"/>
            <p:cNvSpPr>
              <a:spLocks noChangeArrowheads="1"/>
            </p:cNvSpPr>
            <p:nvPr/>
          </p:nvSpPr>
          <p:spPr bwMode="auto">
            <a:xfrm>
              <a:off x="2351" y="202"/>
              <a:ext cx="6366"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2800" b="1" dirty="0"/>
                <a:t>За розподілом обов'язків між сторонами</a:t>
              </a:r>
              <a:r>
                <a:rPr lang="uk-UA" sz="2800" dirty="0"/>
                <a:t> </a:t>
              </a:r>
              <a:endParaRPr lang="ru-RU" sz="2800" dirty="0"/>
            </a:p>
          </p:txBody>
        </p:sp>
        <p:sp>
          <p:nvSpPr>
            <p:cNvPr id="52231" name="AutoShape 7"/>
            <p:cNvSpPr>
              <a:spLocks noChangeArrowheads="1"/>
            </p:cNvSpPr>
            <p:nvPr/>
          </p:nvSpPr>
          <p:spPr bwMode="auto">
            <a:xfrm>
              <a:off x="3019" y="564"/>
              <a:ext cx="4199" cy="318"/>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r>
                <a:rPr lang="uk-UA" sz="4400" dirty="0" smtClean="0"/>
                <a:t>односторонні</a:t>
              </a:r>
              <a:endParaRPr lang="ru-RU" sz="4400" dirty="0"/>
            </a:p>
          </p:txBody>
        </p:sp>
        <p:sp>
          <p:nvSpPr>
            <p:cNvPr id="52232" name="AutoShape 8"/>
            <p:cNvSpPr>
              <a:spLocks noChangeArrowheads="1"/>
            </p:cNvSpPr>
            <p:nvPr/>
          </p:nvSpPr>
          <p:spPr bwMode="auto">
            <a:xfrm>
              <a:off x="3051" y="1032"/>
              <a:ext cx="4199" cy="329"/>
            </a:xfrm>
            <a:prstGeom prst="flowChartAlternateProcess">
              <a:avLst/>
            </a:prstGeom>
            <a:solidFill>
              <a:schemeClr val="bg2"/>
            </a:solidFill>
            <a:ln w="38100" cmpd="dbl">
              <a:solidFill>
                <a:srgbClr val="000000"/>
              </a:solidFill>
              <a:miter lim="800000"/>
              <a:headEnd/>
              <a:tailEnd/>
            </a:ln>
          </p:spPr>
          <p:txBody>
            <a:bodyPr lIns="68400" tIns="108000" rIns="68400" bIns="108000"/>
            <a:lstStyle/>
            <a:p>
              <a:pPr algn="ctr"/>
              <a:r>
                <a:rPr lang="uk-UA" sz="4400" dirty="0" smtClean="0"/>
                <a:t>двосторонні</a:t>
              </a:r>
              <a:endParaRPr lang="ru-RU" sz="4400" dirty="0"/>
            </a:p>
          </p:txBody>
        </p:sp>
        <p:sp>
          <p:nvSpPr>
            <p:cNvPr id="52233" name="AutoShape 9"/>
            <p:cNvSpPr>
              <a:spLocks noChangeArrowheads="1"/>
            </p:cNvSpPr>
            <p:nvPr/>
          </p:nvSpPr>
          <p:spPr bwMode="auto">
            <a:xfrm>
              <a:off x="2078" y="-148"/>
              <a:ext cx="7110" cy="270"/>
            </a:xfrm>
            <a:prstGeom prst="flowChartAlternateProcess">
              <a:avLst/>
            </a:prstGeom>
            <a:solidFill>
              <a:schemeClr val="bg2"/>
            </a:solidFill>
            <a:ln w="57150" cmpd="thinThick">
              <a:solidFill>
                <a:srgbClr val="000000"/>
              </a:solidFill>
              <a:miter lim="800000"/>
              <a:headEnd/>
              <a:tailEnd/>
            </a:ln>
          </p:spPr>
          <p:txBody>
            <a:bodyPr lIns="68400" tIns="108000" rIns="68400" bIns="108000"/>
            <a:lstStyle/>
            <a:p>
              <a:pPr algn="ctr"/>
              <a:r>
                <a:rPr lang="uk-UA" sz="6000" dirty="0" smtClean="0"/>
                <a:t>Види договорів</a:t>
              </a:r>
              <a:endParaRPr lang="ru-RU" sz="6000" dirty="0"/>
            </a:p>
          </p:txBody>
        </p:sp>
        <p:sp>
          <p:nvSpPr>
            <p:cNvPr id="52234" name="Line 10"/>
            <p:cNvSpPr>
              <a:spLocks noChangeShapeType="1"/>
            </p:cNvSpPr>
            <p:nvPr/>
          </p:nvSpPr>
          <p:spPr bwMode="auto">
            <a:xfrm flipV="1">
              <a:off x="7843" y="484"/>
              <a:ext cx="1" cy="796"/>
            </a:xfrm>
            <a:prstGeom prst="line">
              <a:avLst/>
            </a:prstGeom>
            <a:noFill/>
            <a:ln w="57150" cmpd="thinThick">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cxnSp>
          <p:nvCxnSpPr>
            <p:cNvPr id="52235" name="AutoShape 11"/>
            <p:cNvCxnSpPr>
              <a:cxnSpLocks noChangeShapeType="1"/>
            </p:cNvCxnSpPr>
            <p:nvPr/>
          </p:nvCxnSpPr>
          <p:spPr bwMode="auto">
            <a:xfrm>
              <a:off x="4029" y="860"/>
              <a:ext cx="0" cy="0"/>
            </a:xfrm>
            <a:prstGeom prst="straightConnector1">
              <a:avLst/>
            </a:prstGeom>
            <a:noFill/>
            <a:ln w="3810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2237" name="Line 13"/>
            <p:cNvSpPr>
              <a:spLocks noChangeShapeType="1"/>
            </p:cNvSpPr>
            <p:nvPr/>
          </p:nvSpPr>
          <p:spPr bwMode="auto">
            <a:xfrm>
              <a:off x="7936" y="122"/>
              <a:ext cx="0" cy="8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39" name="Line 15"/>
            <p:cNvSpPr>
              <a:spLocks noChangeShapeType="1"/>
            </p:cNvSpPr>
            <p:nvPr/>
          </p:nvSpPr>
          <p:spPr bwMode="auto">
            <a:xfrm flipH="1">
              <a:off x="7218" y="723"/>
              <a:ext cx="625" cy="0"/>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sp>
          <p:nvSpPr>
            <p:cNvPr id="52240" name="Line 16"/>
            <p:cNvSpPr>
              <a:spLocks noChangeShapeType="1"/>
            </p:cNvSpPr>
            <p:nvPr/>
          </p:nvSpPr>
          <p:spPr bwMode="auto">
            <a:xfrm flipH="1">
              <a:off x="7311" y="1279"/>
              <a:ext cx="625" cy="1"/>
            </a:xfrm>
            <a:prstGeom prst="line">
              <a:avLst/>
            </a:prstGeom>
            <a:noFill/>
            <a:ln w="38100" cmpd="dbl">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68400" tIns="108000" rIns="68400" bIns="108000"/>
            <a:lstStyle/>
            <a:p>
              <a:endParaRPr lang="ru-RU"/>
            </a:p>
          </p:txBody>
        </p:sp>
      </p:grpSp>
    </p:spTree>
    <p:extLst>
      <p:ext uri="{BB962C8B-B14F-4D97-AF65-F5344CB8AC3E}">
        <p14:creationId xmlns:p14="http://schemas.microsoft.com/office/powerpoint/2010/main" val="421483882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391547"/>
          </a:xfrm>
        </p:spPr>
        <p:txBody>
          <a:bodyPr/>
          <a:lstStyle/>
          <a:p>
            <a:r>
              <a:rPr lang="uk-UA" sz="4000" dirty="0" smtClean="0">
                <a:effectLst/>
              </a:rPr>
              <a:t>Односторонній договір – одна </a:t>
            </a:r>
            <a:r>
              <a:rPr lang="uk-UA" sz="4000" dirty="0">
                <a:effectLst/>
              </a:rPr>
              <a:t>сторона бере на себе обов'язок перед другою стороною вчинити певні дії або утриматися від них, а друга сторона наділяється лише правом вимоги, без виникнення зустрічного обов'язку щодо першої сторони (наприклад, договір позики). </a:t>
            </a:r>
            <a:endParaRPr lang="ru-RU" sz="4000" dirty="0"/>
          </a:p>
        </p:txBody>
      </p:sp>
    </p:spTree>
    <p:extLst>
      <p:ext uri="{BB962C8B-B14F-4D97-AF65-F5344CB8AC3E}">
        <p14:creationId xmlns:p14="http://schemas.microsoft.com/office/powerpoint/2010/main" val="1423610549"/>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7813"/>
            <a:ext cx="8229600" cy="6247531"/>
          </a:xfrm>
        </p:spPr>
        <p:txBody>
          <a:bodyPr/>
          <a:lstStyle/>
          <a:p>
            <a:r>
              <a:rPr lang="uk-UA" sz="5400" b="1" dirty="0" smtClean="0">
                <a:effectLst/>
              </a:rPr>
              <a:t>Двосторонній договір</a:t>
            </a:r>
            <a:r>
              <a:rPr lang="uk-UA" sz="5400" dirty="0" smtClean="0">
                <a:effectLst/>
              </a:rPr>
              <a:t> – кореспондуючими </a:t>
            </a:r>
            <a:r>
              <a:rPr lang="uk-UA" sz="5400" dirty="0">
                <a:effectLst/>
              </a:rPr>
              <a:t>правами та обов'язками наділені обидві сторони договору (наприклад, договір купівлі-продажу)</a:t>
            </a:r>
            <a:endParaRPr lang="ru-RU" sz="5400" dirty="0"/>
          </a:p>
        </p:txBody>
      </p:sp>
    </p:spTree>
    <p:extLst>
      <p:ext uri="{BB962C8B-B14F-4D97-AF65-F5344CB8AC3E}">
        <p14:creationId xmlns:p14="http://schemas.microsoft.com/office/powerpoint/2010/main" val="625989359"/>
      </p:ext>
    </p:extLst>
  </p:cSld>
  <p:clrMapOvr>
    <a:masterClrMapping/>
  </p:clrMapOvr>
  <p:transition>
    <p:fade/>
  </p:transition>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878</TotalTime>
  <Words>1056</Words>
  <Application>Microsoft Office PowerPoint</Application>
  <PresentationFormat>Экран (4:3)</PresentationFormat>
  <Paragraphs>123</Paragraphs>
  <Slides>59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2</vt:i4>
      </vt:variant>
      <vt:variant>
        <vt:lpstr>Заголовки слайдов</vt:lpstr>
      </vt:variant>
      <vt:variant>
        <vt:i4>59</vt:i4>
      </vt:variant>
    </vt:vector>
  </HeadingPairs>
  <TitlesOfParts>
    <vt:vector size="64" baseType="lpstr">
      <vt:lpstr>Arial</vt:lpstr>
      <vt:lpstr>Verdana</vt:lpstr>
      <vt:lpstr>Wingdings</vt:lpstr>
      <vt:lpstr>Globe</vt:lpstr>
      <vt:lpstr>1_Globe</vt:lpstr>
      <vt:lpstr>Тема 1</vt:lpstr>
      <vt:lpstr>План лекції</vt:lpstr>
      <vt:lpstr>ДОГОВІР  ДОМОВЛЕНІСТЬ між ДВОМА АБО БІЛЬШЕ сторонами, спрямована на встановлення, зміну або припинення прав і обов'язків (ст. 626 ЦК України). </vt:lpstr>
      <vt:lpstr>Презентация PowerPoint</vt:lpstr>
      <vt:lpstr>Презентация PowerPoint</vt:lpstr>
      <vt:lpstr>Співвідношення договору з імперативними і диспозитивними нормами цивільного права  – імперативні норми; – умови конкретного договору; – правила диспозитивної норми; – звичаї ділового обороту; </vt:lpstr>
      <vt:lpstr>Презентация PowerPoint</vt:lpstr>
      <vt:lpstr>Односторонній договір – одна сторона бере на себе обов'язок перед другою стороною вчинити певні дії або утриматися від них, а друга сторона наділяється лише правом вимоги, без виникнення зустрічного обов'язку щодо першої сторони (наприклад, договір позики). </vt:lpstr>
      <vt:lpstr>Двосторонній договір – кореспондуючими правами та обов'язками наділені обидві сторони договору (наприклад, договір купівлі-продажу)</vt:lpstr>
      <vt:lpstr>Презентация PowerPoint</vt:lpstr>
      <vt:lpstr>Презентация PowerPoint</vt:lpstr>
      <vt:lpstr>ОПЛАТНИМ є договір, за яким сторона повинна отримати плату або ІНШУ ВИНАГОРОДУ за виконання своїх обов'язків</vt:lpstr>
      <vt:lpstr>Безоплатним визнається договір, за яким одна сторона зобов'язується надати що-небудь іншій стороні без отримання від неї винагороди або іншого зустрічного надання</vt:lpstr>
      <vt:lpstr>Презентация PowerPoint</vt:lpstr>
      <vt:lpstr>Презентация PowerPoint</vt:lpstr>
      <vt:lpstr>Презентация PowerPoint</vt:lpstr>
      <vt:lpstr>Презентация PowerPoint</vt:lpstr>
      <vt:lpstr>За консенсуальним договором для виникнення зобов'язання достатньо згоди сторін (досягнення консенсусу). Він вважається укладеним з моменту досягнення цієї згоди (наприклад, договори поставки, підряду, оренди).</vt:lpstr>
      <vt:lpstr>В реальних договорах, крім згоди сторін, необхідно виконати певні дії, наприклад передати майно, сплатити гроші. Він вважається укладеним з моменту виконання цих дій (наприклад, договори перевезення вантажу, позики тощо).</vt:lpstr>
      <vt:lpstr>9) В залежності від спрямованості договору задовольняти приватні або суспільні інтереси   приватно-правові договори публічний договір </vt:lpstr>
      <vt:lpstr>Стаття 633. Публічний договір  1. Публічним є договір, в якому одна сторона - підприємець взяла на себе обов'язок здійснювати продаж товарів, виконання робіт або надання послуг кожному, хто до неї звернеться (роздрібна торгівля, перевезення транспортом загального користування, послуги зв'язку, медичне, готельне, банківське обслуговування тощо). 2. Умови публічного договору встановлюються однаковими для всіх споживачів, крім тих, кому за законом надані відповідні пільги. 3. Підприємець не має права надавати переваги одному споживачеві перед іншим щодо укладення публічного договору, якщо інше не встановлено законом. </vt:lpstr>
      <vt:lpstr>Презентация PowerPoint</vt:lpstr>
      <vt:lpstr>Презентация PowerPoint</vt:lpstr>
      <vt:lpstr>Попередній договір купівлі-продажу</vt:lpstr>
      <vt:lpstr>Презентация PowerPoint</vt:lpstr>
      <vt:lpstr>Характеристика договору </vt:lpstr>
      <vt:lpstr>Визначення</vt:lpstr>
      <vt:lpstr>Визначення </vt:lpstr>
      <vt:lpstr>Нормативне регулювання </vt:lpstr>
      <vt:lpstr>Юридична характеристика</vt:lpstr>
      <vt:lpstr>Істотні умови </vt:lpstr>
      <vt:lpstr>Форма</vt:lpstr>
      <vt:lpstr> Сторони </vt:lpstr>
      <vt:lpstr>2. Зміст договору  Зміст договору становлять умови (пункти), визначені на розсуд сторін і погоджені ними, та умови, які є обов'язковими відповідно до законодавства (ст. 628 ЦК України).</vt:lpstr>
      <vt:lpstr>Презентация PowerPoint</vt:lpstr>
      <vt:lpstr>Презентация PowerPoint</vt:lpstr>
      <vt:lpstr>Істотні умови договору – умови про предмет договору, умови, що визначені законом як істотні або є необхідними для договорів даного виду, а також усі ті умови, щодо яких за заявою хоча б однієї із сторін має бути досягнуто згоди (ст. 638 ЦК України). </vt:lpstr>
      <vt:lpstr>Звичайні – ті умови, які базуються на диспозитивних нормах закону або звичаях (їх внесення до договору не є обов'язковим, а їх наявність чи відсутність не впливає на факт укладення договору, вони не потребують окремого погодження, але стають обов'язковими для сторін з самого факту укладення договору. </vt:lpstr>
      <vt:lpstr>Випадкові  –  умови, які зазвичай не включаються до договорів цього виду, але набувають юридичного значення у разу їх включення до змісту договору</vt:lpstr>
      <vt:lpstr>У будь-якому договорі істотною є умова про його предмет (включає найменування предмету, номенклатуру, асортимент, кількість продукції, різновиди робіт, послуг, вимоги до їх якості).   В оплатних договорах істотною є умова про ціну </vt:lpstr>
      <vt:lpstr>В багатьох договорах істотною є умова про строк.  Строк договору – час, протягом якого сторони можуть здійснити свої права і виконати свої обов'язки відповідно до договору. </vt:lpstr>
      <vt:lpstr>3. Укладення, зміна і розірвання договору  Укладення договору = оферта + акцепт </vt:lpstr>
      <vt:lpstr>Оферта – адресована одному або декільком конкретним особам пропозиція укласти договір</vt:lpstr>
      <vt:lpstr>Пропозиція укласти договір буде вважатися офертою, якщо вона:  1) направлена конкретній особі  2) містить в собі, як мінімум, всі ті умови, які для даного договору вважаються істотними  3) виражає намір оферента вважати себе зобов'язаною у разі її прийняття</vt:lpstr>
      <vt:lpstr>Презентация PowerPoint</vt:lpstr>
      <vt:lpstr>Акцепт – відповідь особи, якій адресована оферта, про її прийняття</vt:lpstr>
      <vt:lpstr>4. Підстави та наслідки зміни або розірвання договору</vt:lpstr>
      <vt:lpstr>Принцип свободи договору дозволяє сторонам своєю угодою змінити або розірвати договір. До розірвання договору застосовуються цивільно-правові норми про припинення зобов'язань</vt:lpstr>
      <vt:lpstr>Зміна або розірвання договору допускається лише за згодою сторін  (це загальне правило, але є диспозитивна норма, ст. 651 ЦК України)</vt:lpstr>
      <vt:lpstr>Припинення договору  1) виконання договору (у т.ч. у випадках, коли досягнена його мета) 2) розірвання за згодою всіх сторін 3) розірвання судом у разі істотного порушення умов договору або в інших випадках, встановлених договором або законом 4) одностороння відмова від договору 5) істотна зміна обставин</vt:lpstr>
      <vt:lpstr>Презентация PowerPoint</vt:lpstr>
      <vt:lpstr>Істотне порушення умов договору – таке порушення стороною договору, коли внаслідок завданої цим шкоди друга сторона значною мірою позбавляється того, на що вона розраховувала при укладенні договору. </vt:lpstr>
      <vt:lpstr>Одностороння відмова від договору:  1) може бути як повною, так і частковою  2) право на неї має бути встановлено договором або законом</vt:lpstr>
      <vt:lpstr>Зміна обставин є істотною, якщо вони змінилися настільки, що якби сторони могли це передбачити, вони б не уклали договір або уклали б його на інших умовах </vt:lpstr>
      <vt:lpstr>Угода про зміну або розірвання договору здійснюється у тій самій формі, що і договір, що змінюється або розривається  (загальне правило, частково диспозитивна норма)</vt:lpstr>
      <vt:lpstr>У випадках зміни або розірвання договору договірні зобов'язання вважаються такими, що змінилися або припинилися:  1) з моменту досягнення домовленості про зміну або розірвання договору (диспозитивна норма); 2) з моменту набрання законної сили рішенням суду</vt:lpstr>
      <vt:lpstr>Презентация PowerPoint</vt:lpstr>
      <vt:lpstr>Цесія – похідне від основного зобов'язання; правочин, на підставі якого відбувається передача права вимоги (до боржника) від первісного кредитора (цедента) до нового кредитора (цесіонарія)</vt:lpstr>
      <vt:lpstr> Дякую за увагу!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ЦИВІЛЬНИЙ ПРОЦЕС (за вимогами кредитно-модульної системи)</dc:title>
  <dc:creator>Admin</dc:creator>
  <cp:lastModifiedBy>Инна</cp:lastModifiedBy>
  <cp:revision>45</cp:revision>
  <dcterms:created xsi:type="dcterms:W3CDTF">2014-03-14T07:50:13Z</dcterms:created>
  <dcterms:modified xsi:type="dcterms:W3CDTF">2025-09-08T18:07:38Z</dcterms:modified>
</cp:coreProperties>
</file>