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92" r:id="rId34"/>
    <p:sldId id="294" r:id="rId35"/>
    <p:sldId id="295" r:id="rId36"/>
    <p:sldId id="300" r:id="rId37"/>
    <p:sldId id="301" r:id="rId38"/>
    <p:sldId id="302" r:id="rId39"/>
    <p:sldId id="303"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27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uk-UA" smtClean="0"/>
              <a:t>Образец заголовка</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Образец подзаголовка</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20.03.14</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над подписью">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uk-UA" smtClean="0"/>
              <a:t>Образец заголовка</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Чтобы добавить рисунок, перетащите его на заполнитель или щелкните значок</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uk-UA" smtClean="0"/>
              <a:t>Образец текста</a:t>
            </a:r>
          </a:p>
        </p:txBody>
      </p:sp>
      <p:sp>
        <p:nvSpPr>
          <p:cNvPr id="5" name="Date Placeholder 4"/>
          <p:cNvSpPr>
            <a:spLocks noGrp="1"/>
          </p:cNvSpPr>
          <p:nvPr>
            <p:ph type="dt" sz="half" idx="10"/>
          </p:nvPr>
        </p:nvSpPr>
        <p:spPr/>
        <p:txBody>
          <a:bodyPr/>
          <a:lstStyle/>
          <a:p>
            <a:fld id="{E90C4CEC-16D5-4229-B4DE-FDE9B679D7E2}" type="datetimeFigureOut">
              <a:rPr lang="en-US" smtClean="0"/>
              <a:t>20.03.14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uk-UA" smtClean="0"/>
              <a:t>Образец заголовка</a:t>
            </a:r>
            <a:endParaRPr/>
          </a:p>
        </p:txBody>
      </p:sp>
      <p:sp>
        <p:nvSpPr>
          <p:cNvPr id="3" name="Vertical Text Placeholder 2"/>
          <p:cNvSpPr>
            <a:spLocks noGrp="1"/>
          </p:cNvSpPr>
          <p:nvPr>
            <p:ph type="body" orient="vert" idx="1"/>
          </p:nvPr>
        </p:nvSpPr>
        <p:spPr/>
        <p:txBody>
          <a:bodyPr vert="eaVert"/>
          <a:lstStyle>
            <a:lvl5pPr>
              <a:defRPr/>
            </a:lvl5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20.03.14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uk-UA" smtClean="0"/>
              <a:t>Образец заголовка</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20.03.14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uk-UA" smtClean="0"/>
              <a:t>Образец заголовка</a:t>
            </a:r>
            <a:endParaRPr/>
          </a:p>
        </p:txBody>
      </p:sp>
      <p:sp>
        <p:nvSpPr>
          <p:cNvPr id="3" name="Content Placeholder 2"/>
          <p:cNvSpPr>
            <a:spLocks noGrp="1"/>
          </p:cNvSpPr>
          <p:nvPr>
            <p:ph idx="1"/>
          </p:nvPr>
        </p:nvSpPr>
        <p:spPr/>
        <p:txBody>
          <a:bodyPr/>
          <a:lstStyle>
            <a:lvl5pPr>
              <a:defRPr/>
            </a:lvl5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20.03.14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uk-UA" smtClean="0"/>
              <a:t>Образец заголовка</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Образец текста</a:t>
            </a:r>
          </a:p>
        </p:txBody>
      </p:sp>
      <p:sp>
        <p:nvSpPr>
          <p:cNvPr id="4" name="Date Placeholder 3"/>
          <p:cNvSpPr>
            <a:spLocks noGrp="1"/>
          </p:cNvSpPr>
          <p:nvPr>
            <p:ph type="dt" sz="half" idx="10"/>
          </p:nvPr>
        </p:nvSpPr>
        <p:spPr/>
        <p:txBody>
          <a:bodyPr/>
          <a:lstStyle/>
          <a:p>
            <a:fld id="{E90C4CEC-16D5-4229-B4DE-FDE9B679D7E2}" type="datetimeFigureOut">
              <a:rPr lang="en-US" smtClean="0"/>
              <a:t>20.03.14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uk-UA" smtClean="0"/>
              <a:t>Образец заголовка</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20.03.14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uk-UA" smtClean="0"/>
              <a:t>Образец заголовка</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20.03.14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uk-UA" smtClean="0"/>
              <a:t>Образец заголовка</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20.03.14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20.03.14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uk-UA" smtClean="0"/>
              <a:t>Образец заголовка</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Date Placeholder 4"/>
          <p:cNvSpPr>
            <a:spLocks noGrp="1"/>
          </p:cNvSpPr>
          <p:nvPr>
            <p:ph type="dt" sz="half" idx="10"/>
          </p:nvPr>
        </p:nvSpPr>
        <p:spPr/>
        <p:txBody>
          <a:bodyPr/>
          <a:lstStyle/>
          <a:p>
            <a:fld id="{E90C4CEC-16D5-4229-B4DE-FDE9B679D7E2}" type="datetimeFigureOut">
              <a:rPr lang="en-US" smtClean="0"/>
              <a:t>20.03.14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uk-UA" smtClean="0"/>
              <a:t>Образец заголовка</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Чтобы добавить рисунок, перетащите его на заполнитель или щелкните значок</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uk-UA" smtClean="0"/>
              <a:t>Образец текста</a:t>
            </a:r>
          </a:p>
        </p:txBody>
      </p:sp>
      <p:sp>
        <p:nvSpPr>
          <p:cNvPr id="5" name="Date Placeholder 4"/>
          <p:cNvSpPr>
            <a:spLocks noGrp="1"/>
          </p:cNvSpPr>
          <p:nvPr>
            <p:ph type="dt" sz="half" idx="10"/>
          </p:nvPr>
        </p:nvSpPr>
        <p:spPr/>
        <p:txBody>
          <a:bodyPr/>
          <a:lstStyle/>
          <a:p>
            <a:fld id="{E90C4CEC-16D5-4229-B4DE-FDE9B679D7E2}" type="datetimeFigureOut">
              <a:rPr lang="en-US" smtClean="0"/>
              <a:t>20.03.14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uk-UA" smtClean="0"/>
              <a:t>Образец заголовка</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20.03.14</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1482039" y="888548"/>
            <a:ext cx="7086600" cy="3147230"/>
          </a:xfrm>
        </p:spPr>
        <p:txBody>
          <a:bodyPr/>
          <a:lstStyle/>
          <a:p>
            <a:r>
              <a:rPr lang="uk-UA" sz="6000" b="0" dirty="0" smtClean="0">
                <a:ln w="10160">
                  <a:solidFill>
                    <a:schemeClr val="accent1"/>
                  </a:solidFill>
                  <a:prstDash val="solid"/>
                </a:ln>
                <a:solidFill>
                  <a:srgbClr val="FFFFFF"/>
                </a:solidFill>
                <a:effectLst>
                  <a:outerShdw blurRad="38100" dist="32000" dir="5400000" algn="tl">
                    <a:srgbClr val="000000">
                      <a:alpha val="30000"/>
                    </a:srgbClr>
                  </a:outerShdw>
                </a:effectLst>
              </a:rPr>
              <a:t>Господарське право</a:t>
            </a:r>
            <a:br>
              <a:rPr lang="uk-UA" sz="6000" b="0" dirty="0" smtClean="0">
                <a:ln w="10160">
                  <a:solidFill>
                    <a:schemeClr val="accent1"/>
                  </a:solidFill>
                  <a:prstDash val="solid"/>
                </a:ln>
                <a:solidFill>
                  <a:srgbClr val="FFFFFF"/>
                </a:solidFill>
                <a:effectLst>
                  <a:outerShdw blurRad="38100" dist="32000" dir="5400000" algn="tl">
                    <a:srgbClr val="000000">
                      <a:alpha val="30000"/>
                    </a:srgbClr>
                  </a:outerShdw>
                </a:effectLst>
              </a:rPr>
            </a:br>
            <a:r>
              <a:rPr lang="uk-UA" sz="4400" b="0" dirty="0" smtClean="0">
                <a:ln w="10160">
                  <a:solidFill>
                    <a:schemeClr val="accent1"/>
                  </a:solidFill>
                  <a:prstDash val="solid"/>
                </a:ln>
                <a:solidFill>
                  <a:srgbClr val="FFFFFF"/>
                </a:solidFill>
                <a:effectLst>
                  <a:outerShdw blurRad="38100" dist="32000" dir="5400000" algn="tl">
                    <a:srgbClr val="000000">
                      <a:alpha val="30000"/>
                    </a:srgbClr>
                  </a:outerShdw>
                </a:effectLst>
              </a:rPr>
              <a:t>Презентаційні матеріали</a:t>
            </a:r>
            <a:endParaRPr lang="ru-RU" sz="4400"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4" name="Название 1"/>
          <p:cNvSpPr txBox="1">
            <a:spLocks/>
          </p:cNvSpPr>
          <p:nvPr/>
        </p:nvSpPr>
        <p:spPr>
          <a:xfrm>
            <a:off x="1482039" y="4517101"/>
            <a:ext cx="7272339" cy="1339009"/>
          </a:xfrm>
          <a:prstGeom prst="rect">
            <a:avLst/>
          </a:prstGeom>
        </p:spPr>
        <p:txBody>
          <a:bodyPr vert="horz" lIns="91440" tIns="45720" rIns="91440" bIns="45720" rtlCol="0" anchor="b" anchorCtr="0">
            <a:noAutofit/>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ru-RU"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К.Ю.Н., ДОЦЕНТ</a:t>
            </a:r>
          </a:p>
          <a:p>
            <a:r>
              <a:rPr lang="ru-RU"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СИДОРОВ ЯРОСЛАВ ОЛЕКСІЙОВИЧ</a:t>
            </a:r>
            <a:endParaRPr lang="ru-RU"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30123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40746"/>
            <a:ext cx="7272339" cy="1339009"/>
          </a:xfrm>
        </p:spPr>
        <p:txBody>
          <a:bodyPr/>
          <a:lstStyle/>
          <a:p>
            <a:r>
              <a:rPr lang="uk-UA" dirty="0"/>
              <a:t>ВИДИ ТА ОРГАНІЗАЦІЙНІ ФОРМИ ПІДПРИЄМСТВ</a:t>
            </a:r>
            <a:r>
              <a:rPr lang="ru-RU" dirty="0"/>
              <a:t/>
            </a:r>
            <a:br>
              <a:rPr lang="ru-RU" dirty="0"/>
            </a:br>
            <a:endParaRPr lang="ru-RU" dirty="0"/>
          </a:p>
        </p:txBody>
      </p:sp>
      <p:sp>
        <p:nvSpPr>
          <p:cNvPr id="3" name="Содержимое 2"/>
          <p:cNvSpPr>
            <a:spLocks noGrp="1"/>
          </p:cNvSpPr>
          <p:nvPr>
            <p:ph idx="1"/>
          </p:nvPr>
        </p:nvSpPr>
        <p:spPr/>
        <p:txBody>
          <a:bodyPr>
            <a:normAutofit fontScale="92500"/>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Корпоративне підприємство</a:t>
            </a:r>
            <a:r>
              <a:rPr lang="uk-UA" dirty="0"/>
              <a:t> утворюється, як правило, двома або більше засновниками за їх спільним рішенням (договором), діє на основі об'єднання майна та/або підприємницької чи трудової діяльності засновників (учасників), їх спільного управління справами, на основі корпоративних прав, у тому числі через органи, що ними створюються, участі засновників (учасників) у розподілі доходів та ризиків підприємства. Корпоративними є кооперативні підприємства, підприємства, що створюються у формі господарського товариства, а також інші підприємства, в тому числі засновані на приватній власності двох або більше осіб.</a:t>
            </a:r>
            <a:endParaRPr lang="ru-RU" dirty="0"/>
          </a:p>
          <a:p>
            <a:pPr marL="0" indent="0" algn="just">
              <a:buNone/>
            </a:pPr>
            <a:endParaRPr lang="ru-RU" dirty="0"/>
          </a:p>
        </p:txBody>
      </p:sp>
    </p:spTree>
    <p:extLst>
      <p:ext uri="{BB962C8B-B14F-4D97-AF65-F5344CB8AC3E}">
        <p14:creationId xmlns:p14="http://schemas.microsoft.com/office/powerpoint/2010/main" val="124983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40746"/>
            <a:ext cx="7272339" cy="1339009"/>
          </a:xfrm>
        </p:spPr>
        <p:txBody>
          <a:bodyPr/>
          <a:lstStyle/>
          <a:p>
            <a:r>
              <a:rPr lang="uk-UA" dirty="0"/>
              <a:t>ВИДИ ТА ОРГАНІЗАЦІЙНІ ФОРМИ ПІДПРИЄМСТВ</a:t>
            </a:r>
            <a:r>
              <a:rPr lang="ru-RU" dirty="0"/>
              <a:t/>
            </a:r>
            <a:br>
              <a:rPr lang="ru-RU" dirty="0"/>
            </a:br>
            <a:endParaRPr lang="ru-RU" dirty="0"/>
          </a:p>
        </p:txBody>
      </p:sp>
      <p:sp>
        <p:nvSpPr>
          <p:cNvPr id="3" name="Содержимое 2"/>
          <p:cNvSpPr>
            <a:spLocks noGrp="1"/>
          </p:cNvSpPr>
          <p:nvPr>
            <p:ph idx="1"/>
          </p:nvPr>
        </p:nvSpPr>
        <p:spPr/>
        <p:txBody>
          <a:bodyPr>
            <a:normAutofit fontScale="70000" lnSpcReduction="20000"/>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Казенне підприємство </a:t>
            </a:r>
            <a:r>
              <a:rPr lang="uk-UA" dirty="0"/>
              <a:t>створюється у галузях економіки, в яких:</a:t>
            </a:r>
            <a:endParaRPr lang="ru-RU" dirty="0"/>
          </a:p>
          <a:p>
            <a:pPr marL="0" indent="0" algn="just">
              <a:buNone/>
            </a:pPr>
            <a:r>
              <a:rPr lang="uk-UA" dirty="0"/>
              <a:t>- законом дозволено здійснення господарської діяльності лише державним підприємствам;</a:t>
            </a:r>
            <a:endParaRPr lang="ru-RU" dirty="0"/>
          </a:p>
          <a:p>
            <a:pPr marL="0" indent="0" algn="just">
              <a:buNone/>
            </a:pPr>
            <a:r>
              <a:rPr lang="uk-UA" dirty="0"/>
              <a:t>- основним (понад п'ятдесят відсотків) споживачем продукції (робіт, послуг) виступає держава;</a:t>
            </a:r>
            <a:endParaRPr lang="ru-RU" dirty="0"/>
          </a:p>
          <a:p>
            <a:pPr marL="0" indent="0" algn="just">
              <a:buNone/>
            </a:pPr>
            <a:r>
              <a:rPr lang="uk-UA" dirty="0"/>
              <a:t>- за умовами господарювання неможлива вільна конкуренція товаровиробників чи споживачів;</a:t>
            </a:r>
            <a:endParaRPr lang="ru-RU" dirty="0"/>
          </a:p>
          <a:p>
            <a:pPr marL="0" indent="0" algn="just">
              <a:buNone/>
            </a:pPr>
            <a:r>
              <a:rPr lang="uk-UA" dirty="0"/>
              <a:t>- переважаючим (понад п'ятдесят відсотків) є виробництво суспільно необхідної продукції (робіт, послуг), яке за своїми умовами і характером потреб, що ним задовольняються, як правило, не може бути рентабельним;</a:t>
            </a:r>
            <a:endParaRPr lang="ru-RU" dirty="0"/>
          </a:p>
          <a:p>
            <a:pPr marL="0" indent="0" algn="just">
              <a:buNone/>
            </a:pPr>
            <a:r>
              <a:rPr lang="uk-UA" dirty="0"/>
              <a:t>- приватизацію майнових комплексів державних підприємств заборонено законом.</a:t>
            </a:r>
            <a:endParaRPr lang="ru-RU" dirty="0"/>
          </a:p>
          <a:p>
            <a:pPr marL="0" indent="0" algn="just">
              <a:buNone/>
            </a:pPr>
            <a:endParaRPr lang="ru-RU" dirty="0"/>
          </a:p>
        </p:txBody>
      </p:sp>
    </p:spTree>
    <p:extLst>
      <p:ext uri="{BB962C8B-B14F-4D97-AF65-F5344CB8AC3E}">
        <p14:creationId xmlns:p14="http://schemas.microsoft.com/office/powerpoint/2010/main" val="304462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40746"/>
            <a:ext cx="7272339" cy="1339009"/>
          </a:xfrm>
        </p:spPr>
        <p:txBody>
          <a:bodyPr/>
          <a:lstStyle/>
          <a:p>
            <a:r>
              <a:rPr lang="uk-UA" dirty="0"/>
              <a:t>ВИДИ ТА ОРГАНІЗАЦІЙНІ ФОРМИ ПІДПРИЄМСТВ</a:t>
            </a:r>
            <a:r>
              <a:rPr lang="ru-RU" dirty="0"/>
              <a:t/>
            </a:r>
            <a:br>
              <a:rPr lang="ru-RU" dirty="0"/>
            </a:br>
            <a:endParaRPr lang="ru-RU" dirty="0"/>
          </a:p>
        </p:txBody>
      </p:sp>
      <p:sp>
        <p:nvSpPr>
          <p:cNvPr id="3" name="Содержимое 2"/>
          <p:cNvSpPr>
            <a:spLocks noGrp="1"/>
          </p:cNvSpPr>
          <p:nvPr>
            <p:ph idx="1"/>
          </p:nvPr>
        </p:nvSpPr>
        <p:spPr/>
        <p:txBody>
          <a:bodyPr/>
          <a:lstStyle/>
          <a:p>
            <a:pPr algn="just"/>
            <a:r>
              <a:rPr lang="uk-UA" dirty="0"/>
              <a:t>Казенне підприємство створюється за рішенням Кабінету Міністрів України.</a:t>
            </a:r>
            <a:endParaRPr lang="ru-RU" dirty="0"/>
          </a:p>
          <a:p>
            <a:pPr algn="just"/>
            <a:r>
              <a:rPr lang="uk-UA" dirty="0"/>
              <a:t>Казенне підприємство не має права відчужувати або іншим способом розпоряджатися закріпленим за ним майном, що належить до основних фондів, без попередньої згоди органу, до сфери управління якого воно входить.</a:t>
            </a:r>
            <a:endParaRPr lang="ru-RU" dirty="0"/>
          </a:p>
          <a:p>
            <a:pPr marL="0" indent="0" algn="just">
              <a:buNone/>
            </a:pPr>
            <a:endParaRPr lang="ru-RU" dirty="0"/>
          </a:p>
        </p:txBody>
      </p:sp>
    </p:spTree>
    <p:extLst>
      <p:ext uri="{BB962C8B-B14F-4D97-AF65-F5344CB8AC3E}">
        <p14:creationId xmlns:p14="http://schemas.microsoft.com/office/powerpoint/2010/main" val="149065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26940"/>
            <a:ext cx="7272339" cy="1339009"/>
          </a:xfrm>
        </p:spPr>
        <p:txBody>
          <a:bodyPr/>
          <a:lstStyle/>
          <a:p>
            <a:r>
              <a:rPr lang="uk-UA" dirty="0"/>
              <a:t>ГОСПОДАРСЬКІ ТОВАРИСТВА</a:t>
            </a:r>
            <a:r>
              <a:rPr lang="ru-RU" dirty="0"/>
              <a:t/>
            </a:r>
            <a:br>
              <a:rPr lang="ru-RU" dirty="0"/>
            </a:br>
            <a:endParaRPr lang="ru-RU" dirty="0"/>
          </a:p>
        </p:txBody>
      </p:sp>
      <p:sp>
        <p:nvSpPr>
          <p:cNvPr id="3" name="Содержимое 2"/>
          <p:cNvSpPr>
            <a:spLocks noGrp="1"/>
          </p:cNvSpPr>
          <p:nvPr>
            <p:ph idx="1"/>
          </p:nvPr>
        </p:nvSpPr>
        <p:spPr/>
        <p:txBody>
          <a:bodyPr>
            <a:normAutofit fontScale="92500" lnSpcReduction="10000"/>
          </a:bodyPr>
          <a:lstStyle/>
          <a:p>
            <a:pPr marL="0" indent="0" algn="just">
              <a:buNone/>
            </a:pPr>
            <a:r>
              <a:rPr lang="uk-UA" dirty="0"/>
              <a:t>Господарськими товариствами визнаються підприємства або інші суб'єкти господарювання, створені юридичними особами та/або громадянами шляхом об'єднання їх майна і участі в підприємницькій діяльності товариства з метою одержання прибутку. У випадках, передбачених Господарським кодексом України, господарське товариство може діяти у складі одного учасника.</a:t>
            </a:r>
            <a:endParaRPr lang="ru-RU" dirty="0"/>
          </a:p>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Види господарських товариств</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uk-UA" dirty="0"/>
              <a:t>До господарських товариств належать: акціонерні товариства, товариства з обмеженою відповідальністю, товариства з додатковою відповідальністю, повні товариства, командитні товариства.</a:t>
            </a:r>
            <a:endParaRPr lang="ru-RU" dirty="0"/>
          </a:p>
          <a:p>
            <a:pPr marL="0" indent="0" algn="just">
              <a:buNone/>
            </a:pPr>
            <a:endParaRPr lang="ru-RU" dirty="0"/>
          </a:p>
        </p:txBody>
      </p:sp>
    </p:spTree>
    <p:extLst>
      <p:ext uri="{BB962C8B-B14F-4D97-AF65-F5344CB8AC3E}">
        <p14:creationId xmlns:p14="http://schemas.microsoft.com/office/powerpoint/2010/main" val="364990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26940"/>
            <a:ext cx="7272339" cy="1339009"/>
          </a:xfrm>
        </p:spPr>
        <p:txBody>
          <a:bodyPr/>
          <a:lstStyle/>
          <a:p>
            <a:r>
              <a:rPr lang="uk-UA" dirty="0"/>
              <a:t>ГОСПОДАРСЬКІ ТОВАРИСТВА</a:t>
            </a:r>
            <a:r>
              <a:rPr lang="ru-RU" dirty="0"/>
              <a:t/>
            </a:r>
            <a:br>
              <a:rPr lang="ru-RU" dirty="0"/>
            </a:br>
            <a:endParaRPr lang="ru-RU" dirty="0"/>
          </a:p>
        </p:txBody>
      </p:sp>
      <p:sp>
        <p:nvSpPr>
          <p:cNvPr id="3" name="Содержимое 2"/>
          <p:cNvSpPr>
            <a:spLocks noGrp="1"/>
          </p:cNvSpPr>
          <p:nvPr>
            <p:ph idx="1"/>
          </p:nvPr>
        </p:nvSpPr>
        <p:spPr/>
        <p:txBody>
          <a:bodyPr>
            <a:normAutofit fontScale="85000" lnSpcReduction="10000"/>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Акціонерним товариством </a:t>
            </a:r>
            <a:r>
              <a:rPr lang="uk-UA" dirty="0"/>
              <a:t>є господарське товариство, яке має статутний капітал, поділений на визначену кількість акцій однакової номінальної вартості, і несе відповідальність за зобов'язаннями тільки майном товариства, а акціонери несуть ризик збитків, пов'язаних із діяльністю товариства, в межах вартості належних їм акцій</a:t>
            </a:r>
            <a:r>
              <a:rPr lang="uk-UA" dirty="0" smtClean="0"/>
              <a:t>.</a:t>
            </a:r>
          </a:p>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Товариством з обмеженою відповідальністю </a:t>
            </a:r>
            <a:r>
              <a:rPr lang="uk-UA" dirty="0"/>
              <a:t>є господарське товариство, що має статутний капітал, поділений на частки, розмір яких визначається установчими документами, і несе відповідальність за своїми зобов'язаннями тільки своїм майном. Учасники товариства, які повністю сплатили свої вклади, несуть ризик збитків, пов'язаних з діяльністю товариства, у межах своїх вкладів.</a:t>
            </a:r>
            <a:endParaRPr lang="ru-RU" dirty="0"/>
          </a:p>
          <a:p>
            <a:pPr marL="0" indent="0" algn="just">
              <a:buNone/>
            </a:pPr>
            <a:endParaRPr lang="ru-RU" dirty="0"/>
          </a:p>
          <a:p>
            <a:pPr marL="0" indent="0" algn="just">
              <a:buNone/>
            </a:pPr>
            <a:endParaRPr lang="ru-RU" dirty="0"/>
          </a:p>
        </p:txBody>
      </p:sp>
    </p:spTree>
    <p:extLst>
      <p:ext uri="{BB962C8B-B14F-4D97-AF65-F5344CB8AC3E}">
        <p14:creationId xmlns:p14="http://schemas.microsoft.com/office/powerpoint/2010/main" val="42567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26940"/>
            <a:ext cx="7272339" cy="1339009"/>
          </a:xfrm>
        </p:spPr>
        <p:txBody>
          <a:bodyPr/>
          <a:lstStyle/>
          <a:p>
            <a:r>
              <a:rPr lang="uk-UA" dirty="0"/>
              <a:t>ГОСПОДАРСЬКІ ТОВАРИСТВА</a:t>
            </a:r>
            <a:r>
              <a:rPr lang="ru-RU" dirty="0"/>
              <a:t/>
            </a:r>
            <a:br>
              <a:rPr lang="ru-RU" dirty="0"/>
            </a:br>
            <a:endParaRPr lang="ru-RU" dirty="0"/>
          </a:p>
        </p:txBody>
      </p:sp>
      <p:sp>
        <p:nvSpPr>
          <p:cNvPr id="3" name="Содержимое 2"/>
          <p:cNvSpPr>
            <a:spLocks noGrp="1"/>
          </p:cNvSpPr>
          <p:nvPr>
            <p:ph idx="1"/>
          </p:nvPr>
        </p:nvSpPr>
        <p:spPr/>
        <p:txBody>
          <a:bodyPr>
            <a:normAutofit fontScale="85000" lnSpcReduction="10000"/>
          </a:bodyPr>
          <a:lstStyle/>
          <a:p>
            <a:pPr algn="just"/>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Товариством з додатковою відповідальністю </a:t>
            </a:r>
            <a:r>
              <a:rPr lang="uk-UA" dirty="0"/>
              <a:t>є господарське товариство, статутний капітал якого поділений на частки визначених установчими документами розмірів і яке несе відповідальність за своїми зобов'язаннями власним майном, а в разі його недостатності учасники цього товариства несуть додаткову солідарну відповідальність у визначеному установчими документами однаково кратному розмірі до вкладу кожного з учасників.</a:t>
            </a:r>
            <a:endParaRPr lang="ru-RU" dirty="0"/>
          </a:p>
          <a:p>
            <a:pPr algn="just"/>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Повним товариством </a:t>
            </a:r>
            <a:r>
              <a:rPr lang="uk-UA" dirty="0"/>
              <a:t>є господарське товариство, всі учасники якого відповідно до укладеного між ними договору здійснюють підприємницьку діяльність від імені товариства і несуть додаткову солідарну відповідальність за зобов'язаннями товариства усім своїм майном.</a:t>
            </a:r>
            <a:endParaRPr lang="ru-RU" dirty="0"/>
          </a:p>
          <a:p>
            <a:pPr marL="0" indent="0" algn="just">
              <a:buNone/>
            </a:pPr>
            <a:endParaRPr lang="ru-RU" dirty="0"/>
          </a:p>
        </p:txBody>
      </p:sp>
    </p:spTree>
    <p:extLst>
      <p:ext uri="{BB962C8B-B14F-4D97-AF65-F5344CB8AC3E}">
        <p14:creationId xmlns:p14="http://schemas.microsoft.com/office/powerpoint/2010/main" val="50374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26940"/>
            <a:ext cx="7272339" cy="1339009"/>
          </a:xfrm>
        </p:spPr>
        <p:txBody>
          <a:bodyPr/>
          <a:lstStyle/>
          <a:p>
            <a:r>
              <a:rPr lang="uk-UA" dirty="0"/>
              <a:t>ГОСПОДАРСЬКІ ТОВАРИСТВА</a:t>
            </a:r>
            <a:r>
              <a:rPr lang="ru-RU" dirty="0"/>
              <a:t/>
            </a:r>
            <a:br>
              <a:rPr lang="ru-RU" dirty="0"/>
            </a:br>
            <a:endParaRPr lang="ru-RU" dirty="0"/>
          </a:p>
        </p:txBody>
      </p:sp>
      <p:sp>
        <p:nvSpPr>
          <p:cNvPr id="3" name="Содержимое 2"/>
          <p:cNvSpPr>
            <a:spLocks noGrp="1"/>
          </p:cNvSpPr>
          <p:nvPr>
            <p:ph idx="1"/>
          </p:nvPr>
        </p:nvSpPr>
        <p:spPr/>
        <p:txBody>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Командитним товариством </a:t>
            </a:r>
            <a:r>
              <a:rPr lang="uk-UA" dirty="0"/>
              <a:t>є господарське товариство, в якому один або декілька учасників здійснюють від імені товариства підприємницьку діяльність і несуть за його зобов'язаннями додаткову солідарну відповідальність усім своїм майном, на яке за законом може бути звернено стягнення (повні учасники), а інші учасники присутні в діяльності товариства лише своїми вкладами (вкладники).</a:t>
            </a:r>
            <a:endParaRPr lang="ru-RU" dirty="0"/>
          </a:p>
          <a:p>
            <a:pPr marL="0" indent="0" algn="just">
              <a:buNone/>
            </a:pPr>
            <a:endParaRPr lang="ru-RU" dirty="0"/>
          </a:p>
          <a:p>
            <a:pPr marL="0" indent="0" algn="just">
              <a:buNone/>
            </a:pPr>
            <a:endParaRPr lang="ru-RU" dirty="0"/>
          </a:p>
        </p:txBody>
      </p:sp>
    </p:spTree>
    <p:extLst>
      <p:ext uri="{BB962C8B-B14F-4D97-AF65-F5344CB8AC3E}">
        <p14:creationId xmlns:p14="http://schemas.microsoft.com/office/powerpoint/2010/main" val="3315092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dirty="0"/>
              <a:t>ОБ'ЄДНАННЯ ПІДПРИЄМСТВ</a:t>
            </a:r>
            <a:endParaRPr lang="ru-RU" dirty="0"/>
          </a:p>
        </p:txBody>
      </p:sp>
      <p:sp>
        <p:nvSpPr>
          <p:cNvPr id="3" name="Содержимое 2"/>
          <p:cNvSpPr>
            <a:spLocks noGrp="1"/>
          </p:cNvSpPr>
          <p:nvPr>
            <p:ph idx="1"/>
          </p:nvPr>
        </p:nvSpPr>
        <p:spPr/>
        <p:txBody>
          <a:bodyPr>
            <a:normAutofit fontScale="85000" lnSpcReduction="10000"/>
          </a:bodyPr>
          <a:lstStyle/>
          <a:p>
            <a:pPr marL="0" indent="0" algn="just">
              <a:buNone/>
            </a:pP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Об'єднанням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підприємств </a:t>
            </a:r>
            <a:r>
              <a:rPr lang="uk-UA" dirty="0"/>
              <a:t>є господарська організація, утворена у складі двох або більше підприємств з метою координації їх виробничої, наукової та іншої діяльності для вирішення спільних економічних та соціальних завдань.</a:t>
            </a:r>
            <a:endParaRPr lang="ru-RU" dirty="0"/>
          </a:p>
          <a:p>
            <a:pPr marL="0" indent="0" algn="just">
              <a:buNone/>
            </a:pPr>
            <a:r>
              <a:rPr lang="uk-UA" dirty="0"/>
              <a:t>Об'єднання підприємств утворюються на невизначений строк або як тимчасові </a:t>
            </a:r>
            <a:r>
              <a:rPr lang="uk-UA" dirty="0" smtClean="0"/>
              <a:t>об'єднання.</a:t>
            </a:r>
            <a:endParaRPr lang="ru-RU" dirty="0"/>
          </a:p>
          <a:p>
            <a:pPr marL="0" indent="0" algn="just">
              <a:buNone/>
            </a:pPr>
            <a:r>
              <a:rPr lang="uk-UA" dirty="0" smtClean="0"/>
              <a:t>Об'єднання </a:t>
            </a:r>
            <a:r>
              <a:rPr lang="uk-UA" dirty="0"/>
              <a:t>підприємств є юридичною особою.</a:t>
            </a:r>
            <a:endParaRPr lang="ru-RU" dirty="0"/>
          </a:p>
          <a:p>
            <a:pPr marL="0" indent="0" algn="just">
              <a:buNone/>
            </a:pP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Організаційно</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-правові форми об'єднань підприємств</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uk-UA" dirty="0"/>
              <a:t>Господарські об'єднання утворюються як асоціації, корпорації, консорціуми, концерни, інші об'єднання підприємств, передбачені законом.</a:t>
            </a:r>
            <a:endParaRPr lang="ru-RU" dirty="0"/>
          </a:p>
          <a:p>
            <a:pPr marL="0" indent="0" algn="just">
              <a:buNone/>
            </a:pPr>
            <a:endParaRPr lang="ru-RU" dirty="0"/>
          </a:p>
        </p:txBody>
      </p:sp>
    </p:spTree>
    <p:extLst>
      <p:ext uri="{BB962C8B-B14F-4D97-AF65-F5344CB8AC3E}">
        <p14:creationId xmlns:p14="http://schemas.microsoft.com/office/powerpoint/2010/main" val="41067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dirty="0"/>
              <a:t>ОБ'ЄДНАННЯ ПІДПРИЄМСТВ</a:t>
            </a:r>
            <a:endParaRPr lang="ru-RU" dirty="0"/>
          </a:p>
        </p:txBody>
      </p:sp>
      <p:sp>
        <p:nvSpPr>
          <p:cNvPr id="3" name="Содержимое 2"/>
          <p:cNvSpPr>
            <a:spLocks noGrp="1"/>
          </p:cNvSpPr>
          <p:nvPr>
            <p:ph idx="1"/>
          </p:nvPr>
        </p:nvSpPr>
        <p:spPr/>
        <p:txBody>
          <a:bodyPr>
            <a:normAutofit fontScale="92500" lnSpcReduction="20000"/>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Асоціація</a:t>
            </a:r>
            <a:r>
              <a:rPr lang="uk-UA" dirty="0"/>
              <a:t> – договірне об'єднання, створене з метою постійної координації господарської діяльності підприємств, що об'єдналися, шляхом централізації однієї або кількох виробничих та управлінських функцій, розвитку спеціалізації і кооперації виробництва, організації спільних виробництв на основі об'єднання учасниками фінансових та матеріальних ресурсів для задоволення переважно господарських потреб учасників асоціації. У статуті асоціації повинно бути зазначено, що вона є господарською асоціацією. Асоціація не має права втручатися у господарську діяльність підприємств - учасників асоціації. За рішенням учасників асоціація може бути уповноважена представляти їх інтереси у відносинах з органами влади, іншими підприємствами та організаціями.</a:t>
            </a:r>
            <a:endParaRPr lang="ru-RU" dirty="0"/>
          </a:p>
          <a:p>
            <a:pPr marL="0" indent="0" algn="just">
              <a:buNone/>
            </a:pPr>
            <a:endParaRPr lang="ru-RU" dirty="0"/>
          </a:p>
        </p:txBody>
      </p:sp>
    </p:spTree>
    <p:extLst>
      <p:ext uri="{BB962C8B-B14F-4D97-AF65-F5344CB8AC3E}">
        <p14:creationId xmlns:p14="http://schemas.microsoft.com/office/powerpoint/2010/main" val="377901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dirty="0"/>
              <a:t>ОБ'ЄДНАННЯ ПІДПРИЄМСТВ</a:t>
            </a:r>
            <a:endParaRPr lang="ru-RU" dirty="0"/>
          </a:p>
        </p:txBody>
      </p:sp>
      <p:sp>
        <p:nvSpPr>
          <p:cNvPr id="3" name="Содержимое 2"/>
          <p:cNvSpPr>
            <a:spLocks noGrp="1"/>
          </p:cNvSpPr>
          <p:nvPr>
            <p:ph idx="1"/>
          </p:nvPr>
        </p:nvSpPr>
        <p:spPr/>
        <p:txBody>
          <a:bodyPr>
            <a:normAutofit fontScale="85000" lnSpcReduction="10000"/>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Корпорацією</a:t>
            </a:r>
            <a:r>
              <a:rPr lang="uk-UA" dirty="0"/>
              <a:t> визнається договірне об'єднання, створене на основі поєднання виробничих, наукових і комерційних інтересів підприємств, що об'єдналися, з делегуванням ними окремих повноважень централізованого регулювання діяльності кожного з учасників органам управління корпорації.</a:t>
            </a:r>
            <a:endParaRPr lang="ru-RU" dirty="0"/>
          </a:p>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Консорціум</a:t>
            </a:r>
            <a:r>
              <a:rPr lang="uk-UA" dirty="0"/>
              <a:t> – тимчасове статутне об'єднання підприємств для досягнення його учасниками певної спільної господарської мети (реалізації цільових програм, науково-технічних, будівельних проектів тощо). Консорціум використовує кошти, якими його наділяють учасники, централізовані ресурси, виділені на фінансування відповідної програми, а також кошти, що надходять з інших джерел, в порядку, визначеному його статутом. У разі досягнення мети його створення консорціум припиняє свою діяльність.</a:t>
            </a:r>
            <a:endParaRPr lang="ru-RU" dirty="0"/>
          </a:p>
          <a:p>
            <a:pPr marL="0" indent="0" algn="just">
              <a:buNone/>
            </a:pPr>
            <a:endParaRPr lang="ru-RU" dirty="0"/>
          </a:p>
        </p:txBody>
      </p:sp>
    </p:spTree>
    <p:extLst>
      <p:ext uri="{BB962C8B-B14F-4D97-AF65-F5344CB8AC3E}">
        <p14:creationId xmlns:p14="http://schemas.microsoft.com/office/powerpoint/2010/main" val="233106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578363"/>
            <a:ext cx="7272339" cy="1339009"/>
          </a:xfrm>
        </p:spPr>
        <p:txBody>
          <a:bodyPr/>
          <a:lstStyle/>
          <a:p>
            <a:r>
              <a:rPr lang="uk-UA" sz="3200" dirty="0"/>
              <a:t>ОСНОВНІ ЗАСАДИ ГОСПОДАРСЬКОЇ ДІЯЛЬНОСТІ</a:t>
            </a:r>
            <a:r>
              <a:rPr lang="ru-RU" sz="3200" dirty="0"/>
              <a:t/>
            </a:r>
            <a:br>
              <a:rPr lang="ru-RU" sz="3200" dirty="0"/>
            </a:br>
            <a:endParaRPr lang="ru-RU" sz="3200" dirty="0"/>
          </a:p>
        </p:txBody>
      </p:sp>
      <p:sp>
        <p:nvSpPr>
          <p:cNvPr id="3" name="Содержимое 2"/>
          <p:cNvSpPr>
            <a:spLocks noGrp="1"/>
          </p:cNvSpPr>
          <p:nvPr>
            <p:ph idx="1"/>
          </p:nvPr>
        </p:nvSpPr>
        <p:spPr/>
        <p:txBody>
          <a:bodyPr>
            <a:noAutofit/>
          </a:bodyPr>
          <a:lstStyle/>
          <a:p>
            <a:pPr marL="0" indent="0" algn="just">
              <a:buNone/>
            </a:pPr>
            <a:r>
              <a:rPr lang="uk-UA"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Господарська </a:t>
            </a:r>
            <a:r>
              <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діяльність </a:t>
            </a:r>
            <a:r>
              <a:rPr lang="uk-UA" sz="1800" dirty="0"/>
              <a:t>– діяльність суб'єктів господарювання у сфері суспільного виробництва, спрямована на виготовлення та реалізацію продукції, виконання робіт чи надання послуг вартісного характеру, що мають цінову визначеність</a:t>
            </a:r>
            <a:r>
              <a:rPr lang="uk-UA" sz="1800" dirty="0" smtClean="0"/>
              <a:t>.</a:t>
            </a:r>
          </a:p>
          <a:p>
            <a:pPr marL="0" indent="0" algn="just">
              <a:buNone/>
            </a:pPr>
            <a:r>
              <a:rPr lang="uk-UA" sz="1800" dirty="0"/>
              <a:t>Господарська діяльність, що здійснюється для досягнення економічних і соціальних результатів та з метою одержання прибутку, є </a:t>
            </a:r>
            <a:r>
              <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підприємництвом</a:t>
            </a:r>
            <a:r>
              <a:rPr lang="uk-UA" sz="1800" dirty="0"/>
              <a:t>, а суб'єкти підприємництва - підприємцями. Господарська діяльність може здійснюватись і без мети одержання прибутку (</a:t>
            </a:r>
            <a:r>
              <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некомерційна</a:t>
            </a:r>
            <a:r>
              <a:rPr lang="uk-UA" sz="1800" b="1" dirty="0"/>
              <a:t> </a:t>
            </a:r>
            <a:r>
              <a:rPr lang="uk-UA" sz="1800" dirty="0"/>
              <a:t>господарська діяльність).</a:t>
            </a:r>
            <a:r>
              <a:rPr lang="ru-RU" sz="1800" dirty="0"/>
              <a:t> </a:t>
            </a:r>
            <a:endParaRPr lang="ru-RU" sz="1800" dirty="0" smtClean="0"/>
          </a:p>
          <a:p>
            <a:pPr marL="0" indent="0" algn="just">
              <a:buNone/>
            </a:pPr>
            <a:r>
              <a:rPr lang="uk-UA" sz="1800" dirty="0"/>
              <a:t>Діяльність негосподарюючих суб'єктів, спрямована на створення і підтримання необхідних матеріально-технічних умов їх функціонування, що здійснюється за участі або без участі суб'єктів господарювання, є </a:t>
            </a:r>
            <a:r>
              <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господарчим забезпеченням діяльності негосподарюючих суб'єктів</a:t>
            </a:r>
            <a:r>
              <a:rPr lang="uk-UA" sz="1800" b="1" dirty="0"/>
              <a:t>.</a:t>
            </a:r>
            <a:endParaRPr lang="ru-RU" sz="1800" dirty="0"/>
          </a:p>
          <a:p>
            <a:pPr marL="0" indent="0" algn="just">
              <a:buNone/>
            </a:pPr>
            <a:endParaRPr lang="ru-RU" sz="1800" dirty="0"/>
          </a:p>
          <a:p>
            <a:pPr marL="0" indent="0" algn="just">
              <a:buNone/>
            </a:pPr>
            <a:endParaRPr lang="ru-RU" sz="1800" dirty="0"/>
          </a:p>
        </p:txBody>
      </p:sp>
    </p:spTree>
    <p:extLst>
      <p:ext uri="{BB962C8B-B14F-4D97-AF65-F5344CB8AC3E}">
        <p14:creationId xmlns:p14="http://schemas.microsoft.com/office/powerpoint/2010/main" val="103258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dirty="0"/>
              <a:t>ОБ'ЄДНАННЯ ПІДПРИЄМСТВ</a:t>
            </a:r>
            <a:endParaRPr lang="ru-RU" dirty="0"/>
          </a:p>
        </p:txBody>
      </p:sp>
      <p:sp>
        <p:nvSpPr>
          <p:cNvPr id="3" name="Содержимое 2"/>
          <p:cNvSpPr>
            <a:spLocks noGrp="1"/>
          </p:cNvSpPr>
          <p:nvPr>
            <p:ph idx="1"/>
          </p:nvPr>
        </p:nvSpPr>
        <p:spPr/>
        <p:txBody>
          <a:bodyPr>
            <a:normAutofit lnSpcReduction="10000"/>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Концерном</a:t>
            </a:r>
            <a:r>
              <a:rPr lang="uk-UA" dirty="0"/>
              <a:t> визнається статутне об'єднання підприємств, а також інших організацій, на основі їх фінансової залежності від одного або групи учасників об'єднання, з централізацією функцій науково-технічного і виробничого розвитку, інвестиційної, фінансової, зовнішньоекономічної та іншої діяльності. Учасники концерну наділяють його частиною своїх повноважень, у тому числі правом представляти їх інтереси у відносинах з органами влади, іншими підприємствами та організаціями. Учасники концерну не можуть бути одночасно учасниками іншого концерну.</a:t>
            </a:r>
            <a:endParaRPr lang="ru-RU" dirty="0"/>
          </a:p>
          <a:p>
            <a:pPr marL="0" indent="0" algn="just">
              <a:buNone/>
            </a:pPr>
            <a:endParaRPr lang="ru-RU" dirty="0"/>
          </a:p>
        </p:txBody>
      </p:sp>
    </p:spTree>
    <p:extLst>
      <p:ext uri="{BB962C8B-B14F-4D97-AF65-F5344CB8AC3E}">
        <p14:creationId xmlns:p14="http://schemas.microsoft.com/office/powerpoint/2010/main" val="88911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26941"/>
            <a:ext cx="7272339" cy="1339009"/>
          </a:xfrm>
        </p:spPr>
        <p:txBody>
          <a:bodyPr/>
          <a:lstStyle/>
          <a:p>
            <a:r>
              <a:rPr lang="ru-RU" dirty="0"/>
              <a:t>ГОСПОДАРСЬКІ ЗОБОВ'ЯЗАННЯ</a:t>
            </a:r>
            <a:br>
              <a:rPr lang="ru-RU" dirty="0"/>
            </a:br>
            <a:endParaRPr lang="ru-RU" dirty="0"/>
          </a:p>
        </p:txBody>
      </p:sp>
      <p:sp>
        <p:nvSpPr>
          <p:cNvPr id="3" name="Содержимое 2"/>
          <p:cNvSpPr>
            <a:spLocks noGrp="1"/>
          </p:cNvSpPr>
          <p:nvPr>
            <p:ph idx="1"/>
          </p:nvPr>
        </p:nvSpPr>
        <p:spPr/>
        <p:txBody>
          <a:bodyPr>
            <a:normAutofit fontScale="85000" lnSpcReduction="10000"/>
          </a:bodyPr>
          <a:lstStyle/>
          <a:p>
            <a:pPr marL="0" indent="0" algn="just">
              <a:buNone/>
            </a:pPr>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Господарським визнається зобов'язання</a:t>
            </a:r>
            <a:r>
              <a:rPr lang="uk-UA" dirty="0"/>
              <a:t>, що виникає між суб'єктом господарювання та іншим учасником (учасниками) відносин у сфері господарювання з підстав, передбачених ГК України, в силу якого один суб'єкт (зобов'язана сторона, у тому числі боржник) зобов'язаний вчинити певну дію господарського чи управлінсько-господарського характеру на користь іншого суб'єкта (виконати роботу, передати майно, сплатити гроші, надати інформацію тощо), або утриматися від певних дій, а інший суб'єкт (управнена сторона, у тому числі кредитор) має право вимагати від зобов'язаної сторони виконання її обов'язку.</a:t>
            </a:r>
            <a:endParaRPr lang="ru-RU" dirty="0"/>
          </a:p>
          <a:p>
            <a:pPr marL="0" indent="0" algn="just">
              <a:buNone/>
            </a:pPr>
            <a:r>
              <a:rPr lang="uk-UA" dirty="0"/>
              <a:t>Основними</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видами</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dirty="0"/>
              <a:t>господарських зобов'язань є майново-господарські зобов'язання та організаційно-господарські зобов'язання</a:t>
            </a:r>
            <a:r>
              <a:rPr lang="uk-UA" dirty="0" smtClean="0"/>
              <a:t>.</a:t>
            </a:r>
            <a:endParaRPr lang="ru-RU" dirty="0"/>
          </a:p>
          <a:p>
            <a:pPr marL="0" indent="0" algn="just">
              <a:buNone/>
            </a:pPr>
            <a:endParaRPr lang="ru-RU" dirty="0"/>
          </a:p>
        </p:txBody>
      </p:sp>
    </p:spTree>
    <p:extLst>
      <p:ext uri="{BB962C8B-B14F-4D97-AF65-F5344CB8AC3E}">
        <p14:creationId xmlns:p14="http://schemas.microsoft.com/office/powerpoint/2010/main" val="1828156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26941"/>
            <a:ext cx="7272339" cy="1339009"/>
          </a:xfrm>
        </p:spPr>
        <p:txBody>
          <a:bodyPr/>
          <a:lstStyle/>
          <a:p>
            <a:r>
              <a:rPr lang="ru-RU" dirty="0"/>
              <a:t>ГОСПОДАРСЬКІ ЗОБОВ'ЯЗАННЯ</a:t>
            </a:r>
            <a:br>
              <a:rPr lang="ru-RU" dirty="0"/>
            </a:br>
            <a:endParaRPr lang="ru-RU" dirty="0"/>
          </a:p>
        </p:txBody>
      </p:sp>
      <p:sp>
        <p:nvSpPr>
          <p:cNvPr id="3" name="Содержимое 2"/>
          <p:cNvSpPr>
            <a:spLocks noGrp="1"/>
          </p:cNvSpPr>
          <p:nvPr>
            <p:ph idx="1"/>
          </p:nvPr>
        </p:nvSpPr>
        <p:spPr/>
        <p:txBody>
          <a:bodyPr>
            <a:normAutofit fontScale="85000" lnSpcReduction="20000"/>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Майново-господарськими </a:t>
            </a:r>
            <a:r>
              <a:rPr lang="uk-UA" dirty="0"/>
              <a:t>визнаються цивільно-правові зобов'язання, що виникають між учасниками господарських відносин при здійсненні господарської діяльності, в силу яких зобов'язана сторона повинна вчинити певну господарську дію на користь другої сторони або утриматися від певної дії, а управнена сторона має право вимагати від зобов'язаної сторони виконання її обов'язку.</a:t>
            </a:r>
            <a:endParaRPr lang="ru-RU" dirty="0"/>
          </a:p>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Організаційно-господарськими </a:t>
            </a:r>
            <a:r>
              <a:rPr lang="uk-UA" dirty="0"/>
              <a:t>визнаються господарські зобов'язання, що виникають у процесі управління господарською діяльністю між суб'єктом господарювання та суб'єктом організаційно-господарських повноважень, в силу яких зобов'язана сторона повинна здійснити на користь другої сторони певну управлінсько-господарську (організаційну) дію або утриматися від певної дії, а управнена сторона має право вимагати від зобов'язаної сторони виконання її обов'язку.</a:t>
            </a:r>
            <a:endParaRPr lang="ru-RU" dirty="0"/>
          </a:p>
          <a:p>
            <a:pPr marL="0" indent="0" algn="just">
              <a:buNone/>
            </a:pPr>
            <a:endParaRPr lang="ru-RU" dirty="0"/>
          </a:p>
        </p:txBody>
      </p:sp>
    </p:spTree>
    <p:extLst>
      <p:ext uri="{BB962C8B-B14F-4D97-AF65-F5344CB8AC3E}">
        <p14:creationId xmlns:p14="http://schemas.microsoft.com/office/powerpoint/2010/main" val="2496533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283422"/>
            <a:ext cx="7272339" cy="1339009"/>
          </a:xfrm>
        </p:spPr>
        <p:txBody>
          <a:bodyPr/>
          <a:lstStyle/>
          <a:p>
            <a:r>
              <a:rPr lang="ru-RU" sz="3200" dirty="0"/>
              <a:t>ВИЗНАННЯ СУБ'ЄКТА ПІДПРИЄМНИЦТВА БАНКРУТОМ</a:t>
            </a:r>
          </a:p>
        </p:txBody>
      </p:sp>
      <p:sp>
        <p:nvSpPr>
          <p:cNvPr id="3" name="Содержимое 2"/>
          <p:cNvSpPr>
            <a:spLocks noGrp="1"/>
          </p:cNvSpPr>
          <p:nvPr>
            <p:ph idx="1"/>
          </p:nvPr>
        </p:nvSpPr>
        <p:spPr>
          <a:xfrm>
            <a:off x="1089024" y="1836163"/>
            <a:ext cx="7272339" cy="4552309"/>
          </a:xfrm>
        </p:spPr>
        <p:txBody>
          <a:bodyPr>
            <a:normAutofit fontScale="55000" lnSpcReduction="20000"/>
          </a:bodyPr>
          <a:lstStyle/>
          <a:p>
            <a:pPr marL="0" indent="0" algn="just">
              <a:buNone/>
            </a:pPr>
            <a:r>
              <a:rPr lang="uk-UA" sz="3200" dirty="0"/>
              <a:t>Нездатність боржника відновити свою платоспроможність та задовольнити визнані судом вимоги кредиторів інакше як через застосування визначеної судом ліквідаційної процедури вважається </a:t>
            </a:r>
            <a:r>
              <a:rPr lang="uk-UA"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банкрутством</a:t>
            </a:r>
            <a:r>
              <a:rPr lang="uk-U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uk-UA" sz="3200" dirty="0" smtClean="0"/>
              <a:t>Суб'єктом </a:t>
            </a:r>
            <a:r>
              <a:rPr lang="uk-UA" sz="3200" dirty="0"/>
              <a:t>банкрутства (банкрутом) може бути лише суб'єкт підприємницької діяльності. Не можуть бути визнані банкрутом казенні підприємства.</a:t>
            </a:r>
            <a:endParaRPr lang="ru-RU" sz="3200" dirty="0"/>
          </a:p>
          <a:p>
            <a:pPr marL="0" indent="0" algn="just">
              <a:buNone/>
            </a:pPr>
            <a:r>
              <a:rPr lang="uk-UA" sz="3200" dirty="0" smtClean="0"/>
              <a:t>Процедури</a:t>
            </a:r>
            <a:r>
              <a:rPr lang="uk-UA" sz="3200" dirty="0"/>
              <a:t>, що застосовуються до неплатоспроможного боржника</a:t>
            </a:r>
            <a:r>
              <a:rPr lang="uk-UA" sz="3200" dirty="0" smtClean="0"/>
              <a:t>:</a:t>
            </a:r>
            <a:r>
              <a:rPr lang="uk-UA" sz="3200" dirty="0"/>
              <a:t> </a:t>
            </a:r>
            <a:endParaRPr lang="ru-RU" sz="3200" dirty="0"/>
          </a:p>
          <a:p>
            <a:pPr algn="just"/>
            <a:r>
              <a:rPr lang="uk-UA" sz="3200" dirty="0"/>
              <a:t>- розпорядження майном боржника;</a:t>
            </a:r>
            <a:endParaRPr lang="ru-RU" sz="3200" dirty="0"/>
          </a:p>
          <a:p>
            <a:pPr algn="just"/>
            <a:r>
              <a:rPr lang="uk-UA" sz="3200" dirty="0"/>
              <a:t>- мирова угода;</a:t>
            </a:r>
            <a:endParaRPr lang="ru-RU" sz="3200" dirty="0"/>
          </a:p>
          <a:p>
            <a:pPr algn="just"/>
            <a:r>
              <a:rPr lang="uk-UA" sz="3200" dirty="0"/>
              <a:t>- санація (відновлення платоспроможності) боржника;</a:t>
            </a:r>
            <a:endParaRPr lang="ru-RU" sz="3200" dirty="0"/>
          </a:p>
          <a:p>
            <a:pPr algn="just"/>
            <a:r>
              <a:rPr lang="uk-UA" sz="3200" dirty="0"/>
              <a:t>- ліквідація банкрута.</a:t>
            </a:r>
            <a:endParaRPr lang="ru-RU" sz="3200" dirty="0"/>
          </a:p>
          <a:p>
            <a:pPr marL="0" indent="0" algn="just">
              <a:buNone/>
            </a:pPr>
            <a:endParaRPr lang="ru-RU" sz="3200" dirty="0"/>
          </a:p>
        </p:txBody>
      </p:sp>
    </p:spTree>
    <p:extLst>
      <p:ext uri="{BB962C8B-B14F-4D97-AF65-F5344CB8AC3E}">
        <p14:creationId xmlns:p14="http://schemas.microsoft.com/office/powerpoint/2010/main" val="460705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366256"/>
            <a:ext cx="7272339" cy="1339009"/>
          </a:xfrm>
        </p:spPr>
        <p:txBody>
          <a:bodyPr/>
          <a:lstStyle/>
          <a:p>
            <a:r>
              <a:rPr lang="uk-UA" sz="2800" dirty="0"/>
              <a:t>ВІДПОВІДАЛЬНІСТЬ ЗА ПРАВОПОРУШЕННЯ У СФЕРІ ГОСПОДАРЮВАННЯ</a:t>
            </a:r>
            <a:endParaRPr lang="ru-RU" sz="2800" dirty="0"/>
          </a:p>
        </p:txBody>
      </p:sp>
      <p:sp>
        <p:nvSpPr>
          <p:cNvPr id="3" name="Содержимое 2"/>
          <p:cNvSpPr>
            <a:spLocks noGrp="1"/>
          </p:cNvSpPr>
          <p:nvPr>
            <p:ph idx="1"/>
          </p:nvPr>
        </p:nvSpPr>
        <p:spPr/>
        <p:txBody>
          <a:bodyPr>
            <a:normAutofit fontScale="92500"/>
          </a:bodyPr>
          <a:lstStyle/>
          <a:p>
            <a:pPr marL="0" indent="0" algn="just">
              <a:buNone/>
            </a:pPr>
            <a:r>
              <a:rPr lang="uk-UA" dirty="0"/>
              <a:t>Учасники господарських відносин несуть господарсько-правову відповідальність за правопорушення у сфері господарювання шляхом застосування до правопорушників господарських санкцій</a:t>
            </a:r>
            <a:endParaRPr lang="ru-RU" dirty="0"/>
          </a:p>
          <a:p>
            <a:pPr marL="0" indent="0" algn="just">
              <a:buNone/>
            </a:pP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Господарськими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санкціями </a:t>
            </a:r>
            <a:r>
              <a:rPr lang="uk-UA" dirty="0"/>
              <a:t>визнаються заходи впливу на правопорушника у сфері господарювання, в результаті застосування яких для нього настають несприятливі економічні та/або правові наслідки.</a:t>
            </a:r>
            <a:endParaRPr lang="ru-RU" dirty="0"/>
          </a:p>
          <a:p>
            <a:pPr marL="0" indent="0" algn="just">
              <a:buNone/>
            </a:pPr>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Види господарських санкцій</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dirty="0"/>
              <a:t>відшкодування збитків; штрафні санкції; оперативно-господарські санкції; адміністративно-господарські санкції.</a:t>
            </a:r>
            <a:endParaRPr lang="ru-RU" dirty="0"/>
          </a:p>
          <a:p>
            <a:pPr marL="0" indent="0" algn="just">
              <a:buNone/>
            </a:pPr>
            <a:endParaRPr lang="ru-RU" dirty="0"/>
          </a:p>
        </p:txBody>
      </p:sp>
    </p:spTree>
    <p:extLst>
      <p:ext uri="{BB962C8B-B14F-4D97-AF65-F5344CB8AC3E}">
        <p14:creationId xmlns:p14="http://schemas.microsoft.com/office/powerpoint/2010/main" val="56847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366256"/>
            <a:ext cx="7272339" cy="1339009"/>
          </a:xfrm>
        </p:spPr>
        <p:txBody>
          <a:bodyPr/>
          <a:lstStyle/>
          <a:p>
            <a:r>
              <a:rPr lang="uk-UA" sz="2800" dirty="0"/>
              <a:t>ВІДПОВІДАЛЬНІСТЬ ЗА ПРАВОПОРУШЕННЯ У СФЕРІ ГОСПОДАРЮВАННЯ</a:t>
            </a:r>
            <a:endParaRPr lang="ru-RU" sz="2800" dirty="0"/>
          </a:p>
        </p:txBody>
      </p:sp>
      <p:sp>
        <p:nvSpPr>
          <p:cNvPr id="3" name="Содержимое 2"/>
          <p:cNvSpPr>
            <a:spLocks noGrp="1"/>
          </p:cNvSpPr>
          <p:nvPr>
            <p:ph idx="1"/>
          </p:nvPr>
        </p:nvSpPr>
        <p:spPr>
          <a:xfrm>
            <a:off x="1089024" y="1801906"/>
            <a:ext cx="7272339" cy="4675094"/>
          </a:xfrm>
        </p:spPr>
        <p:txBody>
          <a:bodyPr>
            <a:normAutofit fontScale="77500" lnSpcReduction="20000"/>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Оперативно-господарські санкції </a:t>
            </a:r>
            <a:r>
              <a:rPr lang="uk-UA" dirty="0"/>
              <a:t>– заходи оперативного впливу на правопорушника з метою припинення або попередження повторення порушень зобов'язання, що використовуються самими сторонами зобов'язання в односторонньому порядку.</a:t>
            </a:r>
            <a:endParaRPr lang="ru-RU" dirty="0"/>
          </a:p>
          <a:p>
            <a:pPr marL="0" indent="0" algn="just">
              <a:buNone/>
            </a:pP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Види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оперативно-господарських санкцій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uk-UA" dirty="0" smtClean="0"/>
              <a:t>1</a:t>
            </a:r>
            <a:r>
              <a:rPr lang="uk-UA" dirty="0"/>
              <a:t>) одностороння відмова від виконання свого зобов'язання управненою стороною, із звільненням її від відповідальності за це - у разі порушення зобов'язання другою стороною;</a:t>
            </a:r>
            <a:endParaRPr lang="ru-RU" dirty="0"/>
          </a:p>
          <a:p>
            <a:pPr marL="0" indent="0" algn="just">
              <a:buNone/>
            </a:pPr>
            <a:r>
              <a:rPr lang="uk-UA" dirty="0"/>
              <a:t> </a:t>
            </a:r>
            <a:r>
              <a:rPr lang="uk-UA" dirty="0" smtClean="0"/>
              <a:t>- відмова </a:t>
            </a:r>
            <a:r>
              <a:rPr lang="uk-UA" dirty="0"/>
              <a:t>від оплати за зобов'язанням, яке виконано неналежним чином або достроково виконано боржником без згоди другої сторони;</a:t>
            </a:r>
            <a:endParaRPr lang="ru-RU" dirty="0"/>
          </a:p>
          <a:p>
            <a:pPr marL="0" indent="0" algn="just">
              <a:buNone/>
            </a:pPr>
            <a:r>
              <a:rPr lang="uk-UA" dirty="0"/>
              <a:t> </a:t>
            </a:r>
            <a:r>
              <a:rPr lang="uk-UA" dirty="0" smtClean="0"/>
              <a:t>- відстрочення </a:t>
            </a:r>
            <a:r>
              <a:rPr lang="uk-UA" dirty="0"/>
              <a:t>відвантаження продукції чи виконання робіт внаслідок прострочення виставлення акредитива платником, припинення видачі банківських позичок тощо;</a:t>
            </a:r>
            <a:endParaRPr lang="ru-RU" dirty="0"/>
          </a:p>
          <a:p>
            <a:pPr marL="0" indent="0" algn="just">
              <a:buNone/>
            </a:pPr>
            <a:endParaRPr lang="ru-RU" dirty="0"/>
          </a:p>
        </p:txBody>
      </p:sp>
    </p:spTree>
    <p:extLst>
      <p:ext uri="{BB962C8B-B14F-4D97-AF65-F5344CB8AC3E}">
        <p14:creationId xmlns:p14="http://schemas.microsoft.com/office/powerpoint/2010/main" val="3027926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366256"/>
            <a:ext cx="7272339" cy="1339009"/>
          </a:xfrm>
        </p:spPr>
        <p:txBody>
          <a:bodyPr/>
          <a:lstStyle/>
          <a:p>
            <a:r>
              <a:rPr lang="uk-UA" sz="2800" dirty="0"/>
              <a:t>ВІДПОВІДАЛЬНІСТЬ ЗА ПРАВОПОРУШЕННЯ У СФЕРІ ГОСПОДАРЮВАННЯ</a:t>
            </a:r>
            <a:endParaRPr lang="ru-RU" sz="2800" dirty="0"/>
          </a:p>
        </p:txBody>
      </p:sp>
      <p:sp>
        <p:nvSpPr>
          <p:cNvPr id="3" name="Содержимое 2"/>
          <p:cNvSpPr>
            <a:spLocks noGrp="1"/>
          </p:cNvSpPr>
          <p:nvPr>
            <p:ph idx="1"/>
          </p:nvPr>
        </p:nvSpPr>
        <p:spPr/>
        <p:txBody>
          <a:bodyPr>
            <a:normAutofit fontScale="85000" lnSpcReduction="20000"/>
          </a:bodyPr>
          <a:lstStyle/>
          <a:p>
            <a:pPr marL="0" indent="0" algn="just">
              <a:buNone/>
            </a:pPr>
            <a:r>
              <a:rPr lang="uk-UA" dirty="0"/>
              <a:t>2) відмова управненої сторони зобов'язання від прийняття подальшого виконання зобов'язання, порушеного другою стороною, або повернення в односторонньому порядку виконаного кредитором за зобов'язанням (списання з рахунку боржника в безакцептному порядку коштів, сплачених за неякісну продукцію, тощо);</a:t>
            </a:r>
            <a:endParaRPr lang="ru-RU" dirty="0"/>
          </a:p>
          <a:p>
            <a:pPr marL="0" indent="0" algn="just">
              <a:buNone/>
            </a:pPr>
            <a:r>
              <a:rPr lang="uk-UA" dirty="0"/>
              <a:t>3) встановлення в односторонньому порядку на майбутнє додаткових гарантій належного виконання зобов'язань стороною, яка порушила зобов'язання: зміна порядку оплати продукції (робіт, послуг), переведення платника на попередню оплату продукції (робіт, послуг) або на оплату після перевірки їх якості тощо;</a:t>
            </a:r>
            <a:endParaRPr lang="ru-RU" dirty="0"/>
          </a:p>
          <a:p>
            <a:pPr marL="0" indent="0" algn="just">
              <a:buNone/>
            </a:pPr>
            <a:r>
              <a:rPr lang="uk-UA" dirty="0"/>
              <a:t>4) відмова від встановлення на майбутнє господарських відносин із стороною, яка порушує зобов'язання</a:t>
            </a:r>
            <a:r>
              <a:rPr lang="uk-UA" dirty="0" smtClean="0"/>
              <a:t>.</a:t>
            </a:r>
            <a:endParaRPr lang="ru-RU" dirty="0"/>
          </a:p>
        </p:txBody>
      </p:sp>
    </p:spTree>
    <p:extLst>
      <p:ext uri="{BB962C8B-B14F-4D97-AF65-F5344CB8AC3E}">
        <p14:creationId xmlns:p14="http://schemas.microsoft.com/office/powerpoint/2010/main" val="2916952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366256"/>
            <a:ext cx="7272339" cy="1339009"/>
          </a:xfrm>
        </p:spPr>
        <p:txBody>
          <a:bodyPr/>
          <a:lstStyle/>
          <a:p>
            <a:r>
              <a:rPr lang="uk-UA" sz="2800" dirty="0"/>
              <a:t>АДМІНІСТРАТИВНО-ГОСПОДАРСЬКІ САНКЦІЇ</a:t>
            </a:r>
            <a:endParaRPr lang="ru-RU" sz="2800" dirty="0"/>
          </a:p>
        </p:txBody>
      </p:sp>
      <p:sp>
        <p:nvSpPr>
          <p:cNvPr id="3" name="Содержимое 2"/>
          <p:cNvSpPr>
            <a:spLocks noGrp="1"/>
          </p:cNvSpPr>
          <p:nvPr>
            <p:ph idx="1"/>
          </p:nvPr>
        </p:nvSpPr>
        <p:spPr/>
        <p:txBody>
          <a:bodyPr>
            <a:normAutofit fontScale="85000" lnSpcReduction="20000"/>
          </a:bodyPr>
          <a:lstStyle/>
          <a:p>
            <a:pPr marL="0" indent="0" algn="just">
              <a:buNone/>
            </a:pPr>
            <a:r>
              <a:rPr lang="uk-UA" dirty="0"/>
              <a:t>З</a:t>
            </a:r>
            <a:r>
              <a:rPr lang="uk-UA" dirty="0" smtClean="0"/>
              <a:t>аходи </a:t>
            </a:r>
            <a:r>
              <a:rPr lang="uk-UA" dirty="0"/>
              <a:t>організаційно-правового або майнового характеру, спрямовані на припинення правопорушення суб'єкта господарювання та ліквідацію його наслідків.</a:t>
            </a:r>
            <a:endParaRPr lang="ru-RU" dirty="0"/>
          </a:p>
          <a:p>
            <a:pPr marL="0" indent="0" algn="just">
              <a:buNone/>
            </a:pPr>
            <a:r>
              <a:rPr lang="uk-UA" b="1" dirty="0" smtClean="0"/>
              <a:t>Види </a:t>
            </a:r>
            <a:r>
              <a:rPr lang="uk-UA" b="1" dirty="0"/>
              <a:t>адміністративно-господарських санкцій</a:t>
            </a:r>
            <a:r>
              <a:rPr lang="uk-UA" b="1" dirty="0" smtClean="0"/>
              <a:t>:</a:t>
            </a:r>
            <a:r>
              <a:rPr lang="uk-UA" b="1" dirty="0"/>
              <a:t> </a:t>
            </a:r>
            <a:endParaRPr lang="ru-RU" dirty="0"/>
          </a:p>
          <a:p>
            <a:pPr algn="just"/>
            <a:r>
              <a:rPr lang="uk-UA" dirty="0"/>
              <a:t>вилучення прибутку (доходу)</a:t>
            </a:r>
            <a:r>
              <a:rPr lang="uk-UA" dirty="0" smtClean="0"/>
              <a:t>;</a:t>
            </a:r>
            <a:r>
              <a:rPr lang="uk-UA" dirty="0"/>
              <a:t> </a:t>
            </a:r>
            <a:endParaRPr lang="ru-RU" dirty="0"/>
          </a:p>
          <a:p>
            <a:pPr algn="just"/>
            <a:r>
              <a:rPr lang="uk-UA" dirty="0"/>
              <a:t>адміністративно-господарський штраф</a:t>
            </a:r>
            <a:r>
              <a:rPr lang="uk-UA" dirty="0" smtClean="0"/>
              <a:t>;</a:t>
            </a:r>
            <a:r>
              <a:rPr lang="uk-UA" dirty="0"/>
              <a:t> </a:t>
            </a:r>
            <a:endParaRPr lang="ru-RU" dirty="0"/>
          </a:p>
          <a:p>
            <a:pPr algn="just"/>
            <a:r>
              <a:rPr lang="uk-UA" dirty="0"/>
              <a:t>стягнення зборів (обов'язкових платежів)</a:t>
            </a:r>
            <a:r>
              <a:rPr lang="uk-UA" dirty="0" smtClean="0"/>
              <a:t>;</a:t>
            </a:r>
            <a:endParaRPr lang="ru-RU" dirty="0"/>
          </a:p>
          <a:p>
            <a:pPr algn="just"/>
            <a:r>
              <a:rPr lang="uk-UA" dirty="0"/>
              <a:t>застосування антидемпінгових заходів</a:t>
            </a:r>
            <a:r>
              <a:rPr lang="uk-UA" dirty="0" smtClean="0"/>
              <a:t>;</a:t>
            </a:r>
            <a:endParaRPr lang="ru-RU" dirty="0"/>
          </a:p>
          <a:p>
            <a:pPr algn="just"/>
            <a:r>
              <a:rPr lang="uk-UA" dirty="0"/>
              <a:t>припинення експортно-імпортних операцій</a:t>
            </a:r>
            <a:r>
              <a:rPr lang="uk-UA" dirty="0" smtClean="0"/>
              <a:t>;</a:t>
            </a:r>
            <a:endParaRPr lang="ru-RU" dirty="0"/>
          </a:p>
          <a:p>
            <a:pPr algn="just"/>
            <a:r>
              <a:rPr lang="uk-UA" dirty="0"/>
              <a:t>застосування індивідуального режиму ліцензування;</a:t>
            </a:r>
            <a:endParaRPr lang="ru-RU" dirty="0"/>
          </a:p>
          <a:p>
            <a:pPr marL="0" indent="0" algn="just">
              <a:buNone/>
            </a:pPr>
            <a:endParaRPr lang="ru-RU" dirty="0"/>
          </a:p>
        </p:txBody>
      </p:sp>
    </p:spTree>
    <p:extLst>
      <p:ext uri="{BB962C8B-B14F-4D97-AF65-F5344CB8AC3E}">
        <p14:creationId xmlns:p14="http://schemas.microsoft.com/office/powerpoint/2010/main" val="2504469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536946"/>
            <a:ext cx="7272339" cy="1339009"/>
          </a:xfrm>
        </p:spPr>
        <p:txBody>
          <a:bodyPr/>
          <a:lstStyle/>
          <a:p>
            <a:r>
              <a:rPr lang="uk-UA" sz="2800" dirty="0"/>
              <a:t>АДМІНІСТРАТИВНО-ГОСПОДАРСЬКІ САНКЦІЇ</a:t>
            </a:r>
            <a:r>
              <a:rPr lang="ru-RU" sz="2800" dirty="0"/>
              <a:t/>
            </a:r>
            <a:br>
              <a:rPr lang="ru-RU" sz="2800" dirty="0"/>
            </a:br>
            <a:endParaRPr lang="ru-RU" sz="2800" dirty="0"/>
          </a:p>
        </p:txBody>
      </p:sp>
      <p:sp>
        <p:nvSpPr>
          <p:cNvPr id="3" name="Содержимое 2"/>
          <p:cNvSpPr>
            <a:spLocks noGrp="1"/>
          </p:cNvSpPr>
          <p:nvPr>
            <p:ph idx="1"/>
          </p:nvPr>
        </p:nvSpPr>
        <p:spPr>
          <a:xfrm>
            <a:off x="1089024" y="1477214"/>
            <a:ext cx="7272339" cy="4938870"/>
          </a:xfrm>
        </p:spPr>
        <p:txBody>
          <a:bodyPr>
            <a:normAutofit/>
          </a:bodyPr>
          <a:lstStyle/>
          <a:p>
            <a:pPr algn="just"/>
            <a:r>
              <a:rPr lang="uk-UA" dirty="0"/>
              <a:t>зупинення дії ліцензії (патенту) на здійснення суб'єктом господарювання певних видів господарської діяльності</a:t>
            </a:r>
            <a:r>
              <a:rPr lang="uk-UA" dirty="0" smtClean="0"/>
              <a:t>;</a:t>
            </a:r>
            <a:endParaRPr lang="ru-RU" dirty="0"/>
          </a:p>
          <a:p>
            <a:pPr algn="just"/>
            <a:r>
              <a:rPr lang="uk-UA" dirty="0"/>
              <a:t>анулювання ліцензії (патенту) на здійснення суб'єктом господарювання окремих видів господарської діяльності</a:t>
            </a:r>
            <a:r>
              <a:rPr lang="uk-UA" dirty="0" smtClean="0"/>
              <a:t>;</a:t>
            </a:r>
            <a:endParaRPr lang="ru-RU" dirty="0"/>
          </a:p>
          <a:p>
            <a:pPr algn="just"/>
            <a:r>
              <a:rPr lang="uk-UA" dirty="0"/>
              <a:t>обмеження або зупинення діяльності суб'єкта господарювання</a:t>
            </a:r>
            <a:r>
              <a:rPr lang="uk-UA" dirty="0" smtClean="0"/>
              <a:t>;</a:t>
            </a:r>
            <a:endParaRPr lang="ru-RU" dirty="0"/>
          </a:p>
          <a:p>
            <a:pPr algn="just"/>
            <a:r>
              <a:rPr lang="uk-UA" dirty="0"/>
              <a:t>скасування державної реєстрації та ліквідація суб'єкта господарювання</a:t>
            </a:r>
            <a:r>
              <a:rPr lang="uk-UA" dirty="0" smtClean="0"/>
              <a:t>.</a:t>
            </a:r>
            <a:endParaRPr lang="ru-RU" dirty="0"/>
          </a:p>
          <a:p>
            <a:pPr algn="just"/>
            <a:endParaRPr lang="ru-RU" dirty="0"/>
          </a:p>
        </p:txBody>
      </p:sp>
    </p:spTree>
    <p:extLst>
      <p:ext uri="{BB962C8B-B14F-4D97-AF65-F5344CB8AC3E}">
        <p14:creationId xmlns:p14="http://schemas.microsoft.com/office/powerpoint/2010/main" val="222901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z="2400" dirty="0"/>
              <a:t>ОСОБЛИВОСТІ ПРАВОВОГО РЕГУЛЮВАННЯ ГОСПОДАРСЬКО-ТОРГОВЕЛЬНОЇ ДІЯЛЬНОСТІ</a:t>
            </a:r>
          </a:p>
        </p:txBody>
      </p:sp>
      <p:sp>
        <p:nvSpPr>
          <p:cNvPr id="3" name="Содержимое 2"/>
          <p:cNvSpPr>
            <a:spLocks noGrp="1"/>
          </p:cNvSpPr>
          <p:nvPr>
            <p:ph idx="1"/>
          </p:nvPr>
        </p:nvSpPr>
        <p:spPr/>
        <p:txBody>
          <a:bodyPr>
            <a:normAutofit lnSpcReduction="10000"/>
          </a:bodyPr>
          <a:lstStyle/>
          <a:p>
            <a:pPr marL="0" indent="0" algn="just">
              <a:buNone/>
            </a:pP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Господарсько-торговельною </a:t>
            </a:r>
            <a:r>
              <a:rPr lang="uk-UA" dirty="0" smtClean="0"/>
              <a:t>є діяльність, що здійснюється суб'єктами господарювання у сфері товарного обігу, спрямована на реалізацію продукції виробничо-технічного призначення і виробів народного споживання, а також допоміжна діяльність, яка забезпечує їх реалізацію шляхом надання відповідних послуг.</a:t>
            </a:r>
            <a:endParaRPr lang="ru-RU" dirty="0" smtClean="0"/>
          </a:p>
          <a:p>
            <a:pPr marL="0" indent="0" algn="just">
              <a:buNone/>
            </a:pPr>
            <a:r>
              <a:rPr lang="uk-UA" dirty="0" smtClean="0"/>
              <a:t>Залежно від ринку (внутрішнього чи зовнішнього), в межах якого здійснюється товарний обіг, господарсько-торговельна діяльність виступає як </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внутрішня торгівля</a:t>
            </a:r>
            <a:r>
              <a:rPr lang="uk-UA" dirty="0" smtClean="0"/>
              <a:t> або </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зовнішня торгівля.</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endParaRPr lang="ru-RU" dirty="0"/>
          </a:p>
        </p:txBody>
      </p:sp>
    </p:spTree>
    <p:extLst>
      <p:ext uri="{BB962C8B-B14F-4D97-AF65-F5344CB8AC3E}">
        <p14:creationId xmlns:p14="http://schemas.microsoft.com/office/powerpoint/2010/main" val="427925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592169"/>
            <a:ext cx="7272339" cy="1339009"/>
          </a:xfrm>
        </p:spPr>
        <p:txBody>
          <a:bodyPr/>
          <a:lstStyle/>
          <a:p>
            <a:r>
              <a:rPr lang="uk-UA" sz="3200" dirty="0"/>
              <a:t>ОСНОВНІ ЗАСАДИ ГОСПОДАРСЬКОЇ ДІЯЛЬНОСТІ</a:t>
            </a:r>
            <a:r>
              <a:rPr lang="ru-RU" sz="3200" dirty="0"/>
              <a:t/>
            </a:r>
            <a:br>
              <a:rPr lang="ru-RU" sz="3200" dirty="0"/>
            </a:br>
            <a:endParaRPr lang="ru-RU" sz="3200" dirty="0"/>
          </a:p>
        </p:txBody>
      </p:sp>
      <p:sp>
        <p:nvSpPr>
          <p:cNvPr id="3" name="Содержимое 2"/>
          <p:cNvSpPr>
            <a:spLocks noGrp="1"/>
          </p:cNvSpPr>
          <p:nvPr>
            <p:ph idx="1"/>
          </p:nvPr>
        </p:nvSpPr>
        <p:spPr/>
        <p:txBody>
          <a:bodyPr>
            <a:normAutofit/>
          </a:bodyPr>
          <a:lstStyle/>
          <a:p>
            <a:pPr marL="0" indent="0" algn="just">
              <a:buNone/>
            </a:pPr>
            <a:r>
              <a:rPr lang="uk-UA" sz="1800" dirty="0"/>
              <a:t>Сферу господарських відносин становлять господарсько-виробничі, організаційно-господарські та внутрішньогосподарські відносини.</a:t>
            </a:r>
            <a:endParaRPr lang="ru-RU" sz="1800" dirty="0"/>
          </a:p>
          <a:p>
            <a:pPr marL="0" indent="0" algn="just">
              <a:buNone/>
            </a:pPr>
            <a:r>
              <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Господарсько-виробничими </a:t>
            </a:r>
            <a:r>
              <a:rPr lang="uk-UA" sz="1800" dirty="0"/>
              <a:t>є майнові та інші відносини, що виникають між суб'єктами господарювання при безпосередньому здійсненні господарської діяльності.</a:t>
            </a:r>
            <a:endParaRPr lang="ru-RU" sz="1800" dirty="0"/>
          </a:p>
          <a:p>
            <a:pPr marL="0" indent="0" algn="just">
              <a:buNone/>
            </a:pPr>
            <a:r>
              <a:rPr lang="uk-UA" sz="1800" dirty="0"/>
              <a:t>Під </a:t>
            </a:r>
            <a:r>
              <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організаційно-господарськими </a:t>
            </a:r>
            <a:r>
              <a:rPr lang="uk-UA" sz="1800" dirty="0"/>
              <a:t>відносинами розуміються відносини, що складаються між суб'єктами господарювання та суб'єктами організаційно-господарських повноважень у процесі управління господарською діяльністю.</a:t>
            </a:r>
            <a:endParaRPr lang="ru-RU" sz="1800" dirty="0"/>
          </a:p>
          <a:p>
            <a:pPr marL="0" indent="0" algn="just">
              <a:buNone/>
            </a:pPr>
            <a:r>
              <a:rPr lang="uk-UA" sz="1800" dirty="0"/>
              <a:t>Внутрішньогосподарськими є відносини, що складаються між структурними підрозділами суб'єкта господарювання, та відносини суб'єкта господарювання з його структурними підрозділами.</a:t>
            </a:r>
            <a:r>
              <a:rPr lang="ru-RU" sz="1800" dirty="0"/>
              <a:t> </a:t>
            </a:r>
          </a:p>
        </p:txBody>
      </p:sp>
    </p:spTree>
    <p:extLst>
      <p:ext uri="{BB962C8B-B14F-4D97-AF65-F5344CB8AC3E}">
        <p14:creationId xmlns:p14="http://schemas.microsoft.com/office/powerpoint/2010/main" val="2032612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z="2400" dirty="0"/>
              <a:t>ОСОБЛИВОСТІ ПРАВОВОГО РЕГУЛЮВАННЯ ГОСПОДАРСЬКО-ТОРГОВЕЛЬНОЇ ДІЯЛЬНОСТІ</a:t>
            </a:r>
          </a:p>
        </p:txBody>
      </p:sp>
      <p:sp>
        <p:nvSpPr>
          <p:cNvPr id="3" name="Содержимое 2"/>
          <p:cNvSpPr>
            <a:spLocks noGrp="1"/>
          </p:cNvSpPr>
          <p:nvPr>
            <p:ph idx="1"/>
          </p:nvPr>
        </p:nvSpPr>
        <p:spPr/>
        <p:txBody>
          <a:bodyPr>
            <a:normAutofit fontScale="85000" lnSpcReduction="20000"/>
          </a:bodyPr>
          <a:lstStyle/>
          <a:p>
            <a:pPr algn="just"/>
            <a:r>
              <a:rPr lang="uk-UA" dirty="0"/>
              <a:t>Господарсько-торговельна діяльність може здійснюватися суб'єктами господарювання в таких </a:t>
            </a:r>
            <a:r>
              <a:rPr lang="uk-UA" b="1" dirty="0"/>
              <a:t>формах</a:t>
            </a:r>
            <a:r>
              <a:rPr lang="uk-UA" dirty="0"/>
              <a:t>: </a:t>
            </a:r>
            <a:endParaRPr lang="ru-RU" dirty="0"/>
          </a:p>
          <a:p>
            <a:pPr algn="just"/>
            <a:r>
              <a:rPr lang="uk-UA" dirty="0"/>
              <a:t>матеріально-технічне постачання і збут; </a:t>
            </a:r>
            <a:endParaRPr lang="ru-RU" dirty="0"/>
          </a:p>
          <a:p>
            <a:pPr algn="just"/>
            <a:r>
              <a:rPr lang="uk-UA" dirty="0"/>
              <a:t>енергопостачання; </a:t>
            </a:r>
            <a:endParaRPr lang="ru-RU" dirty="0"/>
          </a:p>
          <a:p>
            <a:pPr algn="just"/>
            <a:r>
              <a:rPr lang="uk-UA" dirty="0"/>
              <a:t>заготівля; оптова торгівля;</a:t>
            </a:r>
            <a:endParaRPr lang="ru-RU" dirty="0"/>
          </a:p>
          <a:p>
            <a:pPr algn="just"/>
            <a:r>
              <a:rPr lang="uk-UA" dirty="0"/>
              <a:t> роздрібна торгівля і громадське харчування; </a:t>
            </a:r>
            <a:endParaRPr lang="ru-RU" dirty="0"/>
          </a:p>
          <a:p>
            <a:pPr algn="just"/>
            <a:r>
              <a:rPr lang="uk-UA" dirty="0"/>
              <a:t>продаж і передача в оренду засобів виробництва; </a:t>
            </a:r>
            <a:endParaRPr lang="ru-RU" dirty="0"/>
          </a:p>
          <a:p>
            <a:pPr algn="just"/>
            <a:r>
              <a:rPr lang="uk-UA" dirty="0"/>
              <a:t>комерційне посередництво у здійсненні торговельної діяльності та інша допоміжна діяльність по забезпеченню реалізації товарів (послуг) у сфері обігу.</a:t>
            </a:r>
            <a:endParaRPr lang="ru-RU" dirty="0"/>
          </a:p>
          <a:p>
            <a:pPr marL="0" indent="0" algn="just">
              <a:buNone/>
            </a:pPr>
            <a:endParaRPr lang="ru-RU" dirty="0"/>
          </a:p>
        </p:txBody>
      </p:sp>
    </p:spTree>
    <p:extLst>
      <p:ext uri="{BB962C8B-B14F-4D97-AF65-F5344CB8AC3E}">
        <p14:creationId xmlns:p14="http://schemas.microsoft.com/office/powerpoint/2010/main" val="4065631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z="2400" dirty="0"/>
              <a:t>ОСОБЛИВОСТІ ПРАВОВОГО РЕГУЛЮВАННЯ ГОСПОДАРСЬКО-ТОРГОВЕЛЬНОЇ ДІЯЛЬНОСТІ</a:t>
            </a:r>
          </a:p>
        </p:txBody>
      </p:sp>
      <p:sp>
        <p:nvSpPr>
          <p:cNvPr id="3" name="Содержимое 2"/>
          <p:cNvSpPr>
            <a:spLocks noGrp="1"/>
          </p:cNvSpPr>
          <p:nvPr>
            <p:ph idx="1"/>
          </p:nvPr>
        </p:nvSpPr>
        <p:spPr/>
        <p:txBody>
          <a:bodyPr>
            <a:normAutofit fontScale="85000" lnSpcReduction="20000"/>
          </a:bodyPr>
          <a:lstStyle/>
          <a:p>
            <a:pPr algn="just"/>
            <a:r>
              <a:rPr lang="uk-UA" dirty="0"/>
              <a:t>Господарсько-торговельна діяльність опосередковується </a:t>
            </a:r>
            <a:r>
              <a:rPr lang="uk-UA" b="1" dirty="0"/>
              <a:t>господарськими договорами</a:t>
            </a:r>
            <a:r>
              <a:rPr lang="uk-UA" dirty="0"/>
              <a:t>:  </a:t>
            </a:r>
            <a:endParaRPr lang="ru-RU" dirty="0"/>
          </a:p>
          <a:p>
            <a:pPr algn="just"/>
            <a:r>
              <a:rPr lang="ru-RU" dirty="0" smtClean="0"/>
              <a:t>П</a:t>
            </a:r>
            <a:r>
              <a:rPr lang="uk-UA" dirty="0" smtClean="0"/>
              <a:t>оставки</a:t>
            </a:r>
            <a:endParaRPr lang="ru-RU" dirty="0"/>
          </a:p>
          <a:p>
            <a:pPr algn="just"/>
            <a:r>
              <a:rPr lang="uk-UA" dirty="0"/>
              <a:t>контрактації сільськогосподарської </a:t>
            </a:r>
            <a:r>
              <a:rPr lang="uk-UA" dirty="0" smtClean="0"/>
              <a:t>продукції</a:t>
            </a:r>
            <a:endParaRPr lang="ru-RU" dirty="0"/>
          </a:p>
          <a:p>
            <a:pPr algn="just"/>
            <a:r>
              <a:rPr lang="ru-RU" dirty="0"/>
              <a:t>е</a:t>
            </a:r>
            <a:r>
              <a:rPr lang="uk-UA" dirty="0" smtClean="0"/>
              <a:t>нергопостачання</a:t>
            </a:r>
            <a:endParaRPr lang="ru-RU" dirty="0"/>
          </a:p>
          <a:p>
            <a:pPr algn="just"/>
            <a:r>
              <a:rPr lang="uk-UA" dirty="0"/>
              <a:t> купівлі-</a:t>
            </a:r>
            <a:r>
              <a:rPr lang="uk-UA" dirty="0" smtClean="0"/>
              <a:t>продажу</a:t>
            </a:r>
            <a:endParaRPr lang="ru-RU" dirty="0"/>
          </a:p>
          <a:p>
            <a:pPr algn="just"/>
            <a:r>
              <a:rPr lang="ru-RU" dirty="0" smtClean="0"/>
              <a:t>О</a:t>
            </a:r>
            <a:r>
              <a:rPr lang="uk-UA" dirty="0" smtClean="0"/>
              <a:t>ренди</a:t>
            </a:r>
            <a:endParaRPr lang="ru-RU" dirty="0"/>
          </a:p>
          <a:p>
            <a:pPr algn="just"/>
            <a:r>
              <a:rPr lang="uk-UA" dirty="0"/>
              <a:t>міни (бартеру</a:t>
            </a:r>
            <a:r>
              <a:rPr lang="uk-UA" dirty="0" smtClean="0"/>
              <a:t>)</a:t>
            </a:r>
            <a:endParaRPr lang="ru-RU" dirty="0"/>
          </a:p>
          <a:p>
            <a:pPr algn="just"/>
            <a:r>
              <a:rPr lang="uk-UA" dirty="0"/>
              <a:t>лізингу та іншими договорами.</a:t>
            </a:r>
            <a:endParaRPr lang="ru-RU" dirty="0"/>
          </a:p>
          <a:p>
            <a:pPr marL="0" indent="0" algn="just">
              <a:buNone/>
            </a:pPr>
            <a:endParaRPr lang="ru-RU" dirty="0"/>
          </a:p>
        </p:txBody>
      </p:sp>
    </p:spTree>
    <p:extLst>
      <p:ext uri="{BB962C8B-B14F-4D97-AF65-F5344CB8AC3E}">
        <p14:creationId xmlns:p14="http://schemas.microsoft.com/office/powerpoint/2010/main" val="894961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z="2400" dirty="0"/>
              <a:t>ВИКОРИСТАННЯ У ПІДПРИЄМНИЦЬКІЙ ДІЯЛЬНОСТІ ПРАВ ІНШИХ СУБ'ЄКТІВ ГОСПОДАРЮВАННЯ (КОМЕРЦІЙНА КОНЦЕСІЯ)</a:t>
            </a:r>
          </a:p>
        </p:txBody>
      </p:sp>
      <p:sp>
        <p:nvSpPr>
          <p:cNvPr id="3" name="Содержимое 2"/>
          <p:cNvSpPr>
            <a:spLocks noGrp="1"/>
          </p:cNvSpPr>
          <p:nvPr>
            <p:ph idx="1"/>
          </p:nvPr>
        </p:nvSpPr>
        <p:spPr>
          <a:xfrm>
            <a:off x="1089024" y="2084666"/>
            <a:ext cx="7272339" cy="4041497"/>
          </a:xfrm>
        </p:spPr>
        <p:txBody>
          <a:bodyPr>
            <a:normAutofit fontScale="85000" lnSpcReduction="20000"/>
          </a:bodyPr>
          <a:lstStyle/>
          <a:p>
            <a:pPr marL="0" indent="0" algn="just">
              <a:buNone/>
            </a:pP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Договір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комерційної </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концесії</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uk-UA" dirty="0"/>
              <a:t>За договором комерційної концесії одна сторона (правоволоділець) зобов'язується надати другій стороні (користувачеві) на строк або без визначення строку право використання в підприємницькій діяльності користувача комплексу прав, належних правоволодільцеві, а користувач зобов'язується дотримуватися умов використання наданих йому прав та сплатити правоволодільцеві обумовлену договором винагороду.</a:t>
            </a:r>
            <a:endParaRPr lang="ru-RU" dirty="0"/>
          </a:p>
          <a:p>
            <a:pPr marL="0" indent="0" algn="just">
              <a:buNone/>
            </a:pPr>
            <a:r>
              <a:rPr lang="uk-UA" dirty="0" smtClean="0"/>
              <a:t>Договір </a:t>
            </a:r>
            <a:r>
              <a:rPr lang="uk-UA" dirty="0"/>
              <a:t>комерційної концесії передбачає використання комплексу наданих користувачеві прав, ділової репутації і комерційного досвіду правоволодільця в певному обсязі, із зазначенням або без зазначення території використання щодо певної сфери підприємницької діяльності.</a:t>
            </a:r>
            <a:endParaRPr lang="ru-RU" dirty="0"/>
          </a:p>
          <a:p>
            <a:pPr marL="0" indent="0" algn="just">
              <a:buNone/>
            </a:pPr>
            <a:endParaRPr lang="ru-RU" dirty="0"/>
          </a:p>
        </p:txBody>
      </p:sp>
    </p:spTree>
    <p:extLst>
      <p:ext uri="{BB962C8B-B14F-4D97-AF65-F5344CB8AC3E}">
        <p14:creationId xmlns:p14="http://schemas.microsoft.com/office/powerpoint/2010/main" val="2793367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40746"/>
            <a:ext cx="7272339" cy="1339009"/>
          </a:xfrm>
        </p:spPr>
        <p:txBody>
          <a:bodyPr/>
          <a:lstStyle/>
          <a:p>
            <a:r>
              <a:rPr lang="ru-RU" sz="4400" dirty="0"/>
              <a:t>ЗОВНІШНЬОЕКОНОМІЧНА ДІЯЛЬНІСТЬ</a:t>
            </a:r>
            <a:br>
              <a:rPr lang="ru-RU" sz="4400" dirty="0"/>
            </a:br>
            <a:endParaRPr lang="ru-RU" sz="4400" dirty="0"/>
          </a:p>
        </p:txBody>
      </p:sp>
      <p:sp>
        <p:nvSpPr>
          <p:cNvPr id="3" name="Содержимое 2"/>
          <p:cNvSpPr>
            <a:spLocks noGrp="1"/>
          </p:cNvSpPr>
          <p:nvPr>
            <p:ph idx="1"/>
          </p:nvPr>
        </p:nvSpPr>
        <p:spPr/>
        <p:txBody>
          <a:bodyPr>
            <a:normAutofit fontScale="85000" lnSpcReduction="20000"/>
          </a:bodyPr>
          <a:lstStyle/>
          <a:p>
            <a:pPr marL="0" indent="0" algn="just">
              <a:buNone/>
            </a:pPr>
            <a:r>
              <a:rPr lang="uk-UA" dirty="0"/>
              <a:t>Зовнішньоекономічною діяльністю суб'єктів господарювання є господарська діяльність, яка в процесі її здійснення потребує перетинання митного кордону України майном, зазначеним у частині першій статті 139 ГК України, та/або робочою силою</a:t>
            </a:r>
            <a:r>
              <a:rPr lang="uk-UA" dirty="0" smtClean="0"/>
              <a:t>.</a:t>
            </a:r>
            <a:endParaRPr lang="ru-RU" dirty="0"/>
          </a:p>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Суб'єкти зовнішньоекономічної діяльності</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uk-UA" dirty="0" smtClean="0"/>
              <a:t>Суб'єктами </a:t>
            </a:r>
            <a:r>
              <a:rPr lang="uk-UA" dirty="0"/>
              <a:t>зовнішньоекономічної діяльності є</a:t>
            </a:r>
            <a:r>
              <a:rPr lang="uk-UA" dirty="0" smtClean="0"/>
              <a:t>:</a:t>
            </a:r>
            <a:endParaRPr lang="ru-RU" dirty="0"/>
          </a:p>
          <a:p>
            <a:pPr algn="just"/>
            <a:r>
              <a:rPr lang="uk-UA" dirty="0"/>
              <a:t>суб'єкти господарювання, зазначені в </a:t>
            </a:r>
            <a:r>
              <a:rPr lang="ru-RU" dirty="0"/>
              <a:t>в пунктах 1, 2 </a:t>
            </a:r>
            <a:r>
              <a:rPr lang="ru-RU" dirty="0" err="1"/>
              <a:t>частини</a:t>
            </a:r>
            <a:r>
              <a:rPr lang="ru-RU" dirty="0"/>
              <a:t> </a:t>
            </a:r>
            <a:r>
              <a:rPr lang="ru-RU" dirty="0" err="1"/>
              <a:t>другої</a:t>
            </a:r>
            <a:r>
              <a:rPr lang="ru-RU" dirty="0"/>
              <a:t> </a:t>
            </a:r>
            <a:r>
              <a:rPr lang="ru-RU" dirty="0" err="1"/>
              <a:t>статті</a:t>
            </a:r>
            <a:r>
              <a:rPr lang="ru-RU" dirty="0"/>
              <a:t> 55 ГК </a:t>
            </a:r>
            <a:r>
              <a:rPr lang="ru-RU" dirty="0" err="1"/>
              <a:t>України</a:t>
            </a:r>
            <a:r>
              <a:rPr lang="ru-RU" dirty="0"/>
              <a:t>.</a:t>
            </a:r>
          </a:p>
          <a:p>
            <a:pPr algn="just"/>
            <a:r>
              <a:rPr lang="uk-UA" dirty="0"/>
              <a:t>у зовнішньоекономічній діяльності можуть брати участь також зовнішньоекономічні організації, що мають статус юридичної особи, утворені в Україні відповідно до закону органами державної влади або органами місцевого самоврядування</a:t>
            </a:r>
            <a:r>
              <a:rPr lang="uk-UA" dirty="0" smtClean="0"/>
              <a:t>.</a:t>
            </a:r>
            <a:endParaRPr lang="ru-RU" dirty="0"/>
          </a:p>
        </p:txBody>
      </p:sp>
    </p:spTree>
    <p:extLst>
      <p:ext uri="{BB962C8B-B14F-4D97-AF65-F5344CB8AC3E}">
        <p14:creationId xmlns:p14="http://schemas.microsoft.com/office/powerpoint/2010/main" val="4257735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СПЕЦІАЛЬНІ РЕЖИМИ ГОСПОДАРЮВАННЯ</a:t>
            </a:r>
          </a:p>
        </p:txBody>
      </p:sp>
      <p:sp>
        <p:nvSpPr>
          <p:cNvPr id="3" name="Содержимое 2"/>
          <p:cNvSpPr>
            <a:spLocks noGrp="1"/>
          </p:cNvSpPr>
          <p:nvPr>
            <p:ph idx="1"/>
          </p:nvPr>
        </p:nvSpPr>
        <p:spPr/>
        <p:txBody>
          <a:bodyPr>
            <a:normAutofit lnSpcReduction="10000"/>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СПЕЦІАЛЬНА (ВІЛЬНА) ЕКОНОМІЧНА </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uk-UA" dirty="0"/>
              <a:t>Спеціальною (вільною) економічною зоною вважається частина території України, на якій встановлено спеціальний правовий режим господарської </a:t>
            </a:r>
            <a:r>
              <a:rPr lang="uk-UA" dirty="0" smtClean="0"/>
              <a:t>діяльності</a:t>
            </a:r>
            <a:r>
              <a:rPr lang="uk-UA" dirty="0"/>
              <a:t>, особливий порядок застосування та дії законодавства України. На території спеціальної (вільної) економічної зони можуть запроваджуватися пільгові митні, податкові, валютно-фінансові та інші умови підприємництва вітчизняних та іноземних інвесторів.</a:t>
            </a:r>
            <a:endParaRPr lang="ru-RU" dirty="0"/>
          </a:p>
          <a:p>
            <a:pPr marL="0" indent="0" algn="just">
              <a:buNone/>
            </a:pPr>
            <a:endParaRPr lang="ru-RU" dirty="0"/>
          </a:p>
        </p:txBody>
      </p:sp>
    </p:spTree>
    <p:extLst>
      <p:ext uri="{BB962C8B-B14F-4D97-AF65-F5344CB8AC3E}">
        <p14:creationId xmlns:p14="http://schemas.microsoft.com/office/powerpoint/2010/main" val="70803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СПЕЦІАЛЬНІ РЕЖИМИ ГОСПОДАРЮВАННЯ</a:t>
            </a:r>
          </a:p>
        </p:txBody>
      </p:sp>
      <p:sp>
        <p:nvSpPr>
          <p:cNvPr id="3" name="Содержимое 2"/>
          <p:cNvSpPr>
            <a:spLocks noGrp="1"/>
          </p:cNvSpPr>
          <p:nvPr>
            <p:ph idx="1"/>
          </p:nvPr>
        </p:nvSpPr>
        <p:spPr/>
        <p:txBody>
          <a:bodyPr>
            <a:normAutofit fontScale="92500" lnSpcReduction="10000"/>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Мета створення </a:t>
            </a:r>
            <a:r>
              <a:rPr lang="uk-UA" dirty="0"/>
              <a:t>– залучення інвестицій та ефективного їх використання, активізації спільно з іноземними інвесторами підприємницької діяльності з метою збільшення експорту товарів, поставок на внутрішній ринок високоякісної продукції і послуг, впровадження нових технологій, розвитку інфраструктури ринку, поліпшення використання природних, матеріальних і трудових ресурсів, прискорення соціально-економічного розвитку України</a:t>
            </a:r>
            <a:r>
              <a:rPr lang="uk-UA" dirty="0" smtClean="0"/>
              <a:t>.</a:t>
            </a:r>
            <a:endParaRPr lang="ru-RU" dirty="0"/>
          </a:p>
          <a:p>
            <a:pPr marL="0" indent="0" algn="just">
              <a:buNone/>
            </a:pPr>
            <a:r>
              <a:rPr lang="uk-UA" dirty="0"/>
              <a:t>Територія і статус спеціальної (вільної) економічної зони, в тому числі строк, на який вона створюється, визначаються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окремим законом </a:t>
            </a:r>
            <a:r>
              <a:rPr lang="uk-UA" dirty="0"/>
              <a:t>для кожної спеціальної (вільної) економічної зони.</a:t>
            </a:r>
            <a:endParaRPr lang="ru-RU" dirty="0"/>
          </a:p>
          <a:p>
            <a:pPr algn="just"/>
            <a:endParaRPr lang="ru-RU" dirty="0"/>
          </a:p>
          <a:p>
            <a:pPr marL="0" indent="0" algn="just">
              <a:buNone/>
            </a:pPr>
            <a:endParaRPr lang="ru-RU" dirty="0"/>
          </a:p>
        </p:txBody>
      </p:sp>
    </p:spTree>
    <p:extLst>
      <p:ext uri="{BB962C8B-B14F-4D97-AF65-F5344CB8AC3E}">
        <p14:creationId xmlns:p14="http://schemas.microsoft.com/office/powerpoint/2010/main" val="14316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СПЕЦІАЛЬНІ РЕЖИМИ ГОСПОДАРЮВАННЯ</a:t>
            </a:r>
          </a:p>
        </p:txBody>
      </p:sp>
      <p:sp>
        <p:nvSpPr>
          <p:cNvPr id="3" name="Содержимое 2"/>
          <p:cNvSpPr>
            <a:spLocks noGrp="1"/>
          </p:cNvSpPr>
          <p:nvPr>
            <p:ph idx="1"/>
          </p:nvPr>
        </p:nvSpPr>
        <p:spPr/>
        <p:txBody>
          <a:bodyPr>
            <a:normAutofit/>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Типи спеціальних (вільних) економічних зон</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uk-UA" dirty="0"/>
              <a:t>вільні митні зони і порти,</a:t>
            </a:r>
            <a:endParaRPr lang="ru-RU" dirty="0"/>
          </a:p>
          <a:p>
            <a:pPr algn="just"/>
            <a:r>
              <a:rPr lang="uk-UA" dirty="0"/>
              <a:t> експортні зони,</a:t>
            </a:r>
            <a:endParaRPr lang="ru-RU" dirty="0"/>
          </a:p>
          <a:p>
            <a:pPr algn="just"/>
            <a:r>
              <a:rPr lang="uk-UA" dirty="0"/>
              <a:t> транзитні зони,</a:t>
            </a:r>
            <a:endParaRPr lang="ru-RU" dirty="0"/>
          </a:p>
          <a:p>
            <a:pPr algn="just"/>
            <a:r>
              <a:rPr lang="uk-UA" dirty="0"/>
              <a:t> митні склади, </a:t>
            </a:r>
            <a:endParaRPr lang="ru-RU" dirty="0"/>
          </a:p>
          <a:p>
            <a:pPr algn="just"/>
            <a:r>
              <a:rPr lang="uk-UA" dirty="0"/>
              <a:t>технологічні парки, </a:t>
            </a:r>
            <a:endParaRPr lang="ru-RU" dirty="0"/>
          </a:p>
          <a:p>
            <a:pPr marL="0" indent="0" algn="just">
              <a:buNone/>
            </a:pPr>
            <a:endParaRPr lang="ru-RU" dirty="0"/>
          </a:p>
        </p:txBody>
      </p:sp>
    </p:spTree>
    <p:extLst>
      <p:ext uri="{BB962C8B-B14F-4D97-AF65-F5344CB8AC3E}">
        <p14:creationId xmlns:p14="http://schemas.microsoft.com/office/powerpoint/2010/main" val="312037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СПЕЦІАЛЬНІ РЕЖИМИ ГОСПОДАРЮВАННЯ</a:t>
            </a:r>
          </a:p>
        </p:txBody>
      </p:sp>
      <p:sp>
        <p:nvSpPr>
          <p:cNvPr id="3" name="Содержимое 2"/>
          <p:cNvSpPr>
            <a:spLocks noGrp="1"/>
          </p:cNvSpPr>
          <p:nvPr>
            <p:ph idx="1"/>
          </p:nvPr>
        </p:nvSpPr>
        <p:spPr/>
        <p:txBody>
          <a:bodyPr>
            <a:normAutofit/>
          </a:bodyPr>
          <a:lstStyle/>
          <a:p>
            <a:pPr algn="just"/>
            <a:r>
              <a:rPr lang="uk-UA" dirty="0"/>
              <a:t>технополіси, </a:t>
            </a:r>
            <a:endParaRPr lang="ru-RU" dirty="0"/>
          </a:p>
          <a:p>
            <a:pPr algn="just"/>
            <a:r>
              <a:rPr lang="uk-UA" dirty="0"/>
              <a:t>комплексні виробничі зони,</a:t>
            </a:r>
            <a:endParaRPr lang="ru-RU" dirty="0"/>
          </a:p>
          <a:p>
            <a:pPr algn="just"/>
            <a:r>
              <a:rPr lang="uk-UA" dirty="0"/>
              <a:t> туристично-рекреаційні зони, </a:t>
            </a:r>
            <a:endParaRPr lang="ru-RU" dirty="0"/>
          </a:p>
          <a:p>
            <a:pPr algn="just"/>
            <a:r>
              <a:rPr lang="uk-UA" dirty="0"/>
              <a:t>страхові зони, </a:t>
            </a:r>
            <a:endParaRPr lang="ru-RU" dirty="0"/>
          </a:p>
          <a:p>
            <a:pPr algn="just"/>
            <a:r>
              <a:rPr lang="uk-UA" dirty="0"/>
              <a:t>банківські зони тощо. </a:t>
            </a:r>
            <a:endParaRPr lang="ru-RU" dirty="0"/>
          </a:p>
          <a:p>
            <a:pPr algn="just"/>
            <a:r>
              <a:rPr lang="uk-UA" dirty="0"/>
              <a:t>Окремі економічні зони можуть поєднувати в собі функції, властиві різним типам спеціальних (вільних) економічних зон.</a:t>
            </a:r>
            <a:endParaRPr lang="ru-RU" dirty="0"/>
          </a:p>
          <a:p>
            <a:pPr marL="0" indent="0" algn="just">
              <a:buNone/>
            </a:pPr>
            <a:endParaRPr lang="ru-RU" dirty="0"/>
          </a:p>
          <a:p>
            <a:pPr marL="0" indent="0" algn="just">
              <a:buNone/>
            </a:pPr>
            <a:endParaRPr lang="ru-RU" dirty="0"/>
          </a:p>
          <a:p>
            <a:pPr marL="0" indent="0" algn="just">
              <a:buNone/>
            </a:pPr>
            <a:endParaRPr lang="ru-RU" dirty="0"/>
          </a:p>
        </p:txBody>
      </p:sp>
    </p:spTree>
    <p:extLst>
      <p:ext uri="{BB962C8B-B14F-4D97-AF65-F5344CB8AC3E}">
        <p14:creationId xmlns:p14="http://schemas.microsoft.com/office/powerpoint/2010/main" val="2154321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СПЕЦІАЛЬНІ РЕЖИМИ ГОСПОДАРЮВАННЯ</a:t>
            </a:r>
          </a:p>
        </p:txBody>
      </p:sp>
      <p:sp>
        <p:nvSpPr>
          <p:cNvPr id="3" name="Содержимое 2"/>
          <p:cNvSpPr>
            <a:spLocks noGrp="1"/>
          </p:cNvSpPr>
          <p:nvPr>
            <p:ph idx="1"/>
          </p:nvPr>
        </p:nvSpPr>
        <p:spPr/>
        <p:txBody>
          <a:bodyPr>
            <a:normAutofit lnSpcReduction="10000"/>
          </a:bodyPr>
          <a:lstStyle/>
          <a:p>
            <a:pPr marL="0" indent="0" algn="ctr">
              <a:buNone/>
            </a:pP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КОНЦЕСІЇ</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uk-UA" b="1" dirty="0"/>
              <a:t>Концесія</a:t>
            </a:r>
            <a:r>
              <a:rPr lang="uk-UA" dirty="0"/>
              <a:t> – надання з метою задоволення суспільних потреб уповноваженим органом державної влади чи органом місцевого самоврядування на підставі концесійного договору на платній та строковій основі вітчизняним або іноземним суб'єктам господарювання (концесіонерам) права на створення (будівництво) та/або управління (експлуатацію) об'єктом концесії за умови взяття концесіонером на себе відповідних зобов'язань, майнової відповідальності і підприємницького ризику.</a:t>
            </a:r>
            <a:endParaRPr lang="ru-RU" dirty="0"/>
          </a:p>
          <a:p>
            <a:pPr marL="0" indent="0" algn="just">
              <a:buNone/>
            </a:pPr>
            <a:endParaRPr lang="ru-RU" dirty="0"/>
          </a:p>
        </p:txBody>
      </p:sp>
    </p:spTree>
    <p:extLst>
      <p:ext uri="{BB962C8B-B14F-4D97-AF65-F5344CB8AC3E}">
        <p14:creationId xmlns:p14="http://schemas.microsoft.com/office/powerpoint/2010/main" val="2267574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СПЕЦІАЛЬНІ РЕЖИМИ ГОСПОДАРЮВАННЯ</a:t>
            </a:r>
          </a:p>
        </p:txBody>
      </p:sp>
      <p:sp>
        <p:nvSpPr>
          <p:cNvPr id="3" name="Содержимое 2"/>
          <p:cNvSpPr>
            <a:spLocks noGrp="1"/>
          </p:cNvSpPr>
          <p:nvPr>
            <p:ph idx="1"/>
          </p:nvPr>
        </p:nvSpPr>
        <p:spPr>
          <a:xfrm>
            <a:off x="1089024" y="1613646"/>
            <a:ext cx="7272339" cy="4935851"/>
          </a:xfrm>
        </p:spPr>
        <p:txBody>
          <a:bodyPr>
            <a:normAutofit fontScale="77500" lnSpcReduction="20000"/>
          </a:bodyPr>
          <a:lstStyle/>
          <a:p>
            <a:pPr marL="0" indent="0" algn="ctr">
              <a:buNone/>
            </a:pPr>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Засади концесійної </a:t>
            </a:r>
            <a:r>
              <a:rPr lang="uk-U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діяльності</a:t>
            </a:r>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uk-UA" dirty="0"/>
              <a:t>поєднання державного регулювання концесійної діяльності та здійснення її на підставі концесійного договору</a:t>
            </a:r>
            <a:r>
              <a:rPr lang="uk-UA" dirty="0" smtClean="0"/>
              <a:t>;</a:t>
            </a:r>
            <a:endParaRPr lang="ru-RU" dirty="0"/>
          </a:p>
          <a:p>
            <a:pPr algn="just"/>
            <a:r>
              <a:rPr lang="uk-UA" dirty="0"/>
              <a:t>вибір концесіонерів переважно на конкурсній основі</a:t>
            </a:r>
            <a:r>
              <a:rPr lang="uk-UA" dirty="0" smtClean="0"/>
              <a:t>;</a:t>
            </a:r>
            <a:endParaRPr lang="ru-RU" dirty="0"/>
          </a:p>
          <a:p>
            <a:pPr algn="just"/>
            <a:r>
              <a:rPr lang="uk-UA" dirty="0"/>
              <a:t>комплексне та оплатне використання об'єкта концесії, участь держави, органів місцевого самоврядування у частковому фінансуванні об'єктів концесії соціального призначення</a:t>
            </a:r>
            <a:r>
              <a:rPr lang="uk-UA" dirty="0" smtClean="0"/>
              <a:t>;</a:t>
            </a:r>
            <a:endParaRPr lang="ru-RU" dirty="0"/>
          </a:p>
          <a:p>
            <a:pPr algn="just"/>
            <a:r>
              <a:rPr lang="uk-UA" dirty="0"/>
              <a:t>взаємна вигода сторін у концесійному договорі, розподіл ризиків між сторонами концесійного договору</a:t>
            </a:r>
            <a:r>
              <a:rPr lang="uk-UA" dirty="0" smtClean="0"/>
              <a:t>;</a:t>
            </a:r>
            <a:endParaRPr lang="ru-RU" dirty="0"/>
          </a:p>
          <a:p>
            <a:pPr algn="just"/>
            <a:r>
              <a:rPr lang="uk-UA" dirty="0"/>
              <a:t>державне гарантування інвестицій концесіонерів</a:t>
            </a:r>
            <a:r>
              <a:rPr lang="uk-UA" dirty="0" smtClean="0"/>
              <a:t>;</a:t>
            </a:r>
            <a:endParaRPr lang="ru-RU" dirty="0"/>
          </a:p>
          <a:p>
            <a:pPr algn="just"/>
            <a:r>
              <a:rPr lang="uk-UA" dirty="0"/>
              <a:t>стабільність умов концесійних договорів</a:t>
            </a:r>
            <a:r>
              <a:rPr lang="uk-UA" dirty="0" smtClean="0"/>
              <a:t>;</a:t>
            </a:r>
            <a:endParaRPr lang="ru-RU" dirty="0"/>
          </a:p>
          <a:p>
            <a:pPr algn="just"/>
            <a:r>
              <a:rPr lang="uk-UA" dirty="0"/>
              <a:t>забезпечення прав та законних інтересів споживачів продукції (послуг), що надаються концесіонерами.</a:t>
            </a:r>
            <a:endParaRPr lang="ru-RU" dirty="0"/>
          </a:p>
          <a:p>
            <a:pPr marL="0" indent="0">
              <a:buNone/>
            </a:pPr>
            <a:endParaRPr lang="ru-RU" dirty="0"/>
          </a:p>
        </p:txBody>
      </p:sp>
    </p:spTree>
    <p:extLst>
      <p:ext uri="{BB962C8B-B14F-4D97-AF65-F5344CB8AC3E}">
        <p14:creationId xmlns:p14="http://schemas.microsoft.com/office/powerpoint/2010/main" val="201121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530300"/>
            <a:ext cx="7272339" cy="1339009"/>
          </a:xfrm>
        </p:spPr>
        <p:txBody>
          <a:bodyPr/>
          <a:lstStyle/>
          <a:p>
            <a:r>
              <a:rPr lang="uk-UA" sz="3200" dirty="0"/>
              <a:t>ОСНОВНІ ЗАСАДИ ГОСПОДАРСЬКОЇ ДІЯЛЬНОСТІ</a:t>
            </a:r>
            <a:r>
              <a:rPr lang="ru-RU" sz="3200" dirty="0"/>
              <a:t/>
            </a:r>
            <a:br>
              <a:rPr lang="ru-RU" sz="3200" dirty="0"/>
            </a:br>
            <a:endParaRPr lang="ru-RU" sz="3200" dirty="0"/>
          </a:p>
        </p:txBody>
      </p:sp>
      <p:sp>
        <p:nvSpPr>
          <p:cNvPr id="3" name="Содержимое 2"/>
          <p:cNvSpPr>
            <a:spLocks noGrp="1"/>
          </p:cNvSpPr>
          <p:nvPr>
            <p:ph idx="1"/>
          </p:nvPr>
        </p:nvSpPr>
        <p:spPr/>
        <p:txBody>
          <a:bodyPr/>
          <a:lstStyle/>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Підприємництво</a:t>
            </a:r>
            <a:r>
              <a:rPr lang="uk-UA" dirty="0"/>
              <a:t> – це самостійна, ініціативна, систематична, на власний ризик господарська діяльність, що здійснюється суб'єктами господарювання (підприємцями) з метою досягнення економічних і соціальних результатів та одержання прибутку.</a:t>
            </a:r>
            <a:r>
              <a:rPr lang="ru-RU" dirty="0"/>
              <a:t> </a:t>
            </a:r>
          </a:p>
        </p:txBody>
      </p:sp>
    </p:spTree>
    <p:extLst>
      <p:ext uri="{BB962C8B-B14F-4D97-AF65-F5344CB8AC3E}">
        <p14:creationId xmlns:p14="http://schemas.microsoft.com/office/powerpoint/2010/main" val="26439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sz="3200" dirty="0"/>
              <a:t>ІНШІ ВИДИ СПЕЦІАЛЬНИХ РЕЖИМІВ ГОСПОДАРСЬКОЇ ДІЯЛЬНОСТІ</a:t>
            </a:r>
            <a:endParaRPr lang="ru-RU" sz="3200" dirty="0"/>
          </a:p>
        </p:txBody>
      </p:sp>
      <p:sp>
        <p:nvSpPr>
          <p:cNvPr id="3" name="Содержимое 2"/>
          <p:cNvSpPr>
            <a:spLocks noGrp="1"/>
          </p:cNvSpPr>
          <p:nvPr>
            <p:ph idx="1"/>
          </p:nvPr>
        </p:nvSpPr>
        <p:spPr>
          <a:xfrm>
            <a:off x="1089024" y="1801906"/>
            <a:ext cx="7272339" cy="4646872"/>
          </a:xfrm>
        </p:spPr>
        <p:txBody>
          <a:bodyPr>
            <a:normAutofit fontScale="77500" lnSpcReduction="20000"/>
          </a:bodyPr>
          <a:lstStyle/>
          <a:p>
            <a:pPr algn="just"/>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Виключна (морська) економічна зона України</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uk-UA" dirty="0"/>
              <a:t>Морські райони, зовні прилеглі до територіального моря України, включаючи райони навколо островів, що їй належать, становлять виключну (морську) економічну зону України.</a:t>
            </a:r>
            <a:endParaRPr lang="ru-RU" dirty="0"/>
          </a:p>
          <a:p>
            <a:pPr marL="0" indent="0" algn="just">
              <a:buNone/>
            </a:pPr>
            <a:r>
              <a:rPr lang="uk-UA" dirty="0"/>
              <a:t>Ширина виключної (морської) економічної зони становить до двохсот морських миль, відлічених від тих самих вихідних ліній, що і територіальне море України</a:t>
            </a:r>
            <a:r>
              <a:rPr lang="uk-UA" dirty="0" smtClean="0"/>
              <a:t>.</a:t>
            </a:r>
            <a:endParaRPr lang="ru-RU" dirty="0"/>
          </a:p>
          <a:p>
            <a:pPr algn="just"/>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Здійснення господарської діяльності на державному кордоні </a:t>
            </a:r>
            <a:r>
              <a:rPr lang="uk-U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України</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Здійснення господарської діяльності в санітарно-захисних та інших охоронних зонах, на територіях і об'єктах, що особливо </a:t>
            </a:r>
            <a:r>
              <a:rPr lang="uk-U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охороняються</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Спеціальний режим господарювання в окремих галузях економіки</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endParaRPr lang="ru-RU" dirty="0"/>
          </a:p>
        </p:txBody>
      </p:sp>
    </p:spTree>
    <p:extLst>
      <p:ext uri="{BB962C8B-B14F-4D97-AF65-F5344CB8AC3E}">
        <p14:creationId xmlns:p14="http://schemas.microsoft.com/office/powerpoint/2010/main" val="523518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sz="3200" dirty="0"/>
              <a:t>ІНШІ ВИДИ СПЕЦІАЛЬНИХ РЕЖИМІВ ГОСПОДАРСЬКОЇ ДІЯЛЬНОСТІ</a:t>
            </a:r>
            <a:endParaRPr lang="ru-RU" sz="3200" dirty="0"/>
          </a:p>
        </p:txBody>
      </p:sp>
      <p:sp>
        <p:nvSpPr>
          <p:cNvPr id="3" name="Содержимое 2"/>
          <p:cNvSpPr>
            <a:spLocks noGrp="1"/>
          </p:cNvSpPr>
          <p:nvPr>
            <p:ph idx="1"/>
          </p:nvPr>
        </p:nvSpPr>
        <p:spPr/>
        <p:txBody>
          <a:bodyPr>
            <a:normAutofit fontScale="92500" lnSpcReduction="10000"/>
          </a:bodyPr>
          <a:lstStyle/>
          <a:p>
            <a:pPr algn="just"/>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Господарська діяльність у Збройних Силах України</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dirty="0"/>
              <a:t>- це специфічна діяльність військових частин, закладів, установ та організацій Збройних Сил України, пов'язана із забезпеченням їх повсякденної життєдіяльності, що передбачає ведення підсобного господарства, виробництво продукції, виконання робіт і надання послуг, передачу в оренду рухомого та нерухомого військового майна (за винятком озброєння, боєприпасів, бойової та спеціальної техніки) у межах і в порядку, визначених законом.</a:t>
            </a:r>
            <a:endParaRPr lang="ru-RU" dirty="0"/>
          </a:p>
          <a:p>
            <a:pPr marL="0" indent="0" algn="just">
              <a:buNone/>
            </a:pPr>
            <a:r>
              <a:rPr lang="uk-UA" dirty="0"/>
              <a:t>У Збройних Силах України може здійснюватися лише некомерційна (неприбуткова) господарська діяльність.</a:t>
            </a:r>
            <a:endParaRPr lang="ru-RU" dirty="0"/>
          </a:p>
          <a:p>
            <a:pPr marL="0" indent="0" algn="just">
              <a:buNone/>
            </a:pPr>
            <a:endParaRPr lang="ru-RU" dirty="0"/>
          </a:p>
        </p:txBody>
      </p:sp>
    </p:spTree>
    <p:extLst>
      <p:ext uri="{BB962C8B-B14F-4D97-AF65-F5344CB8AC3E}">
        <p14:creationId xmlns:p14="http://schemas.microsoft.com/office/powerpoint/2010/main" val="432526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sz="3200" dirty="0"/>
              <a:t>ІНШІ ВИДИ СПЕЦІАЛЬНИХ РЕЖИМІВ ГОСПОДАРСЬКОЇ ДІЯЛЬНОСТІ</a:t>
            </a:r>
            <a:endParaRPr lang="ru-RU" sz="3200" dirty="0"/>
          </a:p>
        </p:txBody>
      </p:sp>
      <p:sp>
        <p:nvSpPr>
          <p:cNvPr id="3" name="Содержимое 2"/>
          <p:cNvSpPr>
            <a:spLocks noGrp="1"/>
          </p:cNvSpPr>
          <p:nvPr>
            <p:ph idx="1"/>
          </p:nvPr>
        </p:nvSpPr>
        <p:spPr/>
        <p:txBody>
          <a:bodyPr>
            <a:normAutofit fontScale="85000" lnSpcReduction="20000"/>
          </a:bodyPr>
          <a:lstStyle/>
          <a:p>
            <a:pPr algn="just"/>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Здійснення господарської діяльності на території пріоритетного розвитку</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uk-UA" dirty="0"/>
              <a:t>Законом може бути визначено за поданням відповідного органу місцевого самоврядування в межах міста, району територію, на якій склалися несприятливі соціально-економічні умови і на якій на підставах та в порядку, передбачених законом, вводиться спеціальний режим інвестиційної діяльності з метою створення нових робочих місць (</a:t>
            </a:r>
            <a:r>
              <a:rPr lang="uk-UA" b="1" dirty="0"/>
              <a:t>територію пріоритетного розвитку</a:t>
            </a:r>
            <a:r>
              <a:rPr lang="uk-UA" dirty="0"/>
              <a:t>)</a:t>
            </a:r>
            <a:r>
              <a:rPr lang="uk-UA" dirty="0" smtClean="0"/>
              <a:t>.</a:t>
            </a:r>
            <a:endParaRPr lang="ru-RU" dirty="0"/>
          </a:p>
          <a:p>
            <a:pPr algn="just"/>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Здійснення господарської діяльності в умовах надзвичайного стану, надзвичайної екологічної </a:t>
            </a:r>
            <a:r>
              <a:rPr lang="uk-U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ситуації</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uk-UA"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Здійснення господарської діяльності в умовах воєнного стану</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6757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488883"/>
            <a:ext cx="7272339" cy="1339009"/>
          </a:xfrm>
        </p:spPr>
        <p:txBody>
          <a:bodyPr/>
          <a:lstStyle/>
          <a:p>
            <a:r>
              <a:rPr lang="uk-UA" dirty="0"/>
              <a:t>СУБ'ЄКТИ ГОСПОДАРЮВАННЯ</a:t>
            </a:r>
            <a:r>
              <a:rPr lang="ru-RU" dirty="0"/>
              <a:t/>
            </a:r>
            <a:br>
              <a:rPr lang="ru-RU" dirty="0"/>
            </a:br>
            <a:endParaRPr lang="ru-RU" dirty="0"/>
          </a:p>
        </p:txBody>
      </p:sp>
      <p:sp>
        <p:nvSpPr>
          <p:cNvPr id="3" name="Содержимое 2"/>
          <p:cNvSpPr>
            <a:spLocks noGrp="1"/>
          </p:cNvSpPr>
          <p:nvPr>
            <p:ph idx="1"/>
          </p:nvPr>
        </p:nvSpPr>
        <p:spPr>
          <a:xfrm>
            <a:off x="1089024" y="1567208"/>
            <a:ext cx="7272339" cy="4324257"/>
          </a:xfrm>
        </p:spPr>
        <p:txBody>
          <a:bodyPr>
            <a:noAutofit/>
          </a:bodyPr>
          <a:lstStyle/>
          <a:p>
            <a:pPr marL="0" indent="0" algn="just">
              <a:buNone/>
            </a:pPr>
            <a:r>
              <a:rPr lang="uk-UA" sz="1800" dirty="0"/>
              <a:t>Суб'єктами господарювання визнаються учасники господарських відносин, які здійснюють господарську діяльність, реалізуючи господарську компетенцію (сукупність господарських прав та обов'язків), мають відокремлене майно і несуть відповідальність за своїми зобов'язаннями в межах цього майна, крім випадків, передбачених законодавством.</a:t>
            </a:r>
            <a:endParaRPr lang="ru-RU" sz="1800" dirty="0"/>
          </a:p>
          <a:p>
            <a:pPr marL="0" indent="0" algn="just">
              <a:buNone/>
            </a:pPr>
            <a:r>
              <a:rPr lang="uk-UA" sz="1800" dirty="0" smtClean="0"/>
              <a:t>Суб'єктами </a:t>
            </a:r>
            <a:r>
              <a:rPr lang="uk-UA" sz="1800" dirty="0"/>
              <a:t>господарювання є:</a:t>
            </a:r>
            <a:endParaRPr lang="ru-RU" sz="1800" dirty="0"/>
          </a:p>
          <a:p>
            <a:pPr marL="0" indent="0" algn="just">
              <a:buNone/>
            </a:pPr>
            <a:r>
              <a:rPr lang="uk-UA" sz="1800" dirty="0"/>
              <a:t>1) господарські організації - юридичні особи, створені відповідно до Цивільного кодексу України, державні, комунальні та інші підприємства, створені відповідно до Господарського кодексу України, а також інші юридичні особи, які здійснюють господарську діяльність та зареєстровані в установленому законом порядку;</a:t>
            </a:r>
            <a:endParaRPr lang="ru-RU" sz="1800" dirty="0"/>
          </a:p>
          <a:p>
            <a:pPr marL="0" indent="0" algn="just">
              <a:buNone/>
            </a:pPr>
            <a:r>
              <a:rPr lang="uk-UA" sz="1800" dirty="0"/>
              <a:t>2) громадяни України, іноземці та особи без громадянства, які здійснюють господарську діяльність та зареєстровані відповідно до закону як підприємці.</a:t>
            </a:r>
            <a:endParaRPr lang="ru-RU" sz="1800" dirty="0"/>
          </a:p>
          <a:p>
            <a:pPr marL="0" indent="0" algn="just">
              <a:buNone/>
            </a:pPr>
            <a:endParaRPr lang="ru-RU" sz="1800" dirty="0"/>
          </a:p>
        </p:txBody>
      </p:sp>
    </p:spTree>
    <p:extLst>
      <p:ext uri="{BB962C8B-B14F-4D97-AF65-F5344CB8AC3E}">
        <p14:creationId xmlns:p14="http://schemas.microsoft.com/office/powerpoint/2010/main" val="150010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559537"/>
            <a:ext cx="7272339" cy="1339009"/>
          </a:xfrm>
        </p:spPr>
        <p:txBody>
          <a:bodyPr/>
          <a:lstStyle/>
          <a:p>
            <a:r>
              <a:rPr lang="uk-UA" dirty="0"/>
              <a:t>СУБ'ЄКТИ ГОСПОДАРЮВАННЯ</a:t>
            </a:r>
            <a:r>
              <a:rPr lang="ru-RU" dirty="0"/>
              <a:t/>
            </a:r>
            <a:br>
              <a:rPr lang="ru-RU" dirty="0"/>
            </a:br>
            <a:endParaRPr lang="ru-RU" dirty="0"/>
          </a:p>
        </p:txBody>
      </p:sp>
      <p:sp>
        <p:nvSpPr>
          <p:cNvPr id="3" name="Содержимое 2"/>
          <p:cNvSpPr>
            <a:spLocks noGrp="1"/>
          </p:cNvSpPr>
          <p:nvPr>
            <p:ph idx="1"/>
          </p:nvPr>
        </p:nvSpPr>
        <p:spPr>
          <a:xfrm>
            <a:off x="1089024" y="1801906"/>
            <a:ext cx="7272339" cy="4632761"/>
          </a:xfrm>
        </p:spPr>
        <p:txBody>
          <a:bodyPr>
            <a:normAutofit/>
          </a:bodyPr>
          <a:lstStyle/>
          <a:p>
            <a:pPr marL="0" indent="0" algn="just">
              <a:buNone/>
            </a:pPr>
            <a:r>
              <a:rPr lang="uk-UA" sz="1800" dirty="0"/>
              <a:t>Суб'єкт господарювання підлягає державній реєстрації як юридична особа чи фізична особа-підприємець у порядку, визначеному законом.</a:t>
            </a:r>
            <a:endParaRPr lang="ru-RU" sz="1800" dirty="0"/>
          </a:p>
          <a:p>
            <a:pPr marL="0" indent="0" algn="just">
              <a:buNone/>
            </a:pPr>
            <a:r>
              <a:rPr lang="uk-UA"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Підприємство</a:t>
            </a:r>
            <a:r>
              <a:rPr lang="uk-UA" sz="1800" dirty="0"/>
              <a:t> – самостійний суб'єкт господарювання, створений компетентним органом державної влади або органом місцевого самоврядування, або іншими суб'єктами для задоволення суспільних та особистих потреб шляхом систематичного здійснення виробничої, науково-дослідної, торговельної, іншої господарської діяльності в порядку, передбаченому Господарським кодексом України та іншими законами.</a:t>
            </a:r>
            <a:endParaRPr lang="ru-RU" sz="1800" dirty="0"/>
          </a:p>
          <a:p>
            <a:pPr marL="0" indent="0" algn="just">
              <a:buNone/>
            </a:pPr>
            <a:r>
              <a:rPr lang="uk-UA" sz="1800" dirty="0"/>
              <a:t>Підприємства можуть створюватись як для здійснення підприємництва, так і для некомерційної господарської діяльності.</a:t>
            </a:r>
            <a:endParaRPr lang="ru-RU" sz="1800" dirty="0"/>
          </a:p>
          <a:p>
            <a:pPr marL="0" indent="0" algn="just">
              <a:buNone/>
            </a:pPr>
            <a:endParaRPr lang="ru-RU" sz="1800" dirty="0"/>
          </a:p>
        </p:txBody>
      </p:sp>
    </p:spTree>
    <p:extLst>
      <p:ext uri="{BB962C8B-B14F-4D97-AF65-F5344CB8AC3E}">
        <p14:creationId xmlns:p14="http://schemas.microsoft.com/office/powerpoint/2010/main" val="145807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dirty="0"/>
              <a:t>СУБ'ЄКТИ ГОСПОДАРЮВАННЯ</a:t>
            </a:r>
            <a:endParaRPr lang="ru-RU" dirty="0"/>
          </a:p>
        </p:txBody>
      </p:sp>
      <p:sp>
        <p:nvSpPr>
          <p:cNvPr id="3" name="Содержимое 2"/>
          <p:cNvSpPr>
            <a:spLocks noGrp="1"/>
          </p:cNvSpPr>
          <p:nvPr>
            <p:ph idx="1"/>
          </p:nvPr>
        </p:nvSpPr>
        <p:spPr/>
        <p:txBody>
          <a:bodyPr>
            <a:normAutofit fontScale="70000" lnSpcReduction="20000"/>
          </a:bodyPr>
          <a:lstStyle/>
          <a:p>
            <a:pPr marL="0" indent="0" algn="just">
              <a:buNone/>
            </a:pPr>
            <a:r>
              <a:rPr lang="uk-UA" dirty="0"/>
              <a:t>Види та організаційні форми підприємств:</a:t>
            </a:r>
            <a:endParaRPr lang="ru-RU" dirty="0"/>
          </a:p>
          <a:p>
            <a:pPr marL="0" indent="0" algn="just">
              <a:buNone/>
            </a:pPr>
            <a:r>
              <a:rPr lang="uk-UA" dirty="0" smtClean="0"/>
              <a:t>Залежно </a:t>
            </a:r>
            <a:r>
              <a:rPr lang="uk-UA" dirty="0"/>
              <a:t>від форм власності, передбачених законом, в Україні можуть діяти підприємства таких видів:</a:t>
            </a:r>
            <a:endParaRPr lang="ru-RU" dirty="0"/>
          </a:p>
          <a:p>
            <a:pPr algn="just"/>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приватне підприємство</a:t>
            </a:r>
            <a:r>
              <a:rPr lang="uk-UA" dirty="0"/>
              <a:t>, що діє на основі приватної власності громадян чи суб'єкта господарювання (юридичної особи);</a:t>
            </a:r>
            <a:endParaRPr lang="ru-RU" dirty="0"/>
          </a:p>
          <a:p>
            <a:pPr algn="just"/>
            <a:r>
              <a:rPr lang="uk-UA" dirty="0"/>
              <a:t>підприємство, що діє на основі колективної власності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підприємство колективної власності</a:t>
            </a:r>
            <a:r>
              <a:rPr lang="uk-UA" dirty="0"/>
              <a:t>);</a:t>
            </a:r>
            <a:endParaRPr lang="ru-RU" dirty="0"/>
          </a:p>
          <a:p>
            <a:pPr algn="just"/>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комунальне підприємство</a:t>
            </a:r>
            <a:r>
              <a:rPr lang="uk-UA" dirty="0"/>
              <a:t>, що діє на основі комунальної власності територіальної громади;</a:t>
            </a:r>
            <a:endParaRPr lang="ru-RU" dirty="0"/>
          </a:p>
          <a:p>
            <a:pPr algn="just"/>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державне підприємство</a:t>
            </a:r>
            <a:r>
              <a:rPr lang="uk-UA" dirty="0"/>
              <a:t>, що діє на основі державної власності;</a:t>
            </a:r>
            <a:endParaRPr lang="ru-RU" dirty="0"/>
          </a:p>
          <a:p>
            <a:pPr algn="just"/>
            <a:r>
              <a:rPr lang="uk-UA" dirty="0"/>
              <a:t>підприємство, засноване на змішаній формі власності (на базі об'єднання майна різних форм власності).</a:t>
            </a:r>
            <a:endParaRPr lang="ru-RU" dirty="0"/>
          </a:p>
          <a:p>
            <a:pPr marL="0" indent="0" algn="just">
              <a:buNone/>
            </a:pPr>
            <a:endParaRPr lang="ru-RU" dirty="0"/>
          </a:p>
        </p:txBody>
      </p:sp>
    </p:spTree>
    <p:extLst>
      <p:ext uri="{BB962C8B-B14F-4D97-AF65-F5344CB8AC3E}">
        <p14:creationId xmlns:p14="http://schemas.microsoft.com/office/powerpoint/2010/main" val="359867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uk-UA" dirty="0"/>
              <a:t>СУБ'ЄКТИ ГОСПОДАРЮВАННЯ</a:t>
            </a:r>
            <a:endParaRPr lang="ru-RU" dirty="0"/>
          </a:p>
        </p:txBody>
      </p:sp>
      <p:sp>
        <p:nvSpPr>
          <p:cNvPr id="3" name="Содержимое 2"/>
          <p:cNvSpPr>
            <a:spLocks noGrp="1"/>
          </p:cNvSpPr>
          <p:nvPr>
            <p:ph idx="1"/>
          </p:nvPr>
        </p:nvSpPr>
        <p:spPr/>
        <p:txBody>
          <a:bodyPr>
            <a:normAutofit/>
          </a:bodyPr>
          <a:lstStyle/>
          <a:p>
            <a:pPr marL="0" indent="0" algn="just">
              <a:buNone/>
            </a:pPr>
            <a:r>
              <a:rPr lang="uk-UA" dirty="0" smtClean="0"/>
              <a:t> </a:t>
            </a:r>
            <a:r>
              <a:rPr lang="uk-UA" dirty="0"/>
              <a:t>У разі якщо в статутному капіталі підприємства іноземна інвестиція становить не менш як десять відсотків, воно визнається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підприємством з іноземними інвестиціями</a:t>
            </a:r>
            <a:r>
              <a:rPr lang="uk-UA" dirty="0"/>
              <a:t>. Підприємство, в статутному капіталі якого іноземна інвестиція становить сто відсотків, вважається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іноземним підприємством.</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endParaRPr lang="ru-RU" dirty="0"/>
          </a:p>
        </p:txBody>
      </p:sp>
    </p:spTree>
    <p:extLst>
      <p:ext uri="{BB962C8B-B14F-4D97-AF65-F5344CB8AC3E}">
        <p14:creationId xmlns:p14="http://schemas.microsoft.com/office/powerpoint/2010/main" val="416859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089024" y="640746"/>
            <a:ext cx="7272339" cy="1339009"/>
          </a:xfrm>
        </p:spPr>
        <p:txBody>
          <a:bodyPr/>
          <a:lstStyle/>
          <a:p>
            <a:r>
              <a:rPr lang="uk-UA" dirty="0"/>
              <a:t>ВИДИ ТА ОРГАНІЗАЦІЙНІ ФОРМИ ПІДПРИЄМСТВ</a:t>
            </a:r>
            <a:r>
              <a:rPr lang="ru-RU" dirty="0"/>
              <a:t/>
            </a:r>
            <a:br>
              <a:rPr lang="ru-RU" dirty="0"/>
            </a:br>
            <a:endParaRPr lang="ru-RU" dirty="0"/>
          </a:p>
        </p:txBody>
      </p:sp>
      <p:sp>
        <p:nvSpPr>
          <p:cNvPr id="3" name="Содержимое 2"/>
          <p:cNvSpPr>
            <a:spLocks noGrp="1"/>
          </p:cNvSpPr>
          <p:nvPr>
            <p:ph idx="1"/>
          </p:nvPr>
        </p:nvSpPr>
        <p:spPr/>
        <p:txBody>
          <a:bodyPr>
            <a:normAutofit fontScale="85000" lnSpcReduction="10000"/>
          </a:bodyPr>
          <a:lstStyle/>
          <a:p>
            <a:pPr marL="0" indent="0" algn="just">
              <a:buNone/>
            </a:pPr>
            <a:r>
              <a:rPr lang="uk-UA" dirty="0"/>
              <a:t>Залежно від способу утворення (заснування) та формування статутного капіталу в Україні діють підприємства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унітарні</a:t>
            </a:r>
            <a:r>
              <a:rPr lang="uk-UA" b="1" dirty="0"/>
              <a:t> </a:t>
            </a:r>
            <a:r>
              <a:rPr lang="uk-UA" dirty="0"/>
              <a:t>та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корпоративні.</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Унітарне підприємство </a:t>
            </a:r>
            <a:r>
              <a:rPr lang="uk-UA" dirty="0"/>
              <a:t>створюється одним засновником, який виділяє необхідне для того майно, формує відповідно до закону статутний капітал, не поділений на частки (паї), затверджує статут, розподіляє доходи, безпосередньо або через керівника, який ним призначається, керує підприємством і формує його трудовий колектив на засадах трудового найму, вирішує питання реорганізації та ліквідації підприємства. Унітарними є підприємства державні, комунальні, підприємства, засновані на власності об'єднання громадян, релігійної організації або на приватній власності засновника.</a:t>
            </a:r>
            <a:endParaRPr lang="ru-RU" dirty="0"/>
          </a:p>
          <a:p>
            <a:pPr algn="just"/>
            <a:endParaRPr lang="ru-RU" dirty="0"/>
          </a:p>
        </p:txBody>
      </p:sp>
    </p:spTree>
    <p:extLst>
      <p:ext uri="{BB962C8B-B14F-4D97-AF65-F5344CB8AC3E}">
        <p14:creationId xmlns:p14="http://schemas.microsoft.com/office/powerpoint/2010/main" val="2900944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Традиция">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Традиция.thmx</Template>
  <TotalTime>71</TotalTime>
  <Words>3221</Words>
  <Application>Microsoft Macintosh PowerPoint</Application>
  <PresentationFormat>Экран (4:3)</PresentationFormat>
  <Paragraphs>193</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Традиция</vt:lpstr>
      <vt:lpstr>Господарське право Презентаційні матеріали</vt:lpstr>
      <vt:lpstr>ОСНОВНІ ЗАСАДИ ГОСПОДАРСЬКОЇ ДІЯЛЬНОСТІ </vt:lpstr>
      <vt:lpstr>ОСНОВНІ ЗАСАДИ ГОСПОДАРСЬКОЇ ДІЯЛЬНОСТІ </vt:lpstr>
      <vt:lpstr>ОСНОВНІ ЗАСАДИ ГОСПОДАРСЬКОЇ ДІЯЛЬНОСТІ </vt:lpstr>
      <vt:lpstr>СУБ'ЄКТИ ГОСПОДАРЮВАННЯ </vt:lpstr>
      <vt:lpstr>СУБ'ЄКТИ ГОСПОДАРЮВАННЯ </vt:lpstr>
      <vt:lpstr>СУБ'ЄКТИ ГОСПОДАРЮВАННЯ</vt:lpstr>
      <vt:lpstr>СУБ'ЄКТИ ГОСПОДАРЮВАННЯ</vt:lpstr>
      <vt:lpstr>ВИДИ ТА ОРГАНІЗАЦІЙНІ ФОРМИ ПІДПРИЄМСТВ </vt:lpstr>
      <vt:lpstr>ВИДИ ТА ОРГАНІЗАЦІЙНІ ФОРМИ ПІДПРИЄМСТВ </vt:lpstr>
      <vt:lpstr>ВИДИ ТА ОРГАНІЗАЦІЙНІ ФОРМИ ПІДПРИЄМСТВ </vt:lpstr>
      <vt:lpstr>ВИДИ ТА ОРГАНІЗАЦІЙНІ ФОРМИ ПІДПРИЄМСТВ </vt:lpstr>
      <vt:lpstr>ГОСПОДАРСЬКІ ТОВАРИСТВА </vt:lpstr>
      <vt:lpstr>ГОСПОДАРСЬКІ ТОВАРИСТВА </vt:lpstr>
      <vt:lpstr>ГОСПОДАРСЬКІ ТОВАРИСТВА </vt:lpstr>
      <vt:lpstr>ГОСПОДАРСЬКІ ТОВАРИСТВА </vt:lpstr>
      <vt:lpstr>ОБ'ЄДНАННЯ ПІДПРИЄМСТВ</vt:lpstr>
      <vt:lpstr>ОБ'ЄДНАННЯ ПІДПРИЄМСТВ</vt:lpstr>
      <vt:lpstr>ОБ'ЄДНАННЯ ПІДПРИЄМСТВ</vt:lpstr>
      <vt:lpstr>ОБ'ЄДНАННЯ ПІДПРИЄМСТВ</vt:lpstr>
      <vt:lpstr>ГОСПОДАРСЬКІ ЗОБОВ'ЯЗАННЯ </vt:lpstr>
      <vt:lpstr>ГОСПОДАРСЬКІ ЗОБОВ'ЯЗАННЯ </vt:lpstr>
      <vt:lpstr>ВИЗНАННЯ СУБ'ЄКТА ПІДПРИЄМНИЦТВА БАНКРУТОМ</vt:lpstr>
      <vt:lpstr>ВІДПОВІДАЛЬНІСТЬ ЗА ПРАВОПОРУШЕННЯ У СФЕРІ ГОСПОДАРЮВАННЯ</vt:lpstr>
      <vt:lpstr>ВІДПОВІДАЛЬНІСТЬ ЗА ПРАВОПОРУШЕННЯ У СФЕРІ ГОСПОДАРЮВАННЯ</vt:lpstr>
      <vt:lpstr>ВІДПОВІДАЛЬНІСТЬ ЗА ПРАВОПОРУШЕННЯ У СФЕРІ ГОСПОДАРЮВАННЯ</vt:lpstr>
      <vt:lpstr>АДМІНІСТРАТИВНО-ГОСПОДАРСЬКІ САНКЦІЇ</vt:lpstr>
      <vt:lpstr>АДМІНІСТРАТИВНО-ГОСПОДАРСЬКІ САНКЦІЇ </vt:lpstr>
      <vt:lpstr>ОСОБЛИВОСТІ ПРАВОВОГО РЕГУЛЮВАННЯ ГОСПОДАРСЬКО-ТОРГОВЕЛЬНОЇ ДІЯЛЬНОСТІ</vt:lpstr>
      <vt:lpstr>ОСОБЛИВОСТІ ПРАВОВОГО РЕГУЛЮВАННЯ ГОСПОДАРСЬКО-ТОРГОВЕЛЬНОЇ ДІЯЛЬНОСТІ</vt:lpstr>
      <vt:lpstr>ОСОБЛИВОСТІ ПРАВОВОГО РЕГУЛЮВАННЯ ГОСПОДАРСЬКО-ТОРГОВЕЛЬНОЇ ДІЯЛЬНОСТІ</vt:lpstr>
      <vt:lpstr>ВИКОРИСТАННЯ У ПІДПРИЄМНИЦЬКІЙ ДІЯЛЬНОСТІ ПРАВ ІНШИХ СУБ'ЄКТІВ ГОСПОДАРЮВАННЯ (КОМЕРЦІЙНА КОНЦЕСІЯ)</vt:lpstr>
      <vt:lpstr>ЗОВНІШНЬОЕКОНОМІЧНА ДІЯЛЬНІСТЬ </vt:lpstr>
      <vt:lpstr>СПЕЦІАЛЬНІ РЕЖИМИ ГОСПОДАРЮВАННЯ</vt:lpstr>
      <vt:lpstr>СПЕЦІАЛЬНІ РЕЖИМИ ГОСПОДАРЮВАННЯ</vt:lpstr>
      <vt:lpstr>СПЕЦІАЛЬНІ РЕЖИМИ ГОСПОДАРЮВАННЯ</vt:lpstr>
      <vt:lpstr>СПЕЦІАЛЬНІ РЕЖИМИ ГОСПОДАРЮВАННЯ</vt:lpstr>
      <vt:lpstr>СПЕЦІАЛЬНІ РЕЖИМИ ГОСПОДАРЮВАННЯ</vt:lpstr>
      <vt:lpstr>СПЕЦІАЛЬНІ РЕЖИМИ ГОСПОДАРЮВАННЯ</vt:lpstr>
      <vt:lpstr>ІНШІ ВИДИ СПЕЦІАЛЬНИХ РЕЖИМІВ ГОСПОДАРСЬКОЇ ДІЯЛЬНОСТІ</vt:lpstr>
      <vt:lpstr>ІНШІ ВИДИ СПЕЦІАЛЬНИХ РЕЖИМІВ ГОСПОДАРСЬКОЇ ДІЯЛЬНОСТІ</vt:lpstr>
      <vt:lpstr>ІНШІ ВИДИ СПЕЦІАЛЬНИХ РЕЖИМІВ ГОСПОДАРСЬКОЇ ДІЯЛЬНОСТІ</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Господарське право Презентаційні матеріали</dc:title>
  <dc:creator>Сидоров Ярослав</dc:creator>
  <cp:lastModifiedBy>Илья Белик</cp:lastModifiedBy>
  <cp:revision>10</cp:revision>
  <dcterms:created xsi:type="dcterms:W3CDTF">2014-03-20T08:30:31Z</dcterms:created>
  <dcterms:modified xsi:type="dcterms:W3CDTF">2014-03-20T17:59:51Z</dcterms:modified>
</cp:coreProperties>
</file>