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5CBAA0D-6D0F-4F5A-BC2D-4CA3D81F911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220ADBE-AB7A-4EDD-AF67-B647B8581F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Механізми захисту прав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18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6. </a:t>
            </a:r>
            <a:r>
              <a:rPr lang="ru-RU" sz="4400" dirty="0" err="1"/>
              <a:t>Недержавні</a:t>
            </a:r>
            <a:r>
              <a:rPr lang="ru-RU" sz="4400" dirty="0"/>
              <a:t> </a:t>
            </a:r>
            <a:r>
              <a:rPr lang="ru-RU" sz="4400" dirty="0" err="1"/>
              <a:t>громадські</a:t>
            </a:r>
            <a:r>
              <a:rPr lang="ru-RU" sz="4400" dirty="0"/>
              <a:t> </a:t>
            </a:r>
            <a:r>
              <a:rPr lang="ru-RU" sz="4400" dirty="0" err="1"/>
              <a:t>організації</a:t>
            </a:r>
            <a:r>
              <a:rPr lang="ru-RU" sz="4400" dirty="0"/>
              <a:t> (</a:t>
            </a:r>
            <a:r>
              <a:rPr lang="ru-RU" sz="4400" dirty="0" err="1"/>
              <a:t>правова</a:t>
            </a:r>
            <a:r>
              <a:rPr lang="ru-RU" sz="4400" dirty="0"/>
              <a:t> </a:t>
            </a:r>
            <a:r>
              <a:rPr lang="ru-RU" sz="4400" dirty="0" err="1"/>
              <a:t>допомога</a:t>
            </a:r>
            <a:r>
              <a:rPr lang="ru-RU" sz="4400" dirty="0"/>
              <a:t>, </a:t>
            </a:r>
            <a:r>
              <a:rPr lang="ru-RU" sz="4400" dirty="0" err="1"/>
              <a:t>супровід</a:t>
            </a:r>
            <a:r>
              <a:rPr lang="ru-RU" sz="4400" dirty="0"/>
              <a:t> </a:t>
            </a:r>
            <a:r>
              <a:rPr lang="ru-RU" sz="4400" dirty="0" err="1"/>
              <a:t>справи</a:t>
            </a:r>
            <a:r>
              <a:rPr lang="ru-RU" sz="4400" dirty="0"/>
              <a:t>, </a:t>
            </a:r>
            <a:r>
              <a:rPr lang="ru-RU" sz="4400" dirty="0" err="1"/>
              <a:t>громадський</a:t>
            </a:r>
            <a:r>
              <a:rPr lang="ru-RU" sz="4400" dirty="0"/>
              <a:t> контроль і </a:t>
            </a:r>
            <a:r>
              <a:rPr lang="ru-RU" sz="4400" dirty="0" err="1"/>
              <a:t>моніторинг</a:t>
            </a:r>
            <a:r>
              <a:rPr lang="ru-RU" sz="4400" dirty="0"/>
              <a:t>).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7748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Міжнародні 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4800" dirty="0" smtClean="0"/>
              <a:t>1 </a:t>
            </a:r>
            <a:r>
              <a:rPr lang="ru-RU" sz="4800" dirty="0" err="1" smtClean="0"/>
              <a:t>етап</a:t>
            </a:r>
            <a:r>
              <a:rPr lang="ru-RU" sz="4800" dirty="0" smtClean="0"/>
              <a:t> — </a:t>
            </a:r>
            <a:r>
              <a:rPr lang="ru-RU" sz="4800" dirty="0" err="1" smtClean="0"/>
              <a:t>міжнародні</a:t>
            </a:r>
            <a:r>
              <a:rPr lang="ru-RU" sz="4800" dirty="0" smtClean="0"/>
              <a:t> </a:t>
            </a:r>
            <a:r>
              <a:rPr lang="ru-RU" sz="4800" dirty="0" err="1"/>
              <a:t>документи</a:t>
            </a:r>
            <a:r>
              <a:rPr lang="ru-RU" sz="4800" dirty="0"/>
              <a:t>, </a:t>
            </a:r>
            <a:r>
              <a:rPr lang="ru-RU" sz="4800" dirty="0" err="1"/>
              <a:t>які</a:t>
            </a:r>
            <a:r>
              <a:rPr lang="ru-RU" sz="4800" dirty="0"/>
              <a:t> </a:t>
            </a:r>
            <a:r>
              <a:rPr lang="ru-RU" sz="4800" dirty="0" err="1"/>
              <a:t>визначають</a:t>
            </a:r>
            <a:r>
              <a:rPr lang="ru-RU" sz="4800" dirty="0"/>
              <a:t> </a:t>
            </a:r>
            <a:r>
              <a:rPr lang="ru-RU" sz="4800" dirty="0" err="1" smtClean="0"/>
              <a:t>обов’язки</a:t>
            </a:r>
            <a:r>
              <a:rPr lang="ru-RU" sz="4800" dirty="0" smtClean="0"/>
              <a:t> </a:t>
            </a:r>
            <a:r>
              <a:rPr lang="ru-RU" sz="4800" dirty="0" err="1"/>
              <a:t>держави</a:t>
            </a:r>
            <a:r>
              <a:rPr lang="ru-RU" sz="4800" dirty="0"/>
              <a:t> в </a:t>
            </a:r>
            <a:r>
              <a:rPr lang="ru-RU" sz="4800" dirty="0" err="1"/>
              <a:t>сфері</a:t>
            </a:r>
            <a:r>
              <a:rPr lang="ru-RU" sz="4800" dirty="0"/>
              <a:t> прав </a:t>
            </a:r>
            <a:r>
              <a:rPr lang="ru-RU" sz="4800" dirty="0" err="1"/>
              <a:t>людини</a:t>
            </a:r>
            <a:r>
              <a:rPr lang="ru-RU" sz="4800" dirty="0"/>
              <a:t> (</a:t>
            </a:r>
            <a:r>
              <a:rPr lang="ru-RU" sz="4800" dirty="0" err="1"/>
              <a:t>спочатку</a:t>
            </a:r>
            <a:r>
              <a:rPr lang="ru-RU" sz="4800" dirty="0"/>
              <a:t> </a:t>
            </a:r>
            <a:r>
              <a:rPr lang="ru-RU" sz="4800" dirty="0" err="1"/>
              <a:t>декларації</a:t>
            </a:r>
            <a:r>
              <a:rPr lang="ru-RU" sz="4800" dirty="0"/>
              <a:t>, а </a:t>
            </a:r>
            <a:r>
              <a:rPr lang="ru-RU" sz="4800" dirty="0" err="1"/>
              <a:t>потім</a:t>
            </a:r>
            <a:r>
              <a:rPr lang="ru-RU" sz="4800" dirty="0"/>
              <a:t> </a:t>
            </a:r>
            <a:r>
              <a:rPr lang="ru-RU" sz="4800" dirty="0" err="1"/>
              <a:t>конвенції</a:t>
            </a:r>
            <a:r>
              <a:rPr lang="ru-RU" sz="48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6070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Міжнародні 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5400" dirty="0" smtClean="0"/>
              <a:t>2 </a:t>
            </a:r>
            <a:r>
              <a:rPr lang="ru-RU" sz="5400" dirty="0" err="1" smtClean="0"/>
              <a:t>етап</a:t>
            </a:r>
            <a:r>
              <a:rPr lang="ru-RU" sz="5400" dirty="0" smtClean="0"/>
              <a:t> — </a:t>
            </a:r>
            <a:r>
              <a:rPr lang="ru-RU" sz="5400" dirty="0" err="1" smtClean="0"/>
              <a:t>ратифікація</a:t>
            </a:r>
            <a:r>
              <a:rPr lang="ru-RU" sz="5400" dirty="0" smtClean="0"/>
              <a:t> </a:t>
            </a:r>
            <a:r>
              <a:rPr lang="ru-RU" sz="5400" dirty="0" err="1" smtClean="0"/>
              <a:t>цих</a:t>
            </a:r>
            <a:r>
              <a:rPr lang="ru-RU" sz="5400" dirty="0" smtClean="0"/>
              <a:t> </a:t>
            </a:r>
            <a:r>
              <a:rPr lang="ru-RU" sz="5400" dirty="0" err="1" smtClean="0"/>
              <a:t>конвенцій</a:t>
            </a:r>
            <a:r>
              <a:rPr lang="ru-RU" sz="5400" dirty="0" smtClean="0"/>
              <a:t> державами, </a:t>
            </a:r>
            <a:r>
              <a:rPr lang="ru-RU" sz="5400" dirty="0" err="1" smtClean="0"/>
              <a:t>які</a:t>
            </a:r>
            <a:r>
              <a:rPr lang="ru-RU" sz="5400" dirty="0" smtClean="0"/>
              <a:t> </a:t>
            </a:r>
            <a:r>
              <a:rPr lang="ru-RU" sz="5400" dirty="0" err="1" smtClean="0"/>
              <a:t>їх</a:t>
            </a:r>
            <a:r>
              <a:rPr lang="ru-RU" sz="5400" dirty="0" smtClean="0"/>
              <a:t> </a:t>
            </a:r>
            <a:r>
              <a:rPr lang="ru-RU" sz="5400" dirty="0" err="1" smtClean="0"/>
              <a:t>підписали</a:t>
            </a:r>
            <a:r>
              <a:rPr lang="ru-RU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661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Міжнародні 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4800" dirty="0" smtClean="0"/>
              <a:t>3 </a:t>
            </a:r>
            <a:r>
              <a:rPr lang="ru-RU" sz="4800" dirty="0" err="1" smtClean="0"/>
              <a:t>етап</a:t>
            </a:r>
            <a:r>
              <a:rPr lang="ru-RU" sz="4800" dirty="0" smtClean="0"/>
              <a:t> — </a:t>
            </a:r>
            <a:r>
              <a:rPr lang="ru-RU" sz="4800" dirty="0" err="1" smtClean="0"/>
              <a:t>виконання</a:t>
            </a:r>
            <a:r>
              <a:rPr lang="ru-RU" sz="4800" dirty="0" smtClean="0"/>
              <a:t> державами </a:t>
            </a:r>
            <a:r>
              <a:rPr lang="ru-RU" sz="4800" dirty="0" err="1" smtClean="0"/>
              <a:t>зобов’язань</a:t>
            </a:r>
            <a:r>
              <a:rPr lang="ru-RU" sz="4800" dirty="0" smtClean="0"/>
              <a:t> так, </a:t>
            </a:r>
            <a:r>
              <a:rPr lang="ru-RU" sz="4800" dirty="0" err="1" smtClean="0"/>
              <a:t>аби</a:t>
            </a:r>
            <a:r>
              <a:rPr lang="ru-RU" sz="4800" dirty="0" smtClean="0"/>
              <a:t> права </a:t>
            </a:r>
            <a:r>
              <a:rPr lang="ru-RU" sz="4800" dirty="0" err="1" smtClean="0"/>
              <a:t>людини</a:t>
            </a:r>
            <a:r>
              <a:rPr lang="ru-RU" sz="4800" dirty="0" smtClean="0"/>
              <a:t> </a:t>
            </a:r>
            <a:r>
              <a:rPr lang="ru-RU" sz="4800" dirty="0" err="1" smtClean="0"/>
              <a:t>були</a:t>
            </a:r>
            <a:r>
              <a:rPr lang="ru-RU" sz="4800" dirty="0" smtClean="0"/>
              <a:t> </a:t>
            </a:r>
            <a:r>
              <a:rPr lang="ru-RU" sz="4800" dirty="0" err="1" smtClean="0"/>
              <a:t>реалізовані</a:t>
            </a:r>
            <a:r>
              <a:rPr lang="ru-RU" sz="4800" dirty="0" smtClean="0"/>
              <a:t> на </a:t>
            </a:r>
            <a:r>
              <a:rPr lang="ru-RU" sz="4800" dirty="0" err="1" smtClean="0"/>
              <a:t>території</a:t>
            </a:r>
            <a:r>
              <a:rPr lang="ru-RU" sz="4800" dirty="0" smtClean="0"/>
              <a:t> </a:t>
            </a:r>
            <a:r>
              <a:rPr lang="ru-RU" sz="4800" dirty="0" err="1" smtClean="0"/>
              <a:t>цієї</a:t>
            </a:r>
            <a:r>
              <a:rPr lang="ru-RU" sz="4800" dirty="0" smtClean="0"/>
              <a:t> </a:t>
            </a:r>
            <a:r>
              <a:rPr lang="ru-RU" sz="4800" dirty="0" err="1" smtClean="0"/>
              <a:t>держави</a:t>
            </a:r>
            <a:r>
              <a:rPr lang="ru-RU" sz="4800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8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Міжнародні 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4000" dirty="0" smtClean="0"/>
              <a:t>Великі міжнародні організації (ООН) відповідають за якомога ширшу (географічно) ратифікацію. Контроль за виконанням – комісії, комітети та суди (ЄСПЛ, МАСПЛ, АСПЛН, МКС, Міжнародний суд ООН).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4134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sz="4000" dirty="0" smtClean="0"/>
              <a:t>Періодичні доповіді держав про ситуацію з правами людини + «тіньові» звіти незалежних громадських організацій = зауваження міжнародного експертного органу з моніторингу прав людини.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1813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4000" dirty="0" err="1" smtClean="0"/>
              <a:t>Комісар</a:t>
            </a:r>
            <a:r>
              <a:rPr lang="ru-RU" sz="4000" dirty="0" smtClean="0"/>
              <a:t> Ради </a:t>
            </a:r>
            <a:r>
              <a:rPr lang="ru-RU" sz="4000" dirty="0" err="1" smtClean="0"/>
              <a:t>Європи</a:t>
            </a:r>
            <a:r>
              <a:rPr lang="ru-RU" sz="4000" dirty="0" smtClean="0"/>
              <a:t> з прав </a:t>
            </a:r>
            <a:r>
              <a:rPr lang="ru-RU" sz="4000" dirty="0" err="1" smtClean="0"/>
              <a:t>людини</a:t>
            </a:r>
            <a:r>
              <a:rPr lang="ru-RU" sz="4000" dirty="0" smtClean="0"/>
              <a:t>, </a:t>
            </a:r>
            <a:r>
              <a:rPr lang="ru-RU" sz="4000" dirty="0" err="1" smtClean="0"/>
              <a:t>якого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обирає</a:t>
            </a:r>
            <a:r>
              <a:rPr lang="ru-RU" sz="4000" dirty="0" smtClean="0"/>
              <a:t> </a:t>
            </a:r>
            <a:r>
              <a:rPr lang="ru-RU" sz="4000" dirty="0" err="1" smtClean="0"/>
              <a:t>Парламентська</a:t>
            </a:r>
            <a:r>
              <a:rPr lang="ru-RU" sz="4000" dirty="0" smtClean="0"/>
              <a:t> </a:t>
            </a:r>
            <a:r>
              <a:rPr lang="ru-RU" sz="4000" dirty="0" err="1" smtClean="0"/>
              <a:t>асамблея</a:t>
            </a:r>
            <a:r>
              <a:rPr lang="ru-RU" sz="4000" dirty="0" smtClean="0"/>
              <a:t>, </a:t>
            </a:r>
            <a:r>
              <a:rPr lang="ru-RU" sz="4000" dirty="0" err="1" smtClean="0"/>
              <a:t>забезпечує</a:t>
            </a:r>
            <a:r>
              <a:rPr lang="ru-RU" sz="4000" dirty="0" smtClean="0"/>
              <a:t> </a:t>
            </a:r>
            <a:r>
              <a:rPr lang="ru-RU" sz="4000" dirty="0" err="1" smtClean="0"/>
              <a:t>дотримання</a:t>
            </a:r>
            <a:r>
              <a:rPr lang="ru-RU" sz="4000" dirty="0" smtClean="0"/>
              <a:t> та </a:t>
            </a:r>
            <a:r>
              <a:rPr lang="ru-RU" sz="4000" dirty="0" err="1" smtClean="0"/>
              <a:t>ефективну</a:t>
            </a:r>
            <a:r>
              <a:rPr lang="ru-RU" sz="4000" dirty="0" smtClean="0"/>
              <a:t> </a:t>
            </a:r>
            <a:r>
              <a:rPr lang="ru-RU" sz="4000" dirty="0" err="1" smtClean="0"/>
              <a:t>реалізації</a:t>
            </a:r>
            <a:r>
              <a:rPr lang="ru-RU" sz="4000" dirty="0" smtClean="0"/>
              <a:t> прав </a:t>
            </a:r>
            <a:r>
              <a:rPr lang="ru-RU" sz="4000" dirty="0" err="1" smtClean="0"/>
              <a:t>людини</a:t>
            </a:r>
            <a:r>
              <a:rPr lang="ru-RU" sz="4000" dirty="0" smtClean="0"/>
              <a:t> в </a:t>
            </a:r>
            <a:r>
              <a:rPr lang="ru-RU" sz="4000" dirty="0" err="1" smtClean="0"/>
              <a:t>країнах</a:t>
            </a:r>
            <a:r>
              <a:rPr lang="ru-RU" sz="4000" dirty="0" smtClean="0"/>
              <a:t>-членах Ради </a:t>
            </a:r>
            <a:r>
              <a:rPr lang="ru-RU" sz="4000" dirty="0" err="1" smtClean="0"/>
              <a:t>Європи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2864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Національний механізм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/>
              <a:t>1. Конституція України.</a:t>
            </a:r>
          </a:p>
          <a:p>
            <a:pPr marL="0" indent="0" algn="just">
              <a:buNone/>
            </a:pPr>
            <a:r>
              <a:rPr lang="uk-UA" sz="2800" dirty="0" smtClean="0"/>
              <a:t>2. Уповноважений Верховної Ради України з прав людини (звернення, скарги, запити, заяви).</a:t>
            </a:r>
          </a:p>
          <a:p>
            <a:pPr marL="0" indent="0" algn="just">
              <a:buNone/>
            </a:pPr>
            <a:r>
              <a:rPr lang="uk-UA" sz="2800" dirty="0" smtClean="0"/>
              <a:t>3. Конституційний Суд України (не приймає індивідуальних скарг).</a:t>
            </a:r>
          </a:p>
          <a:p>
            <a:pPr marL="0" indent="0" algn="just">
              <a:buNone/>
            </a:pPr>
            <a:r>
              <a:rPr lang="uk-UA" sz="2800" dirty="0" smtClean="0"/>
              <a:t>4. Суди загальної юрисдикції – захист конституційних прав і свобод.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349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1366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dirty="0" smtClean="0"/>
              <a:t>5. </a:t>
            </a:r>
            <a:r>
              <a:rPr lang="ru-RU" sz="3600" dirty="0" err="1" smtClean="0"/>
              <a:t>Органи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виконавчої</a:t>
            </a:r>
            <a:r>
              <a:rPr lang="ru-RU" sz="3600" dirty="0" smtClean="0"/>
              <a:t> </a:t>
            </a:r>
            <a:r>
              <a:rPr lang="ru-RU" sz="3600" dirty="0" err="1" smtClean="0"/>
              <a:t>влади</a:t>
            </a:r>
            <a:r>
              <a:rPr lang="ru-RU" sz="3600" dirty="0" smtClean="0"/>
              <a:t>, </a:t>
            </a:r>
            <a:r>
              <a:rPr lang="ru-RU" sz="3600" dirty="0" err="1" smtClean="0"/>
              <a:t>місцеві</a:t>
            </a:r>
            <a:r>
              <a:rPr lang="ru-RU" sz="3600" dirty="0" smtClean="0"/>
              <a:t> </a:t>
            </a:r>
            <a:r>
              <a:rPr lang="ru-RU" sz="3600" dirty="0" err="1" smtClean="0"/>
              <a:t>органи</a:t>
            </a:r>
            <a:r>
              <a:rPr lang="ru-RU" sz="3600" dirty="0" smtClean="0"/>
              <a:t> </a:t>
            </a:r>
            <a:r>
              <a:rPr lang="ru-RU" sz="3600" dirty="0" err="1" smtClean="0"/>
              <a:t>державної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влади</a:t>
            </a:r>
            <a:r>
              <a:rPr lang="ru-RU" sz="3600" dirty="0" smtClean="0"/>
              <a:t> та </a:t>
            </a:r>
            <a:r>
              <a:rPr lang="ru-RU" sz="3600" dirty="0" err="1" smtClean="0"/>
              <a:t>місцевого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самоврядування</a:t>
            </a:r>
            <a:r>
              <a:rPr lang="ru-RU" sz="3600" dirty="0" smtClean="0"/>
              <a:t>. Знати: </a:t>
            </a:r>
            <a:r>
              <a:rPr lang="ru-RU" sz="3600" dirty="0" err="1" smtClean="0"/>
              <a:t>положення</a:t>
            </a:r>
            <a:r>
              <a:rPr lang="ru-RU" sz="3600" dirty="0" smtClean="0"/>
              <a:t> ЗУ «Про </a:t>
            </a:r>
            <a:r>
              <a:rPr lang="ru-RU" sz="3600" dirty="0" err="1" smtClean="0"/>
              <a:t>звернення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</a:t>
            </a:r>
            <a:r>
              <a:rPr lang="ru-RU" sz="3600" dirty="0" smtClean="0"/>
              <a:t>», «Про </a:t>
            </a:r>
            <a:r>
              <a:rPr lang="ru-RU" sz="3600" dirty="0" err="1" smtClean="0"/>
              <a:t>інформацію</a:t>
            </a:r>
            <a:r>
              <a:rPr lang="ru-RU" sz="3600" dirty="0" smtClean="0"/>
              <a:t>», «Про доступ до </a:t>
            </a:r>
            <a:r>
              <a:rPr lang="ru-RU" sz="3600" dirty="0" err="1" smtClean="0"/>
              <a:t>публічної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інформації</a:t>
            </a:r>
            <a:r>
              <a:rPr lang="ru-RU" sz="3600" dirty="0" smtClean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592963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94</TotalTime>
  <Words>257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Механізми захисту прав людини</vt:lpstr>
      <vt:lpstr>Міжнародні механізми</vt:lpstr>
      <vt:lpstr>Міжнародні механізми</vt:lpstr>
      <vt:lpstr>Міжнародні механізми</vt:lpstr>
      <vt:lpstr>Міжнародні механізми</vt:lpstr>
      <vt:lpstr>Міжнародні механізми</vt:lpstr>
      <vt:lpstr>Міжнародні механізми</vt:lpstr>
      <vt:lpstr>Національний механізм</vt:lpstr>
      <vt:lpstr>Національний механізм</vt:lpstr>
      <vt:lpstr>Національний механізм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Механізми захисту прав людини</dc:title>
  <dc:creator>Павел</dc:creator>
  <cp:lastModifiedBy>Павел</cp:lastModifiedBy>
  <cp:revision>5</cp:revision>
  <dcterms:created xsi:type="dcterms:W3CDTF">2020-09-02T14:14:02Z</dcterms:created>
  <dcterms:modified xsi:type="dcterms:W3CDTF">2020-09-02T15:48:59Z</dcterms:modified>
</cp:coreProperties>
</file>