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6600" dirty="0" smtClean="0"/>
              <a:t>Основи інформатизації в туристичній галузі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08322" y="4879823"/>
            <a:ext cx="6831673" cy="1086237"/>
          </a:xfrm>
        </p:spPr>
        <p:txBody>
          <a:bodyPr/>
          <a:lstStyle/>
          <a:p>
            <a:r>
              <a:rPr lang="uk-UA" dirty="0" err="1" smtClean="0"/>
              <a:t>Сидорук</a:t>
            </a:r>
            <a:r>
              <a:rPr lang="uk-UA" dirty="0" smtClean="0"/>
              <a:t> А.В.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2372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Метою</a:t>
            </a:r>
            <a:r>
              <a:rPr lang="uk-UA" dirty="0"/>
              <a:t> викладання навчальної дисципліни є засвоєння студентами теоретичних і практичних аспектів інформатизації в сфері обслуговування, набуття готовності до спрямованого використання засобів інформаційних технологій і специфічних програмних продуктів.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5034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768096"/>
            <a:ext cx="9601200" cy="5099304"/>
          </a:xfrm>
        </p:spPr>
        <p:txBody>
          <a:bodyPr>
            <a:noAutofit/>
          </a:bodyPr>
          <a:lstStyle/>
          <a:p>
            <a:r>
              <a:rPr lang="uk-UA" sz="3200" dirty="0"/>
              <a:t>Основними </a:t>
            </a:r>
            <a:r>
              <a:rPr lang="uk-UA" sz="3200" b="1" dirty="0"/>
              <a:t>завданнями</a:t>
            </a:r>
            <a:r>
              <a:rPr lang="uk-UA" sz="3200" dirty="0"/>
              <a:t> вивчення дисципліни «Основи інформатизації в туристичній галузі» є: </a:t>
            </a:r>
            <a:endParaRPr lang="ru-RU" sz="3200" dirty="0"/>
          </a:p>
          <a:p>
            <a:pPr lvl="0"/>
            <a:r>
              <a:rPr lang="uk-UA" sz="3200" dirty="0"/>
              <a:t>усвідомлення сутності та ролі інформації в розвитку сфери обслуговування; </a:t>
            </a:r>
            <a:endParaRPr lang="ru-RU" sz="3200" dirty="0"/>
          </a:p>
          <a:p>
            <a:pPr lvl="0"/>
            <a:r>
              <a:rPr lang="uk-UA" sz="3200" dirty="0"/>
              <a:t>ознайомлення з інформаційними технологіями (</a:t>
            </a:r>
            <a:r>
              <a:rPr lang="en-US" sz="3200" dirty="0"/>
              <a:t>GDS</a:t>
            </a:r>
            <a:r>
              <a:rPr lang="ru-RU" sz="3200" dirty="0"/>
              <a:t>- і </a:t>
            </a:r>
            <a:r>
              <a:rPr lang="en-US" sz="3200" dirty="0"/>
              <a:t>CR</a:t>
            </a:r>
            <a:r>
              <a:rPr lang="uk-UA" sz="3200" dirty="0"/>
              <a:t>М-системами), що використовуються в туризмі та </a:t>
            </a:r>
            <a:r>
              <a:rPr lang="uk-UA" sz="3200" dirty="0" err="1"/>
              <a:t>готельно</a:t>
            </a:r>
            <a:r>
              <a:rPr lang="uk-UA" sz="3200" dirty="0"/>
              <a:t>-ресторанному бізнесі; </a:t>
            </a:r>
            <a:endParaRPr lang="ru-RU" sz="3200" dirty="0"/>
          </a:p>
          <a:p>
            <a:pPr lvl="0"/>
            <a:r>
              <a:rPr lang="uk-UA" sz="3200" dirty="0"/>
              <a:t>набуття практичних навичок щодо використання персонального комп’ютера та його програмного забезпечення (</a:t>
            </a:r>
            <a:r>
              <a:rPr lang="ru-RU" sz="3200" dirty="0" err="1"/>
              <a:t>Microsoft</a:t>
            </a:r>
            <a:r>
              <a:rPr lang="ru-RU" sz="3200" dirty="0"/>
              <a:t> </a:t>
            </a:r>
            <a:r>
              <a:rPr lang="ru-RU" sz="3200" dirty="0" err="1"/>
              <a:t>Office</a:t>
            </a:r>
            <a:r>
              <a:rPr lang="uk-UA" sz="3200" dirty="0"/>
              <a:t> 2007-2013).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90146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530352"/>
            <a:ext cx="9601200" cy="5337048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У результаті вивчення навчальної дисципліни студент повинен </a:t>
            </a:r>
            <a:endParaRPr lang="ru-RU" dirty="0"/>
          </a:p>
          <a:p>
            <a:r>
              <a:rPr lang="uk-UA" b="1" dirty="0"/>
              <a:t>знати:</a:t>
            </a:r>
            <a:r>
              <a:rPr lang="uk-UA" dirty="0"/>
              <a:t> </a:t>
            </a:r>
            <a:endParaRPr lang="ru-RU" dirty="0"/>
          </a:p>
          <a:p>
            <a:pPr lvl="0"/>
            <a:r>
              <a:rPr lang="uk-UA" dirty="0"/>
              <a:t>види інформації, основні джерела інформації, інформаційно-пошукові системи, алгоритм пошуку інформації, технологію оформлення результатів інформаційного пошуку;</a:t>
            </a:r>
            <a:endParaRPr lang="ru-RU" dirty="0"/>
          </a:p>
          <a:p>
            <a:pPr lvl="0"/>
            <a:r>
              <a:rPr lang="uk-UA" dirty="0"/>
              <a:t> засоби інформаційного забезпечення в туризмі; </a:t>
            </a:r>
            <a:endParaRPr lang="ru-RU" dirty="0"/>
          </a:p>
          <a:p>
            <a:pPr lvl="0"/>
            <a:r>
              <a:rPr lang="uk-UA" dirty="0"/>
              <a:t>прикладні програми із формування, просування та реалізації туристичного продукту, особливості роботи автоматизованих систем бронювання та резервування, систем автоматизації управління готельним і ресторанним бізнесом; </a:t>
            </a:r>
            <a:endParaRPr lang="ru-RU" dirty="0"/>
          </a:p>
          <a:p>
            <a:r>
              <a:rPr lang="uk-UA" b="1" dirty="0"/>
              <a:t>вміти:</a:t>
            </a:r>
            <a:r>
              <a:rPr lang="uk-UA" dirty="0"/>
              <a:t> </a:t>
            </a:r>
            <a:endParaRPr lang="ru-RU" dirty="0"/>
          </a:p>
          <a:p>
            <a:r>
              <a:rPr lang="uk-UA" dirty="0"/>
              <a:t>- застосовувати набуті знання на практиці під час користування інформаційно-пошуковими системами, технічними засобами;</a:t>
            </a:r>
            <a:endParaRPr lang="ru-RU" dirty="0"/>
          </a:p>
          <a:p>
            <a:r>
              <a:rPr lang="uk-UA" dirty="0"/>
              <a:t>- використовувати засоби мультимедіа та можливості мережі Інтернет у практиці туристичного та </a:t>
            </a:r>
            <a:r>
              <a:rPr lang="uk-UA" dirty="0" err="1"/>
              <a:t>готельно</a:t>
            </a:r>
            <a:r>
              <a:rPr lang="uk-UA" dirty="0"/>
              <a:t>-ресторанного бізнесу; </a:t>
            </a:r>
            <a:endParaRPr lang="ru-RU" dirty="0"/>
          </a:p>
          <a:p>
            <a:r>
              <a:rPr lang="uk-UA" dirty="0"/>
              <a:t>- використовувати прикладне програмне забезпечення в туристичній галузі та сфері обслуговування.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2924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685800"/>
            <a:ext cx="9601200" cy="5181600"/>
          </a:xfrm>
        </p:spPr>
        <p:txBody>
          <a:bodyPr>
            <a:normAutofit/>
          </a:bodyPr>
          <a:lstStyle/>
          <a:p>
            <a:r>
              <a:rPr lang="ru-RU" sz="2800" dirty="0" err="1"/>
              <a:t>Інформатизація</a:t>
            </a:r>
            <a:r>
              <a:rPr lang="ru-RU" sz="2800" dirty="0"/>
              <a:t> </a:t>
            </a:r>
            <a:r>
              <a:rPr lang="ru-RU" sz="2800" dirty="0" err="1"/>
              <a:t>туристичного</a:t>
            </a:r>
            <a:r>
              <a:rPr lang="ru-RU" sz="2800" dirty="0"/>
              <a:t> простору та </a:t>
            </a:r>
            <a:r>
              <a:rPr lang="ru-RU" sz="2800" dirty="0" err="1"/>
              <a:t>сфери</a:t>
            </a:r>
            <a:r>
              <a:rPr lang="ru-RU" sz="2800" dirty="0"/>
              <a:t> </a:t>
            </a:r>
            <a:r>
              <a:rPr lang="ru-RU" sz="2800" dirty="0" err="1"/>
              <a:t>обслуговування</a:t>
            </a:r>
            <a:r>
              <a:rPr lang="ru-RU" sz="2800" dirty="0"/>
              <a:t> в </a:t>
            </a:r>
            <a:r>
              <a:rPr lang="ru-RU" sz="2800" dirty="0" err="1"/>
              <a:t>сучасному</a:t>
            </a:r>
            <a:r>
              <a:rPr lang="ru-RU" sz="2800" dirty="0"/>
              <a:t> </a:t>
            </a:r>
            <a:r>
              <a:rPr lang="ru-RU" sz="2800" dirty="0" err="1"/>
              <a:t>динамічному</a:t>
            </a:r>
            <a:r>
              <a:rPr lang="ru-RU" sz="2800" dirty="0"/>
              <a:t> та конкурентному </a:t>
            </a:r>
            <a:r>
              <a:rPr lang="ru-RU" sz="2800" dirty="0" err="1"/>
              <a:t>світі</a:t>
            </a:r>
            <a:r>
              <a:rPr lang="ru-RU" sz="2800" dirty="0"/>
              <a:t> є </a:t>
            </a:r>
            <a:r>
              <a:rPr lang="ru-RU" sz="2800" dirty="0" err="1"/>
              <a:t>невід’ємною</a:t>
            </a:r>
            <a:r>
              <a:rPr lang="ru-RU" sz="2800" dirty="0"/>
              <a:t> </a:t>
            </a:r>
            <a:r>
              <a:rPr lang="ru-RU" sz="2800" dirty="0" err="1"/>
              <a:t>умовою</a:t>
            </a:r>
            <a:r>
              <a:rPr lang="ru-RU" sz="2800" dirty="0"/>
              <a:t> </a:t>
            </a:r>
            <a:r>
              <a:rPr lang="ru-RU" sz="2800" dirty="0" err="1"/>
              <a:t>успішного</a:t>
            </a:r>
            <a:r>
              <a:rPr lang="ru-RU" sz="2800" dirty="0"/>
              <a:t> </a:t>
            </a:r>
            <a:r>
              <a:rPr lang="ru-RU" sz="2800" dirty="0" err="1"/>
              <a:t>функціонування</a:t>
            </a:r>
            <a:r>
              <a:rPr lang="ru-RU" sz="2800" dirty="0"/>
              <a:t> </a:t>
            </a:r>
            <a:r>
              <a:rPr lang="ru-RU" sz="2800" dirty="0" err="1"/>
              <a:t>туристичних</a:t>
            </a:r>
            <a:r>
              <a:rPr lang="ru-RU" sz="2800" dirty="0"/>
              <a:t> </a:t>
            </a:r>
            <a:r>
              <a:rPr lang="ru-RU" sz="2800" dirty="0" err="1"/>
              <a:t>підприємств</a:t>
            </a:r>
            <a:r>
              <a:rPr lang="ru-RU" sz="2800" dirty="0"/>
              <a:t> і </a:t>
            </a:r>
            <a:r>
              <a:rPr lang="ru-RU" sz="2800" dirty="0" err="1"/>
              <a:t>закладів</a:t>
            </a:r>
            <a:r>
              <a:rPr lang="ru-RU" sz="2800" dirty="0"/>
              <a:t> </a:t>
            </a:r>
            <a:r>
              <a:rPr lang="ru-RU" sz="2800" dirty="0" err="1"/>
              <a:t>готельного</a:t>
            </a:r>
            <a:r>
              <a:rPr lang="ru-RU" sz="2800" dirty="0"/>
              <a:t> й ресторанного </a:t>
            </a:r>
            <a:r>
              <a:rPr lang="ru-RU" sz="2800" dirty="0" err="1"/>
              <a:t>господарства</a:t>
            </a:r>
            <a:r>
              <a:rPr lang="ru-RU" sz="2800" dirty="0"/>
              <a:t>. </a:t>
            </a:r>
            <a:r>
              <a:rPr lang="ru-RU" sz="2800" dirty="0" err="1"/>
              <a:t>Інформаційні</a:t>
            </a:r>
            <a:r>
              <a:rPr lang="ru-RU" sz="2800" dirty="0"/>
              <a:t> </a:t>
            </a:r>
            <a:r>
              <a:rPr lang="ru-RU" sz="2800" dirty="0" err="1"/>
              <a:t>технології</a:t>
            </a:r>
            <a:r>
              <a:rPr lang="ru-RU" sz="2800" dirty="0"/>
              <a:t> </a:t>
            </a:r>
            <a:r>
              <a:rPr lang="ru-RU" sz="2800" dirty="0" err="1"/>
              <a:t>докорінно</a:t>
            </a:r>
            <a:r>
              <a:rPr lang="ru-RU" sz="2800" dirty="0"/>
              <a:t> </a:t>
            </a:r>
            <a:r>
              <a:rPr lang="ru-RU" sz="2800" dirty="0" err="1"/>
              <a:t>змінюють</a:t>
            </a:r>
            <a:r>
              <a:rPr lang="ru-RU" sz="2800" dirty="0"/>
              <a:t> </a:t>
            </a:r>
            <a:r>
              <a:rPr lang="ru-RU" sz="2800" dirty="0" err="1"/>
              <a:t>туристичну</a:t>
            </a:r>
            <a:r>
              <a:rPr lang="ru-RU" sz="2800" dirty="0"/>
              <a:t> </a:t>
            </a:r>
            <a:r>
              <a:rPr lang="ru-RU" sz="2800" dirty="0" err="1"/>
              <a:t>галузь</a:t>
            </a:r>
            <a:r>
              <a:rPr lang="ru-RU" sz="2800" dirty="0"/>
              <a:t> і сферу </a:t>
            </a:r>
            <a:r>
              <a:rPr lang="ru-RU" sz="2800" dirty="0" err="1"/>
              <a:t>обслуговування</a:t>
            </a:r>
            <a:r>
              <a:rPr lang="ru-RU" sz="2800" dirty="0"/>
              <a:t>, особливо </a:t>
            </a:r>
            <a:r>
              <a:rPr lang="ru-RU" sz="2800" dirty="0" err="1"/>
              <a:t>щодо</a:t>
            </a:r>
            <a:r>
              <a:rPr lang="ru-RU" sz="2800" dirty="0"/>
              <a:t> </a:t>
            </a:r>
            <a:r>
              <a:rPr lang="ru-RU" sz="2800" dirty="0" err="1"/>
              <a:t>просування</a:t>
            </a:r>
            <a:r>
              <a:rPr lang="ru-RU" sz="2800" dirty="0"/>
              <a:t>, маркетингу, </a:t>
            </a:r>
            <a:r>
              <a:rPr lang="ru-RU" sz="2800" dirty="0" err="1"/>
              <a:t>диференціації</a:t>
            </a:r>
            <a:r>
              <a:rPr lang="ru-RU" sz="2800" dirty="0"/>
              <a:t> та </a:t>
            </a:r>
            <a:r>
              <a:rPr lang="ru-RU" sz="2800" dirty="0" err="1"/>
              <a:t>спеціалізації</a:t>
            </a:r>
            <a:r>
              <a:rPr lang="ru-RU" sz="2800" dirty="0"/>
              <a:t> </a:t>
            </a:r>
            <a:r>
              <a:rPr lang="ru-RU" sz="2800" dirty="0" err="1"/>
              <a:t>туристичних</a:t>
            </a:r>
            <a:r>
              <a:rPr lang="ru-RU" sz="2800" dirty="0"/>
              <a:t> </a:t>
            </a:r>
            <a:r>
              <a:rPr lang="ru-RU" sz="2800" dirty="0" err="1"/>
              <a:t>продуктів</a:t>
            </a:r>
            <a:r>
              <a:rPr lang="ru-RU" sz="2800" dirty="0"/>
              <a:t>. </a:t>
            </a:r>
            <a:r>
              <a:rPr lang="ru-RU" sz="2800" dirty="0" err="1"/>
              <a:t>Застосування</a:t>
            </a:r>
            <a:r>
              <a:rPr lang="ru-RU" sz="2800" dirty="0"/>
              <a:t> </a:t>
            </a:r>
            <a:r>
              <a:rPr lang="ru-RU" sz="2800" dirty="0" err="1"/>
              <a:t>сучасних</a:t>
            </a:r>
            <a:r>
              <a:rPr lang="ru-RU" sz="2800" dirty="0"/>
              <a:t> </a:t>
            </a:r>
            <a:r>
              <a:rPr lang="ru-RU" sz="2800" dirty="0" err="1"/>
              <a:t>інформаційних</a:t>
            </a:r>
            <a:r>
              <a:rPr lang="ru-RU" sz="2800" dirty="0"/>
              <a:t> </a:t>
            </a:r>
            <a:r>
              <a:rPr lang="ru-RU" sz="2800" dirty="0" err="1"/>
              <a:t>технологій</a:t>
            </a:r>
            <a:r>
              <a:rPr lang="ru-RU" sz="2800" dirty="0"/>
              <a:t> </a:t>
            </a:r>
            <a:r>
              <a:rPr lang="ru-RU" sz="2800" dirty="0" err="1"/>
              <a:t>підвищує</a:t>
            </a:r>
            <a:r>
              <a:rPr lang="ru-RU" sz="2800" dirty="0"/>
              <a:t> </a:t>
            </a:r>
            <a:r>
              <a:rPr lang="ru-RU" sz="2800" dirty="0" err="1"/>
              <a:t>привабливість</a:t>
            </a:r>
            <a:r>
              <a:rPr lang="ru-RU" sz="2800" dirty="0"/>
              <a:t> </a:t>
            </a:r>
            <a:r>
              <a:rPr lang="ru-RU" sz="2800" dirty="0" err="1"/>
              <a:t>пропонованих</a:t>
            </a:r>
            <a:r>
              <a:rPr lang="ru-RU" sz="2800" dirty="0"/>
              <a:t> </a:t>
            </a:r>
            <a:r>
              <a:rPr lang="ru-RU" sz="2800" dirty="0" err="1"/>
              <a:t>туристичних</a:t>
            </a:r>
            <a:r>
              <a:rPr lang="ru-RU" sz="2800" dirty="0"/>
              <a:t>  </a:t>
            </a:r>
            <a:r>
              <a:rPr lang="ru-RU" sz="2800" dirty="0" err="1"/>
              <a:t>продуктів</a:t>
            </a:r>
            <a:r>
              <a:rPr lang="ru-RU" sz="2800" dirty="0"/>
              <a:t>, </a:t>
            </a:r>
            <a:r>
              <a:rPr lang="ru-RU" sz="2800" dirty="0" err="1"/>
              <a:t>безпеку</a:t>
            </a:r>
            <a:r>
              <a:rPr lang="ru-RU" sz="2800" dirty="0"/>
              <a:t> та </a:t>
            </a:r>
            <a:r>
              <a:rPr lang="ru-RU" sz="2800" dirty="0" err="1"/>
              <a:t>якість</a:t>
            </a:r>
            <a:r>
              <a:rPr lang="ru-RU" sz="2800" dirty="0"/>
              <a:t> </a:t>
            </a:r>
            <a:r>
              <a:rPr lang="ru-RU" sz="2800" dirty="0" err="1"/>
              <a:t>туристичних</a:t>
            </a:r>
            <a:r>
              <a:rPr lang="ru-RU" sz="2800" dirty="0"/>
              <a:t> </a:t>
            </a:r>
            <a:r>
              <a:rPr lang="ru-RU" sz="2800" dirty="0" err="1"/>
              <a:t>послуг</a:t>
            </a:r>
            <a:r>
              <a:rPr lang="ru-RU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15391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685800"/>
            <a:ext cx="9601200" cy="5181600"/>
          </a:xfrm>
        </p:spPr>
        <p:txBody>
          <a:bodyPr>
            <a:noAutofit/>
          </a:bodyPr>
          <a:lstStyle/>
          <a:p>
            <a:r>
              <a:rPr lang="ru-RU" sz="2800" dirty="0"/>
              <a:t>Потребу в </a:t>
            </a:r>
            <a:r>
              <a:rPr lang="ru-RU" sz="2800" dirty="0" err="1"/>
              <a:t>інформаційних</a:t>
            </a:r>
            <a:r>
              <a:rPr lang="ru-RU" sz="2800" dirty="0"/>
              <a:t> </a:t>
            </a:r>
            <a:r>
              <a:rPr lang="ru-RU" sz="2800" dirty="0" err="1"/>
              <a:t>технологіях</a:t>
            </a:r>
            <a:r>
              <a:rPr lang="ru-RU" sz="2800" dirty="0"/>
              <a:t> </a:t>
            </a:r>
            <a:r>
              <a:rPr lang="ru-RU" sz="2800" dirty="0" err="1"/>
              <a:t>нині</a:t>
            </a:r>
            <a:r>
              <a:rPr lang="ru-RU" sz="2800" dirty="0"/>
              <a:t> </a:t>
            </a:r>
            <a:r>
              <a:rPr lang="ru-RU" sz="2800" dirty="0" err="1"/>
              <a:t>однаковою</a:t>
            </a:r>
            <a:r>
              <a:rPr lang="ru-RU" sz="2800" dirty="0"/>
              <a:t> </a:t>
            </a:r>
            <a:r>
              <a:rPr lang="ru-RU" sz="2800" dirty="0" err="1"/>
              <a:t>мірою</a:t>
            </a:r>
            <a:r>
              <a:rPr lang="ru-RU" sz="2800" dirty="0"/>
              <a:t> </a:t>
            </a:r>
            <a:r>
              <a:rPr lang="ru-RU" sz="2800" dirty="0" err="1"/>
              <a:t>відчувають</a:t>
            </a:r>
            <a:r>
              <a:rPr lang="ru-RU" sz="2800" dirty="0"/>
              <a:t> як </a:t>
            </a:r>
            <a:r>
              <a:rPr lang="ru-RU" sz="2800" dirty="0" err="1"/>
              <a:t>споживачі</a:t>
            </a:r>
            <a:r>
              <a:rPr lang="ru-RU" sz="2800" dirty="0"/>
              <a:t> (</a:t>
            </a:r>
            <a:r>
              <a:rPr lang="ru-RU" sz="2800" dirty="0" err="1"/>
              <a:t>туристи</a:t>
            </a:r>
            <a:r>
              <a:rPr lang="ru-RU" sz="2800" dirty="0"/>
              <a:t>), так і турагентства, </a:t>
            </a:r>
            <a:r>
              <a:rPr lang="ru-RU" sz="2800" dirty="0" err="1"/>
              <a:t>туроператори</a:t>
            </a:r>
            <a:r>
              <a:rPr lang="ru-RU" sz="2800" dirty="0"/>
              <a:t> та </a:t>
            </a:r>
            <a:r>
              <a:rPr lang="ru-RU" sz="2800" dirty="0" err="1"/>
              <a:t>постачальники</a:t>
            </a:r>
            <a:r>
              <a:rPr lang="ru-RU" sz="2800" dirty="0"/>
              <a:t> </a:t>
            </a:r>
            <a:r>
              <a:rPr lang="ru-RU" sz="2800" dirty="0" err="1"/>
              <a:t>послуг</a:t>
            </a:r>
            <a:r>
              <a:rPr lang="ru-RU" sz="2800" dirty="0"/>
              <a:t>. </a:t>
            </a:r>
            <a:r>
              <a:rPr lang="ru-RU" sz="2800" dirty="0" err="1"/>
              <a:t>Інформатизація</a:t>
            </a:r>
            <a:r>
              <a:rPr lang="ru-RU" sz="2800" dirty="0"/>
              <a:t> </a:t>
            </a:r>
            <a:r>
              <a:rPr lang="ru-RU" sz="2800" dirty="0" err="1"/>
              <a:t>сприяє</a:t>
            </a:r>
            <a:r>
              <a:rPr lang="ru-RU" sz="2800" dirty="0"/>
              <a:t> </a:t>
            </a:r>
            <a:r>
              <a:rPr lang="ru-RU" sz="2800" dirty="0" err="1"/>
              <a:t>спрощенню</a:t>
            </a:r>
            <a:r>
              <a:rPr lang="ru-RU" sz="2800" dirty="0"/>
              <a:t> </a:t>
            </a:r>
            <a:r>
              <a:rPr lang="ru-RU" sz="2800" dirty="0" err="1"/>
              <a:t>взаємодії</a:t>
            </a:r>
            <a:r>
              <a:rPr lang="ru-RU" sz="2800" dirty="0"/>
              <a:t> </a:t>
            </a:r>
            <a:r>
              <a:rPr lang="ru-RU" sz="2800" dirty="0" err="1"/>
              <a:t>між</a:t>
            </a:r>
            <a:r>
              <a:rPr lang="ru-RU" sz="2800" dirty="0"/>
              <a:t> </a:t>
            </a:r>
            <a:r>
              <a:rPr lang="ru-RU" sz="2800" dirty="0" err="1"/>
              <a:t>учасниками</a:t>
            </a:r>
            <a:r>
              <a:rPr lang="ru-RU" sz="2800" dirty="0"/>
              <a:t> </a:t>
            </a:r>
            <a:r>
              <a:rPr lang="ru-RU" sz="2800" dirty="0" err="1"/>
              <a:t>туристичного</a:t>
            </a:r>
            <a:r>
              <a:rPr lang="ru-RU" sz="2800" dirty="0"/>
              <a:t> ринку, </a:t>
            </a:r>
            <a:r>
              <a:rPr lang="ru-RU" sz="2800" dirty="0" err="1"/>
              <a:t>ефективній</a:t>
            </a:r>
            <a:r>
              <a:rPr lang="ru-RU" sz="2800" dirty="0"/>
              <a:t> </a:t>
            </a:r>
            <a:r>
              <a:rPr lang="ru-RU" sz="2800" dirty="0" err="1"/>
              <a:t>реалізації</a:t>
            </a:r>
            <a:r>
              <a:rPr lang="ru-RU" sz="2800" dirty="0"/>
              <a:t> </a:t>
            </a:r>
            <a:r>
              <a:rPr lang="ru-RU" sz="2800" dirty="0" err="1"/>
              <a:t>рекламних</a:t>
            </a:r>
            <a:r>
              <a:rPr lang="ru-RU" sz="2800" dirty="0"/>
              <a:t> </a:t>
            </a:r>
            <a:r>
              <a:rPr lang="ru-RU" sz="2800" dirty="0" err="1"/>
              <a:t>заходів</a:t>
            </a:r>
            <a:r>
              <a:rPr lang="ru-RU" sz="2800" dirty="0"/>
              <a:t>, </a:t>
            </a:r>
            <a:r>
              <a:rPr lang="ru-RU" sz="2800" dirty="0" err="1"/>
              <a:t>прискоренню</a:t>
            </a:r>
            <a:r>
              <a:rPr lang="ru-RU" sz="2800" dirty="0"/>
              <a:t> </a:t>
            </a:r>
            <a:r>
              <a:rPr lang="ru-RU" sz="2800" dirty="0" err="1"/>
              <a:t>процесу</a:t>
            </a:r>
            <a:r>
              <a:rPr lang="ru-RU" sz="2800" dirty="0"/>
              <a:t> </a:t>
            </a:r>
            <a:r>
              <a:rPr lang="ru-RU" sz="2800" dirty="0" err="1"/>
              <a:t>формування</a:t>
            </a:r>
            <a:r>
              <a:rPr lang="ru-RU" sz="2800" dirty="0"/>
              <a:t> </a:t>
            </a:r>
            <a:r>
              <a:rPr lang="ru-RU" sz="2800" dirty="0" err="1"/>
              <a:t>товарної</a:t>
            </a:r>
            <a:r>
              <a:rPr lang="ru-RU" sz="2800" dirty="0"/>
              <a:t>, </a:t>
            </a:r>
            <a:r>
              <a:rPr lang="ru-RU" sz="2800" dirty="0" err="1"/>
              <a:t>цінової</a:t>
            </a:r>
            <a:r>
              <a:rPr lang="ru-RU" sz="2800" dirty="0"/>
              <a:t> та </a:t>
            </a:r>
            <a:r>
              <a:rPr lang="ru-RU" sz="2800" dirty="0" err="1"/>
              <a:t>збутової</a:t>
            </a:r>
            <a:r>
              <a:rPr lang="ru-RU" sz="2800" dirty="0"/>
              <a:t> </a:t>
            </a:r>
            <a:r>
              <a:rPr lang="ru-RU" sz="2800" dirty="0" err="1"/>
              <a:t>політики</a:t>
            </a:r>
            <a:r>
              <a:rPr lang="ru-RU" sz="2800" dirty="0"/>
              <a:t> </a:t>
            </a:r>
            <a:r>
              <a:rPr lang="ru-RU" sz="2800" dirty="0" err="1"/>
              <a:t>туристичних</a:t>
            </a:r>
            <a:r>
              <a:rPr lang="ru-RU" sz="2800" dirty="0"/>
              <a:t> </a:t>
            </a:r>
            <a:r>
              <a:rPr lang="ru-RU" sz="2800" dirty="0" err="1"/>
              <a:t>підприємств</a:t>
            </a:r>
            <a:r>
              <a:rPr lang="ru-RU" sz="2800" dirty="0"/>
              <a:t>. </a:t>
            </a:r>
            <a:r>
              <a:rPr lang="ru-RU" sz="2800" dirty="0" err="1"/>
              <a:t>Відтак</a:t>
            </a:r>
            <a:r>
              <a:rPr lang="ru-RU" sz="2800" dirty="0"/>
              <a:t> </a:t>
            </a:r>
            <a:r>
              <a:rPr lang="ru-RU" sz="2800" dirty="0" err="1"/>
              <a:t>використання</a:t>
            </a:r>
            <a:r>
              <a:rPr lang="ru-RU" sz="2800" dirty="0"/>
              <a:t> </a:t>
            </a:r>
            <a:r>
              <a:rPr lang="ru-RU" sz="2800" dirty="0" err="1"/>
              <a:t>комп'ютерних</a:t>
            </a:r>
            <a:r>
              <a:rPr lang="ru-RU" sz="2800" dirty="0"/>
              <a:t> мереж, </a:t>
            </a:r>
            <a:r>
              <a:rPr lang="ru-RU" sz="2800" dirty="0" err="1"/>
              <a:t>Інтернету</a:t>
            </a:r>
            <a:r>
              <a:rPr lang="ru-RU" sz="2800" dirty="0"/>
              <a:t>, </a:t>
            </a:r>
            <a:r>
              <a:rPr lang="ru-RU" sz="2800" dirty="0" err="1"/>
              <a:t>інформаційних</a:t>
            </a:r>
            <a:r>
              <a:rPr lang="ru-RU" sz="2800" dirty="0"/>
              <a:t> </a:t>
            </a:r>
            <a:r>
              <a:rPr lang="ru-RU" sz="2800" dirty="0" err="1"/>
              <a:t>технологій</a:t>
            </a:r>
            <a:r>
              <a:rPr lang="ru-RU" sz="2800" dirty="0"/>
              <a:t>, </a:t>
            </a:r>
            <a:r>
              <a:rPr lang="ru-RU" sz="2800" dirty="0" err="1"/>
              <a:t>програмних</a:t>
            </a:r>
            <a:r>
              <a:rPr lang="ru-RU" sz="2800" dirty="0"/>
              <a:t> </a:t>
            </a:r>
            <a:r>
              <a:rPr lang="ru-RU" sz="2800" dirty="0" err="1"/>
              <a:t>продуктів</a:t>
            </a:r>
            <a:r>
              <a:rPr lang="ru-RU" sz="2800" dirty="0"/>
              <a:t> </a:t>
            </a:r>
            <a:r>
              <a:rPr lang="ru-RU" sz="2800" dirty="0" err="1"/>
              <a:t>автоматизації</a:t>
            </a:r>
            <a:r>
              <a:rPr lang="ru-RU" sz="2800" dirty="0"/>
              <a:t> </a:t>
            </a:r>
            <a:r>
              <a:rPr lang="ru-RU" sz="2800" dirty="0" err="1"/>
              <a:t>процесів</a:t>
            </a:r>
            <a:r>
              <a:rPr lang="ru-RU" sz="2800" dirty="0"/>
              <a:t> </a:t>
            </a:r>
            <a:r>
              <a:rPr lang="ru-RU" sz="2800" dirty="0" err="1"/>
              <a:t>туристичного</a:t>
            </a:r>
            <a:r>
              <a:rPr lang="ru-RU" sz="2800" dirty="0"/>
              <a:t> </a:t>
            </a:r>
            <a:r>
              <a:rPr lang="ru-RU" sz="2800" dirty="0" err="1"/>
              <a:t>бізнесу</a:t>
            </a:r>
            <a:r>
              <a:rPr lang="ru-RU" sz="2800" dirty="0"/>
              <a:t> –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сьогодні</a:t>
            </a:r>
            <a:r>
              <a:rPr lang="ru-RU" sz="2800" dirty="0"/>
              <a:t> не просто </a:t>
            </a:r>
            <a:r>
              <a:rPr lang="ru-RU" sz="2800" dirty="0" err="1"/>
              <a:t>питання</a:t>
            </a:r>
            <a:r>
              <a:rPr lang="ru-RU" sz="2800" dirty="0"/>
              <a:t> </a:t>
            </a:r>
            <a:r>
              <a:rPr lang="ru-RU" sz="2800" dirty="0" err="1"/>
              <a:t>лідерства</a:t>
            </a:r>
            <a:r>
              <a:rPr lang="ru-RU" sz="2800" dirty="0"/>
              <a:t> та </a:t>
            </a:r>
            <a:r>
              <a:rPr lang="ru-RU" sz="2800" dirty="0" err="1"/>
              <a:t>створення</a:t>
            </a:r>
            <a:r>
              <a:rPr lang="ru-RU" sz="2800" dirty="0"/>
              <a:t> </a:t>
            </a:r>
            <a:r>
              <a:rPr lang="ru-RU" sz="2800" dirty="0" err="1"/>
              <a:t>конкурентних</a:t>
            </a:r>
            <a:r>
              <a:rPr lang="ru-RU" sz="2800" dirty="0"/>
              <a:t> </a:t>
            </a:r>
            <a:r>
              <a:rPr lang="ru-RU" sz="2800" dirty="0" err="1"/>
              <a:t>переваг</a:t>
            </a:r>
            <a:r>
              <a:rPr lang="ru-RU" sz="2800" dirty="0"/>
              <a:t>, але й </a:t>
            </a:r>
            <a:r>
              <a:rPr lang="ru-RU" sz="2800" dirty="0" err="1"/>
              <a:t>виживання</a:t>
            </a:r>
            <a:r>
              <a:rPr lang="ru-RU" sz="2800" dirty="0"/>
              <a:t> на ринку в </a:t>
            </a:r>
            <a:r>
              <a:rPr lang="ru-RU" sz="2800" dirty="0" err="1"/>
              <a:t>найближчому</a:t>
            </a:r>
            <a:r>
              <a:rPr lang="ru-RU" sz="2800" dirty="0"/>
              <a:t> </a:t>
            </a:r>
            <a:r>
              <a:rPr lang="ru-RU" sz="2800" dirty="0" err="1"/>
              <a:t>майбутньому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519186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4</TotalTime>
  <Words>351</Words>
  <Application>Microsoft Office PowerPoint</Application>
  <PresentationFormat>Широкоэкранный</PresentationFormat>
  <Paragraphs>18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Основи інформатизації в туристичній галузі</vt:lpstr>
      <vt:lpstr>Метою викладання навчальної дисципліни є засвоєння студентами теоретичних і практичних аспектів інформатизації в сфері обслуговування, набуття готовності до спрямованого використання засобів інформаційних технологій і специфічних програмних продуктів.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інформатизації в туристичній галузі</dc:title>
  <dc:creator>user</dc:creator>
  <cp:lastModifiedBy>user</cp:lastModifiedBy>
  <cp:revision>1</cp:revision>
  <dcterms:created xsi:type="dcterms:W3CDTF">2020-09-05T16:50:18Z</dcterms:created>
  <dcterms:modified xsi:type="dcterms:W3CDTF">2020-09-05T16:55:03Z</dcterms:modified>
</cp:coreProperties>
</file>