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6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74" r:id="rId2"/>
    <p:sldId id="385" r:id="rId3"/>
    <p:sldId id="386" r:id="rId4"/>
    <p:sldId id="387" r:id="rId5"/>
    <p:sldId id="338" r:id="rId6"/>
    <p:sldId id="339" r:id="rId7"/>
    <p:sldId id="337" r:id="rId8"/>
    <p:sldId id="390" r:id="rId9"/>
    <p:sldId id="388" r:id="rId10"/>
    <p:sldId id="286" r:id="rId11"/>
    <p:sldId id="355" r:id="rId12"/>
    <p:sldId id="350" r:id="rId13"/>
    <p:sldId id="288" r:id="rId14"/>
    <p:sldId id="290" r:id="rId15"/>
    <p:sldId id="349" r:id="rId16"/>
    <p:sldId id="380" r:id="rId17"/>
    <p:sldId id="321" r:id="rId18"/>
    <p:sldId id="292" r:id="rId19"/>
    <p:sldId id="320" r:id="rId20"/>
    <p:sldId id="293" r:id="rId21"/>
    <p:sldId id="375" r:id="rId22"/>
    <p:sldId id="346" r:id="rId23"/>
    <p:sldId id="294" r:id="rId24"/>
    <p:sldId id="323" r:id="rId25"/>
    <p:sldId id="324" r:id="rId26"/>
    <p:sldId id="295" r:id="rId27"/>
    <p:sldId id="319" r:id="rId28"/>
    <p:sldId id="317" r:id="rId29"/>
    <p:sldId id="376" r:id="rId30"/>
    <p:sldId id="312" r:id="rId31"/>
    <p:sldId id="377" r:id="rId32"/>
    <p:sldId id="314" r:id="rId33"/>
    <p:sldId id="389" r:id="rId34"/>
    <p:sldId id="381" r:id="rId35"/>
    <p:sldId id="382" r:id="rId36"/>
    <p:sldId id="383" r:id="rId37"/>
    <p:sldId id="384" r:id="rId38"/>
    <p:sldId id="359" r:id="rId39"/>
    <p:sldId id="379" r:id="rId40"/>
    <p:sldId id="334" r:id="rId41"/>
    <p:sldId id="361" r:id="rId42"/>
    <p:sldId id="362" r:id="rId43"/>
    <p:sldId id="365" r:id="rId44"/>
    <p:sldId id="366" r:id="rId45"/>
    <p:sldId id="368" r:id="rId46"/>
    <p:sldId id="372" r:id="rId47"/>
    <p:sldId id="373" r:id="rId48"/>
    <p:sldId id="298" r:id="rId49"/>
  </p:sldIdLst>
  <p:sldSz cx="9144000" cy="8458200"/>
  <p:notesSz cx="9144000" cy="8458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71" autoAdjust="0"/>
  </p:normalViewPr>
  <p:slideViewPr>
    <p:cSldViewPr>
      <p:cViewPr varScale="1">
        <p:scale>
          <a:sx n="53" d="100"/>
          <a:sy n="53" d="100"/>
        </p:scale>
        <p:origin x="-128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esktop\SVL_save\Publish\Taylor%20laws\Population_data+TL+W-20-02-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34410495506222E-2"/>
          <c:y val="5.1406315122018632E-2"/>
          <c:w val="0.83559981472904132"/>
          <c:h val="0.77679938899980627"/>
        </c:manualLayout>
      </c:layout>
      <c:scatterChart>
        <c:scatterStyle val="lineMarker"/>
        <c:varyColors val="0"/>
        <c:ser>
          <c:idx val="3"/>
          <c:order val="0"/>
          <c:tx>
            <c:v>Monogeneans</c:v>
          </c:tx>
          <c:spPr>
            <a:ln w="28575">
              <a:noFill/>
            </a:ln>
          </c:spPr>
          <c:marker>
            <c:symbol val="x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lgDashDotDot"/>
              </a:ln>
            </c:spPr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name>r=0.96, p&lt;0.001</c:name>
            <c:spPr>
              <a:ln>
                <a:prstDash val="lgDashDotDot"/>
              </a:ln>
            </c:spPr>
            <c:trendlineType val="linear"/>
            <c:dispRSqr val="0"/>
            <c:dispEq val="0"/>
          </c:trendline>
          <c:xVal>
            <c:numRef>
              <c:f>Popul_data!$AO$276:$AO$323</c:f>
              <c:numCache>
                <c:formatCode>General</c:formatCode>
                <c:ptCount val="48"/>
                <c:pt idx="0">
                  <c:v>-0.9852767431792937</c:v>
                </c:pt>
                <c:pt idx="1">
                  <c:v>-0.62838893005031149</c:v>
                </c:pt>
                <c:pt idx="2">
                  <c:v>-0.76342799356293722</c:v>
                </c:pt>
                <c:pt idx="3">
                  <c:v>-0.62838893005031149</c:v>
                </c:pt>
                <c:pt idx="4">
                  <c:v>0.23992481326215151</c:v>
                </c:pt>
                <c:pt idx="5">
                  <c:v>-0.50815548845963121</c:v>
                </c:pt>
                <c:pt idx="6">
                  <c:v>0</c:v>
                </c:pt>
                <c:pt idx="7">
                  <c:v>0.45229767099463031</c:v>
                </c:pt>
                <c:pt idx="8">
                  <c:v>-1</c:v>
                </c:pt>
                <c:pt idx="9">
                  <c:v>-0.36317790241282566</c:v>
                </c:pt>
                <c:pt idx="10">
                  <c:v>-0.22184874961635639</c:v>
                </c:pt>
                <c:pt idx="11">
                  <c:v>1.4622107616460438</c:v>
                </c:pt>
                <c:pt idx="12">
                  <c:v>1.7256863758159822</c:v>
                </c:pt>
                <c:pt idx="13">
                  <c:v>0.59562588132255256</c:v>
                </c:pt>
                <c:pt idx="14">
                  <c:v>1.7009919975949694</c:v>
                </c:pt>
                <c:pt idx="15">
                  <c:v>1.75815462196739</c:v>
                </c:pt>
                <c:pt idx="16">
                  <c:v>1.5006937713635242</c:v>
                </c:pt>
                <c:pt idx="17">
                  <c:v>1.7020473917520349</c:v>
                </c:pt>
                <c:pt idx="18">
                  <c:v>1.6776069527204931</c:v>
                </c:pt>
                <c:pt idx="19">
                  <c:v>1.0923989558844387</c:v>
                </c:pt>
                <c:pt idx="20">
                  <c:v>1.215208954821537</c:v>
                </c:pt>
                <c:pt idx="21">
                  <c:v>0.6671781699121675</c:v>
                </c:pt>
                <c:pt idx="22">
                  <c:v>1.0505086461516762</c:v>
                </c:pt>
                <c:pt idx="23">
                  <c:v>0.87865184325840029</c:v>
                </c:pt>
                <c:pt idx="24">
                  <c:v>0.83674596564949089</c:v>
                </c:pt>
                <c:pt idx="25">
                  <c:v>0.94557799298777145</c:v>
                </c:pt>
                <c:pt idx="26">
                  <c:v>0.72970462131218727</c:v>
                </c:pt>
                <c:pt idx="27">
                  <c:v>1.2945580723038201</c:v>
                </c:pt>
                <c:pt idx="28">
                  <c:v>1.2536053457358431</c:v>
                </c:pt>
                <c:pt idx="29">
                  <c:v>0.28806501849961352</c:v>
                </c:pt>
                <c:pt idx="30">
                  <c:v>1.8215135284047732</c:v>
                </c:pt>
                <c:pt idx="31">
                  <c:v>1.2802747740733618</c:v>
                </c:pt>
                <c:pt idx="32">
                  <c:v>1.2165177714418858</c:v>
                </c:pt>
                <c:pt idx="33">
                  <c:v>1.2232939904905373</c:v>
                </c:pt>
                <c:pt idx="34">
                  <c:v>0.95263102528274557</c:v>
                </c:pt>
                <c:pt idx="35">
                  <c:v>1.046625212091902</c:v>
                </c:pt>
                <c:pt idx="36">
                  <c:v>0.89932983811863676</c:v>
                </c:pt>
                <c:pt idx="37">
                  <c:v>0.18452442659254401</c:v>
                </c:pt>
                <c:pt idx="38">
                  <c:v>1.2023066418924564</c:v>
                </c:pt>
                <c:pt idx="39">
                  <c:v>1.3808140099997666</c:v>
                </c:pt>
                <c:pt idx="40">
                  <c:v>1.2387985627139169</c:v>
                </c:pt>
                <c:pt idx="41">
                  <c:v>1.2438644894340767</c:v>
                </c:pt>
                <c:pt idx="42">
                  <c:v>0.93111871059218709</c:v>
                </c:pt>
                <c:pt idx="43">
                  <c:v>-0.87506126339170009</c:v>
                </c:pt>
                <c:pt idx="44">
                  <c:v>-1.4623979978989561</c:v>
                </c:pt>
                <c:pt idx="45">
                  <c:v>-1</c:v>
                </c:pt>
                <c:pt idx="46">
                  <c:v>-1.4771212547196624</c:v>
                </c:pt>
                <c:pt idx="47">
                  <c:v>-1.1760912590556813</c:v>
                </c:pt>
              </c:numCache>
            </c:numRef>
          </c:xVal>
          <c:yVal>
            <c:numRef>
              <c:f>Popul_data!$AA$276:$AA$323</c:f>
              <c:numCache>
                <c:formatCode>General</c:formatCode>
                <c:ptCount val="48"/>
                <c:pt idx="0">
                  <c:v>3.4482758620689653</c:v>
                </c:pt>
                <c:pt idx="1">
                  <c:v>11.764705882352942</c:v>
                </c:pt>
                <c:pt idx="2">
                  <c:v>6.8965517241379306</c:v>
                </c:pt>
                <c:pt idx="3">
                  <c:v>23.529411764705884</c:v>
                </c:pt>
                <c:pt idx="4">
                  <c:v>30</c:v>
                </c:pt>
                <c:pt idx="5">
                  <c:v>13.793103448275861</c:v>
                </c:pt>
                <c:pt idx="6">
                  <c:v>29.411764705882351</c:v>
                </c:pt>
                <c:pt idx="7">
                  <c:v>23.333333333333332</c:v>
                </c:pt>
                <c:pt idx="8">
                  <c:v>6.666666666666667</c:v>
                </c:pt>
                <c:pt idx="9">
                  <c:v>20</c:v>
                </c:pt>
                <c:pt idx="10">
                  <c:v>13.333333333333334</c:v>
                </c:pt>
                <c:pt idx="11">
                  <c:v>86.666666666666671</c:v>
                </c:pt>
                <c:pt idx="12">
                  <c:v>89.65517241379311</c:v>
                </c:pt>
                <c:pt idx="13">
                  <c:v>64.705882352941174</c:v>
                </c:pt>
                <c:pt idx="14">
                  <c:v>90</c:v>
                </c:pt>
                <c:pt idx="15">
                  <c:v>76.666666666666671</c:v>
                </c:pt>
                <c:pt idx="16">
                  <c:v>83.333333333333329</c:v>
                </c:pt>
                <c:pt idx="17">
                  <c:v>93.333333333333329</c:v>
                </c:pt>
                <c:pt idx="18">
                  <c:v>93.333333333333329</c:v>
                </c:pt>
                <c:pt idx="19">
                  <c:v>70</c:v>
                </c:pt>
                <c:pt idx="20">
                  <c:v>75.862068965517238</c:v>
                </c:pt>
                <c:pt idx="21">
                  <c:v>35.294117647058826</c:v>
                </c:pt>
                <c:pt idx="22">
                  <c:v>63.333333333333336</c:v>
                </c:pt>
                <c:pt idx="23">
                  <c:v>46.666666666666664</c:v>
                </c:pt>
                <c:pt idx="24">
                  <c:v>50</c:v>
                </c:pt>
                <c:pt idx="25">
                  <c:v>53.333333333333336</c:v>
                </c:pt>
                <c:pt idx="26">
                  <c:v>53.333333333333336</c:v>
                </c:pt>
                <c:pt idx="27">
                  <c:v>93.333333333333329</c:v>
                </c:pt>
                <c:pt idx="28">
                  <c:v>65.517241379310349</c:v>
                </c:pt>
                <c:pt idx="29">
                  <c:v>41.176470588235297</c:v>
                </c:pt>
                <c:pt idx="30">
                  <c:v>96.666666666666671</c:v>
                </c:pt>
                <c:pt idx="31">
                  <c:v>73.333333333333329</c:v>
                </c:pt>
                <c:pt idx="32">
                  <c:v>60</c:v>
                </c:pt>
                <c:pt idx="33">
                  <c:v>83.333333333333329</c:v>
                </c:pt>
                <c:pt idx="34">
                  <c:v>63.333333333333336</c:v>
                </c:pt>
                <c:pt idx="35">
                  <c:v>60</c:v>
                </c:pt>
                <c:pt idx="36">
                  <c:v>41.379310344827587</c:v>
                </c:pt>
                <c:pt idx="37">
                  <c:v>11.764705882352942</c:v>
                </c:pt>
                <c:pt idx="38">
                  <c:v>70</c:v>
                </c:pt>
                <c:pt idx="39">
                  <c:v>70</c:v>
                </c:pt>
                <c:pt idx="40">
                  <c:v>60</c:v>
                </c:pt>
                <c:pt idx="41">
                  <c:v>70</c:v>
                </c:pt>
                <c:pt idx="42">
                  <c:v>56.666666666666664</c:v>
                </c:pt>
                <c:pt idx="43">
                  <c:v>3.3333333333333335</c:v>
                </c:pt>
                <c:pt idx="44">
                  <c:v>3.4482758620689653</c:v>
                </c:pt>
                <c:pt idx="45">
                  <c:v>3.3333333333333335</c:v>
                </c:pt>
                <c:pt idx="46">
                  <c:v>3.3333333333333335</c:v>
                </c:pt>
                <c:pt idx="47">
                  <c:v>3.3333333333333335</c:v>
                </c:pt>
              </c:numCache>
            </c:numRef>
          </c:yVal>
          <c:smooth val="0"/>
        </c:ser>
        <c:ser>
          <c:idx val="1"/>
          <c:order val="1"/>
          <c:tx>
            <c:v>Adult digeneans</c:v>
          </c:tx>
          <c:spPr>
            <a:ln w="28575">
              <a:noFill/>
            </a:ln>
          </c:spPr>
          <c:marker>
            <c:symbol val="squar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sysDash"/>
              </a:ln>
            </c:spPr>
            <c:trendlineType val="log"/>
            <c:dispRSqr val="0"/>
            <c:dispEq val="0"/>
          </c:trendline>
          <c:trendline>
            <c:name>r=0.88, p&lt;0.001</c:nam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Popul_data!$AO$230:$AO$262</c:f>
              <c:numCache>
                <c:formatCode>General</c:formatCode>
                <c:ptCount val="33"/>
                <c:pt idx="0">
                  <c:v>-0.22184874961635639</c:v>
                </c:pt>
                <c:pt idx="1">
                  <c:v>-0.33099321904142442</c:v>
                </c:pt>
                <c:pt idx="2">
                  <c:v>-0.77815125038364363</c:v>
                </c:pt>
                <c:pt idx="3">
                  <c:v>0.91381385238371671</c:v>
                </c:pt>
                <c:pt idx="4">
                  <c:v>-1.2304489213782739</c:v>
                </c:pt>
                <c:pt idx="5">
                  <c:v>0.13566260200007307</c:v>
                </c:pt>
                <c:pt idx="6">
                  <c:v>0.58357658563394932</c:v>
                </c:pt>
                <c:pt idx="7">
                  <c:v>0.24715461488112658</c:v>
                </c:pt>
                <c:pt idx="8">
                  <c:v>0.18105467858723132</c:v>
                </c:pt>
                <c:pt idx="9">
                  <c:v>0.28630673884327484</c:v>
                </c:pt>
                <c:pt idx="10">
                  <c:v>-1.4771212547196624</c:v>
                </c:pt>
                <c:pt idx="11">
                  <c:v>-1.4623979978989561</c:v>
                </c:pt>
                <c:pt idx="12">
                  <c:v>2.4823583725032145E-2</c:v>
                </c:pt>
                <c:pt idx="13">
                  <c:v>0.45229767099463031</c:v>
                </c:pt>
                <c:pt idx="14">
                  <c:v>0.38021124171160603</c:v>
                </c:pt>
                <c:pt idx="15">
                  <c:v>2.0920184707527971</c:v>
                </c:pt>
                <c:pt idx="16">
                  <c:v>2.6143516427250439</c:v>
                </c:pt>
                <c:pt idx="17">
                  <c:v>2.0589170301417576</c:v>
                </c:pt>
                <c:pt idx="18">
                  <c:v>2.6068111469189637</c:v>
                </c:pt>
                <c:pt idx="19">
                  <c:v>2.3147096929551738</c:v>
                </c:pt>
                <c:pt idx="20">
                  <c:v>1.312459457444763</c:v>
                </c:pt>
                <c:pt idx="21">
                  <c:v>1.8678601592075954</c:v>
                </c:pt>
                <c:pt idx="22">
                  <c:v>1.885926339801431</c:v>
                </c:pt>
                <c:pt idx="23">
                  <c:v>1.8371674062278354</c:v>
                </c:pt>
                <c:pt idx="24">
                  <c:v>1.6714601273043785</c:v>
                </c:pt>
                <c:pt idx="25">
                  <c:v>1.2466723333413885</c:v>
                </c:pt>
                <c:pt idx="26">
                  <c:v>1.8639173769578605</c:v>
                </c:pt>
                <c:pt idx="27">
                  <c:v>1.8186656855319467</c:v>
                </c:pt>
                <c:pt idx="28">
                  <c:v>1.0530784434834197</c:v>
                </c:pt>
                <c:pt idx="29">
                  <c:v>1.0899051114393981</c:v>
                </c:pt>
                <c:pt idx="30">
                  <c:v>1.8236915393984545</c:v>
                </c:pt>
                <c:pt idx="31">
                  <c:v>-0.69897000433601875</c:v>
                </c:pt>
                <c:pt idx="32">
                  <c:v>-0.87506126339170009</c:v>
                </c:pt>
              </c:numCache>
            </c:numRef>
          </c:xVal>
          <c:yVal>
            <c:numRef>
              <c:f>Popul_data!$AA$230:$AA$262</c:f>
              <c:numCache>
                <c:formatCode>General</c:formatCode>
                <c:ptCount val="33"/>
                <c:pt idx="0">
                  <c:v>6.666666666666667</c:v>
                </c:pt>
                <c:pt idx="1">
                  <c:v>10</c:v>
                </c:pt>
                <c:pt idx="2">
                  <c:v>6.666666666666667</c:v>
                </c:pt>
                <c:pt idx="3">
                  <c:v>10</c:v>
                </c:pt>
                <c:pt idx="4">
                  <c:v>5.882352941176471</c:v>
                </c:pt>
                <c:pt idx="5">
                  <c:v>6.666666666666667</c:v>
                </c:pt>
                <c:pt idx="6">
                  <c:v>46.666666666666664</c:v>
                </c:pt>
                <c:pt idx="7">
                  <c:v>13.333333333333334</c:v>
                </c:pt>
                <c:pt idx="8">
                  <c:v>41.379310344827587</c:v>
                </c:pt>
                <c:pt idx="9">
                  <c:v>6.666666666666667</c:v>
                </c:pt>
                <c:pt idx="10">
                  <c:v>3.3333333333333335</c:v>
                </c:pt>
                <c:pt idx="11">
                  <c:v>3.4482758620689653</c:v>
                </c:pt>
                <c:pt idx="12">
                  <c:v>5.882352941176471</c:v>
                </c:pt>
                <c:pt idx="13">
                  <c:v>23.333333333333332</c:v>
                </c:pt>
                <c:pt idx="14">
                  <c:v>6.666666666666667</c:v>
                </c:pt>
                <c:pt idx="15">
                  <c:v>40</c:v>
                </c:pt>
                <c:pt idx="16">
                  <c:v>75.862068965517238</c:v>
                </c:pt>
                <c:pt idx="17">
                  <c:v>82.352941176470594</c:v>
                </c:pt>
                <c:pt idx="18">
                  <c:v>63.333333333333336</c:v>
                </c:pt>
                <c:pt idx="19">
                  <c:v>66.666666666666671</c:v>
                </c:pt>
                <c:pt idx="20">
                  <c:v>46.666666666666664</c:v>
                </c:pt>
                <c:pt idx="21">
                  <c:v>46.666666666666664</c:v>
                </c:pt>
                <c:pt idx="22">
                  <c:v>43.333333333333336</c:v>
                </c:pt>
                <c:pt idx="23">
                  <c:v>76.666666666666671</c:v>
                </c:pt>
                <c:pt idx="24">
                  <c:v>86.206896551724142</c:v>
                </c:pt>
                <c:pt idx="25">
                  <c:v>58.823529411764703</c:v>
                </c:pt>
                <c:pt idx="26">
                  <c:v>70</c:v>
                </c:pt>
                <c:pt idx="27">
                  <c:v>73.333333333333329</c:v>
                </c:pt>
                <c:pt idx="28">
                  <c:v>50</c:v>
                </c:pt>
                <c:pt idx="29">
                  <c:v>60</c:v>
                </c:pt>
                <c:pt idx="30">
                  <c:v>53.333333333333336</c:v>
                </c:pt>
                <c:pt idx="31">
                  <c:v>6.666666666666667</c:v>
                </c:pt>
                <c:pt idx="32">
                  <c:v>13.333333333333334</c:v>
                </c:pt>
              </c:numCache>
            </c:numRef>
          </c:yVal>
          <c:smooth val="0"/>
        </c:ser>
        <c:ser>
          <c:idx val="2"/>
          <c:order val="2"/>
          <c:tx>
            <c:v>Larval digeneans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dashDot"/>
              </a:ln>
            </c:spPr>
            <c:trendlineType val="log"/>
            <c:dispRSqr val="0"/>
            <c:dispEq val="0"/>
          </c:trendline>
          <c:trendline>
            <c:name>r=0.98, p&lt;0.001</c:name>
            <c:spPr>
              <a:ln>
                <a:prstDash val="dashDot"/>
              </a:ln>
            </c:spPr>
            <c:trendlineType val="linear"/>
            <c:dispRSqr val="0"/>
            <c:dispEq val="0"/>
          </c:trendline>
          <c:xVal>
            <c:numRef>
              <c:f>Popul_data!$AO$263:$AO$275</c:f>
              <c:numCache>
                <c:formatCode>General</c:formatCode>
                <c:ptCount val="13"/>
                <c:pt idx="0">
                  <c:v>2.8671530949528026</c:v>
                </c:pt>
                <c:pt idx="1">
                  <c:v>2.9059632779731928</c:v>
                </c:pt>
                <c:pt idx="2">
                  <c:v>2.0544327932771789</c:v>
                </c:pt>
                <c:pt idx="3">
                  <c:v>2.7950917818004801</c:v>
                </c:pt>
                <c:pt idx="4">
                  <c:v>2.6275024057156635</c:v>
                </c:pt>
                <c:pt idx="5">
                  <c:v>1.6727134419961225</c:v>
                </c:pt>
                <c:pt idx="6">
                  <c:v>2.9975028796989514</c:v>
                </c:pt>
                <c:pt idx="7">
                  <c:v>2.5841804014863818</c:v>
                </c:pt>
                <c:pt idx="8">
                  <c:v>-1</c:v>
                </c:pt>
                <c:pt idx="9">
                  <c:v>-0.87506126339170009</c:v>
                </c:pt>
                <c:pt idx="10">
                  <c:v>-1</c:v>
                </c:pt>
                <c:pt idx="11">
                  <c:v>-1.4623979978989561</c:v>
                </c:pt>
                <c:pt idx="12">
                  <c:v>-1</c:v>
                </c:pt>
              </c:numCache>
            </c:numRef>
          </c:xVal>
          <c:yVal>
            <c:numRef>
              <c:f>Popul_data!$AA$263:$AA$275</c:f>
              <c:numCache>
                <c:formatCode>General</c:formatCode>
                <c:ptCount val="13"/>
                <c:pt idx="0">
                  <c:v>96.666666666666671</c:v>
                </c:pt>
                <c:pt idx="1">
                  <c:v>89.65517241379311</c:v>
                </c:pt>
                <c:pt idx="2">
                  <c:v>41.176470588235297</c:v>
                </c:pt>
                <c:pt idx="3">
                  <c:v>93.333333333333329</c:v>
                </c:pt>
                <c:pt idx="4">
                  <c:v>76.666666666666671</c:v>
                </c:pt>
                <c:pt idx="5">
                  <c:v>36.666666666666664</c:v>
                </c:pt>
                <c:pt idx="6">
                  <c:v>86.666666666666671</c:v>
                </c:pt>
                <c:pt idx="7">
                  <c:v>93.333333333333329</c:v>
                </c:pt>
                <c:pt idx="8">
                  <c:v>6.666666666666667</c:v>
                </c:pt>
                <c:pt idx="9">
                  <c:v>10</c:v>
                </c:pt>
                <c:pt idx="10">
                  <c:v>3.3333333333333335</c:v>
                </c:pt>
                <c:pt idx="11">
                  <c:v>3.4482758620689653</c:v>
                </c:pt>
                <c:pt idx="12">
                  <c:v>3.3333333333333335</c:v>
                </c:pt>
              </c:numCache>
            </c:numRef>
          </c:yVal>
          <c:smooth val="0"/>
        </c:ser>
        <c:ser>
          <c:idx val="0"/>
          <c:order val="3"/>
          <c:tx>
            <c:v>Acanthocephalans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og"/>
            <c:dispRSqr val="0"/>
            <c:dispEq val="0"/>
          </c:trendline>
          <c:trendline>
            <c:name>r=0.78, p&lt;0.001</c:name>
            <c:trendlineType val="linear"/>
            <c:dispRSqr val="0"/>
            <c:dispEq val="0"/>
          </c:trendline>
          <c:xVal>
            <c:numRef>
              <c:f>Popul_data!$AO$214:$AO$229</c:f>
              <c:numCache>
                <c:formatCode>General</c:formatCode>
                <c:ptCount val="16"/>
                <c:pt idx="0">
                  <c:v>0.57209676795051922</c:v>
                </c:pt>
                <c:pt idx="1">
                  <c:v>-0.28630673884327484</c:v>
                </c:pt>
                <c:pt idx="2">
                  <c:v>-0.32735893438633035</c:v>
                </c:pt>
                <c:pt idx="3">
                  <c:v>0.55630250076728727</c:v>
                </c:pt>
                <c:pt idx="4">
                  <c:v>0.50965047954658238</c:v>
                </c:pt>
                <c:pt idx="5">
                  <c:v>6.6946789630613221E-2</c:v>
                </c:pt>
                <c:pt idx="6">
                  <c:v>-0.13469857389745624</c:v>
                </c:pt>
                <c:pt idx="7">
                  <c:v>0.1563472008599241</c:v>
                </c:pt>
                <c:pt idx="8">
                  <c:v>-0.43572856956143741</c:v>
                </c:pt>
                <c:pt idx="9">
                  <c:v>0.53760200210104392</c:v>
                </c:pt>
                <c:pt idx="10">
                  <c:v>0.26091277245599875</c:v>
                </c:pt>
                <c:pt idx="11">
                  <c:v>-9.6910013008056392E-2</c:v>
                </c:pt>
                <c:pt idx="12">
                  <c:v>0.61630043044257266</c:v>
                </c:pt>
                <c:pt idx="13">
                  <c:v>-6.2147906748844461E-2</c:v>
                </c:pt>
                <c:pt idx="14">
                  <c:v>0.30820858029110459</c:v>
                </c:pt>
                <c:pt idx="15">
                  <c:v>0.87506126339170009</c:v>
                </c:pt>
              </c:numCache>
            </c:numRef>
          </c:xVal>
          <c:yVal>
            <c:numRef>
              <c:f>Popul_data!$AA$214:$AA$229</c:f>
              <c:numCache>
                <c:formatCode>General</c:formatCode>
                <c:ptCount val="16"/>
                <c:pt idx="0">
                  <c:v>73.333333333333329</c:v>
                </c:pt>
                <c:pt idx="1">
                  <c:v>17.241379310344829</c:v>
                </c:pt>
                <c:pt idx="2">
                  <c:v>17.647058823529413</c:v>
                </c:pt>
                <c:pt idx="3">
                  <c:v>80</c:v>
                </c:pt>
                <c:pt idx="4">
                  <c:v>23.333333333333332</c:v>
                </c:pt>
                <c:pt idx="5">
                  <c:v>16.666666666666668</c:v>
                </c:pt>
                <c:pt idx="6">
                  <c:v>26.666666666666668</c:v>
                </c:pt>
                <c:pt idx="7">
                  <c:v>30</c:v>
                </c:pt>
                <c:pt idx="8">
                  <c:v>13.333333333333334</c:v>
                </c:pt>
                <c:pt idx="9">
                  <c:v>27.586206896551722</c:v>
                </c:pt>
                <c:pt idx="10">
                  <c:v>29.411764705882351</c:v>
                </c:pt>
                <c:pt idx="11">
                  <c:v>30</c:v>
                </c:pt>
                <c:pt idx="12">
                  <c:v>53.333333333333336</c:v>
                </c:pt>
                <c:pt idx="13">
                  <c:v>26.666666666666668</c:v>
                </c:pt>
                <c:pt idx="14">
                  <c:v>50</c:v>
                </c:pt>
                <c:pt idx="15">
                  <c:v>56.666666666666664</c:v>
                </c:pt>
              </c:numCache>
            </c:numRef>
          </c:yVal>
          <c:smooth val="0"/>
        </c:ser>
        <c:ser>
          <c:idx val="4"/>
          <c:order val="4"/>
          <c:tx>
            <c:v>Nematoda</c:v>
          </c:tx>
          <c:spPr>
            <a:ln w="28575">
              <a:noFill/>
            </a:ln>
          </c:spPr>
          <c:marker>
            <c:symbol val="triangl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 cmpd="dbl"/>
            </c:spPr>
            <c:trendlineType val="log"/>
            <c:dispRSqr val="0"/>
            <c:dispEq val="0"/>
          </c:trendline>
          <c:trendline>
            <c:name>r=0.79, p=0.001</c:name>
            <c:spPr>
              <a:ln w="31750" cmpd="dbl"/>
            </c:spPr>
            <c:trendlineType val="linear"/>
            <c:dispRSqr val="0"/>
            <c:dispEq val="0"/>
          </c:trendline>
          <c:xVal>
            <c:numRef>
              <c:f>Popul_data!$AO$324:$AO$337</c:f>
              <c:numCache>
                <c:formatCode>General</c:formatCode>
                <c:ptCount val="14"/>
                <c:pt idx="0">
                  <c:v>0.34895354798116401</c:v>
                </c:pt>
                <c:pt idx="1">
                  <c:v>-0.86033800657099369</c:v>
                </c:pt>
                <c:pt idx="2">
                  <c:v>-0.62838893005031149</c:v>
                </c:pt>
                <c:pt idx="3">
                  <c:v>-0.15490195998574319</c:v>
                </c:pt>
                <c:pt idx="4">
                  <c:v>0.13566260200007307</c:v>
                </c:pt>
                <c:pt idx="5">
                  <c:v>0.61630043044257266</c:v>
                </c:pt>
                <c:pt idx="6">
                  <c:v>0.65321251377534373</c:v>
                </c:pt>
                <c:pt idx="7">
                  <c:v>0.25527250510330607</c:v>
                </c:pt>
                <c:pt idx="8">
                  <c:v>-0.17609125905568127</c:v>
                </c:pt>
                <c:pt idx="9">
                  <c:v>-0.63202321470540557</c:v>
                </c:pt>
                <c:pt idx="10">
                  <c:v>-0.3010299956639812</c:v>
                </c:pt>
                <c:pt idx="11">
                  <c:v>-0.47712125471966244</c:v>
                </c:pt>
                <c:pt idx="12">
                  <c:v>-0.22184874961635639</c:v>
                </c:pt>
                <c:pt idx="13">
                  <c:v>-6.2147906748844461E-2</c:v>
                </c:pt>
              </c:numCache>
            </c:numRef>
          </c:xVal>
          <c:yVal>
            <c:numRef>
              <c:f>Popul_data!$AA$324:$AA$337</c:f>
              <c:numCache>
                <c:formatCode>General</c:formatCode>
                <c:ptCount val="14"/>
                <c:pt idx="0">
                  <c:v>13.333333333333334</c:v>
                </c:pt>
                <c:pt idx="1">
                  <c:v>10.344827586206897</c:v>
                </c:pt>
                <c:pt idx="2">
                  <c:v>11.764705882352942</c:v>
                </c:pt>
                <c:pt idx="3">
                  <c:v>26.666666666666668</c:v>
                </c:pt>
                <c:pt idx="4">
                  <c:v>43.333333333333336</c:v>
                </c:pt>
                <c:pt idx="5">
                  <c:v>36.666666666666664</c:v>
                </c:pt>
                <c:pt idx="6">
                  <c:v>70</c:v>
                </c:pt>
                <c:pt idx="7">
                  <c:v>36.666666666666664</c:v>
                </c:pt>
                <c:pt idx="8">
                  <c:v>30</c:v>
                </c:pt>
                <c:pt idx="9">
                  <c:v>10</c:v>
                </c:pt>
                <c:pt idx="10">
                  <c:v>20</c:v>
                </c:pt>
                <c:pt idx="11">
                  <c:v>16.666666666666668</c:v>
                </c:pt>
                <c:pt idx="12">
                  <c:v>16.666666666666668</c:v>
                </c:pt>
                <c:pt idx="13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131136"/>
        <c:axId val="78131712"/>
      </c:scatterChart>
      <c:valAx>
        <c:axId val="78131136"/>
        <c:scaling>
          <c:orientation val="minMax"/>
          <c:max val="3"/>
          <c:min val="-2"/>
        </c:scaling>
        <c:delete val="0"/>
        <c:axPos val="b"/>
        <c:numFmt formatCode="General" sourceLinked="1"/>
        <c:majorTickMark val="out"/>
        <c:minorTickMark val="none"/>
        <c:tickLblPos val="nextTo"/>
        <c:crossAx val="78131712"/>
        <c:crosses val="autoZero"/>
        <c:crossBetween val="midCat"/>
      </c:valAx>
      <c:valAx>
        <c:axId val="78131712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78131136"/>
        <c:crossesAt val="-2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374E7-ADC9-4E8C-89ED-A65A70C84BE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35000"/>
            <a:ext cx="34290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4017963"/>
            <a:ext cx="7315200" cy="3805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898C-0FC5-436C-81A5-205A4C061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9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D9CE98-6E41-4FFB-8154-2FE79034471F}" type="slidenum">
              <a:rPr lang="uk-UA" smtClean="0">
                <a:latin typeface="Arial" pitchFamily="34" charset="0"/>
              </a:rPr>
              <a:pPr eaLnBrk="1" hangingPunct="1"/>
              <a:t>27</a:t>
            </a:fld>
            <a:endParaRPr lang="uk-UA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4A34B-D279-4C6B-B748-438453E84CD1}" type="slidenum">
              <a:rPr lang="uk-UA" smtClean="0">
                <a:latin typeface="Arial" pitchFamily="34" charset="0"/>
              </a:rPr>
              <a:pPr eaLnBrk="1" hangingPunct="1"/>
              <a:t>28</a:t>
            </a:fld>
            <a:endParaRPr lang="uk-UA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898C-0FC5-436C-81A5-205A4C0611A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2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84EFFE-2B54-43A8-BBAB-DA8B8698160C}" type="slidenum">
              <a:rPr lang="uk-UA" smtClean="0">
                <a:latin typeface="Arial" pitchFamily="34" charset="0"/>
              </a:rPr>
              <a:pPr eaLnBrk="1" hangingPunct="1"/>
              <a:t>38</a:t>
            </a:fld>
            <a:endParaRPr lang="uk-UA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635000"/>
            <a:ext cx="3429000" cy="31718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7000" y="0"/>
            <a:ext cx="6616700" cy="12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83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282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olodimir.sarabeev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age.genebang.com/file/cGF0aD11ZS8yMDE4MDcvdWUyNjM4XzEgQWNhZGVtaWMgUGhyYXNlYmFuayAyMDE1YiBlbmhhbmNlZCBlZGl0aW9uIDIucGRm" TargetMode="External"/><Relationship Id="rId2" Type="http://schemas.openxmlformats.org/officeDocument/2006/relationships/hyperlink" Target="https://app.grammarl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dnote.com/" TargetMode="External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t-review.ru/guides/Mendeley_guide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66700"/>
            <a:ext cx="9144000" cy="3077766"/>
          </a:xfrm>
        </p:spPr>
        <p:txBody>
          <a:bodyPr/>
          <a:lstStyle/>
          <a:p>
            <a:pPr algn="ctr"/>
            <a:r>
              <a:rPr lang="ru-RU" sz="4000" dirty="0" err="1"/>
              <a:t>Сучаснi</a:t>
            </a:r>
            <a:r>
              <a:rPr lang="ru-RU" sz="4000" dirty="0"/>
              <a:t> </a:t>
            </a:r>
            <a:r>
              <a:rPr lang="ru-RU" sz="4000" dirty="0" err="1"/>
              <a:t>стандарти</a:t>
            </a:r>
            <a:r>
              <a:rPr lang="ru-RU" sz="4000" dirty="0"/>
              <a:t> </a:t>
            </a:r>
            <a:r>
              <a:rPr lang="uk-UA" sz="4000" dirty="0" smtClean="0"/>
              <a:t>підготовки </a:t>
            </a:r>
            <a:r>
              <a:rPr lang="ru-RU" sz="4000" dirty="0" err="1" smtClean="0"/>
              <a:t>наукової</a:t>
            </a:r>
            <a:r>
              <a:rPr lang="ru-RU" sz="4000" dirty="0" smtClean="0"/>
              <a:t> </a:t>
            </a:r>
            <a:r>
              <a:rPr lang="ru-RU" sz="4000" dirty="0" err="1"/>
              <a:t>статтi</a:t>
            </a:r>
            <a:r>
              <a:rPr lang="ru-RU" sz="4000" dirty="0" smtClean="0"/>
              <a:t>: </a:t>
            </a:r>
            <a:r>
              <a:rPr lang="ru-RU" sz="4000" dirty="0" err="1" smtClean="0"/>
              <a:t>деякі</a:t>
            </a:r>
            <a:r>
              <a:rPr lang="ru-RU" sz="4000" dirty="0" smtClean="0"/>
              <a:t> </a:t>
            </a:r>
            <a:r>
              <a:rPr lang="ru-RU" sz="4000" dirty="0" err="1" smtClean="0"/>
              <a:t>корисні</a:t>
            </a:r>
            <a:r>
              <a:rPr lang="ru-RU" sz="4000" dirty="0" smtClean="0"/>
              <a:t> </a:t>
            </a:r>
            <a:r>
              <a:rPr lang="ru-RU" sz="4000" dirty="0" err="1" smtClean="0"/>
              <a:t>поради</a:t>
            </a:r>
            <a:r>
              <a:rPr lang="ru-RU" sz="4000" dirty="0" smtClean="0"/>
              <a:t> </a:t>
            </a:r>
            <a:r>
              <a:rPr lang="ru-RU" sz="4000" dirty="0" err="1" smtClean="0"/>
              <a:t>щодо</a:t>
            </a:r>
            <a:r>
              <a:rPr lang="ru-RU" sz="4000" dirty="0" smtClean="0"/>
              <a:t> </a:t>
            </a:r>
            <a:r>
              <a:rPr lang="ru-RU" sz="4000" dirty="0" err="1" smtClean="0"/>
              <a:t>написання</a:t>
            </a:r>
            <a:r>
              <a:rPr lang="ru-RU" sz="4000" dirty="0" smtClean="0"/>
              <a:t>, </a:t>
            </a:r>
            <a:r>
              <a:rPr lang="ru-RU" sz="4000" dirty="0" err="1" smtClean="0"/>
              <a:t>оформлення</a:t>
            </a:r>
            <a:r>
              <a:rPr lang="ru-RU" sz="4000" dirty="0" smtClean="0"/>
              <a:t> та </a:t>
            </a:r>
            <a:r>
              <a:rPr lang="ru-RU" sz="4000" dirty="0" err="1" smtClean="0"/>
              <a:t>проходження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рецензування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53306" y="4000500"/>
            <a:ext cx="6123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Сарабєєв Володимир  Леонідович</a:t>
            </a:r>
          </a:p>
          <a:p>
            <a:r>
              <a:rPr lang="en-GB" sz="3200" dirty="0" smtClean="0">
                <a:solidFill>
                  <a:srgbClr val="7030A0"/>
                </a:solidFill>
                <a:hlinkClick r:id="rId2"/>
              </a:rPr>
              <a:t>Volodimir.sarabeev@gmail.com</a:t>
            </a:r>
            <a:r>
              <a:rPr lang="en-GB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5069" y="62103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Вам </a:t>
            </a:r>
            <a:r>
              <a:rPr lang="ru-RU" sz="3200" dirty="0" err="1">
                <a:solidFill>
                  <a:srgbClr val="002060"/>
                </a:solidFill>
              </a:rPr>
              <a:t>слід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вивчити</a:t>
            </a:r>
            <a:r>
              <a:rPr lang="ru-RU" sz="3200" dirty="0">
                <a:solidFill>
                  <a:srgbClr val="002060"/>
                </a:solidFill>
              </a:rPr>
              <a:t> правила </a:t>
            </a:r>
            <a:r>
              <a:rPr lang="ru-RU" sz="3200" dirty="0" err="1">
                <a:solidFill>
                  <a:srgbClr val="002060"/>
                </a:solidFill>
              </a:rPr>
              <a:t>гри</a:t>
            </a:r>
            <a:r>
              <a:rPr lang="ru-RU" sz="3200" dirty="0">
                <a:solidFill>
                  <a:srgbClr val="002060"/>
                </a:solidFill>
              </a:rPr>
              <a:t>. І </a:t>
            </a:r>
            <a:r>
              <a:rPr lang="ru-RU" sz="3200" dirty="0" err="1">
                <a:solidFill>
                  <a:srgbClr val="002060"/>
                </a:solidFill>
              </a:rPr>
              <a:t>після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цього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ви</a:t>
            </a:r>
            <a:r>
              <a:rPr lang="ru-RU" sz="3200" dirty="0">
                <a:solidFill>
                  <a:srgbClr val="002060"/>
                </a:solidFill>
              </a:rPr>
              <a:t> будете </a:t>
            </a:r>
            <a:r>
              <a:rPr lang="ru-RU" sz="3200" dirty="0" err="1">
                <a:solidFill>
                  <a:srgbClr val="002060"/>
                </a:solidFill>
              </a:rPr>
              <a:t>грати</a:t>
            </a:r>
            <a:r>
              <a:rPr lang="ru-RU" sz="3200" dirty="0">
                <a:solidFill>
                  <a:srgbClr val="002060"/>
                </a:solidFill>
              </a:rPr>
              <a:t> як </a:t>
            </a:r>
            <a:r>
              <a:rPr lang="ru-RU" sz="3200" dirty="0" err="1">
                <a:solidFill>
                  <a:srgbClr val="002060"/>
                </a:solidFill>
              </a:rPr>
              <a:t>ніхто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інший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uk-UA" sz="3200" i="1" dirty="0" smtClean="0">
                <a:solidFill>
                  <a:srgbClr val="002060"/>
                </a:solidFill>
              </a:rPr>
              <a:t>Альберт Ейнштейн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r>
              <a:rPr lang="ru-RU" sz="3200" dirty="0">
                <a:solidFill>
                  <a:srgbClr val="002060"/>
                </a:solidFill>
              </a:rPr>
              <a:t> 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1376" y="190500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50">
              <a:lnSpc>
                <a:spcPct val="100000"/>
              </a:lnSpc>
            </a:pPr>
            <a:r>
              <a:rPr sz="3200" b="1" dirty="0" err="1"/>
              <a:t>Структура</a:t>
            </a:r>
            <a:r>
              <a:rPr sz="3200" b="1" dirty="0"/>
              <a:t> </a:t>
            </a:r>
            <a:r>
              <a:rPr sz="3200" b="1" spc="-5" dirty="0" err="1" smtClean="0"/>
              <a:t>статті</a:t>
            </a:r>
            <a:r>
              <a:rPr lang="uk-UA" sz="3200" b="1" spc="-5" dirty="0" smtClean="0"/>
              <a:t> дослідницького типу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823228"/>
            <a:ext cx="8915400" cy="7432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spc="-5" dirty="0" smtClean="0">
                <a:latin typeface="Georgia"/>
                <a:cs typeface="Georgia"/>
              </a:rPr>
              <a:t>Назва – коротка та інформативна</a:t>
            </a:r>
            <a:r>
              <a:rPr lang="en-US" sz="2700" spc="-5" dirty="0" smtClean="0">
                <a:latin typeface="Georgia"/>
                <a:cs typeface="Georgia"/>
              </a:rPr>
              <a:t>	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spc="-5" dirty="0" smtClean="0">
                <a:latin typeface="Georgia"/>
                <a:cs typeface="Georgia"/>
              </a:rPr>
              <a:t>Автор(и)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spc="-5" dirty="0" smtClean="0">
                <a:latin typeface="Georgia"/>
                <a:cs typeface="Georgia"/>
              </a:rPr>
              <a:t>Організація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spc="-5" dirty="0" smtClean="0">
                <a:latin typeface="Georgia"/>
                <a:cs typeface="Georgia"/>
              </a:rPr>
              <a:t>Анотація</a:t>
            </a:r>
            <a:r>
              <a:rPr sz="2700" spc="-40" dirty="0" smtClean="0">
                <a:latin typeface="Georgia"/>
                <a:cs typeface="Georgia"/>
              </a:rPr>
              <a:t> </a:t>
            </a:r>
            <a:r>
              <a:rPr sz="2700" spc="-5" dirty="0" smtClean="0">
                <a:latin typeface="Georgia"/>
                <a:cs typeface="Georgia"/>
              </a:rPr>
              <a:t>(</a:t>
            </a:r>
            <a:r>
              <a:rPr lang="uk-UA" sz="2700" spc="-5" dirty="0" smtClean="0">
                <a:latin typeface="Georgia"/>
                <a:cs typeface="Georgia"/>
              </a:rPr>
              <a:t>структурована) –1 параграф (</a:t>
            </a:r>
            <a:r>
              <a:rPr lang="uk-UA" sz="2700" spc="-5" dirty="0" smtClean="0">
                <a:latin typeface="Georgia"/>
                <a:cs typeface="Georgia"/>
                <a:sym typeface="Symbol"/>
              </a:rPr>
              <a:t></a:t>
            </a:r>
            <a:r>
              <a:rPr lang="uk-UA" sz="2700" spc="-5" dirty="0" smtClean="0">
                <a:latin typeface="Georgia"/>
                <a:cs typeface="Georgia"/>
              </a:rPr>
              <a:t>1800 знаків)</a:t>
            </a:r>
            <a:endParaRPr lang="en-US" sz="2700" spc="-5" dirty="0" smtClean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spc="-5" dirty="0" smtClean="0">
                <a:latin typeface="Georgia"/>
                <a:cs typeface="Georgia"/>
              </a:rPr>
              <a:t>Ключові слова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 smtClean="0">
                <a:latin typeface="Georgia"/>
                <a:cs typeface="Georgia"/>
              </a:rPr>
              <a:t>Introduction</a:t>
            </a:r>
            <a:r>
              <a:rPr lang="uk-UA" sz="2700" spc="-5" dirty="0">
                <a:latin typeface="Georgia"/>
                <a:cs typeface="Georgia"/>
              </a:rPr>
              <a:t> – 1,5 – 2 сторінки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 smtClean="0">
                <a:latin typeface="Georgia"/>
                <a:cs typeface="Georgia"/>
              </a:rPr>
              <a:t>Methods</a:t>
            </a:r>
            <a:r>
              <a:rPr lang="uk-UA" sz="2700" spc="-10" dirty="0" smtClean="0">
                <a:latin typeface="Georgia"/>
                <a:cs typeface="Georgia"/>
              </a:rPr>
              <a:t> – 2-3 сторінки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 smtClean="0">
                <a:latin typeface="Georgia"/>
                <a:cs typeface="Georgia"/>
              </a:rPr>
              <a:t>Results</a:t>
            </a:r>
            <a:r>
              <a:rPr lang="uk-UA" sz="2700" spc="-10" dirty="0" smtClean="0">
                <a:latin typeface="Georgia"/>
                <a:cs typeface="Georgia"/>
              </a:rPr>
              <a:t> – 1-8 сторінок</a:t>
            </a:r>
            <a:r>
              <a:rPr lang="en-US" sz="2700" spc="-10" dirty="0" smtClean="0">
                <a:latin typeface="Georgia"/>
                <a:cs typeface="Georgia"/>
              </a:rPr>
              <a:t> (</a:t>
            </a:r>
            <a:r>
              <a:rPr lang="en-US" sz="2700" dirty="0" smtClean="0">
                <a:latin typeface="Georgia"/>
                <a:cs typeface="Georgia"/>
              </a:rPr>
              <a:t>figures</a:t>
            </a:r>
            <a:r>
              <a:rPr lang="en-US" sz="2700" dirty="0">
                <a:latin typeface="Georgia"/>
                <a:cs typeface="Georgia"/>
              </a:rPr>
              <a:t>: </a:t>
            </a:r>
            <a:r>
              <a:rPr lang="uk-UA" sz="2700" dirty="0" smtClean="0">
                <a:latin typeface="Georgia"/>
                <a:cs typeface="Georgia"/>
              </a:rPr>
              <a:t>1</a:t>
            </a:r>
            <a:r>
              <a:rPr lang="en-US" sz="2700" dirty="0" smtClean="0">
                <a:latin typeface="Georgia"/>
                <a:cs typeface="Georgia"/>
              </a:rPr>
              <a:t>-8;</a:t>
            </a:r>
            <a:r>
              <a:rPr lang="en-US" sz="2700" dirty="0">
                <a:latin typeface="Georgia"/>
                <a:cs typeface="Georgia"/>
              </a:rPr>
              <a:t> </a:t>
            </a:r>
            <a:r>
              <a:rPr lang="en-US" sz="2700" dirty="0" smtClean="0">
                <a:latin typeface="Georgia"/>
                <a:cs typeface="Georgia"/>
              </a:rPr>
              <a:t>tables</a:t>
            </a:r>
            <a:r>
              <a:rPr lang="en-US" sz="2700" dirty="0">
                <a:latin typeface="Georgia"/>
                <a:cs typeface="Georgia"/>
              </a:rPr>
              <a:t>:  </a:t>
            </a:r>
            <a:endParaRPr lang="en-US" sz="2700" dirty="0" smtClean="0">
              <a:latin typeface="Georgia"/>
              <a:cs typeface="Georgia"/>
            </a:endParaRPr>
          </a:p>
          <a:p>
            <a:pPr marL="3862388" indent="173038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2700" dirty="0" smtClean="0">
                <a:latin typeface="Georgia"/>
                <a:cs typeface="Georgia"/>
              </a:rPr>
              <a:t>1-3, one </a:t>
            </a:r>
            <a:r>
              <a:rPr lang="en-US" sz="2700" dirty="0">
                <a:latin typeface="Georgia"/>
                <a:cs typeface="Georgia"/>
              </a:rPr>
              <a:t>per page)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 smtClean="0">
                <a:latin typeface="Georgia"/>
                <a:cs typeface="Georgia"/>
              </a:rPr>
              <a:t>Discussion</a:t>
            </a:r>
            <a:r>
              <a:rPr lang="uk-UA" sz="2700" spc="-5" dirty="0" smtClean="0">
                <a:latin typeface="Georgia"/>
                <a:cs typeface="Georgia"/>
              </a:rPr>
              <a:t> – 4-6 сторінок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700" spc="-5" dirty="0" smtClean="0">
                <a:latin typeface="Georgia"/>
                <a:cs typeface="Georgia"/>
              </a:rPr>
              <a:t>Conclusion</a:t>
            </a:r>
            <a:r>
              <a:rPr lang="en-US" sz="2700" spc="-5" dirty="0">
                <a:latin typeface="Georgia"/>
                <a:cs typeface="Georgia"/>
              </a:rPr>
              <a:t>s</a:t>
            </a:r>
            <a:r>
              <a:rPr lang="uk-UA" sz="2700" spc="-5" dirty="0" smtClean="0">
                <a:latin typeface="Georgia"/>
                <a:cs typeface="Georgia"/>
              </a:rPr>
              <a:t> </a:t>
            </a:r>
            <a:r>
              <a:rPr lang="uk-UA" sz="2700" spc="-5" dirty="0">
                <a:latin typeface="Georgia"/>
                <a:cs typeface="Georgia"/>
              </a:rPr>
              <a:t>–</a:t>
            </a:r>
            <a:r>
              <a:rPr lang="uk-UA" sz="2700" spc="-5" dirty="0" smtClean="0">
                <a:latin typeface="Georgia"/>
                <a:cs typeface="Georgia"/>
              </a:rPr>
              <a:t> </a:t>
            </a:r>
            <a:r>
              <a:rPr lang="en-GB" sz="2700" spc="-5" dirty="0" smtClean="0">
                <a:latin typeface="Georgia"/>
                <a:cs typeface="Georgia"/>
              </a:rPr>
              <a:t>1 </a:t>
            </a:r>
            <a:r>
              <a:rPr lang="uk-UA" sz="2700" spc="-5" dirty="0">
                <a:latin typeface="Georgia"/>
                <a:cs typeface="Georgia"/>
              </a:rPr>
              <a:t>параграф </a:t>
            </a:r>
            <a:endParaRPr lang="uk-UA" sz="2700" spc="-5" dirty="0" smtClean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spc="-5" dirty="0" smtClean="0">
                <a:latin typeface="Georgia"/>
                <a:cs typeface="Georgia"/>
              </a:rPr>
              <a:t>Подяки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dirty="0" smtClean="0">
                <a:latin typeface="Georgia"/>
                <a:cs typeface="Georgia"/>
              </a:rPr>
              <a:t>Бібліографія – 30-50 джерел</a:t>
            </a:r>
            <a:endParaRPr lang="en-US" sz="2700" dirty="0" smtClean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dirty="0" smtClean="0">
                <a:latin typeface="Georgia"/>
                <a:cs typeface="Georgia"/>
              </a:rPr>
              <a:t>Додаткові матеріали – не обмежено </a:t>
            </a:r>
            <a:r>
              <a:rPr lang="uk-UA" sz="2400" dirty="0" smtClean="0">
                <a:latin typeface="Georgia"/>
                <a:cs typeface="Georgia"/>
              </a:rPr>
              <a:t>(публікується лише на Інтернет сторінці журналу в авторській редакції)</a:t>
            </a:r>
            <a:endParaRPr lang="uk-UA" sz="2700" dirty="0" smtClean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dirty="0" smtClean="0">
                <a:latin typeface="Georgia"/>
                <a:cs typeface="Georgia"/>
              </a:rPr>
              <a:t>Ідеальний розмір основної частини рукопису 25-40 сторінок 12 кеглем з двійним інтервалом між рядками</a:t>
            </a:r>
            <a:endParaRPr lang="uk-UA" sz="2700" dirty="0"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2586092"/>
            <a:ext cx="769121" cy="301460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IMRAD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5300"/>
            <a:ext cx="8988552" cy="677108"/>
          </a:xfrm>
        </p:spPr>
        <p:txBody>
          <a:bodyPr/>
          <a:lstStyle/>
          <a:p>
            <a:pPr algn="ctr"/>
            <a:r>
              <a:rPr lang="uk-UA" dirty="0" smtClean="0"/>
              <a:t>Як з'явився стандарт </a:t>
            </a:r>
            <a:r>
              <a:rPr lang="en-GB" dirty="0" smtClean="0"/>
              <a:t>IMRAD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6553200" cy="704808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науковою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структуру, </a:t>
            </a:r>
            <a:r>
              <a:rPr lang="ru-RU" dirty="0" err="1"/>
              <a:t>подібну</a:t>
            </a:r>
            <a:r>
              <a:rPr lang="ru-RU" dirty="0"/>
              <a:t> </a:t>
            </a:r>
            <a:r>
              <a:rPr lang="en-GB" dirty="0"/>
              <a:t>IMRAD, </a:t>
            </a:r>
            <a:r>
              <a:rPr lang="ru-RU" dirty="0" err="1"/>
              <a:t>вважається</a:t>
            </a:r>
            <a:r>
              <a:rPr lang="ru-RU" dirty="0"/>
              <a:t> «</a:t>
            </a:r>
            <a:r>
              <a:rPr lang="en-GB" dirty="0" err="1"/>
              <a:t>Études</a:t>
            </a:r>
            <a:r>
              <a:rPr lang="en-GB" dirty="0"/>
              <a:t> </a:t>
            </a:r>
            <a:r>
              <a:rPr lang="en-GB" dirty="0" err="1"/>
              <a:t>sur</a:t>
            </a:r>
            <a:r>
              <a:rPr lang="en-GB" dirty="0"/>
              <a:t> la </a:t>
            </a:r>
            <a:r>
              <a:rPr lang="en-GB" dirty="0" err="1"/>
              <a:t>bière</a:t>
            </a:r>
            <a:r>
              <a:rPr lang="en-GB" dirty="0"/>
              <a:t>» </a:t>
            </a:r>
            <a:r>
              <a:rPr lang="uk-UA" dirty="0" smtClean="0"/>
              <a:t>Луї</a:t>
            </a:r>
            <a:r>
              <a:rPr lang="ru-RU" dirty="0" smtClean="0"/>
              <a:t> </a:t>
            </a:r>
            <a:r>
              <a:rPr lang="ru-RU" dirty="0"/>
              <a:t>Пастера, написана в 1876 </a:t>
            </a:r>
            <a:r>
              <a:rPr lang="ru-RU" dirty="0" err="1"/>
              <a:t>році</a:t>
            </a:r>
            <a:r>
              <a:rPr lang="ru-RU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/>
              <a:t>У 1970-х роках </a:t>
            </a:r>
            <a:r>
              <a:rPr lang="en-GB" dirty="0"/>
              <a:t>IMRAD </a:t>
            </a:r>
            <a:r>
              <a:rPr lang="ru-RU" dirty="0"/>
              <a:t>став «стандартом» в </a:t>
            </a:r>
            <a:r>
              <a:rPr lang="ru-RU" dirty="0" err="1"/>
              <a:t>оформленні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статей, коли в 1972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опублікував</a:t>
            </a:r>
            <a:r>
              <a:rPr lang="ru-RU" dirty="0"/>
              <a:t> стандарт </a:t>
            </a:r>
            <a:r>
              <a:rPr lang="en-GB" dirty="0"/>
              <a:t>ANSI Z39.16-1972 (Preparation of Scientific Papers for Written or Oral Presentation)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90900"/>
            <a:ext cx="2743200" cy="30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48" y="-145268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err="1"/>
              <a:t>Назва</a:t>
            </a:r>
            <a:r>
              <a:rPr spc="-80" dirty="0"/>
              <a:t> </a:t>
            </a:r>
            <a:r>
              <a:rPr dirty="0" err="1" smtClean="0"/>
              <a:t>статті</a:t>
            </a:r>
            <a:r>
              <a:rPr lang="en-US" dirty="0" smtClean="0"/>
              <a:t> – Title </a:t>
            </a:r>
            <a:endParaRPr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28700"/>
            <a:ext cx="8991600" cy="4881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Якомога коротша, але достатня для розуміння змісту статті. 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Уникайте беззмістовних слів «Вивчення, дослідження, спостереження…». 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Від акуратності назви залежить те, як її </a:t>
            </a:r>
            <a:r>
              <a:rPr lang="uk-UA" sz="3200" dirty="0" err="1" smtClean="0">
                <a:latin typeface="Arial" pitchFamily="34" charset="0"/>
                <a:cs typeface="Arial" pitchFamily="34" charset="0"/>
              </a:rPr>
              <a:t>проіндексують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 пошукові сервіси та чи читатимуть статтю. 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Будьте точними, інакше ваша стаття ніколи не досягне цільової аудиторії.  Якщо йдеться про сполуку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біологічний вид, тощо – вкажіть їх в назві, якщо про країну чи регіон – теж.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188" y="5981700"/>
            <a:ext cx="8686800" cy="178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i="1" dirty="0" smtClean="0"/>
              <a:t>Складіть декілька робочих назв статті</a:t>
            </a:r>
            <a:r>
              <a:rPr lang="en-US" sz="2200" b="1" i="1" dirty="0" smtClean="0"/>
              <a:t> &gt; </a:t>
            </a:r>
            <a:r>
              <a:rPr lang="uk-UA" sz="2200" b="1" i="1" dirty="0" smtClean="0"/>
              <a:t>обміркуйте їх, та методом від супротивного залиште найбільш відповідну </a:t>
            </a:r>
            <a:r>
              <a:rPr lang="en-US" sz="2200" b="1" i="1" dirty="0" smtClean="0"/>
              <a:t>&gt;</a:t>
            </a:r>
            <a:r>
              <a:rPr lang="uk-UA" sz="2200" b="1" i="1" dirty="0" smtClean="0"/>
              <a:t> створіть вступ, робочі гіпотези навколо назви</a:t>
            </a:r>
            <a:r>
              <a:rPr lang="en-US" sz="2200" b="1" i="1" dirty="0"/>
              <a:t> </a:t>
            </a:r>
            <a:r>
              <a:rPr lang="en-US" sz="2200" b="1" i="1" dirty="0" smtClean="0"/>
              <a:t>&gt;</a:t>
            </a:r>
            <a:r>
              <a:rPr lang="uk-UA" sz="2200" b="1" i="1" dirty="0" smtClean="0"/>
              <a:t> доведіть їх в результатах </a:t>
            </a:r>
            <a:r>
              <a:rPr lang="en-US" sz="2200" b="1" i="1" dirty="0" smtClean="0"/>
              <a:t>&gt;</a:t>
            </a:r>
            <a:r>
              <a:rPr lang="uk-UA" sz="2200" b="1" i="1" dirty="0" smtClean="0"/>
              <a:t> порівняйте з попередніми дослідженнями у дискусії  </a:t>
            </a:r>
            <a:r>
              <a:rPr lang="en-US" sz="2200" b="1" i="1" dirty="0" smtClean="0"/>
              <a:t>&gt;</a:t>
            </a:r>
            <a:r>
              <a:rPr lang="uk-UA" sz="2200" b="1" i="1" dirty="0" smtClean="0"/>
              <a:t> зробіть виправлення назви за необхідності!</a:t>
            </a:r>
            <a:endParaRPr lang="ru-RU" sz="2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41" y="7102852"/>
            <a:ext cx="219075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" y="-114300"/>
            <a:ext cx="8988552" cy="183832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3547110">
              <a:lnSpc>
                <a:spcPct val="100000"/>
              </a:lnSpc>
            </a:pPr>
            <a:r>
              <a:rPr dirty="0"/>
              <a:t>Автори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041" y="952500"/>
            <a:ext cx="8421744" cy="7325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smtClean="0">
                <a:latin typeface="Georgia"/>
                <a:cs typeface="Georgia"/>
              </a:rPr>
              <a:t>В</a:t>
            </a:r>
            <a:r>
              <a:rPr lang="uk-UA" sz="3200" dirty="0" err="1" smtClean="0">
                <a:latin typeface="Georgia"/>
                <a:cs typeface="Georgia"/>
              </a:rPr>
              <a:t>несок</a:t>
            </a:r>
            <a:r>
              <a:rPr sz="3200" spc="-105" dirty="0" smtClean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кожного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862580" algn="l"/>
              </a:tabLst>
            </a:pPr>
            <a:r>
              <a:rPr sz="3200" dirty="0">
                <a:latin typeface="Georgia"/>
                <a:cs typeface="Georgia"/>
              </a:rPr>
              <a:t>Обов'язкова	спільна робота над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статтею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Ідентифікатори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(OrcID)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Установлений чіткий порядок написання авторів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uk-UA" sz="3200" dirty="0" smtClean="0">
                <a:solidFill>
                  <a:srgbClr val="FF0000"/>
                </a:solidFill>
                <a:latin typeface="Georgia"/>
                <a:cs typeface="Georgia"/>
              </a:rPr>
              <a:t>Типова помилка – прізвище керівника ставиться першим за умови написання рукопису аспірантом/студентом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dirty="0" err="1" smtClean="0">
                <a:latin typeface="Georgia"/>
                <a:cs typeface="Georgia"/>
              </a:rPr>
              <a:t>Правопис</a:t>
            </a:r>
            <a:r>
              <a:rPr lang="ru-RU" sz="3200" dirty="0" smtClean="0">
                <a:latin typeface="Georgia"/>
                <a:cs typeface="Georgia"/>
              </a:rPr>
              <a:t> </a:t>
            </a:r>
            <a:r>
              <a:rPr lang="ru-RU" sz="3200" spc="-105" dirty="0" smtClean="0">
                <a:latin typeface="Georgia"/>
                <a:cs typeface="Georgia"/>
              </a:rPr>
              <a:t> </a:t>
            </a:r>
            <a:r>
              <a:rPr lang="ru-RU" sz="3200" dirty="0" err="1" smtClean="0">
                <a:latin typeface="Georgia"/>
                <a:cs typeface="Georgia"/>
              </a:rPr>
              <a:t>прізвищ</a:t>
            </a:r>
            <a:r>
              <a:rPr lang="ru-RU" sz="3200" dirty="0" smtClean="0">
                <a:latin typeface="Georgia"/>
                <a:cs typeface="Georgia"/>
              </a:rPr>
              <a:t> у </a:t>
            </a:r>
            <a:r>
              <a:rPr lang="ru-RU" sz="3200" dirty="0" err="1" smtClean="0">
                <a:latin typeface="Georgia"/>
                <a:cs typeface="Georgia"/>
              </a:rPr>
              <a:t>перекладі</a:t>
            </a:r>
            <a:endParaRPr lang="en-US" sz="3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 smtClean="0">
                <a:latin typeface="Georgia"/>
                <a:cs typeface="Georgia"/>
              </a:rPr>
              <a:t>Examples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 smtClean="0">
                <a:latin typeface="Georgia"/>
                <a:cs typeface="Georgia"/>
              </a:rPr>
              <a:t>Sarabeev Volodimir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 err="1" smtClean="0">
                <a:latin typeface="Georgia"/>
                <a:cs typeface="Georgia"/>
              </a:rPr>
              <a:t>Sarabeyev</a:t>
            </a:r>
            <a:r>
              <a:rPr lang="en-US" sz="3200" dirty="0" smtClean="0">
                <a:latin typeface="Georgia"/>
                <a:cs typeface="Georgia"/>
              </a:rPr>
              <a:t> </a:t>
            </a:r>
            <a:r>
              <a:rPr lang="en-US" sz="3200" dirty="0" err="1" smtClean="0">
                <a:latin typeface="Georgia"/>
                <a:cs typeface="Georgia"/>
              </a:rPr>
              <a:t>Volodymyr</a:t>
            </a:r>
            <a:endParaRPr lang="en-US" sz="32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 smtClean="0">
                <a:latin typeface="Georgia"/>
                <a:cs typeface="Georgia"/>
              </a:rPr>
              <a:t>Sarabeev Vladimir</a:t>
            </a:r>
            <a:endParaRPr sz="46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319" y="1220978"/>
            <a:ext cx="4547235" cy="193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130810" indent="-1270" algn="ctr">
              <a:lnSpc>
                <a:spcPct val="100000"/>
              </a:lnSpc>
            </a:pPr>
            <a:r>
              <a:rPr sz="3600" spc="-5" dirty="0">
                <a:latin typeface="Georgia"/>
                <a:cs typeface="Georgia"/>
              </a:rPr>
              <a:t>Enhanced  Organization </a:t>
            </a:r>
            <a:r>
              <a:rPr sz="3600" dirty="0">
                <a:latin typeface="Georgia"/>
                <a:cs typeface="Georgia"/>
              </a:rPr>
              <a:t>name</a:t>
            </a:r>
            <a:r>
              <a:rPr sz="3600" spc="-130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–</a:t>
            </a:r>
            <a:endParaRPr sz="36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Georgia"/>
                <a:cs typeface="Georgia"/>
              </a:rPr>
              <a:t>поєднує </a:t>
            </a:r>
            <a:r>
              <a:rPr sz="1800" spc="-5" dirty="0">
                <a:latin typeface="Georgia"/>
                <a:cs typeface="Georgia"/>
              </a:rPr>
              <a:t>усі </a:t>
            </a:r>
            <a:r>
              <a:rPr sz="1800" dirty="0">
                <a:latin typeface="Georgia"/>
                <a:cs typeface="Georgia"/>
              </a:rPr>
              <a:t>варіації назв </a:t>
            </a:r>
            <a:r>
              <a:rPr sz="1800" spc="-5" dirty="0">
                <a:latin typeface="Georgia"/>
                <a:cs typeface="Georgia"/>
              </a:rPr>
              <a:t>в </a:t>
            </a:r>
            <a:r>
              <a:rPr sz="1800" dirty="0">
                <a:latin typeface="Georgia"/>
                <a:cs typeface="Georgia"/>
              </a:rPr>
              <a:t>одному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профілі  і дозволяє представити всі результати і  отримати точну</a:t>
            </a:r>
            <a:r>
              <a:rPr sz="1800" spc="-1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статистику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9250" y="266700"/>
            <a:ext cx="3877310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Назва</a:t>
            </a:r>
            <a:r>
              <a:rPr sz="4000" spc="-55" dirty="0"/>
              <a:t> </a:t>
            </a:r>
            <a:r>
              <a:rPr sz="4000" spc="-5" dirty="0"/>
              <a:t>установи!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5012182" y="4370578"/>
            <a:ext cx="3906520" cy="129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2800" dirty="0">
                <a:solidFill>
                  <a:srgbClr val="0070C0"/>
                </a:solidFill>
                <a:latin typeface="Georgia"/>
                <a:cs typeface="Georgia"/>
              </a:rPr>
              <a:t>Автори,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журнали,  перевіряйте</a:t>
            </a:r>
            <a:r>
              <a:rPr sz="2800" spc="-4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написання  установ</a:t>
            </a:r>
            <a:endParaRPr sz="28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45" y="1247701"/>
            <a:ext cx="4355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Zaporizhzhya</a:t>
            </a:r>
            <a:r>
              <a:rPr lang="en-GB" sz="2400" dirty="0" smtClean="0"/>
              <a:t> National University </a:t>
            </a:r>
          </a:p>
          <a:p>
            <a:r>
              <a:rPr lang="en-GB" sz="2400" dirty="0" err="1" smtClean="0"/>
              <a:t>Zaporozhye</a:t>
            </a:r>
            <a:r>
              <a:rPr lang="en-GB" sz="2400" dirty="0" smtClean="0"/>
              <a:t> National University </a:t>
            </a:r>
            <a:r>
              <a:rPr lang="en-GB" sz="2400" b="1" dirty="0" err="1" smtClean="0"/>
              <a:t>Zaporizhzhia</a:t>
            </a:r>
            <a:r>
              <a:rPr lang="en-GB" sz="2400" b="1" dirty="0" smtClean="0"/>
              <a:t> National University </a:t>
            </a:r>
            <a:r>
              <a:rPr lang="en-GB" sz="2400" dirty="0" err="1" smtClean="0"/>
              <a:t>Zaporozhye</a:t>
            </a:r>
            <a:r>
              <a:rPr lang="en-GB" sz="2400" dirty="0" smtClean="0"/>
              <a:t> National Univ. </a:t>
            </a:r>
          </a:p>
          <a:p>
            <a:r>
              <a:rPr lang="en-GB" sz="2400" dirty="0" err="1" smtClean="0"/>
              <a:t>Zaporozh'e</a:t>
            </a:r>
            <a:r>
              <a:rPr lang="en-GB" sz="2400" dirty="0" smtClean="0"/>
              <a:t> National University </a:t>
            </a:r>
            <a:r>
              <a:rPr lang="en-GB" sz="2400" dirty="0" err="1" smtClean="0"/>
              <a:t>Zaporozhye</a:t>
            </a:r>
            <a:r>
              <a:rPr lang="en-GB" sz="2400" dirty="0" smtClean="0"/>
              <a:t> State University</a:t>
            </a:r>
          </a:p>
          <a:p>
            <a:r>
              <a:rPr lang="en-GB" sz="2400" dirty="0" smtClean="0"/>
              <a:t>Zaporozhe State University </a:t>
            </a:r>
            <a:r>
              <a:rPr lang="en-GB" sz="2400" dirty="0" err="1" smtClean="0"/>
              <a:t>Zaporizhzhya</a:t>
            </a:r>
            <a:r>
              <a:rPr lang="en-GB" sz="2400" dirty="0" smtClean="0"/>
              <a:t> State University </a:t>
            </a:r>
          </a:p>
          <a:p>
            <a:r>
              <a:rPr lang="en-GB" sz="2400" dirty="0" err="1" smtClean="0">
                <a:effectLst/>
              </a:rPr>
              <a:t>Zaporizhzhya</a:t>
            </a:r>
            <a:r>
              <a:rPr lang="en-GB" sz="2400" dirty="0" smtClean="0">
                <a:effectLst/>
              </a:rPr>
              <a:t> State </a:t>
            </a:r>
            <a:r>
              <a:rPr lang="en-GB" sz="2400" dirty="0" err="1" smtClean="0">
                <a:effectLst/>
              </a:rPr>
              <a:t>Univ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 err="1" smtClean="0">
                <a:effectLst/>
              </a:rPr>
              <a:t>Zaporizhzhia</a:t>
            </a:r>
            <a:r>
              <a:rPr lang="en-GB" sz="2400" dirty="0" smtClean="0">
                <a:effectLst/>
              </a:rPr>
              <a:t> State University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19" y="86978"/>
            <a:ext cx="898855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dirty="0" smtClean="0"/>
              <a:t>А</a:t>
            </a:r>
            <a:r>
              <a:rPr lang="ru-RU" sz="3600" b="1" dirty="0" err="1" smtClean="0"/>
              <a:t>нотац</a:t>
            </a:r>
            <a:r>
              <a:rPr lang="uk-UA" sz="3600" b="1" dirty="0" err="1" smtClean="0"/>
              <a:t>ія</a:t>
            </a:r>
            <a:r>
              <a:rPr lang="uk-UA" sz="3600" b="1" dirty="0" smtClean="0"/>
              <a:t> (1800-2000</a:t>
            </a:r>
            <a:r>
              <a:rPr lang="en-US" sz="3600" b="1" dirty="0" smtClean="0"/>
              <a:t> </a:t>
            </a:r>
            <a:r>
              <a:rPr lang="uk-UA" sz="3600" b="1" dirty="0" smtClean="0"/>
              <a:t>знаків)</a:t>
            </a:r>
            <a:endParaRPr sz="36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65847" y="723900"/>
            <a:ext cx="8884096" cy="6463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1" indent="-342900">
              <a:buFont typeface="Wingdings" pitchFamily="2" charset="2"/>
              <a:buChar char="Ø"/>
              <a:tabLst>
                <a:tab pos="756920" algn="l"/>
              </a:tabLst>
            </a:pPr>
            <a:r>
              <a:rPr sz="2800" dirty="0" err="1" smtClean="0">
                <a:latin typeface="+mj-lt"/>
                <a:cs typeface="Georgia"/>
              </a:rPr>
              <a:t>Структуроване</a:t>
            </a:r>
            <a:r>
              <a:rPr lang="uk-UA" sz="2800" dirty="0" smtClean="0">
                <a:latin typeface="+mj-lt"/>
                <a:cs typeface="Georgia"/>
              </a:rPr>
              <a:t> - п</a:t>
            </a:r>
            <a:r>
              <a:rPr sz="2800" dirty="0" err="1" smtClean="0">
                <a:latin typeface="+mj-lt"/>
                <a:cs typeface="Georgia"/>
              </a:rPr>
              <a:t>ередає</a:t>
            </a:r>
            <a:r>
              <a:rPr sz="2800" dirty="0" smtClean="0">
                <a:latin typeface="+mj-lt"/>
                <a:cs typeface="Georgia"/>
              </a:rPr>
              <a:t> </a:t>
            </a:r>
            <a:r>
              <a:rPr sz="2800" dirty="0" err="1">
                <a:latin typeface="+mj-lt"/>
                <a:cs typeface="Georgia"/>
              </a:rPr>
              <a:t>структуру</a:t>
            </a:r>
            <a:r>
              <a:rPr sz="2800" spc="-160" dirty="0">
                <a:latin typeface="+mj-lt"/>
                <a:cs typeface="Georgia"/>
              </a:rPr>
              <a:t> </a:t>
            </a:r>
            <a:r>
              <a:rPr sz="2800" dirty="0" err="1" smtClean="0">
                <a:latin typeface="+mj-lt"/>
                <a:cs typeface="Georgia"/>
              </a:rPr>
              <a:t>статті</a:t>
            </a:r>
            <a:r>
              <a:rPr lang="uk-UA" sz="2800" dirty="0" smtClean="0">
                <a:latin typeface="+mj-lt"/>
                <a:cs typeface="Georgia"/>
              </a:rPr>
              <a:t> - д</a:t>
            </a:r>
            <a:r>
              <a:rPr lang="ru-RU" sz="2800" dirty="0" err="1" smtClean="0">
                <a:latin typeface="+mj-lt"/>
              </a:rPr>
              <a:t>оповнює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назву</a:t>
            </a:r>
            <a:r>
              <a:rPr lang="ru-RU" sz="2800" dirty="0" smtClean="0">
                <a:latin typeface="+mj-lt"/>
              </a:rPr>
              <a:t> </a:t>
            </a:r>
            <a:r>
              <a:rPr lang="uk-UA" sz="2800" dirty="0" smtClean="0">
                <a:latin typeface="+mj-lt"/>
                <a:cs typeface="Georgia"/>
              </a:rPr>
              <a:t>- </a:t>
            </a:r>
            <a:r>
              <a:rPr lang="ru-RU" sz="2800" dirty="0" err="1" smtClean="0">
                <a:latin typeface="+mj-lt"/>
              </a:rPr>
              <a:t>якомога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стисле</a:t>
            </a:r>
            <a:r>
              <a:rPr lang="ru-RU" sz="2800" dirty="0" smtClean="0">
                <a:latin typeface="+mj-lt"/>
              </a:rPr>
              <a:t> - </a:t>
            </a:r>
            <a:r>
              <a:rPr lang="ru-RU" sz="2800" dirty="0" err="1" smtClean="0">
                <a:latin typeface="+mj-lt"/>
              </a:rPr>
              <a:t>завершене</a:t>
            </a:r>
            <a:r>
              <a:rPr lang="ru-RU" sz="2800" dirty="0" smtClean="0">
                <a:latin typeface="+mj-lt"/>
              </a:rPr>
              <a:t> </a:t>
            </a:r>
            <a:r>
              <a:rPr lang="uk-UA" sz="2800" dirty="0">
                <a:latin typeface="+mj-lt"/>
                <a:cs typeface="Georgia"/>
              </a:rPr>
              <a:t>- без</a:t>
            </a:r>
            <a:r>
              <a:rPr lang="uk-UA" sz="2800" spc="-110" dirty="0">
                <a:latin typeface="+mj-lt"/>
                <a:cs typeface="Georgia"/>
              </a:rPr>
              <a:t> </a:t>
            </a:r>
            <a:r>
              <a:rPr lang="uk-UA" sz="2800" dirty="0" smtClean="0">
                <a:latin typeface="+mj-lt"/>
                <a:cs typeface="Georgia"/>
              </a:rPr>
              <a:t>абревіатур, літературних посилань та ілюстраційних матеріалів</a:t>
            </a:r>
            <a:endParaRPr lang="ru-RU" sz="28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15"/>
              </a:spcBef>
              <a:buFont typeface="Wingdings" pitchFamily="2" charset="2"/>
              <a:buChar char="Ø"/>
            </a:pPr>
            <a:r>
              <a:rPr lang="uk-UA" sz="2800" dirty="0" smtClean="0">
                <a:latin typeface="+mj-lt"/>
                <a:cs typeface="Times New Roman"/>
              </a:rPr>
              <a:t>Структура резюме</a:t>
            </a:r>
            <a:endParaRPr sz="2800" dirty="0">
              <a:latin typeface="+mj-lt"/>
              <a:cs typeface="Times New Roman"/>
            </a:endParaRPr>
          </a:p>
          <a:p>
            <a:pPr marL="630238" lvl="1" indent="-285750">
              <a:buFont typeface="Arial"/>
              <a:buChar char="–"/>
              <a:tabLst>
                <a:tab pos="358775" algn="l"/>
              </a:tabLst>
            </a:pPr>
            <a:r>
              <a:rPr lang="ru-RU" sz="2800" dirty="0" err="1" smtClean="0">
                <a:latin typeface="+mj-lt"/>
              </a:rPr>
              <a:t>Вступне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речення</a:t>
            </a:r>
            <a:r>
              <a:rPr lang="ru-RU" sz="2800" dirty="0" smtClean="0">
                <a:latin typeface="+mj-lt"/>
              </a:rPr>
              <a:t> (</a:t>
            </a:r>
            <a:r>
              <a:rPr lang="uk-UA" sz="2800" dirty="0" smtClean="0">
                <a:latin typeface="+mj-lt"/>
              </a:rPr>
              <a:t>місце Вашого дослідження у загальному контексті</a:t>
            </a:r>
            <a:r>
              <a:rPr lang="ru-RU" sz="2800" dirty="0" smtClean="0">
                <a:latin typeface="+mj-lt"/>
              </a:rPr>
              <a:t>) – 1 </a:t>
            </a:r>
            <a:r>
              <a:rPr lang="ru-RU" sz="2800" dirty="0" err="1" smtClean="0">
                <a:latin typeface="+mj-lt"/>
              </a:rPr>
              <a:t>речення</a:t>
            </a:r>
            <a:endParaRPr lang="ru-RU" sz="2800" dirty="0">
              <a:latin typeface="+mj-lt"/>
            </a:endParaRPr>
          </a:p>
          <a:p>
            <a:pPr marL="630238" lvl="1" indent="-285750">
              <a:buFont typeface="Arial"/>
              <a:buChar char="–"/>
              <a:tabLst>
                <a:tab pos="358775" algn="l"/>
              </a:tabLst>
            </a:pPr>
            <a:r>
              <a:rPr lang="ru-RU" sz="2800" dirty="0">
                <a:latin typeface="+mj-lt"/>
              </a:rPr>
              <a:t>Мета </a:t>
            </a:r>
            <a:r>
              <a:rPr lang="ru-RU" sz="2800" dirty="0" smtClean="0">
                <a:latin typeface="+mj-lt"/>
              </a:rPr>
              <a:t>та </a:t>
            </a:r>
            <a:r>
              <a:rPr lang="ru-RU" sz="2800" dirty="0" err="1" smtClean="0">
                <a:latin typeface="+mj-lt"/>
              </a:rPr>
              <a:t>гіпотеза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дослідження</a:t>
            </a:r>
            <a:r>
              <a:rPr lang="ru-RU" sz="2800" dirty="0">
                <a:latin typeface="+mj-lt"/>
              </a:rPr>
              <a:t> – 1 </a:t>
            </a:r>
            <a:r>
              <a:rPr lang="uk-UA" sz="2800" dirty="0" smtClean="0">
                <a:latin typeface="+mj-lt"/>
              </a:rPr>
              <a:t>речення</a:t>
            </a:r>
          </a:p>
          <a:p>
            <a:pPr marL="630238" lvl="1" indent="-285750">
              <a:lnSpc>
                <a:spcPct val="100000"/>
              </a:lnSpc>
              <a:buFont typeface="Arial"/>
              <a:buChar char="–"/>
              <a:tabLst>
                <a:tab pos="358775" algn="l"/>
              </a:tabLst>
            </a:pPr>
            <a:r>
              <a:rPr sz="2800" spc="-5" dirty="0" err="1" smtClean="0">
                <a:latin typeface="+mj-lt"/>
                <a:cs typeface="Georgia"/>
              </a:rPr>
              <a:t>Якими</a:t>
            </a:r>
            <a:r>
              <a:rPr sz="2800" spc="-80" dirty="0" smtClean="0">
                <a:latin typeface="+mj-lt"/>
                <a:cs typeface="Georgia"/>
              </a:rPr>
              <a:t> </a:t>
            </a:r>
            <a:r>
              <a:rPr sz="2800" dirty="0" err="1" smtClean="0">
                <a:latin typeface="+mj-lt"/>
                <a:cs typeface="Georgia"/>
              </a:rPr>
              <a:t>методами</a:t>
            </a:r>
            <a:r>
              <a:rPr lang="uk-UA" sz="2800" dirty="0" smtClean="0">
                <a:latin typeface="+mj-lt"/>
                <a:cs typeface="Georgia"/>
              </a:rPr>
              <a:t> (визначити місце та час, методологію) та який об'єкт досліджено? – 2 речення</a:t>
            </a:r>
            <a:endParaRPr sz="2800" dirty="0">
              <a:latin typeface="+mj-lt"/>
              <a:cs typeface="Georgia"/>
            </a:endParaRPr>
          </a:p>
          <a:p>
            <a:pPr marL="630238" lvl="1" indent="-285750">
              <a:lnSpc>
                <a:spcPct val="100000"/>
              </a:lnSpc>
              <a:buFont typeface="Arial"/>
              <a:buChar char="–"/>
              <a:tabLst>
                <a:tab pos="358775" algn="l"/>
              </a:tabLst>
            </a:pPr>
            <a:r>
              <a:rPr sz="2800" spc="-5" dirty="0" err="1">
                <a:latin typeface="+mj-lt"/>
                <a:cs typeface="Georgia"/>
              </a:rPr>
              <a:t>Що</a:t>
            </a:r>
            <a:r>
              <a:rPr sz="2800" spc="-65" dirty="0">
                <a:latin typeface="+mj-lt"/>
                <a:cs typeface="Georgia"/>
              </a:rPr>
              <a:t> </a:t>
            </a:r>
            <a:r>
              <a:rPr sz="2800" spc="-5" dirty="0" err="1" smtClean="0">
                <a:latin typeface="+mj-lt"/>
                <a:cs typeface="Georgia"/>
              </a:rPr>
              <a:t>отримано</a:t>
            </a:r>
            <a:r>
              <a:rPr lang="uk-UA" sz="2800" spc="-5" dirty="0" smtClean="0">
                <a:latin typeface="+mj-lt"/>
                <a:cs typeface="Georgia"/>
              </a:rPr>
              <a:t> (результати)</a:t>
            </a:r>
            <a:r>
              <a:rPr lang="en-US" sz="2800" spc="-5" dirty="0" smtClean="0">
                <a:latin typeface="+mj-lt"/>
                <a:cs typeface="Georgia"/>
              </a:rPr>
              <a:t>?</a:t>
            </a:r>
            <a:r>
              <a:rPr lang="uk-UA" sz="2800" spc="-5" dirty="0" smtClean="0">
                <a:latin typeface="+mj-lt"/>
                <a:cs typeface="Georgia"/>
              </a:rPr>
              <a:t> - 3-4 речення</a:t>
            </a:r>
            <a:endParaRPr sz="2800" dirty="0">
              <a:latin typeface="+mj-lt"/>
              <a:cs typeface="Georgia"/>
            </a:endParaRPr>
          </a:p>
          <a:p>
            <a:pPr marL="630238" lvl="1" indent="-285750">
              <a:lnSpc>
                <a:spcPct val="100000"/>
              </a:lnSpc>
              <a:buFont typeface="Arial"/>
              <a:buChar char="–"/>
              <a:tabLst>
                <a:tab pos="358775" algn="l"/>
              </a:tabLst>
            </a:pPr>
            <a:r>
              <a:rPr sz="2800" dirty="0">
                <a:latin typeface="+mj-lt"/>
                <a:cs typeface="Georgia"/>
              </a:rPr>
              <a:t>Як це співвідноситься з </a:t>
            </a:r>
            <a:r>
              <a:rPr sz="2800" dirty="0" err="1">
                <a:latin typeface="+mj-lt"/>
                <a:cs typeface="Georgia"/>
              </a:rPr>
              <a:t>наявними</a:t>
            </a:r>
            <a:r>
              <a:rPr sz="2800" spc="-175" dirty="0">
                <a:latin typeface="+mj-lt"/>
                <a:cs typeface="Georgia"/>
              </a:rPr>
              <a:t> </a:t>
            </a:r>
            <a:r>
              <a:rPr sz="2800" dirty="0" err="1" smtClean="0">
                <a:latin typeface="+mj-lt"/>
                <a:cs typeface="Georgia"/>
              </a:rPr>
              <a:t>даними</a:t>
            </a:r>
            <a:r>
              <a:rPr lang="uk-UA" sz="2800" dirty="0" smtClean="0">
                <a:latin typeface="+mj-lt"/>
                <a:cs typeface="Georgia"/>
              </a:rPr>
              <a:t>? - </a:t>
            </a:r>
            <a:r>
              <a:rPr lang="uk-UA" sz="2800" spc="-5" dirty="0" smtClean="0">
                <a:latin typeface="+mj-lt"/>
                <a:cs typeface="Georgia"/>
              </a:rPr>
              <a:t>3-4 </a:t>
            </a:r>
            <a:r>
              <a:rPr lang="uk-UA" sz="2800" spc="-5" dirty="0">
                <a:latin typeface="+mj-lt"/>
                <a:cs typeface="Georgia"/>
              </a:rPr>
              <a:t>речення</a:t>
            </a:r>
            <a:endParaRPr lang="en-US" sz="2800" dirty="0" smtClean="0">
              <a:latin typeface="+mj-lt"/>
              <a:cs typeface="Georgia"/>
            </a:endParaRPr>
          </a:p>
          <a:p>
            <a:pPr marL="630238" lvl="1" indent="-285750">
              <a:buFont typeface="Arial"/>
              <a:buChar char="–"/>
              <a:tabLst>
                <a:tab pos="358775" algn="l"/>
              </a:tabLst>
            </a:pPr>
            <a:r>
              <a:rPr lang="ru-RU" sz="2800" dirty="0" err="1" smtClean="0">
                <a:latin typeface="+mj-lt"/>
              </a:rPr>
              <a:t>Які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висновки</a:t>
            </a:r>
            <a:r>
              <a:rPr lang="ru-RU" sz="2800" dirty="0">
                <a:latin typeface="+mj-lt"/>
              </a:rPr>
              <a:t> і </a:t>
            </a:r>
            <a:r>
              <a:rPr lang="ru-RU" sz="2800" dirty="0" err="1">
                <a:latin typeface="+mj-lt"/>
              </a:rPr>
              <a:t>яким</a:t>
            </a:r>
            <a:r>
              <a:rPr lang="ru-RU" sz="2800" dirty="0">
                <a:latin typeface="+mj-lt"/>
              </a:rPr>
              <a:t> чином </a:t>
            </a:r>
            <a:r>
              <a:rPr lang="ru-RU" sz="2800" dirty="0" err="1">
                <a:latin typeface="+mj-lt"/>
              </a:rPr>
              <a:t>були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досягнуті</a:t>
            </a:r>
            <a:r>
              <a:rPr lang="ru-RU" sz="2800" dirty="0" smtClean="0">
                <a:latin typeface="+mj-lt"/>
              </a:rPr>
              <a:t> – 1 </a:t>
            </a:r>
            <a:r>
              <a:rPr lang="ru-RU" sz="2800" dirty="0" err="1" smtClean="0">
                <a:latin typeface="+mj-lt"/>
              </a:rPr>
              <a:t>речення</a:t>
            </a:r>
            <a:endParaRPr lang="ru-RU" sz="2800" dirty="0">
              <a:latin typeface="+mj-lt"/>
            </a:endParaRPr>
          </a:p>
          <a:p>
            <a:pPr lvl="1" indent="-457200">
              <a:buFont typeface="Wingdings" pitchFamily="2" charset="2"/>
              <a:buChar char="Ø"/>
              <a:tabLst>
                <a:tab pos="756920" algn="l"/>
              </a:tabLst>
            </a:pPr>
            <a:r>
              <a:rPr lang="uk-UA" sz="2800" dirty="0" smtClean="0">
                <a:solidFill>
                  <a:srgbClr val="FF0000"/>
                </a:solidFill>
                <a:latin typeface="+mj-lt"/>
              </a:rPr>
              <a:t>Типові помилки: відсутність структури; розтягнута вступна частина, але відсутня дискусійна</a:t>
            </a:r>
            <a:endParaRPr lang="ru-RU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448" y="7303672"/>
            <a:ext cx="8655495" cy="115452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Саме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його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читають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в першу</a:t>
            </a:r>
            <a:r>
              <a:rPr lang="ru-RU" sz="2200" spc="-5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чергу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,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якісне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резюме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може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зацікавити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науковця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і довести 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його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до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повного</a:t>
            </a:r>
            <a:r>
              <a:rPr lang="ru-RU" sz="2200" spc="-6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тексту та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посилання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на вашу </a:t>
            </a:r>
            <a:r>
              <a:rPr lang="ru-RU" sz="2200" spc="-5" dirty="0" smtClean="0">
                <a:solidFill>
                  <a:srgbClr val="0070C0"/>
                </a:solidFill>
                <a:latin typeface="Georgia"/>
                <a:cs typeface="Georgia"/>
              </a:rPr>
              <a:t>роботу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991600" cy="1107996"/>
          </a:xfrm>
        </p:spPr>
        <p:txBody>
          <a:bodyPr/>
          <a:lstStyle/>
          <a:p>
            <a:pPr algn="ctr"/>
            <a:r>
              <a:rPr lang="uk-UA" sz="3600" b="1" dirty="0" smtClean="0"/>
              <a:t>Як підготувати якісну анотацію англійською мовою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409700"/>
            <a:ext cx="8686800" cy="486287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uk-UA" sz="2800" dirty="0" smtClean="0"/>
              <a:t>Базові знання англійської граматики;</a:t>
            </a:r>
          </a:p>
          <a:p>
            <a:pPr marL="457200" indent="-457200">
              <a:buFontTx/>
              <a:buChar char="-"/>
            </a:pPr>
            <a:r>
              <a:rPr lang="uk-UA" sz="2800" dirty="0" smtClean="0"/>
              <a:t>Банк академічних виразів;</a:t>
            </a:r>
          </a:p>
          <a:p>
            <a:pPr marL="457200" indent="-457200">
              <a:buFontTx/>
              <a:buChar char="-"/>
            </a:pPr>
            <a:r>
              <a:rPr lang="uk-UA" sz="2800" dirty="0" smtClean="0"/>
              <a:t>Банк специфічних  на</a:t>
            </a:r>
            <a:r>
              <a:rPr lang="uk-UA" sz="2800" dirty="0"/>
              <a:t>у</a:t>
            </a:r>
            <a:r>
              <a:rPr lang="uk-UA" sz="2800" dirty="0" smtClean="0"/>
              <a:t>кових термінів та виразів складений вами;</a:t>
            </a:r>
          </a:p>
          <a:p>
            <a:pPr marL="457200" indent="-457200">
              <a:buFontTx/>
              <a:buChar char="-"/>
            </a:pPr>
            <a:r>
              <a:rPr lang="uk-UA" sz="2800" dirty="0" smtClean="0"/>
              <a:t>Безкоштовні </a:t>
            </a:r>
            <a:r>
              <a:rPr lang="uk-UA" sz="2800" dirty="0"/>
              <a:t>засоби перевірки граматики та орфографії (наприклад: </a:t>
            </a: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app.grammarly.com</a:t>
            </a:r>
            <a:r>
              <a:rPr lang="uk-UA" sz="28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uk-UA" sz="2800" dirty="0" smtClean="0"/>
              <a:t>Перевірте англійську анотацію </a:t>
            </a:r>
            <a:r>
              <a:rPr lang="en-GB" sz="2800" dirty="0" err="1"/>
              <a:t>Gooogle</a:t>
            </a:r>
            <a:r>
              <a:rPr lang="en-GB" sz="2800" dirty="0"/>
              <a:t> </a:t>
            </a:r>
            <a:r>
              <a:rPr lang="uk-UA" sz="2800" dirty="0"/>
              <a:t>перекладачем </a:t>
            </a:r>
            <a:endParaRPr lang="en-GB" sz="2800" dirty="0" smtClean="0"/>
          </a:p>
          <a:p>
            <a:pPr marL="457200" indent="-457200">
              <a:buFontTx/>
              <a:buChar char="-"/>
            </a:pPr>
            <a:r>
              <a:rPr lang="uk-UA" sz="2800" dirty="0" smtClean="0">
                <a:solidFill>
                  <a:srgbClr val="FF0000"/>
                </a:solidFill>
              </a:rPr>
              <a:t>Не користуйтесь </a:t>
            </a:r>
            <a:r>
              <a:rPr lang="en-GB" sz="2800" dirty="0" err="1" smtClean="0">
                <a:solidFill>
                  <a:srgbClr val="FF0000"/>
                </a:solidFill>
              </a:rPr>
              <a:t>Gooogle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>перекладачем з української на англійську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210300"/>
            <a:ext cx="899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7030A0"/>
                </a:solidFill>
              </a:rPr>
              <a:t>Morley</a:t>
            </a:r>
            <a:r>
              <a:rPr lang="ru-RU" sz="2400" dirty="0">
                <a:solidFill>
                  <a:srgbClr val="7030A0"/>
                </a:solidFill>
              </a:rPr>
              <a:t>, J., </a:t>
            </a:r>
            <a:r>
              <a:rPr lang="ru-RU" sz="2400" dirty="0" smtClean="0">
                <a:solidFill>
                  <a:srgbClr val="7030A0"/>
                </a:solidFill>
              </a:rPr>
              <a:t>2015</a:t>
            </a:r>
            <a:r>
              <a:rPr lang="en-GB" sz="2400" dirty="0" smtClean="0">
                <a:solidFill>
                  <a:srgbClr val="7030A0"/>
                </a:solidFill>
              </a:rPr>
              <a:t>b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Academic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Phrasebank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The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University</a:t>
            </a:r>
            <a:r>
              <a:rPr lang="ru-RU" sz="2400" dirty="0">
                <a:solidFill>
                  <a:srgbClr val="7030A0"/>
                </a:solidFill>
              </a:rPr>
              <a:t> of </a:t>
            </a:r>
            <a:r>
              <a:rPr lang="ru-RU" sz="2400" dirty="0" err="1" smtClean="0">
                <a:solidFill>
                  <a:srgbClr val="7030A0"/>
                </a:solidFill>
              </a:rPr>
              <a:t>Manchester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  <a:p>
            <a:r>
              <a:rPr lang="en-GB" dirty="0">
                <a:solidFill>
                  <a:srgbClr val="7030A0"/>
                </a:solidFill>
                <a:hlinkClick r:id="rId3"/>
              </a:rPr>
              <a:t>http://</a:t>
            </a:r>
            <a:r>
              <a:rPr lang="en-GB" dirty="0" smtClean="0">
                <a:solidFill>
                  <a:srgbClr val="7030A0"/>
                </a:solidFill>
                <a:hlinkClick r:id="rId3"/>
              </a:rPr>
              <a:t>storage.genebang.com/file/cGF0aD11ZS8yMDE4MDcvdWUyNjM4XzEgQWNhZGVtaWMgUGhyYXNlYmFuayAyMDE1YiBlbmhhbmNlZCBlZGl0aW9uIDIucGRm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endParaRPr lang="uk-UA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2400" dirty="0" err="1" smtClean="0">
                <a:solidFill>
                  <a:srgbClr val="7030A0"/>
                </a:solidFill>
              </a:rPr>
              <a:t>Неворотин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А.И</a:t>
            </a:r>
            <a:r>
              <a:rPr lang="ru-RU" sz="2400" dirty="0">
                <a:solidFill>
                  <a:srgbClr val="7030A0"/>
                </a:solidFill>
              </a:rPr>
              <a:t>., 2001. Матричный фразеологический сборник. Пособие по написанию научной статьи на английском языке.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45944" y="1028700"/>
            <a:ext cx="8988552" cy="1595693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2894965"/>
            <a:r>
              <a:rPr lang="ru-RU" dirty="0" err="1" smtClean="0"/>
              <a:t>Ключові</a:t>
            </a:r>
            <a:r>
              <a:rPr lang="ru-RU" dirty="0" smtClean="0"/>
              <a:t> слова</a:t>
            </a:r>
            <a:endParaRPr lang="en-US" dirty="0" smtClean="0"/>
          </a:p>
          <a:p>
            <a:pPr marL="2894965"/>
            <a:r>
              <a:rPr lang="en-US" dirty="0" smtClean="0"/>
              <a:t>Key words</a:t>
            </a:r>
            <a:endParaRPr lang="ru-RU" dirty="0"/>
          </a:p>
        </p:txBody>
      </p:sp>
      <p:sp>
        <p:nvSpPr>
          <p:cNvPr id="5" name="object 3"/>
          <p:cNvSpPr txBox="1"/>
          <p:nvPr/>
        </p:nvSpPr>
        <p:spPr>
          <a:xfrm>
            <a:off x="666496" y="3009900"/>
            <a:ext cx="8020304" cy="4349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Як правило не повторюють слова із назви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Доповнюють та деталізують назву роботи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Кількість ключових слів або словосполучень -  5-6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uk-UA" sz="3200" dirty="0" smtClean="0">
                <a:solidFill>
                  <a:srgbClr val="FF0000"/>
                </a:solidFill>
                <a:latin typeface="Georgia"/>
                <a:cs typeface="Georgia"/>
              </a:rPr>
              <a:t>Типова помилка: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uk-UA" sz="3200" dirty="0" smtClean="0">
                <a:solidFill>
                  <a:srgbClr val="FF0000"/>
                </a:solidFill>
                <a:latin typeface="Georgia"/>
                <a:cs typeface="Georgia"/>
              </a:rPr>
              <a:t>Ключові слова повністю взяті із назви</a:t>
            </a:r>
            <a:endParaRPr sz="32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271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9" y="114300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err="1" smtClean="0"/>
              <a:t>Вст</a:t>
            </a:r>
            <a:r>
              <a:rPr spc="10" dirty="0" err="1" smtClean="0"/>
              <a:t>у</a:t>
            </a:r>
            <a:r>
              <a:rPr spc="5" dirty="0" err="1" smtClean="0"/>
              <a:t>п</a:t>
            </a:r>
            <a:r>
              <a:rPr lang="en-US" spc="5" dirty="0" smtClean="0"/>
              <a:t> - Introduction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1181100"/>
            <a:ext cx="8498840" cy="7755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indent="-5715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Сучасний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стан, та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важливість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показати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контексті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відомого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3600" dirty="0" smtClean="0">
                <a:latin typeface="Arial" pitchFamily="34" charset="0"/>
                <a:cs typeface="Arial" pitchFamily="34" charset="0"/>
              </a:rPr>
              <a:t>Наголосіть 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на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важливість 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проблеми. Чому її слід вивчати, у чому новизна вашого дослідження, яка була його мета і завдання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71500" indent="-57150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3600" dirty="0" smtClean="0">
                <a:latin typeface="Arial" pitchFamily="34" charset="0"/>
                <a:cs typeface="Arial" pitchFamily="34" charset="0"/>
              </a:rPr>
              <a:t>Висуваються робочі гіпотези або визначається мета</a:t>
            </a:r>
            <a:endParaRPr lang="uk-UA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Типові </a:t>
            </a:r>
            <a:r>
              <a:rPr lang="uk-UA" sz="4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помилки:</a:t>
            </a:r>
          </a:p>
          <a:p>
            <a:pPr marL="571500" indent="-33338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вказуються </a:t>
            </a:r>
            <a:r>
              <a:rPr lang="uk-UA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автори, які вивчали проблему, але не їх результати, </a:t>
            </a:r>
            <a:endParaRPr lang="uk-UA" sz="36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71500" indent="-33338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вживаються </a:t>
            </a:r>
            <a:r>
              <a:rPr lang="uk-UA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загальні фрази без уточнення та посилання. </a:t>
            </a:r>
          </a:p>
          <a:p>
            <a:pPr marL="3556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049" y="1047510"/>
            <a:ext cx="8915399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Розпочати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із загальної проблеми та перейти до конкретної тематики, своєї роботи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Висунути 1-3 гіпотези (для збереження інтриги, бажано щоб не всі гіпотези було підтверджено)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В останньому параграфі, описати що саме зроблено в даній роботі.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Пряме цитування, як правило,  не використовується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Типові помилки</a:t>
            </a:r>
            <a:r>
              <a:rPr lang="uk-UA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вступ частково, а інколи навіть повністю поза межами  основних результатів  представлених в рукописі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Втрачається «</a:t>
            </a:r>
            <a:r>
              <a:rPr lang="uk-UA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червона стрічка</a:t>
            </a:r>
            <a:r>
              <a:rPr lang="uk-UA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роботи </a:t>
            </a:r>
            <a:endParaRPr lang="uk-UA" sz="3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3575" y="293757"/>
            <a:ext cx="4212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Структура вступу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001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77108"/>
          </a:xfrm>
        </p:spPr>
        <p:txBody>
          <a:bodyPr/>
          <a:lstStyle/>
          <a:p>
            <a:pPr algn="ctr"/>
            <a:r>
              <a:rPr lang="uk-UA" dirty="0" smtClean="0"/>
              <a:t>Загальні рекомендації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" y="266700"/>
            <a:ext cx="8988552" cy="1595693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74625" algn="ctr">
              <a:lnSpc>
                <a:spcPct val="100000"/>
              </a:lnSpc>
            </a:pPr>
            <a:r>
              <a:rPr lang="uk-UA" dirty="0" smtClean="0"/>
              <a:t>Матеріал та м</a:t>
            </a:r>
            <a:r>
              <a:rPr dirty="0" err="1" smtClean="0"/>
              <a:t>етоди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Materials and methods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40659" y="4610100"/>
            <a:ext cx="83820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uk-UA" sz="3200" dirty="0" smtClean="0">
                <a:latin typeface="Georgia"/>
                <a:cs typeface="Georgia"/>
              </a:rPr>
              <a:t>Спочатку надається опис матеріалу, зокрема зазначається: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 smtClean="0">
                <a:latin typeface="Georgia"/>
                <a:cs typeface="Georgia"/>
              </a:rPr>
              <a:t>обсяг даних або розмір вибірки, що використано у роботі;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 smtClean="0">
                <a:latin typeface="Georgia"/>
                <a:cs typeface="Georgia"/>
              </a:rPr>
              <a:t>місця збору матеріалу;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>
                <a:latin typeface="Georgia"/>
                <a:cs typeface="Georgia"/>
              </a:rPr>
              <a:t>д</a:t>
            </a:r>
            <a:r>
              <a:rPr lang="uk-UA" sz="3200" dirty="0" smtClean="0">
                <a:latin typeface="Georgia"/>
                <a:cs typeface="Georgia"/>
              </a:rPr>
              <a:t>еталізується об'єкт дослідження  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975847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Georgia"/>
                <a:ea typeface="+mj-ea"/>
                <a:cs typeface="Georgia"/>
              </a:rPr>
              <a:t>Матеріал</a:t>
            </a:r>
            <a:endParaRPr lang="ru-RU" sz="3600" b="1" dirty="0">
              <a:latin typeface="Georgia"/>
              <a:ea typeface="+mj-e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38" y="2221521"/>
            <a:ext cx="8469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Лише ті, що мають безпосереднє відношення до результатів (ані менше, ані більше)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dirty="0" smtClean="0"/>
              <a:t>Методи дослідження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952500"/>
            <a:ext cx="8280400" cy="5290679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– навести</a:t>
            </a:r>
            <a:r>
              <a:rPr lang="ru-RU" spc="-145" dirty="0"/>
              <a:t> </a:t>
            </a:r>
            <a:r>
              <a:rPr lang="ru-RU" dirty="0" err="1"/>
              <a:t>посилання</a:t>
            </a:r>
            <a:endParaRPr lang="ru-RU" dirty="0"/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pc="-5" dirty="0" err="1"/>
              <a:t>Якщо</a:t>
            </a:r>
            <a:r>
              <a:rPr lang="ru-RU" spc="-5" dirty="0"/>
              <a:t> </a:t>
            </a:r>
            <a:r>
              <a:rPr lang="ru-RU" dirty="0" err="1"/>
              <a:t>змінені</a:t>
            </a:r>
            <a:r>
              <a:rPr lang="ru-RU" dirty="0"/>
              <a:t> </a:t>
            </a:r>
            <a:r>
              <a:rPr lang="ru-RU" spc="-5" dirty="0"/>
              <a:t>– </a:t>
            </a:r>
            <a:r>
              <a:rPr lang="ru-RU" dirty="0" err="1"/>
              <a:t>вказати</a:t>
            </a:r>
            <a:r>
              <a:rPr lang="ru-RU" dirty="0"/>
              <a:t> </a:t>
            </a:r>
            <a:r>
              <a:rPr lang="ru-RU" spc="-5" dirty="0" err="1"/>
              <a:t>яким</a:t>
            </a:r>
            <a:r>
              <a:rPr lang="ru-RU" spc="-80" dirty="0"/>
              <a:t> </a:t>
            </a:r>
            <a:r>
              <a:rPr lang="ru-RU" dirty="0"/>
              <a:t>чином</a:t>
            </a:r>
          </a:p>
          <a:p>
            <a:pPr marL="355600" marR="906780" indent="-3429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 err="1"/>
              <a:t>Детальність</a:t>
            </a:r>
            <a:r>
              <a:rPr lang="ru-RU" dirty="0"/>
              <a:t> </a:t>
            </a:r>
            <a:r>
              <a:rPr lang="ru-RU" spc="-5" dirty="0"/>
              <a:t>– </a:t>
            </a:r>
            <a:r>
              <a:rPr lang="ru-RU" dirty="0" err="1"/>
              <a:t>щоб</a:t>
            </a:r>
            <a:r>
              <a:rPr lang="ru-RU" spc="-135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відтворюваність</a:t>
            </a:r>
            <a:endParaRPr lang="ru-RU" dirty="0"/>
          </a:p>
          <a:p>
            <a:pPr marL="355600" marR="80962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 err="1" smtClean="0"/>
              <a:t>Біоетика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окремий</a:t>
            </a:r>
            <a:r>
              <a:rPr lang="ru-RU" dirty="0"/>
              <a:t> параграф,  </a:t>
            </a:r>
            <a:r>
              <a:rPr lang="ru-RU" dirty="0" err="1"/>
              <a:t>інформована</a:t>
            </a:r>
            <a:r>
              <a:rPr lang="ru-RU" dirty="0"/>
              <a:t> </a:t>
            </a:r>
            <a:r>
              <a:rPr lang="ru-RU" dirty="0" err="1"/>
              <a:t>згода</a:t>
            </a:r>
            <a:r>
              <a:rPr lang="ru-RU" dirty="0"/>
              <a:t>,</a:t>
            </a:r>
            <a:r>
              <a:rPr lang="ru-RU" spc="-95" dirty="0"/>
              <a:t> </a:t>
            </a:r>
            <a:r>
              <a:rPr lang="ru-RU" dirty="0" err="1"/>
              <a:t>узгодження</a:t>
            </a:r>
            <a:r>
              <a:rPr lang="ru-RU" dirty="0"/>
              <a:t> процедур)!</a:t>
            </a:r>
          </a:p>
          <a:p>
            <a:pPr marL="355600" marR="80962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 smtClean="0"/>
              <a:t>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змішувати</a:t>
            </a:r>
            <a:r>
              <a:rPr lang="ru-RU" dirty="0"/>
              <a:t> порядок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53100"/>
            <a:ext cx="91305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Три </a:t>
            </a:r>
            <a:r>
              <a:rPr lang="ru-RU" sz="3200" dirty="0" err="1">
                <a:solidFill>
                  <a:srgbClr val="002060"/>
                </a:solidFill>
              </a:rPr>
              <a:t>основні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критерії</a:t>
            </a:r>
            <a:r>
              <a:rPr lang="ru-RU" sz="3200" dirty="0">
                <a:solidFill>
                  <a:srgbClr val="002060"/>
                </a:solidFill>
              </a:rPr>
              <a:t> при </a:t>
            </a:r>
            <a:r>
              <a:rPr lang="ru-RU" sz="3200" dirty="0" err="1">
                <a:solidFill>
                  <a:srgbClr val="002060"/>
                </a:solidFill>
              </a:rPr>
              <a:t>рецензуванні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Вашої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статті</a:t>
            </a:r>
            <a:r>
              <a:rPr lang="ru-RU" sz="3200" dirty="0">
                <a:solidFill>
                  <a:srgbClr val="002060"/>
                </a:solidFill>
              </a:rPr>
              <a:t>:</a:t>
            </a:r>
          </a:p>
          <a:p>
            <a:pPr marL="536575" indent="-15875">
              <a:buFontTx/>
              <a:buChar char="-"/>
            </a:pPr>
            <a:r>
              <a:rPr lang="ru-RU" sz="3200" dirty="0" err="1">
                <a:solidFill>
                  <a:srgbClr val="002060"/>
                </a:solidFill>
              </a:rPr>
              <a:t>відтворюваність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експерименту</a:t>
            </a:r>
            <a:endParaRPr lang="ru-RU" sz="3200" dirty="0">
              <a:solidFill>
                <a:srgbClr val="002060"/>
              </a:solidFill>
            </a:endParaRPr>
          </a:p>
          <a:p>
            <a:pPr marL="536575" indent="-15875">
              <a:buFontTx/>
              <a:buChar char="-"/>
            </a:pPr>
            <a:r>
              <a:rPr lang="ru-RU" sz="3200" dirty="0" err="1">
                <a:solidFill>
                  <a:srgbClr val="002060"/>
                </a:solidFill>
              </a:rPr>
              <a:t>методи</a:t>
            </a:r>
            <a:r>
              <a:rPr lang="ru-RU" sz="3200" dirty="0">
                <a:solidFill>
                  <a:srgbClr val="002060"/>
                </a:solidFill>
              </a:rPr>
              <a:t> лабораторного </a:t>
            </a:r>
            <a:r>
              <a:rPr lang="ru-RU" sz="3200" dirty="0" err="1">
                <a:solidFill>
                  <a:srgbClr val="002060"/>
                </a:solidFill>
              </a:rPr>
              <a:t>аналізу</a:t>
            </a:r>
            <a:endParaRPr lang="ru-RU" sz="3200" dirty="0">
              <a:solidFill>
                <a:srgbClr val="002060"/>
              </a:solidFill>
            </a:endParaRPr>
          </a:p>
          <a:p>
            <a:pPr marL="536575" indent="-15875">
              <a:buFontTx/>
              <a:buChar char="-"/>
            </a:pPr>
            <a:r>
              <a:rPr lang="ru-RU" sz="3200" dirty="0" err="1">
                <a:solidFill>
                  <a:srgbClr val="002060"/>
                </a:solidFill>
              </a:rPr>
              <a:t>методи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статобробки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83" y="190500"/>
            <a:ext cx="8988552" cy="677108"/>
          </a:xfrm>
        </p:spPr>
        <p:txBody>
          <a:bodyPr/>
          <a:lstStyle/>
          <a:p>
            <a:pPr algn="ctr"/>
            <a:r>
              <a:rPr lang="uk-UA" b="1" dirty="0"/>
              <a:t>Методи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104900"/>
            <a:ext cx="8280400" cy="6894195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err="1" smtClean="0"/>
              <a:t>Рецензенти</a:t>
            </a:r>
            <a:r>
              <a:rPr lang="ru-RU" dirty="0" smtClean="0"/>
              <a:t>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smtClean="0"/>
              <a:t>тест </a:t>
            </a:r>
            <a:r>
              <a:rPr lang="en-GB" dirty="0" smtClean="0"/>
              <a:t>ANOVA</a:t>
            </a:r>
            <a:r>
              <a:rPr lang="en-GB" dirty="0"/>
              <a:t>, </a:t>
            </a:r>
            <a:r>
              <a:rPr lang="en-GB" dirty="0" smtClean="0"/>
              <a:t>MANOVA</a:t>
            </a:r>
            <a:r>
              <a:rPr lang="uk-UA" dirty="0" smtClean="0"/>
              <a:t>, </a:t>
            </a:r>
            <a:r>
              <a:rPr lang="en-US" dirty="0" smtClean="0"/>
              <a:t>ANCOVA, </a:t>
            </a:r>
            <a:r>
              <a:rPr lang="uk-UA" dirty="0" smtClean="0"/>
              <a:t>лінійну регресію, метод </a:t>
            </a:r>
            <a:r>
              <a:rPr lang="uk-UA" dirty="0" err="1" smtClean="0"/>
              <a:t>бутстрєп</a:t>
            </a:r>
            <a:r>
              <a:rPr lang="uk-UA" dirty="0" smtClean="0"/>
              <a:t> аналізу</a:t>
            </a:r>
            <a:r>
              <a:rPr lang="uk-UA" dirty="0"/>
              <a:t>.</a:t>
            </a:r>
            <a:endParaRPr lang="uk-UA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err="1" smtClean="0"/>
              <a:t>Виконайте</a:t>
            </a:r>
            <a:r>
              <a:rPr lang="ru-RU" dirty="0" smtClean="0"/>
              <a:t> </a:t>
            </a:r>
            <a:r>
              <a:rPr lang="ru-RU" dirty="0" err="1" smtClean="0"/>
              <a:t>перевірку</a:t>
            </a:r>
            <a:r>
              <a:rPr lang="ru-RU" dirty="0" smtClean="0"/>
              <a:t> </a:t>
            </a:r>
            <a:r>
              <a:rPr lang="ru-RU" dirty="0" err="1"/>
              <a:t>вибірок</a:t>
            </a:r>
            <a:r>
              <a:rPr lang="ru-RU" dirty="0"/>
              <a:t> на </a:t>
            </a:r>
            <a:r>
              <a:rPr lang="ru-RU" dirty="0" err="1"/>
              <a:t>нормальність</a:t>
            </a:r>
            <a:r>
              <a:rPr lang="ru-RU" dirty="0"/>
              <a:t> </a:t>
            </a:r>
            <a:r>
              <a:rPr lang="ru-RU" dirty="0" err="1" smtClean="0"/>
              <a:t>розподілу</a:t>
            </a:r>
            <a:endParaRPr lang="ru-RU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Не рекомендовано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smtClean="0"/>
              <a:t>Стьюдента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Типові </a:t>
            </a:r>
            <a:r>
              <a:rPr lang="uk-UA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помилки – це в</a:t>
            </a:r>
            <a:r>
              <a:rPr lang="uk-UA" i="1" dirty="0" smtClean="0">
                <a:solidFill>
                  <a:srgbClr val="FF0000"/>
                </a:solidFill>
              </a:rPr>
              <a:t>ідсутність: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i="1" dirty="0" smtClean="0">
                <a:solidFill>
                  <a:srgbClr val="FF0000"/>
                </a:solidFill>
              </a:rPr>
              <a:t>перевірки вибірки на закон розподілу;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i="1" dirty="0" smtClean="0">
                <a:solidFill>
                  <a:srgbClr val="FF0000"/>
                </a:solidFill>
              </a:rPr>
              <a:t>обґрунтування щодо застосування того або іншого статистичного методу;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i="1" dirty="0" smtClean="0">
                <a:solidFill>
                  <a:srgbClr val="FF0000"/>
                </a:solidFill>
              </a:rPr>
              <a:t>перевірки залишків моделі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3" y="254253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95250" algn="ctr">
              <a:lnSpc>
                <a:spcPct val="100000"/>
              </a:lnSpc>
            </a:pPr>
            <a:r>
              <a:rPr dirty="0" err="1" smtClean="0"/>
              <a:t>Результати</a:t>
            </a:r>
            <a:r>
              <a:rPr lang="en-US" dirty="0" smtClean="0"/>
              <a:t> - </a:t>
            </a:r>
            <a:r>
              <a:rPr lang="en-US" dirty="0" err="1" smtClean="0"/>
              <a:t>Resutls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257300"/>
            <a:ext cx="8305800" cy="6812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Розділ поєднано </a:t>
            </a:r>
            <a:r>
              <a:rPr lang="uk-UA" sz="3200" dirty="0">
                <a:latin typeface="Georgia"/>
                <a:cs typeface="Georgia"/>
              </a:rPr>
              <a:t>зі «вступом» і пояснює, як результати досліджень </a:t>
            </a:r>
            <a:r>
              <a:rPr lang="uk-UA" sz="3200" dirty="0" smtClean="0">
                <a:latin typeface="Georgia"/>
                <a:cs typeface="Georgia"/>
              </a:rPr>
              <a:t>підтверджують </a:t>
            </a:r>
            <a:r>
              <a:rPr lang="uk-UA" sz="3200" dirty="0">
                <a:latin typeface="Georgia"/>
                <a:cs typeface="Georgia"/>
              </a:rPr>
              <a:t>позитивні результати тестування основної наукової гіпотези.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Допускається використання</a:t>
            </a:r>
            <a:r>
              <a:rPr sz="3200" dirty="0" smtClean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не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хронологічн</a:t>
            </a:r>
            <a:r>
              <a:rPr lang="uk-UA" sz="3200" dirty="0" err="1" smtClean="0">
                <a:latin typeface="Georgia"/>
                <a:cs typeface="Georgia"/>
              </a:rPr>
              <a:t>ого</a:t>
            </a:r>
            <a:r>
              <a:rPr sz="3200" dirty="0" smtClean="0">
                <a:latin typeface="Georgia"/>
                <a:cs typeface="Georgia"/>
              </a:rPr>
              <a:t>, </a:t>
            </a:r>
            <a:r>
              <a:rPr sz="3200" dirty="0">
                <a:latin typeface="Georgia"/>
                <a:cs typeface="Georgia"/>
              </a:rPr>
              <a:t>а</a:t>
            </a:r>
            <a:r>
              <a:rPr sz="3200" spc="-85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логічн</a:t>
            </a:r>
            <a:r>
              <a:rPr lang="uk-UA" sz="3200" dirty="0" err="1" smtClean="0">
                <a:latin typeface="Georgia"/>
                <a:cs typeface="Georgia"/>
              </a:rPr>
              <a:t>ого</a:t>
            </a:r>
            <a:r>
              <a:rPr lang="uk-UA" sz="3200" dirty="0" smtClean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опис</a:t>
            </a:r>
            <a:r>
              <a:rPr lang="uk-UA" sz="3200" dirty="0" smtClean="0">
                <a:latin typeface="Georgia"/>
                <a:cs typeface="Georgia"/>
              </a:rPr>
              <a:t>у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Основні, а не все що було</a:t>
            </a:r>
            <a:r>
              <a:rPr sz="3200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зроблено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Ілюструвати мінімально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необхідними  зведеними даними </a:t>
            </a:r>
            <a:r>
              <a:rPr sz="3200" spc="-5" dirty="0">
                <a:latin typeface="Georgia"/>
                <a:cs typeface="Georgia"/>
              </a:rPr>
              <a:t>(</a:t>
            </a:r>
            <a:r>
              <a:rPr sz="3200" spc="-5" dirty="0" err="1">
                <a:latin typeface="Georgia"/>
                <a:cs typeface="Georgia"/>
              </a:rPr>
              <a:t>вихідні</a:t>
            </a:r>
            <a:r>
              <a:rPr sz="3200" spc="-5" dirty="0">
                <a:latin typeface="Georgia"/>
                <a:cs typeface="Georgia"/>
              </a:rPr>
              <a:t> </a:t>
            </a:r>
            <a:r>
              <a:rPr lang="uk-UA" sz="3200" spc="-5" dirty="0" smtClean="0">
                <a:latin typeface="Georgia"/>
                <a:cs typeface="Georgia"/>
              </a:rPr>
              <a:t>або проміжні </a:t>
            </a:r>
            <a:r>
              <a:rPr sz="3200" dirty="0" err="1" smtClean="0">
                <a:latin typeface="Georgia"/>
                <a:cs typeface="Georgia"/>
              </a:rPr>
              <a:t>дані</a:t>
            </a:r>
            <a:r>
              <a:rPr sz="3200" dirty="0" smtClean="0">
                <a:latin typeface="Georgia"/>
                <a:cs typeface="Georgia"/>
              </a:rPr>
              <a:t>  </a:t>
            </a:r>
            <a:r>
              <a:rPr sz="3200" dirty="0">
                <a:latin typeface="Georgia"/>
                <a:cs typeface="Georgia"/>
              </a:rPr>
              <a:t>можуть </a:t>
            </a:r>
            <a:r>
              <a:rPr sz="3200" spc="-5" dirty="0">
                <a:latin typeface="Georgia"/>
                <a:cs typeface="Georgia"/>
              </a:rPr>
              <a:t>бути </a:t>
            </a:r>
            <a:r>
              <a:rPr sz="3200" dirty="0">
                <a:latin typeface="Georgia"/>
                <a:cs typeface="Georgia"/>
              </a:rPr>
              <a:t>в </a:t>
            </a:r>
            <a:r>
              <a:rPr sz="3200" dirty="0" err="1">
                <a:latin typeface="Georgia"/>
                <a:cs typeface="Georgia"/>
              </a:rPr>
              <a:t>додаткових</a:t>
            </a:r>
            <a:r>
              <a:rPr sz="3200" spc="-40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матеріалах</a:t>
            </a:r>
            <a:r>
              <a:rPr lang="uk-UA" sz="3200" dirty="0" smtClean="0">
                <a:latin typeface="Georgia"/>
                <a:cs typeface="Georgia"/>
              </a:rPr>
              <a:t>)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solidFill>
                  <a:srgbClr val="FF0000"/>
                </a:solidFill>
                <a:latin typeface="Georgia"/>
                <a:cs typeface="Georgia"/>
              </a:rPr>
              <a:t>Не містить посилань на літературу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solidFill>
                  <a:srgbClr val="FF0000"/>
                </a:solidFill>
                <a:latin typeface="Georgia"/>
                <a:cs typeface="Georgia"/>
              </a:rPr>
              <a:t>Не змішувати дискусію з результатами</a:t>
            </a:r>
            <a:endParaRPr sz="32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"/>
            <a:ext cx="8988552" cy="677108"/>
          </a:xfrm>
        </p:spPr>
        <p:txBody>
          <a:bodyPr/>
          <a:lstStyle/>
          <a:p>
            <a:pPr algn="ctr"/>
            <a:r>
              <a:rPr lang="uk-UA" dirty="0" smtClean="0"/>
              <a:t>Результати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9282" y="1409700"/>
            <a:ext cx="8377518" cy="4539704"/>
          </a:xfrm>
        </p:spPr>
        <p:txBody>
          <a:bodyPr/>
          <a:lstStyle/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800" dirty="0" smtClean="0"/>
              <a:t>Перед </a:t>
            </a:r>
            <a:r>
              <a:rPr lang="uk-UA" sz="2800" dirty="0"/>
              <a:t>формуванням ілюстраційних матеріалів потрібно точно визначити, на яке з поставлених питань статті буде відповідати та чи інша таблиця або рисунок. </a:t>
            </a:r>
            <a:endParaRPr lang="ru-RU" sz="2800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800" dirty="0" smtClean="0"/>
              <a:t>Мають </a:t>
            </a:r>
            <a:r>
              <a:rPr lang="uk-UA" sz="2800" dirty="0"/>
              <a:t>бути висвітлені  лише ті результати, які підтверджують або відхиляють </a:t>
            </a:r>
            <a:r>
              <a:rPr lang="uk-UA" sz="2800" dirty="0" smtClean="0"/>
              <a:t>гіпотезу/відповідають меті. 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FF0000"/>
                </a:solidFill>
              </a:rPr>
              <a:t>Таблиці не повинні дублювати вже наведені в тексті дані.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8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8988552" cy="677108"/>
          </a:xfrm>
        </p:spPr>
        <p:txBody>
          <a:bodyPr/>
          <a:lstStyle/>
          <a:p>
            <a:pPr algn="ctr"/>
            <a:r>
              <a:rPr lang="uk-UA" b="1" dirty="0" smtClean="0"/>
              <a:t>Обговорення</a:t>
            </a:r>
            <a:r>
              <a:rPr lang="ru-RU" b="1" dirty="0" smtClean="0"/>
              <a:t> </a:t>
            </a:r>
            <a:r>
              <a:rPr lang="ru-RU" b="1" dirty="0"/>
              <a:t>–</a:t>
            </a:r>
            <a:r>
              <a:rPr lang="en-GB" b="1" dirty="0"/>
              <a:t>Discussion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106" y="1181100"/>
            <a:ext cx="8763000" cy="6632585"/>
          </a:xfrm>
        </p:spPr>
        <p:txBody>
          <a:bodyPr/>
          <a:lstStyle/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Дискусія вважається найважливішим елементом наукової статті. </a:t>
            </a:r>
            <a:endParaRPr lang="ru-RU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Стисла, має максимально доводити правоту точки зору автора, узагальнюючи результати власних досліджень та дані інших авторів щодо підтвердження тієї чи іншої наукової гіпотези (від конкретного — до загального). </a:t>
            </a:r>
            <a:endParaRPr lang="ru-RU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Конкретні результати досліджень мають бути точно поєднані з відповідями на конкретно-поставлені запитання наукової гіпотези автора у </a:t>
            </a:r>
            <a:r>
              <a:rPr lang="uk-UA" dirty="0" smtClean="0"/>
              <a:t>«Вступі»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rgbClr val="C00000"/>
                </a:solidFill>
              </a:rPr>
              <a:t>Не </a:t>
            </a:r>
            <a:r>
              <a:rPr lang="uk-UA" dirty="0" err="1">
                <a:solidFill>
                  <a:srgbClr val="C00000"/>
                </a:solidFill>
              </a:rPr>
              <a:t>повторєю</a:t>
            </a:r>
            <a:r>
              <a:rPr lang="uk-UA" spc="-75" dirty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результати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0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5" y="0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4763" indent="-4763" algn="ctr">
              <a:lnSpc>
                <a:spcPct val="100000"/>
              </a:lnSpc>
            </a:pPr>
            <a:r>
              <a:rPr dirty="0" err="1" smtClean="0"/>
              <a:t>Обговорення</a:t>
            </a:r>
            <a:r>
              <a:rPr lang="en-US" dirty="0" smtClean="0"/>
              <a:t> –Discussion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200" y="1129105"/>
            <a:ext cx="8956361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Типові </a:t>
            </a:r>
            <a:r>
              <a:rPr lang="uk-UA" sz="3200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помилки:</a:t>
            </a:r>
          </a:p>
          <a:p>
            <a:pPr marL="627063" lvl="0" indent="-268288">
              <a:buFont typeface="Arial" pitchFamily="34" charset="0"/>
              <a:buChar char="•"/>
            </a:pPr>
            <a:r>
              <a:rPr lang="uk-UA" sz="3200" dirty="0">
                <a:solidFill>
                  <a:srgbClr val="FF0000"/>
                </a:solidFill>
                <a:latin typeface="+mj-lt"/>
              </a:rPr>
              <a:t>Слабка дискусія, за рахунок не достатнього огляду та співставлення з раніше відомими </a:t>
            </a:r>
            <a:r>
              <a:rPr lang="uk-UA" sz="3200" dirty="0" smtClean="0">
                <a:solidFill>
                  <a:srgbClr val="FF0000"/>
                </a:solidFill>
                <a:latin typeface="+mj-lt"/>
              </a:rPr>
              <a:t>результатами</a:t>
            </a:r>
          </a:p>
          <a:p>
            <a:pPr marL="627063" indent="-268288">
              <a:buFont typeface="Arial" pitchFamily="34" charset="0"/>
              <a:buChar char="•"/>
            </a:pPr>
            <a:r>
              <a:rPr lang="uk-UA" sz="3200" dirty="0">
                <a:solidFill>
                  <a:srgbClr val="FF0000"/>
                </a:solidFill>
                <a:latin typeface="+mj-lt"/>
                <a:cs typeface="Georgia"/>
              </a:rPr>
              <a:t>Штучні обмеження і слабкість автора при обговоренні отриманих результатів призводять до непереконливості їх значення і загальної достовірності </a:t>
            </a:r>
            <a:r>
              <a:rPr lang="uk-UA" sz="3200" dirty="0" smtClean="0">
                <a:solidFill>
                  <a:srgbClr val="FF0000"/>
                </a:solidFill>
                <a:latin typeface="+mj-lt"/>
                <a:cs typeface="Georgia"/>
              </a:rPr>
              <a:t>викладених матеріалів</a:t>
            </a:r>
            <a:r>
              <a:rPr lang="uk-UA" sz="3200" dirty="0" smtClean="0">
                <a:latin typeface="+mj-lt"/>
                <a:cs typeface="Georgia"/>
              </a:rPr>
              <a:t>.</a:t>
            </a:r>
            <a:endParaRPr lang="uk-UA" sz="3200" dirty="0">
              <a:latin typeface="+mj-lt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114" y="5600700"/>
            <a:ext cx="86461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sz="2800" dirty="0" smtClean="0">
                <a:latin typeface="Georgia"/>
                <a:cs typeface="Georgia"/>
              </a:rPr>
              <a:t>Для побудови цікавої дискусії обговоріть та оцініть протиріччя деяких отриманих Вами результатів, обговоріть будь-які неочікувано-винайдені результати.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677108"/>
          </a:xfrm>
        </p:spPr>
        <p:txBody>
          <a:bodyPr/>
          <a:lstStyle/>
          <a:p>
            <a:pPr algn="ctr" eaLnBrk="1" hangingPunct="1"/>
            <a:r>
              <a:rPr lang="uk-UA" b="1" dirty="0" smtClean="0"/>
              <a:t>Висновки</a:t>
            </a:r>
            <a:r>
              <a:rPr lang="en-US" b="1" dirty="0"/>
              <a:t> </a:t>
            </a:r>
            <a:r>
              <a:rPr lang="en-US" b="1" dirty="0" smtClean="0"/>
              <a:t>- Conclusions</a:t>
            </a:r>
            <a:endParaRPr lang="ru-RU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4900"/>
            <a:ext cx="8458200" cy="7201972"/>
          </a:xfrm>
          <a:prstGeom prst="rect">
            <a:avLst/>
          </a:prstGeom>
        </p:spPr>
        <p:txBody>
          <a:bodyPr/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</a:rPr>
              <a:t>Коротко охарактеризуйте одержані результати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</a:rPr>
              <a:t>Висновок</a:t>
            </a:r>
          </a:p>
          <a:p>
            <a:pPr marL="801688" indent="-354013" eaLnBrk="1" hangingPunct="1"/>
            <a:r>
              <a:rPr lang="ru-RU" sz="3600" dirty="0" smtClean="0">
                <a:latin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щось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нове</a:t>
            </a:r>
            <a:r>
              <a:rPr lang="ru-RU" sz="3600" dirty="0">
                <a:latin typeface="Times New Roman" pitchFamily="18" charset="0"/>
              </a:rPr>
              <a:t>, а не </a:t>
            </a:r>
            <a:r>
              <a:rPr lang="uk-UA" sz="3600" dirty="0">
                <a:latin typeface="Times New Roman" pitchFamily="18" charset="0"/>
              </a:rPr>
              <a:t>перефразоване</a:t>
            </a:r>
            <a:r>
              <a:rPr lang="ru-RU" sz="3600" dirty="0">
                <a:latin typeface="Times New Roman" pitchFamily="18" charset="0"/>
              </a:rPr>
              <a:t> «</a:t>
            </a:r>
            <a:r>
              <a:rPr lang="uk-UA" sz="3600" dirty="0">
                <a:latin typeface="Times New Roman" pitchFamily="18" charset="0"/>
              </a:rPr>
              <a:t>Обговорення</a:t>
            </a:r>
            <a:r>
              <a:rPr lang="ru-RU" sz="3600" dirty="0" smtClean="0">
                <a:latin typeface="Times New Roman" pitchFamily="18" charset="0"/>
              </a:rPr>
              <a:t>»</a:t>
            </a:r>
          </a:p>
          <a:p>
            <a:pPr marL="801688" indent="-354013" eaLnBrk="1" hangingPunct="1"/>
            <a:r>
              <a:rPr lang="ru-RU" sz="3600" dirty="0" smtClean="0">
                <a:latin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перспективи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подальших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досліджень</a:t>
            </a:r>
            <a:r>
              <a:rPr lang="ru-RU" sz="3600" dirty="0">
                <a:latin typeface="Times New Roman" pitchFamily="18" charset="0"/>
              </a:rPr>
              <a:t>, </a:t>
            </a:r>
            <a:endParaRPr lang="ru-RU" sz="3600" dirty="0" smtClean="0">
              <a:latin typeface="Times New Roman" pitchFamily="18" charset="0"/>
            </a:endParaRPr>
          </a:p>
          <a:p>
            <a:pPr marL="801688" indent="-354013" eaLnBrk="1" hangingPunct="1"/>
            <a:r>
              <a:rPr lang="ru-RU" sz="3600" dirty="0" smtClean="0">
                <a:latin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Ваші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</a:rPr>
              <a:t>думки, </a:t>
            </a:r>
            <a:r>
              <a:rPr lang="ru-RU" sz="3600" dirty="0" err="1">
                <a:latin typeface="Times New Roman" pitchFamily="18" charset="0"/>
              </a:rPr>
              <a:t>які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повинні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запам'ятатися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читачеві</a:t>
            </a:r>
            <a:r>
              <a:rPr lang="ru-RU" sz="3600" dirty="0" smtClean="0">
                <a:latin typeface="Times New Roman" pitchFamily="18" charset="0"/>
              </a:rPr>
              <a:t>. 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</a:rPr>
              <a:t>Не повторюйте Анотацію;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</a:rPr>
              <a:t>Не змішуйте з Обговоренням;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можна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писати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в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кінці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статті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висновки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за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зразком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</a:rPr>
              <a:t>дисертаційних</a:t>
            </a:r>
            <a:r>
              <a:rPr lang="ru-RU" sz="3600" dirty="0" smtClean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9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618"/>
            <a:ext cx="7772400" cy="677108"/>
          </a:xfrm>
        </p:spPr>
        <p:txBody>
          <a:bodyPr/>
          <a:lstStyle/>
          <a:p>
            <a:pPr algn="ctr" eaLnBrk="1" hangingPunct="1"/>
            <a:r>
              <a:rPr lang="uk-UA" b="1" dirty="0" smtClean="0"/>
              <a:t>Список літератури</a:t>
            </a:r>
            <a:endParaRPr lang="ru-RU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88" y="876300"/>
            <a:ext cx="9144000" cy="8082213"/>
          </a:xfrm>
          <a:prstGeom prst="rect">
            <a:avLst/>
          </a:prstGeo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 smtClean="0">
                <a:latin typeface="Times New Roman" pitchFamily="18" charset="0"/>
              </a:rPr>
              <a:t>Загальні рекомендації: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</a:rPr>
              <a:t>Обмежуйтеся лише необхідними і достатніми цитуваннями; 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</a:rPr>
              <a:t>Цитуйте лише ті роботи, які ви прочитали повністю;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</a:rPr>
              <a:t>Бажано використовувати лише реферовані і рецензовані джерела;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</a:rPr>
              <a:t>«Сіра» література лише у дуже обмеженій кількості. Публікація - це науковий продукт, що має різну якість.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C00000"/>
                </a:solidFill>
              </a:rPr>
              <a:t>Недопустима практика:</a:t>
            </a: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C00000"/>
                </a:solidFill>
              </a:rPr>
              <a:t>Переважне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цитування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власних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праць</a:t>
            </a:r>
            <a:r>
              <a:rPr lang="ru-RU" sz="2800" spc="-60" dirty="0">
                <a:solidFill>
                  <a:srgbClr val="C00000"/>
                </a:solidFill>
              </a:rPr>
              <a:t>;</a:t>
            </a:r>
            <a:endParaRPr lang="ru-RU" sz="2800" spc="-60" dirty="0" smtClean="0">
              <a:solidFill>
                <a:srgbClr val="C00000"/>
              </a:solidFill>
            </a:endParaRP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 err="1" smtClean="0">
                <a:solidFill>
                  <a:srgbClr val="C00000"/>
                </a:solidFill>
              </a:rPr>
              <a:t>Перецитування</a:t>
            </a:r>
            <a:r>
              <a:rPr lang="uk-UA" sz="2800" dirty="0" smtClean="0">
                <a:solidFill>
                  <a:srgbClr val="C00000"/>
                </a:solidFill>
              </a:rPr>
              <a:t> з інших джерел;</a:t>
            </a: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C00000"/>
                </a:solidFill>
              </a:rPr>
              <a:t>Переважання в списку </a:t>
            </a:r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dirty="0" err="1" smtClean="0">
                <a:solidFill>
                  <a:srgbClr val="C00000"/>
                </a:solidFill>
              </a:rPr>
              <a:t>застарілих</a:t>
            </a:r>
            <a:r>
              <a:rPr lang="ru-RU" sz="2800" dirty="0" smtClean="0">
                <a:solidFill>
                  <a:srgbClr val="C00000"/>
                </a:solidFill>
              </a:rPr>
              <a:t>» </a:t>
            </a:r>
            <a:r>
              <a:rPr lang="ru-RU" sz="2800" dirty="0" err="1" smtClean="0">
                <a:solidFill>
                  <a:srgbClr val="C00000"/>
                </a:solidFill>
              </a:rPr>
              <a:t>праць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uk-UA" sz="2800" dirty="0" smtClean="0">
                <a:solidFill>
                  <a:srgbClr val="C00000"/>
                </a:solidFill>
              </a:rPr>
              <a:t>вторинної та третинної літератури.</a:t>
            </a: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FF0000"/>
                </a:solidFill>
              </a:rPr>
              <a:t>Шахрайські </a:t>
            </a:r>
            <a:r>
              <a:rPr lang="uk-UA" sz="2800" dirty="0">
                <a:solidFill>
                  <a:srgbClr val="FF0000"/>
                </a:solidFill>
              </a:rPr>
              <a:t>або завідомо неточні посилання прирівнюються до неетичної поведінки і є неприйнятними. </a:t>
            </a:r>
            <a:endParaRPr lang="ru-RU" sz="2800" dirty="0">
              <a:solidFill>
                <a:srgbClr val="FF0000"/>
              </a:solidFill>
            </a:endParaRP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uk-UA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r>
              <a:rPr lang="ru-RU" dirty="0" err="1" smtClean="0"/>
              <a:t>Класифікації</a:t>
            </a:r>
            <a:r>
              <a:rPr lang="ru-RU" dirty="0" smtClean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endParaRPr lang="ru-RU" dirty="0"/>
          </a:p>
        </p:txBody>
      </p:sp>
      <p:sp>
        <p:nvSpPr>
          <p:cNvPr id="4" name="Трапеция 3"/>
          <p:cNvSpPr/>
          <p:nvPr/>
        </p:nvSpPr>
        <p:spPr>
          <a:xfrm rot="10800000">
            <a:off x="990600" y="1181100"/>
            <a:ext cx="7239000" cy="2819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 rot="10800000">
            <a:off x="1704972" y="4000500"/>
            <a:ext cx="5791203" cy="2286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рапеция 5"/>
          <p:cNvSpPr/>
          <p:nvPr/>
        </p:nvSpPr>
        <p:spPr>
          <a:xfrm rot="10800000">
            <a:off x="2285998" y="6286500"/>
            <a:ext cx="4648202" cy="190500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81174" y="1409700"/>
            <a:ext cx="5762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Первинна</a:t>
            </a:r>
          </a:p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описує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оригінальне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опублікована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рецензованому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журналі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патенті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9273" y="4000501"/>
            <a:ext cx="5724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Вторинна</a:t>
            </a:r>
          </a:p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оглядові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конференцій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монографії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збірники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4389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Третинна</a:t>
            </a:r>
          </a:p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енциклопедії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підручники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словники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0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t="22077" r="37462"/>
          <a:stretch/>
        </p:blipFill>
        <p:spPr bwMode="auto">
          <a:xfrm>
            <a:off x="381000" y="2324101"/>
            <a:ext cx="4268724" cy="530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351592"/>
            <a:ext cx="8988552" cy="1354217"/>
          </a:xfrm>
        </p:spPr>
        <p:txBody>
          <a:bodyPr/>
          <a:lstStyle/>
          <a:p>
            <a:pPr algn="ctr"/>
            <a:r>
              <a:rPr lang="uk-UA" dirty="0" smtClean="0"/>
              <a:t>Загальна </a:t>
            </a:r>
            <a:r>
              <a:rPr lang="uk-UA" smtClean="0"/>
              <a:t>організація наукової </a:t>
            </a:r>
            <a:r>
              <a:rPr lang="uk-UA" dirty="0" smtClean="0"/>
              <a:t>статті дослідницького типу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2993615"/>
            <a:ext cx="398038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Вступ </a:t>
            </a:r>
          </a:p>
          <a:p>
            <a:endParaRPr lang="uk-UA" sz="3600" b="1" dirty="0"/>
          </a:p>
          <a:p>
            <a:r>
              <a:rPr lang="uk-UA" sz="3600" b="1" dirty="0" smtClean="0"/>
              <a:t>Матеріал  і методи</a:t>
            </a:r>
          </a:p>
          <a:p>
            <a:endParaRPr lang="uk-UA" sz="3600" b="1" dirty="0"/>
          </a:p>
          <a:p>
            <a:r>
              <a:rPr lang="uk-UA" sz="3600" b="1" dirty="0" smtClean="0"/>
              <a:t>Результати</a:t>
            </a:r>
          </a:p>
          <a:p>
            <a:endParaRPr lang="uk-UA" sz="3600" b="1" dirty="0"/>
          </a:p>
          <a:p>
            <a:r>
              <a:rPr lang="uk-UA" sz="3600" b="1" dirty="0" smtClean="0"/>
              <a:t>Обговорення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447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9100"/>
            <a:ext cx="8988552" cy="677108"/>
          </a:xfrm>
        </p:spPr>
        <p:txBody>
          <a:bodyPr/>
          <a:lstStyle/>
          <a:p>
            <a:pPr algn="ctr"/>
            <a:r>
              <a:rPr lang="uk-UA" dirty="0" smtClean="0"/>
              <a:t>Оформлення списку літератури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3939540"/>
          </a:xfrm>
        </p:spPr>
        <p:txBody>
          <a:bodyPr/>
          <a:lstStyle/>
          <a:p>
            <a:r>
              <a:rPr lang="uk-UA" dirty="0" smtClean="0"/>
              <a:t>Використовуйте менеджери посилань!</a:t>
            </a:r>
          </a:p>
          <a:p>
            <a:endParaRPr lang="uk-UA" dirty="0"/>
          </a:p>
          <a:p>
            <a:pPr marL="457200" indent="-457200">
              <a:buFontTx/>
              <a:buChar char="-"/>
            </a:pPr>
            <a:r>
              <a:rPr lang="en-US" dirty="0" err="1" smtClean="0"/>
              <a:t>Mendeley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http://www.mendeley.com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en-US" dirty="0"/>
              <a:t>EndNote </a:t>
            </a:r>
            <a:r>
              <a:rPr lang="en-US" dirty="0">
                <a:hlinkClick r:id="rId3"/>
              </a:rPr>
              <a:t>http://endnote.com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uk-UA" dirty="0" smtClean="0"/>
          </a:p>
          <a:p>
            <a:pPr marL="457200" indent="-457200">
              <a:buFontTx/>
              <a:buChar char="-"/>
            </a:pPr>
            <a:endParaRPr lang="ru-RU" dirty="0" smtClean="0"/>
          </a:p>
          <a:p>
            <a:pPr marL="457200" indent="-457200">
              <a:buFontTx/>
              <a:buChar char="-"/>
            </a:pPr>
            <a:r>
              <a:rPr lang="ru-RU" dirty="0" err="1" smtClean="0"/>
              <a:t>Посібник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 smtClean="0"/>
              <a:t>роботі</a:t>
            </a:r>
            <a:r>
              <a:rPr lang="ru-RU" dirty="0" smtClean="0"/>
              <a:t> з </a:t>
            </a:r>
            <a:r>
              <a:rPr lang="ru-RU" dirty="0"/>
              <a:t>менеджером </a:t>
            </a:r>
            <a:r>
              <a:rPr lang="ru-RU" dirty="0" err="1" smtClean="0"/>
              <a:t>посилань</a:t>
            </a:r>
            <a:r>
              <a:rPr lang="ru-RU" dirty="0" smtClean="0"/>
              <a:t> Mendeley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lit-review.ru/guides/Mendeley_guide.pdf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7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26" b="5671"/>
          <a:stretch/>
        </p:blipFill>
        <p:spPr bwMode="auto">
          <a:xfrm>
            <a:off x="0" y="152400"/>
            <a:ext cx="9167814" cy="811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1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050"/>
            <a:ext cx="9096695" cy="824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7" y="2476500"/>
            <a:ext cx="8988552" cy="1354217"/>
          </a:xfrm>
        </p:spPr>
        <p:txBody>
          <a:bodyPr/>
          <a:lstStyle/>
          <a:p>
            <a:pPr algn="ctr"/>
            <a:r>
              <a:rPr lang="uk-UA" dirty="0"/>
              <a:t>Рекомендації до підготовки </a:t>
            </a:r>
            <a:r>
              <a:rPr lang="uk-UA" dirty="0" smtClean="0"/>
              <a:t>оглядової </a:t>
            </a:r>
            <a:r>
              <a:rPr lang="uk-UA" dirty="0"/>
              <a:t>статті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851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Структура оглядової статті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105180"/>
            <a:ext cx="8280400" cy="6709529"/>
          </a:xfrm>
        </p:spPr>
        <p:txBody>
          <a:bodyPr/>
          <a:lstStyle/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uk-UA" b="1" dirty="0" smtClean="0"/>
              <a:t>Вступ</a:t>
            </a:r>
            <a:r>
              <a:rPr lang="uk-UA" dirty="0" smtClean="0"/>
              <a:t> </a:t>
            </a:r>
            <a:r>
              <a:rPr lang="uk-UA" dirty="0"/>
              <a:t>з окресленням проблеми та описом останніх подій/досліджень, що визначає актуальність та </a:t>
            </a:r>
            <a:r>
              <a:rPr lang="uk-UA" b="1" dirty="0"/>
              <a:t>мету</a:t>
            </a:r>
            <a:r>
              <a:rPr lang="uk-UA" dirty="0"/>
              <a:t> наведеного огляду; </a:t>
            </a:r>
            <a:endParaRPr lang="uk-UA" dirty="0" smtClean="0"/>
          </a:p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/>
              <a:t>Стислі </a:t>
            </a:r>
            <a:r>
              <a:rPr lang="uk-UA" b="1" dirty="0" smtClean="0"/>
              <a:t>інформативно </a:t>
            </a:r>
            <a:r>
              <a:rPr lang="uk-UA" b="1" dirty="0"/>
              <a:t>пов’язані між собою розділи</a:t>
            </a:r>
            <a:r>
              <a:rPr lang="uk-UA" dirty="0"/>
              <a:t> із заголовками, що мають представляти </a:t>
            </a:r>
            <a:r>
              <a:rPr lang="uk-UA" i="1" dirty="0">
                <a:solidFill>
                  <a:srgbClr val="0070C0"/>
                </a:solidFill>
              </a:rPr>
              <a:t>осмислений </a:t>
            </a:r>
            <a:r>
              <a:rPr lang="uk-UA" i="1" dirty="0" smtClean="0">
                <a:solidFill>
                  <a:srgbClr val="0070C0"/>
                </a:solidFill>
              </a:rPr>
              <a:t>синтез </a:t>
            </a:r>
            <a:r>
              <a:rPr lang="uk-UA" i="1" dirty="0">
                <a:solidFill>
                  <a:srgbClr val="0070C0"/>
                </a:solidFill>
              </a:rPr>
              <a:t>літератури та власних ідей; критичний аналіз </a:t>
            </a:r>
            <a:r>
              <a:rPr lang="uk-UA" i="1" dirty="0" smtClean="0">
                <a:solidFill>
                  <a:srgbClr val="0070C0"/>
                </a:solidFill>
              </a:rPr>
              <a:t>літературних джерел</a:t>
            </a:r>
            <a:r>
              <a:rPr lang="uk-UA" dirty="0" smtClean="0"/>
              <a:t>; </a:t>
            </a:r>
          </a:p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uk-UA" b="1" dirty="0" smtClean="0"/>
              <a:t>Висновки </a:t>
            </a:r>
            <a:r>
              <a:rPr lang="uk-UA" dirty="0"/>
              <a:t>з проведеного огляду і </a:t>
            </a:r>
            <a:r>
              <a:rPr lang="uk-UA" b="1" dirty="0"/>
              <a:t>перспективи подальших досліджень.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8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dirty="0" err="1" smtClean="0"/>
              <a:t>Ілюстраційні</a:t>
            </a:r>
            <a:r>
              <a:rPr lang="uk-UA" dirty="0" smtClean="0"/>
              <a:t> матеріали до оглядової статті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2095500"/>
            <a:ext cx="900621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1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dirty="0" smtClean="0"/>
              <a:t>Схематична презентація матеріалу </a:t>
            </a:r>
            <a:r>
              <a:rPr lang="uk-UA" dirty="0"/>
              <a:t>оглядової статті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" y="2347913"/>
            <a:ext cx="9109637" cy="523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1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114300"/>
            <a:ext cx="8988552" cy="1231106"/>
          </a:xfrm>
        </p:spPr>
        <p:txBody>
          <a:bodyPr/>
          <a:lstStyle/>
          <a:p>
            <a:pPr algn="ctr"/>
            <a:r>
              <a:rPr lang="uk-UA" sz="4000" dirty="0" smtClean="0"/>
              <a:t>Приведення літературних джерел у табличну форму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8"/>
          <a:stretch/>
        </p:blipFill>
        <p:spPr bwMode="auto">
          <a:xfrm>
            <a:off x="0" y="1638300"/>
            <a:ext cx="8141118" cy="603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9"/>
          <a:stretch/>
        </p:blipFill>
        <p:spPr bwMode="auto">
          <a:xfrm>
            <a:off x="7270376" y="1638300"/>
            <a:ext cx="1873624" cy="603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3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53" y="342900"/>
            <a:ext cx="8915400" cy="6155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4000" dirty="0" smtClean="0">
                <a:latin typeface="+mj-lt"/>
              </a:rPr>
              <a:t>Супровідний лист при поданні рукопису </a:t>
            </a:r>
            <a:endParaRPr lang="ru-RU" sz="4000" dirty="0" smtClean="0">
              <a:latin typeface="+mj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81100"/>
            <a:ext cx="8839200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3000" dirty="0" smtClean="0">
                <a:latin typeface="+mj-lt"/>
                <a:cs typeface="Arial" pitchFamily="34" charset="0"/>
              </a:rPr>
              <a:t>В</a:t>
            </a:r>
            <a:r>
              <a:rPr lang="uk-UA" sz="3000" dirty="0" err="1" smtClean="0">
                <a:latin typeface="+mj-lt"/>
                <a:cs typeface="Arial" pitchFamily="34" charset="0"/>
              </a:rPr>
              <a:t>ід</a:t>
            </a:r>
            <a:r>
              <a:rPr lang="uk-UA" sz="3000" dirty="0" smtClean="0">
                <a:latin typeface="+mj-lt"/>
                <a:cs typeface="Arial" pitchFamily="34" charset="0"/>
              </a:rPr>
              <a:t> імені контактної особи</a:t>
            </a:r>
          </a:p>
          <a:p>
            <a:pPr marL="457200" indent="-457200" eaLnBrk="1" hangingPunct="1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000" dirty="0" smtClean="0">
                <a:latin typeface="+mj-lt"/>
                <a:cs typeface="Arial" pitchFamily="34" charset="0"/>
              </a:rPr>
              <a:t>Має містити:</a:t>
            </a:r>
          </a:p>
          <a:p>
            <a:pPr marL="450850" indent="-182563" eaLnBrk="1" hangingPunct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000" dirty="0">
                <a:latin typeface="+mj-lt"/>
                <a:cs typeface="Arial" pitchFamily="34" charset="0"/>
              </a:rPr>
              <a:t>відомості про автора відповідального за </a:t>
            </a:r>
            <a:r>
              <a:rPr lang="uk-UA" sz="3000" dirty="0" smtClean="0">
                <a:latin typeface="+mj-lt"/>
                <a:cs typeface="Arial" pitchFamily="34" charset="0"/>
              </a:rPr>
              <a:t>кореспонденцію  (</a:t>
            </a:r>
            <a:r>
              <a:rPr lang="uk-UA" sz="3000" dirty="0" err="1" smtClean="0">
                <a:latin typeface="+mj-lt"/>
                <a:cs typeface="Arial" pitchFamily="34" charset="0"/>
              </a:rPr>
              <a:t>ім</a:t>
            </a:r>
            <a:r>
              <a:rPr lang="en-US" sz="3000" dirty="0" smtClean="0">
                <a:latin typeface="+mj-lt"/>
                <a:cs typeface="Arial" pitchFamily="34" charset="0"/>
              </a:rPr>
              <a:t>’</a:t>
            </a:r>
            <a:r>
              <a:rPr lang="uk-UA" sz="3000" dirty="0" smtClean="0">
                <a:latin typeface="+mj-lt"/>
                <a:cs typeface="Arial" pitchFamily="34" charset="0"/>
              </a:rPr>
              <a:t>я адресу, </a:t>
            </a:r>
            <a:r>
              <a:rPr lang="uk-UA" sz="3000" dirty="0" err="1" smtClean="0">
                <a:latin typeface="+mj-lt"/>
                <a:cs typeface="Arial" pitchFamily="34" charset="0"/>
              </a:rPr>
              <a:t>тел</a:t>
            </a:r>
            <a:r>
              <a:rPr lang="uk-UA" sz="3000" dirty="0" smtClean="0">
                <a:latin typeface="+mj-lt"/>
                <a:cs typeface="Arial" pitchFamily="34" charset="0"/>
              </a:rPr>
              <a:t>, </a:t>
            </a:r>
            <a:r>
              <a:rPr lang="en-GB" sz="3000" dirty="0" smtClean="0">
                <a:latin typeface="+mj-lt"/>
                <a:cs typeface="Arial" pitchFamily="34" charset="0"/>
              </a:rPr>
              <a:t>e-mail)</a:t>
            </a:r>
            <a:r>
              <a:rPr lang="uk-UA" sz="3000" dirty="0" smtClean="0">
                <a:latin typeface="+mj-lt"/>
                <a:cs typeface="Arial" pitchFamily="34" charset="0"/>
              </a:rPr>
              <a:t>;</a:t>
            </a:r>
          </a:p>
          <a:p>
            <a:pPr marL="450850" indent="-182563" eaLnBrk="1" hangingPunct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000" dirty="0">
                <a:latin typeface="+mj-lt"/>
                <a:cs typeface="Arial" pitchFamily="34" charset="0"/>
              </a:rPr>
              <a:t>Відомості про трьох потенційних </a:t>
            </a:r>
            <a:r>
              <a:rPr lang="uk-UA" sz="3000" dirty="0" smtClean="0">
                <a:latin typeface="+mj-lt"/>
                <a:cs typeface="Arial" pitchFamily="34" charset="0"/>
              </a:rPr>
              <a:t>рецензентів; </a:t>
            </a:r>
          </a:p>
          <a:p>
            <a:pPr marL="450850" indent="-182563" eaLnBrk="1" hangingPunct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000" dirty="0" smtClean="0">
                <a:latin typeface="+mj-lt"/>
                <a:cs typeface="Arial" pitchFamily="34" charset="0"/>
              </a:rPr>
              <a:t>Прізвища </a:t>
            </a:r>
            <a:r>
              <a:rPr lang="uk-UA" sz="3000" dirty="0">
                <a:latin typeface="+mj-lt"/>
                <a:cs typeface="Arial" pitchFamily="34" charset="0"/>
              </a:rPr>
              <a:t>небажаних </a:t>
            </a:r>
            <a:r>
              <a:rPr lang="uk-UA" sz="3000" dirty="0" smtClean="0">
                <a:latin typeface="+mj-lt"/>
                <a:cs typeface="Arial" pitchFamily="34" charset="0"/>
              </a:rPr>
              <a:t>рецензентів (за необхідності);</a:t>
            </a:r>
          </a:p>
          <a:p>
            <a:pPr marL="450850" indent="-182563" eaLnBrk="1" hangingPunct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000" dirty="0">
                <a:latin typeface="+mj-lt"/>
                <a:cs typeface="Arial" pitchFamily="34" charset="0"/>
              </a:rPr>
              <a:t>Відомості про науковий </a:t>
            </a:r>
            <a:r>
              <a:rPr lang="uk-UA" sz="3000" dirty="0" smtClean="0">
                <a:latin typeface="+mj-lt"/>
                <a:cs typeface="Arial" pitchFamily="34" charset="0"/>
              </a:rPr>
              <a:t>напрям за яким подається;</a:t>
            </a:r>
          </a:p>
          <a:p>
            <a:pPr marL="450850" indent="-182563" eaLnBrk="1" hangingPunct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000" dirty="0" smtClean="0">
                <a:latin typeface="+mj-lt"/>
                <a:cs typeface="Arial" pitchFamily="34" charset="0"/>
              </a:rPr>
              <a:t>Коротке речення про те, чому ви вважаєте, що ваша стаття буде цікава читачам цього видання, чому вона важлива і журнал повинен її опублікувати.</a:t>
            </a:r>
            <a:r>
              <a:rPr lang="ru-RU" sz="3000" dirty="0" smtClean="0"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0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923330"/>
          </a:xfrm>
        </p:spPr>
        <p:txBody>
          <a:bodyPr/>
          <a:lstStyle/>
          <a:p>
            <a:pPr algn="ctr"/>
            <a:r>
              <a:rPr lang="uk-UA" sz="6000" dirty="0" smtClean="0"/>
              <a:t>Рецензія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914400" y="4762500"/>
            <a:ext cx="7239000" cy="147732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Редколегія несе повну відповідальність за всі матеріали, що публікуються журналом.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696241"/>
            <a:ext cx="8280920" cy="2309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8" y="342900"/>
            <a:ext cx="9036496" cy="538609"/>
          </a:xfrm>
        </p:spPr>
        <p:txBody>
          <a:bodyPr/>
          <a:lstStyle/>
          <a:p>
            <a:pPr algn="ctr"/>
            <a:r>
              <a:rPr lang="uk-UA" sz="3500" b="1" dirty="0"/>
              <a:t>К</a:t>
            </a:r>
            <a:r>
              <a:rPr lang="uk-UA" sz="3500" b="1" dirty="0" smtClean="0"/>
              <a:t>онцепція «червоної стрічки»</a:t>
            </a:r>
            <a:endParaRPr lang="ru-RU" sz="35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48538692"/>
              </p:ext>
            </p:extLst>
          </p:nvPr>
        </p:nvGraphicFramePr>
        <p:xfrm>
          <a:off x="5580112" y="4317910"/>
          <a:ext cx="2880320" cy="165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73397"/>
              </p:ext>
            </p:extLst>
          </p:nvPr>
        </p:nvGraphicFramePr>
        <p:xfrm>
          <a:off x="914400" y="4317910"/>
          <a:ext cx="4572000" cy="1578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2851"/>
                <a:gridCol w="627497"/>
                <a:gridCol w="604412"/>
                <a:gridCol w="202370"/>
                <a:gridCol w="641104"/>
                <a:gridCol w="703766"/>
              </a:tblGrid>
              <a:tr h="22555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Sea of Japan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Sea of Azov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Monogeneans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0.024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0.005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Adult digeneans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0.093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0.019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0.033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0.673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Larval digeneans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0.16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0.055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0.55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Acanthocephalans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0.083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0.478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0.068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0.963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Nematodes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0.773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0.145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0.055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3696241"/>
            <a:ext cx="5911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Обчислення та підготовка результатів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42424"/>
            <a:ext cx="3384376" cy="150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Вступ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Актуальність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Огляд проблеми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Висунення робочих гіпотез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740801"/>
            <a:ext cx="4104456" cy="150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Матеріал та методи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Опис обсягу дослідженого матеріалу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Методи аналізу (порівняльний, статистичний, та ін.)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942394" y="2142068"/>
            <a:ext cx="864096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1813129" y="3382771"/>
            <a:ext cx="693207" cy="4320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6359020"/>
            <a:ext cx="244827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Результати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Опис результатів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Опис ілюстрацій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Підтвердження або відхилення гіпотез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470338" y="3184441"/>
            <a:ext cx="631911" cy="396140"/>
          </a:xfrm>
          <a:prstGeom prst="rightArrow">
            <a:avLst>
              <a:gd name="adj1" fmla="val 50000"/>
              <a:gd name="adj2" fmla="val 8364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6359020"/>
            <a:ext cx="298833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Обговорення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Співставлення отриманих результатів з літературними даними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Висновки та перспективи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6360537"/>
            <a:ext cx="244827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/>
              <a:t>Подяки</a:t>
            </a:r>
          </a:p>
          <a:p>
            <a:r>
              <a:rPr lang="uk-UA" sz="2000" b="1" dirty="0" smtClean="0"/>
              <a:t>Список літератури</a:t>
            </a:r>
          </a:p>
          <a:p>
            <a:r>
              <a:rPr lang="uk-UA" sz="2000" b="1" dirty="0" smtClean="0"/>
              <a:t>Додаткові матеріали</a:t>
            </a:r>
            <a:endParaRPr lang="uk-UA" sz="2400" b="1" dirty="0" smtClean="0"/>
          </a:p>
        </p:txBody>
      </p:sp>
      <p:sp>
        <p:nvSpPr>
          <p:cNvPr id="14" name="Стрелка вправо 13"/>
          <p:cNvSpPr/>
          <p:nvPr/>
        </p:nvSpPr>
        <p:spPr>
          <a:xfrm>
            <a:off x="2662463" y="6727910"/>
            <a:ext cx="576064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012160" y="6710487"/>
            <a:ext cx="576064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1429682" y="6123184"/>
            <a:ext cx="631911" cy="396140"/>
          </a:xfrm>
          <a:prstGeom prst="rightArrow">
            <a:avLst>
              <a:gd name="adj1" fmla="val 50000"/>
              <a:gd name="adj2" fmla="val 8364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3322163">
            <a:off x="529937" y="3773036"/>
            <a:ext cx="6794764" cy="17625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Гіпотеза(и) або головна ідея(ї)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0881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4" grpId="0" animBg="1"/>
      <p:bldP spid="18" grpId="0" animBg="1"/>
      <p:bldP spid="19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3721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254253"/>
            <a:ext cx="7924801" cy="1477328"/>
          </a:xfrm>
        </p:spPr>
        <p:txBody>
          <a:bodyPr/>
          <a:lstStyle/>
          <a:p>
            <a:pPr algn="ctr"/>
            <a:r>
              <a:rPr lang="uk-UA" sz="3200" b="1" dirty="0" smtClean="0"/>
              <a:t>Про що думає редактор отримавши рукопис від автора з поганим англійським </a:t>
            </a:r>
            <a:r>
              <a:rPr lang="en-US" sz="3200" b="1" dirty="0" smtClean="0"/>
              <a:t>(poor English)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66900"/>
            <a:ext cx="8280400" cy="640175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uk-UA" dirty="0" smtClean="0"/>
              <a:t>Я </a:t>
            </a:r>
            <a:r>
              <a:rPr lang="uk-UA" dirty="0"/>
              <a:t>тримаюсь наступного правила, якщо  анотація містить більше 6 граматичних помилок, то я не витрачатиму свій час на читання інших частин роботи. В мене виникає бажання надіслати </a:t>
            </a:r>
            <a:r>
              <a:rPr lang="uk-UA" dirty="0" smtClean="0"/>
              <a:t>лист з повідомленням про </a:t>
            </a:r>
            <a:r>
              <a:rPr lang="uk-UA" dirty="0"/>
              <a:t>те, що </a:t>
            </a:r>
            <a:r>
              <a:rPr lang="uk-UA" dirty="0" smtClean="0"/>
              <a:t>автор(и) </a:t>
            </a:r>
            <a:r>
              <a:rPr lang="uk-UA" dirty="0"/>
              <a:t>не </a:t>
            </a:r>
            <a:r>
              <a:rPr lang="uk-UA" dirty="0" smtClean="0"/>
              <a:t>може </a:t>
            </a:r>
            <a:r>
              <a:rPr lang="uk-UA" dirty="0"/>
              <a:t>подавати нам сміття і чекати, що ми вирішимо це питання</a:t>
            </a:r>
            <a:r>
              <a:rPr lang="uk-UA" dirty="0" smtClean="0"/>
              <a:t>.</a:t>
            </a:r>
            <a:r>
              <a:rPr lang="en-US" dirty="0" smtClean="0"/>
              <a:t>”</a:t>
            </a:r>
            <a:endParaRPr lang="uk-UA" dirty="0" smtClean="0"/>
          </a:p>
          <a:p>
            <a:r>
              <a:rPr lang="en-US" dirty="0" smtClean="0"/>
              <a:t>Dr. </a:t>
            </a:r>
            <a:r>
              <a:rPr lang="en-GB" dirty="0" smtClean="0"/>
              <a:t>Angel </a:t>
            </a:r>
            <a:r>
              <a:rPr lang="en-GB" dirty="0" err="1" smtClean="0"/>
              <a:t>Borja</a:t>
            </a:r>
            <a:r>
              <a:rPr lang="uk-UA" dirty="0"/>
              <a:t> </a:t>
            </a:r>
            <a:r>
              <a:rPr lang="uk-UA" dirty="0" smtClean="0"/>
              <a:t>(2015)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uk-UA" sz="2400" dirty="0" smtClean="0"/>
              <a:t>Редактор низки журналів, у тому числі</a:t>
            </a:r>
            <a:r>
              <a:rPr lang="en-US" sz="2400" dirty="0" smtClean="0"/>
              <a:t>:</a:t>
            </a:r>
          </a:p>
          <a:p>
            <a:r>
              <a:rPr lang="en-US" sz="2000" i="1" dirty="0" smtClean="0"/>
              <a:t>Frontiers </a:t>
            </a:r>
            <a:r>
              <a:rPr lang="en-US" sz="2000" i="1" dirty="0"/>
              <a:t>in Marine Ecosystem Ecology </a:t>
            </a:r>
            <a:r>
              <a:rPr lang="en-US" sz="2000" dirty="0"/>
              <a:t>,</a:t>
            </a:r>
          </a:p>
          <a:p>
            <a:r>
              <a:rPr lang="en-US" sz="2000" i="1" dirty="0" err="1"/>
              <a:t>Revista</a:t>
            </a:r>
            <a:r>
              <a:rPr lang="en-US" sz="2000" i="1" dirty="0"/>
              <a:t> de </a:t>
            </a:r>
            <a:r>
              <a:rPr lang="en-US" sz="2000" i="1" dirty="0" err="1"/>
              <a:t>Investigación</a:t>
            </a:r>
            <a:r>
              <a:rPr lang="en-US" sz="2000" i="1" dirty="0"/>
              <a:t> Marina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i="1" dirty="0" smtClean="0"/>
              <a:t>Journal </a:t>
            </a:r>
            <a:r>
              <a:rPr lang="en-US" sz="2000" i="1" dirty="0"/>
              <a:t>of Sea Research  and Continental </a:t>
            </a:r>
            <a:r>
              <a:rPr lang="en-US" sz="2000" i="1" dirty="0" smtClean="0"/>
              <a:t>Shelf Research</a:t>
            </a:r>
            <a:endParaRPr lang="uk-UA" sz="2000" i="1" dirty="0" smtClean="0"/>
          </a:p>
          <a:p>
            <a:endParaRPr lang="uk-UA" sz="2000" i="1" dirty="0" smtClean="0"/>
          </a:p>
          <a:p>
            <a:r>
              <a:rPr lang="en-GB" sz="2000" i="1" dirty="0" smtClean="0"/>
              <a:t>elsevier.com/connect/writing-a-science-paper-some-dos-and-</a:t>
            </a:r>
            <a:r>
              <a:rPr lang="en-GB" sz="2000" i="1" dirty="0" err="1" smtClean="0"/>
              <a:t>donts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6968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" y="254254"/>
            <a:ext cx="8988552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99200" marR="6350" indent="-78105">
              <a:lnSpc>
                <a:spcPct val="100000"/>
              </a:lnSpc>
            </a:pPr>
            <a:r>
              <a:rPr sz="4000" spc="-5" dirty="0"/>
              <a:t>Peer</a:t>
            </a:r>
            <a:r>
              <a:rPr sz="4000" spc="-80" dirty="0"/>
              <a:t> </a:t>
            </a:r>
            <a:r>
              <a:rPr sz="4000" spc="-5" dirty="0"/>
              <a:t>Review  Single</a:t>
            </a:r>
            <a:r>
              <a:rPr sz="4000" spc="-80" dirty="0"/>
              <a:t> </a:t>
            </a:r>
            <a:r>
              <a:rPr sz="4000" spc="-10" dirty="0"/>
              <a:t>blind</a:t>
            </a:r>
            <a:endParaRPr sz="4000" dirty="0"/>
          </a:p>
          <a:p>
            <a:pPr marL="5337175">
              <a:lnSpc>
                <a:spcPct val="100000"/>
              </a:lnSpc>
            </a:pPr>
            <a:r>
              <a:rPr sz="4000" dirty="0"/>
              <a:t>чи </a:t>
            </a:r>
            <a:r>
              <a:rPr sz="4000" spc="-5" dirty="0"/>
              <a:t>Double</a:t>
            </a:r>
            <a:r>
              <a:rPr sz="4000" spc="-80" dirty="0"/>
              <a:t> </a:t>
            </a:r>
            <a:r>
              <a:rPr sz="4000" spc="-10" dirty="0"/>
              <a:t>blind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842642" y="2998470"/>
            <a:ext cx="6191885" cy="317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Georgia"/>
                <a:cs typeface="Georgia"/>
              </a:rPr>
              <a:t>Автор не </a:t>
            </a:r>
            <a:r>
              <a:rPr sz="3200" spc="-5" dirty="0">
                <a:latin typeface="Georgia"/>
                <a:cs typeface="Georgia"/>
              </a:rPr>
              <a:t>знає </a:t>
            </a:r>
            <a:r>
              <a:rPr sz="3200" dirty="0">
                <a:latin typeface="Georgia"/>
                <a:cs typeface="Georgia"/>
              </a:rPr>
              <a:t>хто рецензує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его</a:t>
            </a:r>
            <a:endParaRPr sz="320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Georgia"/>
                <a:cs typeface="Georgia"/>
              </a:rPr>
              <a:t>роботу - </a:t>
            </a:r>
            <a:r>
              <a:rPr sz="3200" spc="-5" dirty="0">
                <a:latin typeface="Georgia"/>
                <a:cs typeface="Georgia"/>
              </a:rPr>
              <a:t>Single</a:t>
            </a:r>
            <a:r>
              <a:rPr sz="3200" spc="-9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blind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33655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Georgia"/>
                <a:cs typeface="Georgia"/>
              </a:rPr>
              <a:t>Автор не </a:t>
            </a:r>
            <a:r>
              <a:rPr sz="3200" spc="-5" dirty="0">
                <a:latin typeface="Georgia"/>
                <a:cs typeface="Georgia"/>
              </a:rPr>
              <a:t>знає </a:t>
            </a:r>
            <a:r>
              <a:rPr sz="3200" dirty="0">
                <a:latin typeface="Georgia"/>
                <a:cs typeface="Georgia"/>
              </a:rPr>
              <a:t>рецензента і  рецензент не знает хто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автор  статті - </a:t>
            </a:r>
            <a:r>
              <a:rPr sz="3200" spc="-5" dirty="0">
                <a:latin typeface="Georgia"/>
                <a:cs typeface="Georgia"/>
              </a:rPr>
              <a:t>double</a:t>
            </a:r>
            <a:r>
              <a:rPr sz="3200" spc="-9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blind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825" y="4724400"/>
            <a:ext cx="1547876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825" y="3048000"/>
            <a:ext cx="1547876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1713" y="3319526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80" h="360679">
                <a:moveTo>
                  <a:pt x="180187" y="0"/>
                </a:moveTo>
                <a:lnTo>
                  <a:pt x="132285" y="6434"/>
                </a:lnTo>
                <a:lnTo>
                  <a:pt x="89242" y="24590"/>
                </a:lnTo>
                <a:lnTo>
                  <a:pt x="52774" y="52752"/>
                </a:lnTo>
                <a:lnTo>
                  <a:pt x="24600" y="89201"/>
                </a:lnTo>
                <a:lnTo>
                  <a:pt x="6436" y="132218"/>
                </a:lnTo>
                <a:lnTo>
                  <a:pt x="0" y="180086"/>
                </a:lnTo>
                <a:lnTo>
                  <a:pt x="6436" y="228007"/>
                </a:lnTo>
                <a:lnTo>
                  <a:pt x="24600" y="271060"/>
                </a:lnTo>
                <a:lnTo>
                  <a:pt x="52774" y="307530"/>
                </a:lnTo>
                <a:lnTo>
                  <a:pt x="89242" y="335703"/>
                </a:lnTo>
                <a:lnTo>
                  <a:pt x="132285" y="353864"/>
                </a:lnTo>
                <a:lnTo>
                  <a:pt x="180187" y="360299"/>
                </a:lnTo>
                <a:lnTo>
                  <a:pt x="228092" y="353864"/>
                </a:lnTo>
                <a:lnTo>
                  <a:pt x="271135" y="335703"/>
                </a:lnTo>
                <a:lnTo>
                  <a:pt x="307598" y="307530"/>
                </a:lnTo>
                <a:lnTo>
                  <a:pt x="335768" y="271060"/>
                </a:lnTo>
                <a:lnTo>
                  <a:pt x="353928" y="228007"/>
                </a:lnTo>
                <a:lnTo>
                  <a:pt x="360362" y="180086"/>
                </a:lnTo>
                <a:lnTo>
                  <a:pt x="353928" y="132218"/>
                </a:lnTo>
                <a:lnTo>
                  <a:pt x="335768" y="89201"/>
                </a:lnTo>
                <a:lnTo>
                  <a:pt x="307598" y="52752"/>
                </a:lnTo>
                <a:lnTo>
                  <a:pt x="271135" y="24590"/>
                </a:lnTo>
                <a:lnTo>
                  <a:pt x="228092" y="6434"/>
                </a:lnTo>
                <a:lnTo>
                  <a:pt x="180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713" y="3319526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80" h="360679">
                <a:moveTo>
                  <a:pt x="0" y="180086"/>
                </a:moveTo>
                <a:lnTo>
                  <a:pt x="6436" y="132218"/>
                </a:lnTo>
                <a:lnTo>
                  <a:pt x="24600" y="89201"/>
                </a:lnTo>
                <a:lnTo>
                  <a:pt x="52774" y="52752"/>
                </a:lnTo>
                <a:lnTo>
                  <a:pt x="89242" y="24590"/>
                </a:lnTo>
                <a:lnTo>
                  <a:pt x="132285" y="6434"/>
                </a:lnTo>
                <a:lnTo>
                  <a:pt x="180187" y="0"/>
                </a:lnTo>
                <a:lnTo>
                  <a:pt x="228092" y="6434"/>
                </a:lnTo>
                <a:lnTo>
                  <a:pt x="271135" y="24590"/>
                </a:lnTo>
                <a:lnTo>
                  <a:pt x="307598" y="52752"/>
                </a:lnTo>
                <a:lnTo>
                  <a:pt x="335768" y="89201"/>
                </a:lnTo>
                <a:lnTo>
                  <a:pt x="353928" y="132218"/>
                </a:lnTo>
                <a:lnTo>
                  <a:pt x="360362" y="180086"/>
                </a:lnTo>
                <a:lnTo>
                  <a:pt x="353928" y="228007"/>
                </a:lnTo>
                <a:lnTo>
                  <a:pt x="335768" y="271060"/>
                </a:lnTo>
                <a:lnTo>
                  <a:pt x="307598" y="307530"/>
                </a:lnTo>
                <a:lnTo>
                  <a:pt x="271135" y="335703"/>
                </a:lnTo>
                <a:lnTo>
                  <a:pt x="228092" y="353864"/>
                </a:lnTo>
                <a:lnTo>
                  <a:pt x="180187" y="360299"/>
                </a:lnTo>
                <a:lnTo>
                  <a:pt x="132285" y="353864"/>
                </a:lnTo>
                <a:lnTo>
                  <a:pt x="89242" y="335703"/>
                </a:lnTo>
                <a:lnTo>
                  <a:pt x="52774" y="307530"/>
                </a:lnTo>
                <a:lnTo>
                  <a:pt x="24600" y="271060"/>
                </a:lnTo>
                <a:lnTo>
                  <a:pt x="6436" y="228007"/>
                </a:lnTo>
                <a:lnTo>
                  <a:pt x="0" y="1800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7" y="2160"/>
            <a:ext cx="4335018" cy="2879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5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600329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/>
              <a:t>Що </a:t>
            </a:r>
            <a:r>
              <a:rPr sz="4000" dirty="0"/>
              <a:t>оцінюють</a:t>
            </a:r>
            <a:r>
              <a:rPr sz="4000" spc="-25" dirty="0"/>
              <a:t> </a:t>
            </a:r>
            <a:r>
              <a:rPr sz="4000" spc="-5" dirty="0"/>
              <a:t>редколегія</a:t>
            </a:r>
            <a:endParaRPr sz="4000" dirty="0"/>
          </a:p>
          <a:p>
            <a:pPr algn="ctr">
              <a:lnSpc>
                <a:spcPct val="100000"/>
              </a:lnSpc>
            </a:pPr>
            <a:r>
              <a:rPr lang="uk-UA" sz="4000" spc="-5" dirty="0"/>
              <a:t>т</a:t>
            </a:r>
            <a:r>
              <a:rPr lang="uk-UA" sz="4000" spc="-5" dirty="0" smtClean="0"/>
              <a:t>а </a:t>
            </a:r>
            <a:r>
              <a:rPr sz="4000" spc="-5" dirty="0" err="1" smtClean="0"/>
              <a:t>рецензенти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1769236"/>
            <a:ext cx="7924800" cy="6181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965"/>
              </a:lnSpc>
              <a:spcAft>
                <a:spcPts val="1200"/>
              </a:spcAft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Відповідність профілю</a:t>
            </a:r>
            <a:r>
              <a:rPr sz="3200" spc="-12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видання</a:t>
            </a:r>
          </a:p>
          <a:p>
            <a:pPr marL="354965" indent="-342265">
              <a:lnSpc>
                <a:spcPts val="2810"/>
              </a:lnSpc>
              <a:spcAft>
                <a:spcPts val="1200"/>
              </a:spcAft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Чи </a:t>
            </a:r>
            <a:r>
              <a:rPr sz="3200" dirty="0" err="1">
                <a:solidFill>
                  <a:srgbClr val="002060"/>
                </a:solidFill>
                <a:latin typeface="Georgia"/>
                <a:cs typeface="Georgia"/>
              </a:rPr>
              <a:t>збільшить</a:t>
            </a: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dirty="0" err="1" smtClean="0">
                <a:solidFill>
                  <a:srgbClr val="002060"/>
                </a:solidFill>
                <a:latin typeface="Georgia"/>
                <a:cs typeface="Georgia"/>
              </a:rPr>
              <a:t>зацікав</a:t>
            </a:r>
            <a:r>
              <a:rPr lang="uk-UA" sz="3200" dirty="0" err="1" smtClean="0">
                <a:solidFill>
                  <a:srgbClr val="002060"/>
                </a:solidFill>
                <a:latin typeface="Georgia"/>
                <a:cs typeface="Georgia"/>
              </a:rPr>
              <a:t>леність</a:t>
            </a:r>
            <a:r>
              <a:rPr sz="3200" dirty="0" smtClean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аудиторії</a:t>
            </a:r>
            <a:r>
              <a:rPr sz="3200" spc="-15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журналу</a:t>
            </a:r>
          </a:p>
          <a:p>
            <a:pPr marL="354965" indent="-342265">
              <a:lnSpc>
                <a:spcPts val="2810"/>
              </a:lnSpc>
              <a:spcAft>
                <a:spcPts val="1200"/>
              </a:spcAft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Новизну,</a:t>
            </a:r>
            <a:r>
              <a:rPr sz="3200" spc="-8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актуальність</a:t>
            </a:r>
          </a:p>
          <a:p>
            <a:pPr marL="354965" indent="-342265">
              <a:lnSpc>
                <a:spcPts val="2810"/>
              </a:lnSpc>
              <a:spcAft>
                <a:spcPts val="1200"/>
              </a:spcAft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Використання адекватних</a:t>
            </a:r>
            <a:r>
              <a:rPr sz="3200" spc="-114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методів,</a:t>
            </a:r>
          </a:p>
          <a:p>
            <a:pPr marL="354965" indent="-342265">
              <a:lnSpc>
                <a:spcPts val="2495"/>
              </a:lnSpc>
              <a:spcAft>
                <a:spcPts val="1200"/>
              </a:spcAft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Логічність викладення,</a:t>
            </a:r>
            <a:r>
              <a:rPr sz="3200" spc="-9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обговорення,</a:t>
            </a:r>
          </a:p>
          <a:p>
            <a:pPr marL="354965">
              <a:lnSpc>
                <a:spcPts val="2495"/>
              </a:lnSpc>
              <a:spcAft>
                <a:spcPts val="1200"/>
              </a:spcAft>
            </a:pP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висновків</a:t>
            </a:r>
          </a:p>
          <a:p>
            <a:pPr marL="354965" indent="-342265">
              <a:lnSpc>
                <a:spcPts val="2810"/>
              </a:lnSpc>
              <a:spcAft>
                <a:spcPts val="1200"/>
              </a:spcAft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Достовірність. Статистична обробка,</a:t>
            </a:r>
            <a:r>
              <a:rPr sz="3200" spc="-13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біоетика</a:t>
            </a:r>
          </a:p>
          <a:p>
            <a:pPr marL="354965" indent="-342265">
              <a:lnSpc>
                <a:spcPts val="2810"/>
              </a:lnSpc>
              <a:spcAft>
                <a:spcPts val="1200"/>
              </a:spcAft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Оформлення наочних</a:t>
            </a:r>
            <a:r>
              <a:rPr sz="3200" spc="-7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матеріалів</a:t>
            </a:r>
          </a:p>
          <a:p>
            <a:pPr marL="354965" indent="-342265">
              <a:lnSpc>
                <a:spcPts val="2810"/>
              </a:lnSpc>
              <a:spcAft>
                <a:spcPts val="1200"/>
              </a:spcAft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Мова</a:t>
            </a:r>
          </a:p>
          <a:p>
            <a:pPr marL="354965" indent="-342265">
              <a:lnSpc>
                <a:spcPts val="2810"/>
              </a:lnSpc>
              <a:spcAft>
                <a:spcPts val="1200"/>
              </a:spcAft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Оформлення</a:t>
            </a:r>
          </a:p>
          <a:p>
            <a:pPr marL="354965" indent="-342265">
              <a:lnSpc>
                <a:spcPts val="2965"/>
              </a:lnSpc>
              <a:spcAft>
                <a:spcPts val="1200"/>
              </a:spcAft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002060"/>
                </a:solidFill>
                <a:latin typeface="Georgia"/>
                <a:cs typeface="Georgia"/>
              </a:rPr>
              <a:t>Література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6832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" y="254254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985010">
              <a:lnSpc>
                <a:spcPct val="100000"/>
              </a:lnSpc>
            </a:pPr>
            <a:r>
              <a:rPr dirty="0"/>
              <a:t>Які бувають</a:t>
            </a:r>
            <a:r>
              <a:rPr spc="-60" dirty="0"/>
              <a:t> </a:t>
            </a:r>
            <a:r>
              <a:rPr dirty="0"/>
              <a:t>статті?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806194"/>
            <a:ext cx="8669936" cy="2872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Хороші, </a:t>
            </a:r>
            <a:r>
              <a:rPr sz="3200" dirty="0" err="1">
                <a:latin typeface="Georgia"/>
                <a:cs typeface="Georgia"/>
              </a:rPr>
              <a:t>добре</a:t>
            </a:r>
            <a:r>
              <a:rPr sz="3200" spc="-100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написані</a:t>
            </a:r>
            <a:r>
              <a:rPr lang="en-GB" sz="3200" dirty="0" smtClean="0">
                <a:latin typeface="Georgia"/>
                <a:cs typeface="Georgia"/>
              </a:rPr>
              <a:t>    -- Accept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AF50"/>
                </a:solidFill>
                <a:latin typeface="Georgia"/>
                <a:cs typeface="Georgia"/>
              </a:rPr>
              <a:t>Хороші, </a:t>
            </a:r>
            <a:r>
              <a:rPr sz="3200" dirty="0" err="1">
                <a:solidFill>
                  <a:srgbClr val="00AF50"/>
                </a:solidFill>
                <a:latin typeface="Georgia"/>
                <a:cs typeface="Georgia"/>
              </a:rPr>
              <a:t>погано</a:t>
            </a:r>
            <a:r>
              <a:rPr sz="3200" spc="-8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3200" dirty="0" err="1" smtClean="0">
                <a:solidFill>
                  <a:srgbClr val="00AF50"/>
                </a:solidFill>
                <a:latin typeface="Georgia"/>
                <a:cs typeface="Georgia"/>
              </a:rPr>
              <a:t>написані</a:t>
            </a:r>
            <a:r>
              <a:rPr lang="en-GB" sz="3200" dirty="0" smtClean="0">
                <a:solidFill>
                  <a:srgbClr val="00AF50"/>
                </a:solidFill>
                <a:latin typeface="Georgia"/>
                <a:cs typeface="Georgia"/>
              </a:rPr>
              <a:t>  -- </a:t>
            </a:r>
            <a:r>
              <a:rPr lang="en-GB" sz="3200" spc="-5" dirty="0" smtClean="0">
                <a:latin typeface="Georgia"/>
                <a:cs typeface="Georgia"/>
              </a:rPr>
              <a:t>Minor</a:t>
            </a:r>
            <a:r>
              <a:rPr lang="en-GB" sz="3200" spc="-75" dirty="0" smtClean="0">
                <a:latin typeface="Georgia"/>
                <a:cs typeface="Georgia"/>
              </a:rPr>
              <a:t> </a:t>
            </a:r>
            <a:r>
              <a:rPr lang="en-GB" sz="3200" spc="-5" dirty="0">
                <a:latin typeface="Georgia"/>
                <a:cs typeface="Georgia"/>
              </a:rPr>
              <a:t>Revision 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 smtClean="0">
                <a:latin typeface="Georgia"/>
                <a:cs typeface="Georgia"/>
              </a:rPr>
              <a:t>Погані</a:t>
            </a:r>
            <a:r>
              <a:rPr sz="3200" dirty="0">
                <a:latin typeface="Georgia"/>
                <a:cs typeface="Georgia"/>
              </a:rPr>
              <a:t>, </a:t>
            </a:r>
            <a:r>
              <a:rPr sz="3200" dirty="0" err="1">
                <a:latin typeface="Georgia"/>
                <a:cs typeface="Georgia"/>
              </a:rPr>
              <a:t>добре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написані</a:t>
            </a:r>
            <a:r>
              <a:rPr lang="en-GB" sz="3200" dirty="0" smtClean="0">
                <a:latin typeface="Georgia"/>
                <a:cs typeface="Georgia"/>
              </a:rPr>
              <a:t>      -- </a:t>
            </a:r>
            <a:r>
              <a:rPr lang="en-GB" sz="3200" spc="-5" dirty="0" smtClean="0">
                <a:latin typeface="Georgia"/>
                <a:cs typeface="Georgia"/>
              </a:rPr>
              <a:t>Major </a:t>
            </a:r>
            <a:r>
              <a:rPr lang="en-GB" sz="3200" dirty="0">
                <a:latin typeface="Georgia"/>
                <a:cs typeface="Georgia"/>
              </a:rPr>
              <a:t>Revision 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Погані, </a:t>
            </a:r>
            <a:r>
              <a:rPr sz="3200" dirty="0" err="1">
                <a:latin typeface="Georgia"/>
                <a:cs typeface="Georgia"/>
              </a:rPr>
              <a:t>погано</a:t>
            </a:r>
            <a:r>
              <a:rPr sz="3200" spc="-70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написані</a:t>
            </a:r>
            <a:r>
              <a:rPr lang="en-GB" sz="3200" dirty="0" smtClean="0">
                <a:latin typeface="Georgia"/>
                <a:cs typeface="Georgia"/>
              </a:rPr>
              <a:t>    -- Reject</a:t>
            </a:r>
            <a:endParaRPr lang="en-GB"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63577" y="4457700"/>
            <a:ext cx="3600450" cy="2673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" y="254254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401445">
              <a:lnSpc>
                <a:spcPct val="100000"/>
              </a:lnSpc>
            </a:pPr>
            <a:r>
              <a:rPr dirty="0"/>
              <a:t>Що автору </a:t>
            </a:r>
            <a:r>
              <a:rPr dirty="0" err="1"/>
              <a:t>дає</a:t>
            </a:r>
            <a:r>
              <a:rPr spc="-75" dirty="0"/>
              <a:t> </a:t>
            </a:r>
            <a:r>
              <a:rPr dirty="0" err="1" smtClean="0"/>
              <a:t>рецензія</a:t>
            </a:r>
            <a:r>
              <a:rPr lang="uk-UA" dirty="0" smtClean="0"/>
              <a:t>?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48553" y="1562100"/>
            <a:ext cx="6322059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 smtClean="0">
                <a:latin typeface="Georgia"/>
                <a:cs typeface="Georgia"/>
              </a:rPr>
              <a:t>Погляд</a:t>
            </a:r>
            <a:r>
              <a:rPr sz="3200" dirty="0" smtClean="0">
                <a:latin typeface="Georgia"/>
                <a:cs typeface="Georgia"/>
              </a:rPr>
              <a:t> </a:t>
            </a:r>
            <a:r>
              <a:rPr sz="3200" spc="-5" dirty="0" err="1">
                <a:latin typeface="Georgia"/>
                <a:cs typeface="Georgia"/>
              </a:rPr>
              <a:t>зі</a:t>
            </a:r>
            <a:r>
              <a:rPr sz="3200" spc="-85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сторони</a:t>
            </a:r>
            <a:endParaRPr lang="uk-UA" sz="32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Визначення </a:t>
            </a:r>
            <a:r>
              <a:rPr sz="3200" dirty="0" err="1">
                <a:latin typeface="Georgia"/>
                <a:cs typeface="Georgia"/>
              </a:rPr>
              <a:t>слабких</a:t>
            </a:r>
            <a:r>
              <a:rPr sz="3200" spc="-100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сторін</a:t>
            </a:r>
            <a:endParaRPr lang="uk-UA" sz="32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Напрямки </a:t>
            </a:r>
            <a:r>
              <a:rPr sz="3200" dirty="0" err="1">
                <a:latin typeface="Georgia"/>
                <a:cs typeface="Georgia"/>
              </a:rPr>
              <a:t>подальшої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роботи</a:t>
            </a:r>
            <a:endParaRPr lang="uk-UA" sz="32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БЕЗЦІННИЙ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ДОСВІД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65" y="6057900"/>
            <a:ext cx="8382000" cy="224676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Після доопрацювання рукопису у відповідності  до зауважень  рецензента, він має бути знову узгоджений  та вивірений всіма співавторами  або науковим керівником і лише після цього представлений  редакції як кінцева версія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3618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584325">
              <a:lnSpc>
                <a:spcPct val="100000"/>
              </a:lnSpc>
            </a:pPr>
            <a:r>
              <a:rPr dirty="0"/>
              <a:t>Відповідь на</a:t>
            </a:r>
            <a:r>
              <a:rPr spc="-60" dirty="0"/>
              <a:t> </a:t>
            </a:r>
            <a:r>
              <a:rPr dirty="0"/>
              <a:t>рецензію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104900"/>
            <a:ext cx="8686799" cy="689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ru-RU" sz="3200" dirty="0" err="1" smtClean="0">
                <a:latin typeface="Georgia"/>
                <a:cs typeface="Georgia"/>
              </a:rPr>
              <a:t>Подання</a:t>
            </a:r>
            <a:r>
              <a:rPr lang="ru-RU" sz="3200" dirty="0" smtClean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рукопису</a:t>
            </a:r>
            <a:r>
              <a:rPr lang="ru-RU" sz="3200" dirty="0">
                <a:latin typeface="Georgia"/>
                <a:cs typeface="Georgia"/>
              </a:rPr>
              <a:t> </a:t>
            </a:r>
            <a:r>
              <a:rPr lang="ru-RU" sz="3200" dirty="0" err="1" smtClean="0">
                <a:latin typeface="Georgia"/>
                <a:cs typeface="Georgia"/>
              </a:rPr>
              <a:t>після</a:t>
            </a:r>
            <a:r>
              <a:rPr lang="ru-RU" sz="3200" dirty="0" smtClean="0">
                <a:latin typeface="Georgia"/>
                <a:cs typeface="Georgia"/>
              </a:rPr>
              <a:t> </a:t>
            </a:r>
            <a:r>
              <a:rPr lang="ru-RU" sz="3200" dirty="0" err="1" smtClean="0">
                <a:latin typeface="Georgia"/>
                <a:cs typeface="Georgia"/>
              </a:rPr>
              <a:t>рецензії</a:t>
            </a:r>
            <a:r>
              <a:rPr lang="ru-RU" sz="3200" dirty="0" smtClean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має</a:t>
            </a:r>
            <a:r>
              <a:rPr lang="ru-RU" sz="3200" dirty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супроводжуватись</a:t>
            </a:r>
            <a:r>
              <a:rPr lang="ru-RU" sz="3200" dirty="0">
                <a:latin typeface="Georgia"/>
                <a:cs typeface="Georgia"/>
              </a:rPr>
              <a:t> листом з </a:t>
            </a:r>
            <a:r>
              <a:rPr lang="ru-RU" sz="3200" dirty="0" err="1">
                <a:latin typeface="Georgia"/>
                <a:cs typeface="Georgia"/>
              </a:rPr>
              <a:t>детальним</a:t>
            </a:r>
            <a:r>
              <a:rPr lang="ru-RU" sz="3200" dirty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описом</a:t>
            </a:r>
            <a:r>
              <a:rPr lang="ru-RU" sz="3200" dirty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внесених</a:t>
            </a:r>
            <a:r>
              <a:rPr lang="ru-RU" sz="3200" dirty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змін</a:t>
            </a:r>
            <a:r>
              <a:rPr lang="ru-RU" sz="3200" dirty="0">
                <a:latin typeface="Georgia"/>
                <a:cs typeface="Georgia"/>
              </a:rPr>
              <a:t> та </a:t>
            </a:r>
            <a:r>
              <a:rPr lang="ru-RU" sz="3200" dirty="0" err="1" smtClean="0">
                <a:latin typeface="Georgia"/>
                <a:cs typeface="Georgia"/>
              </a:rPr>
              <a:t>інформацією</a:t>
            </a:r>
            <a:r>
              <a:rPr lang="ru-RU" sz="3200" dirty="0" smtClean="0">
                <a:latin typeface="Georgia"/>
                <a:cs typeface="Georgia"/>
              </a:rPr>
              <a:t> </a:t>
            </a:r>
            <a:r>
              <a:rPr lang="ru-RU" sz="3200" dirty="0">
                <a:latin typeface="Georgia"/>
                <a:cs typeface="Georgia"/>
              </a:rPr>
              <a:t>про </a:t>
            </a:r>
            <a:r>
              <a:rPr lang="ru-RU" sz="3200" dirty="0" err="1">
                <a:latin typeface="Georgia"/>
                <a:cs typeface="Georgia"/>
              </a:rPr>
              <a:t>згоду</a:t>
            </a:r>
            <a:r>
              <a:rPr lang="ru-RU" sz="3200" dirty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або</a:t>
            </a:r>
            <a:r>
              <a:rPr lang="ru-RU" sz="3200" dirty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незгоду</a:t>
            </a:r>
            <a:r>
              <a:rPr lang="ru-RU" sz="3200" dirty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із</a:t>
            </a:r>
            <a:r>
              <a:rPr lang="ru-RU" sz="3200" dirty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кожним</a:t>
            </a:r>
            <a:r>
              <a:rPr lang="ru-RU" sz="3200" dirty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зауваженням</a:t>
            </a:r>
            <a:r>
              <a:rPr lang="ru-RU" sz="3200" dirty="0">
                <a:latin typeface="Georgia"/>
                <a:cs typeface="Georgia"/>
              </a:rPr>
              <a:t> </a:t>
            </a:r>
            <a:r>
              <a:rPr lang="ru-RU" sz="3200" dirty="0" err="1">
                <a:latin typeface="Georgia"/>
                <a:cs typeface="Georgia"/>
              </a:rPr>
              <a:t>рецензентів</a:t>
            </a:r>
            <a:endParaRPr lang="uk-UA" sz="3200" dirty="0" smtClean="0">
              <a:latin typeface="Georgia"/>
              <a:cs typeface="Georgia"/>
            </a:endParaRPr>
          </a:p>
          <a:p>
            <a:pPr marL="469900" marR="5080" indent="-457200"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Коли автор частково або повністю не згоден із тим або іншим зауваженням рецензента, він надає а</a:t>
            </a:r>
            <a:r>
              <a:rPr sz="3200" dirty="0" err="1" smtClean="0">
                <a:latin typeface="Georgia"/>
                <a:cs typeface="Georgia"/>
              </a:rPr>
              <a:t>ргументован</a:t>
            </a:r>
            <a:r>
              <a:rPr lang="uk-UA" sz="3200" dirty="0" smtClean="0">
                <a:latin typeface="Georgia"/>
                <a:cs typeface="Georgia"/>
              </a:rPr>
              <a:t>у</a:t>
            </a:r>
            <a:r>
              <a:rPr sz="3200" dirty="0" smtClean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відповід</a:t>
            </a:r>
            <a:r>
              <a:rPr lang="uk-UA" sz="3200" dirty="0" smtClean="0">
                <a:latin typeface="Georgia"/>
                <a:cs typeface="Georgia"/>
              </a:rPr>
              <a:t>ь.</a:t>
            </a:r>
            <a:r>
              <a:rPr lang="uk-UA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3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69900" marR="5080" indent="-457200"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uk-UA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Типові помилки комунікації з рецензентом:</a:t>
            </a:r>
            <a:endParaRPr lang="uk-UA" sz="3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11213" marR="5080" indent="-457200">
              <a:lnSpc>
                <a:spcPct val="100000"/>
              </a:lnSpc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solidFill>
                  <a:srgbClr val="FF0000"/>
                </a:solidFill>
                <a:latin typeface="Georgia"/>
                <a:cs typeface="Georgia"/>
              </a:rPr>
              <a:t>Автор вступає у дискусію, </a:t>
            </a:r>
          </a:p>
          <a:p>
            <a:pPr marL="811213" marR="5080" indent="-457200">
              <a:lnSpc>
                <a:spcPct val="100000"/>
              </a:lnSpc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solidFill>
                  <a:srgbClr val="FF0000"/>
                </a:solidFill>
                <a:latin typeface="Georgia"/>
                <a:cs typeface="Georgia"/>
              </a:rPr>
              <a:t>Ставить запитання,</a:t>
            </a:r>
          </a:p>
          <a:p>
            <a:pPr marL="811213" marR="5080" indent="-457200">
              <a:lnSpc>
                <a:spcPct val="100000"/>
              </a:lnSpc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solidFill>
                  <a:srgbClr val="FF0000"/>
                </a:solidFill>
                <a:latin typeface="Georgia"/>
                <a:cs typeface="Georgia"/>
              </a:rPr>
              <a:t>Відповідає на питання, але в текст не вносить змін </a:t>
            </a:r>
            <a:endParaRPr sz="32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436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456"/>
            <a:ext cx="8229600" cy="7960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Responses </a:t>
            </a:r>
            <a:r>
              <a:rPr lang="en-US" dirty="0"/>
              <a:t>to </a:t>
            </a:r>
            <a:r>
              <a:rPr lang="en-US" dirty="0" smtClean="0"/>
              <a:t>reviews (phrase bank)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128" y="838200"/>
            <a:ext cx="9036496" cy="76581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500" dirty="0">
                <a:solidFill>
                  <a:srgbClr val="002060"/>
                </a:solidFill>
              </a:rPr>
              <a:t>In the new version of the manuscript we attract more attention to this issue</a:t>
            </a:r>
            <a:r>
              <a:rPr lang="en-GB" sz="25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002060"/>
                </a:solidFill>
              </a:rPr>
              <a:t>Done, the new concept with regard to </a:t>
            </a:r>
            <a:r>
              <a:rPr lang="en-US" sz="2500" dirty="0" smtClean="0">
                <a:solidFill>
                  <a:srgbClr val="002060"/>
                </a:solidFill>
              </a:rPr>
              <a:t>……………. has </a:t>
            </a:r>
            <a:r>
              <a:rPr lang="en-US" sz="2500" dirty="0">
                <a:solidFill>
                  <a:srgbClr val="002060"/>
                </a:solidFill>
              </a:rPr>
              <a:t>been proposed here. </a:t>
            </a:r>
            <a:endParaRPr lang="en-US" sz="25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002060"/>
                </a:solidFill>
              </a:rPr>
              <a:t>Done, the new version of the manuscript includes explanation </a:t>
            </a:r>
            <a:r>
              <a:rPr lang="en-US" sz="2500" dirty="0" smtClean="0">
                <a:solidFill>
                  <a:srgbClr val="002060"/>
                </a:solidFill>
              </a:rPr>
              <a:t>……. </a:t>
            </a:r>
            <a:r>
              <a:rPr lang="en-US" sz="2500" dirty="0">
                <a:solidFill>
                  <a:srgbClr val="002060"/>
                </a:solidFill>
              </a:rPr>
              <a:t>in the Introduction, M&amp;M and discussion sections. </a:t>
            </a:r>
            <a:endParaRPr lang="en-US" sz="25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002060"/>
                </a:solidFill>
              </a:rPr>
              <a:t>Done partially. We do not quite agree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002060"/>
                </a:solidFill>
              </a:rPr>
              <a:t>Done, the result section has been rewrote, changes concern about 80% of the text. </a:t>
            </a:r>
            <a:endParaRPr lang="en-US" sz="25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002060"/>
                </a:solidFill>
              </a:rPr>
              <a:t>Done, the minor comments accepted, where it was need sentences </a:t>
            </a:r>
            <a:r>
              <a:rPr lang="en-US" sz="2500" dirty="0" smtClean="0">
                <a:solidFill>
                  <a:srgbClr val="002060"/>
                </a:solidFill>
              </a:rPr>
              <a:t>rephrased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002060"/>
                </a:solidFill>
              </a:rPr>
              <a:t>The entire text was revised; a number of sentences and paragraphs were modified and simplified. </a:t>
            </a:r>
            <a:endParaRPr lang="en-US" sz="25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 smtClean="0">
                <a:solidFill>
                  <a:srgbClr val="002060"/>
                </a:solidFill>
              </a:rPr>
              <a:t>Subheadings </a:t>
            </a:r>
            <a:r>
              <a:rPr lang="en-US" sz="2500" dirty="0">
                <a:solidFill>
                  <a:srgbClr val="002060"/>
                </a:solidFill>
              </a:rPr>
              <a:t>have been introduced in the result and M&amp;M sections to improve the flow of the text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002060"/>
                </a:solidFill>
              </a:rPr>
              <a:t>Accepted, processes have been listed </a:t>
            </a:r>
            <a:endParaRPr lang="en-US" sz="25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GB" sz="2500" dirty="0">
                <a:solidFill>
                  <a:srgbClr val="002060"/>
                </a:solidFill>
              </a:rPr>
              <a:t>The </a:t>
            </a:r>
            <a:r>
              <a:rPr lang="uk-UA" sz="2500" dirty="0" smtClean="0">
                <a:solidFill>
                  <a:srgbClr val="002060"/>
                </a:solidFill>
              </a:rPr>
              <a:t>…………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>
                <a:solidFill>
                  <a:srgbClr val="002060"/>
                </a:solidFill>
              </a:rPr>
              <a:t>has been added in the manuscript, which is presented in Appendix A</a:t>
            </a:r>
            <a:r>
              <a:rPr lang="en-GB" sz="2500" dirty="0" smtClean="0">
                <a:solidFill>
                  <a:srgbClr val="002060"/>
                </a:solidFill>
              </a:rPr>
              <a:t>;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endParaRPr lang="en-US" sz="25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500" dirty="0" smtClean="0">
                <a:solidFill>
                  <a:srgbClr val="002060"/>
                </a:solidFill>
              </a:rPr>
              <a:t>The </a:t>
            </a:r>
            <a:r>
              <a:rPr lang="en-US" sz="2500" dirty="0">
                <a:solidFill>
                  <a:srgbClr val="002060"/>
                </a:solidFill>
              </a:rPr>
              <a:t>effect of </a:t>
            </a:r>
            <a:r>
              <a:rPr lang="uk-UA" sz="2500" dirty="0" smtClean="0">
                <a:solidFill>
                  <a:srgbClr val="002060"/>
                </a:solidFill>
              </a:rPr>
              <a:t>………….. </a:t>
            </a:r>
            <a:r>
              <a:rPr lang="en-US" sz="2500" dirty="0" smtClean="0">
                <a:solidFill>
                  <a:srgbClr val="002060"/>
                </a:solidFill>
              </a:rPr>
              <a:t>has </a:t>
            </a:r>
            <a:r>
              <a:rPr lang="en-US" sz="2500" dirty="0">
                <a:solidFill>
                  <a:srgbClr val="002060"/>
                </a:solidFill>
              </a:rPr>
              <a:t>been discussed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  <a:endParaRPr lang="ru-RU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59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54253"/>
            <a:ext cx="8228075" cy="677108"/>
          </a:xfrm>
        </p:spPr>
        <p:txBody>
          <a:bodyPr/>
          <a:lstStyle/>
          <a:p>
            <a:r>
              <a:rPr lang="uk-UA" dirty="0" smtClean="0"/>
              <a:t>Рекомендована література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80400" cy="569386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dirty="0" err="1"/>
              <a:t>Неворотин</a:t>
            </a:r>
            <a:r>
              <a:rPr lang="ru-RU" sz="2000" dirty="0"/>
              <a:t>, А.И., 2001. Матричный фразеологический сборник. Пособие по написанию научной статьи на английском языке. </a:t>
            </a:r>
            <a:r>
              <a:rPr lang="ru-RU" sz="2000" dirty="0" err="1"/>
              <a:t>СпецЛит</a:t>
            </a:r>
            <a:r>
              <a:rPr lang="ru-RU" sz="2000" dirty="0"/>
              <a:t>, СПб.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Andrade</a:t>
            </a:r>
            <a:r>
              <a:rPr lang="ru-RU" sz="2000" dirty="0"/>
              <a:t>, C., </a:t>
            </a:r>
            <a:r>
              <a:rPr lang="ru-RU" sz="2000" dirty="0" smtClean="0"/>
              <a:t>2011. </a:t>
            </a:r>
            <a:r>
              <a:rPr lang="ru-RU" sz="2000" dirty="0" err="1"/>
              <a:t>How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write</a:t>
            </a:r>
            <a:r>
              <a:rPr lang="ru-RU" sz="2000" dirty="0"/>
              <a:t> a </a:t>
            </a:r>
            <a:r>
              <a:rPr lang="ru-RU" sz="2000" dirty="0" err="1"/>
              <a:t>good</a:t>
            </a:r>
            <a:r>
              <a:rPr lang="ru-RU" sz="2000" dirty="0"/>
              <a:t> </a:t>
            </a:r>
            <a:r>
              <a:rPr lang="ru-RU" sz="2000" dirty="0" err="1"/>
              <a:t>abstract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a </a:t>
            </a:r>
            <a:r>
              <a:rPr lang="ru-RU" sz="2000" dirty="0" err="1"/>
              <a:t>scientific</a:t>
            </a:r>
            <a:r>
              <a:rPr lang="ru-RU" sz="2000" dirty="0"/>
              <a:t> </a:t>
            </a:r>
            <a:r>
              <a:rPr lang="ru-RU" sz="2000" dirty="0" err="1"/>
              <a:t>paper</a:t>
            </a:r>
            <a:r>
              <a:rPr lang="ru-RU" sz="2000" dirty="0"/>
              <a:t> </a:t>
            </a:r>
            <a:r>
              <a:rPr lang="ru-RU" sz="2000" dirty="0" err="1"/>
              <a:t>or</a:t>
            </a:r>
            <a:r>
              <a:rPr lang="ru-RU" sz="2000" dirty="0"/>
              <a:t> </a:t>
            </a:r>
            <a:r>
              <a:rPr lang="ru-RU" sz="2000" dirty="0" err="1"/>
              <a:t>conference</a:t>
            </a:r>
            <a:r>
              <a:rPr lang="ru-RU" sz="2000" dirty="0"/>
              <a:t> </a:t>
            </a:r>
            <a:r>
              <a:rPr lang="ru-RU" sz="2000" dirty="0" err="1"/>
              <a:t>presentation</a:t>
            </a:r>
            <a:r>
              <a:rPr lang="ru-RU" sz="2000" dirty="0"/>
              <a:t>. </a:t>
            </a:r>
            <a:r>
              <a:rPr lang="ru-RU" sz="2000" dirty="0" err="1"/>
              <a:t>Indian</a:t>
            </a:r>
            <a:r>
              <a:rPr lang="ru-RU" sz="2000" dirty="0"/>
              <a:t> J. </a:t>
            </a:r>
            <a:r>
              <a:rPr lang="ru-RU" sz="2000" dirty="0" err="1"/>
              <a:t>Psychiatry</a:t>
            </a:r>
            <a:r>
              <a:rPr lang="ru-RU" sz="2000" dirty="0"/>
              <a:t> 53, 172. doi:10.4103/0019-5545.82558</a:t>
            </a:r>
          </a:p>
          <a:p>
            <a:pPr>
              <a:spcBef>
                <a:spcPts val="600"/>
              </a:spcBef>
            </a:pPr>
            <a:r>
              <a:rPr lang="ru-RU" sz="2000" dirty="0" err="1" smtClean="0"/>
              <a:t>Bornmann</a:t>
            </a:r>
            <a:r>
              <a:rPr lang="ru-RU" sz="2000" dirty="0"/>
              <a:t>, L., </a:t>
            </a:r>
            <a:r>
              <a:rPr lang="ru-RU" sz="2000" dirty="0" err="1"/>
              <a:t>Adams</a:t>
            </a:r>
            <a:r>
              <a:rPr lang="ru-RU" sz="2000" dirty="0"/>
              <a:t>, J., </a:t>
            </a:r>
            <a:r>
              <a:rPr lang="ru-RU" sz="2000" dirty="0" err="1"/>
              <a:t>Leydesdorff</a:t>
            </a:r>
            <a:r>
              <a:rPr lang="ru-RU" sz="2000" dirty="0"/>
              <a:t>, L., 2018.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negative</a:t>
            </a:r>
            <a:r>
              <a:rPr lang="ru-RU" sz="2000" dirty="0"/>
              <a:t> </a:t>
            </a:r>
            <a:r>
              <a:rPr lang="ru-RU" sz="2000" dirty="0" err="1"/>
              <a:t>effects</a:t>
            </a:r>
            <a:r>
              <a:rPr lang="ru-RU" sz="2000" dirty="0"/>
              <a:t> of </a:t>
            </a:r>
            <a:r>
              <a:rPr lang="ru-RU" sz="2000" dirty="0" err="1"/>
              <a:t>citing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a </a:t>
            </a:r>
            <a:r>
              <a:rPr lang="ru-RU" sz="2000" dirty="0" err="1"/>
              <a:t>national</a:t>
            </a:r>
            <a:r>
              <a:rPr lang="ru-RU" sz="2000" dirty="0"/>
              <a:t> </a:t>
            </a:r>
            <a:r>
              <a:rPr lang="ru-RU" sz="2000" dirty="0" err="1"/>
              <a:t>orientation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terms</a:t>
            </a:r>
            <a:r>
              <a:rPr lang="ru-RU" sz="2000" dirty="0"/>
              <a:t> of </a:t>
            </a:r>
            <a:r>
              <a:rPr lang="ru-RU" sz="2000" dirty="0" err="1"/>
              <a:t>recognition</a:t>
            </a:r>
            <a:r>
              <a:rPr lang="ru-RU" sz="2000" dirty="0"/>
              <a:t>: </a:t>
            </a:r>
            <a:r>
              <a:rPr lang="ru-RU" sz="2000" dirty="0" err="1"/>
              <a:t>national</a:t>
            </a:r>
            <a:r>
              <a:rPr lang="ru-RU" sz="2000" dirty="0"/>
              <a:t> and </a:t>
            </a:r>
            <a:r>
              <a:rPr lang="ru-RU" sz="2000" dirty="0" err="1"/>
              <a:t>international</a:t>
            </a:r>
            <a:r>
              <a:rPr lang="ru-RU" sz="2000" dirty="0"/>
              <a:t> </a:t>
            </a:r>
            <a:r>
              <a:rPr lang="ru-RU" sz="2000" dirty="0" err="1"/>
              <a:t>citations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papers</a:t>
            </a:r>
            <a:r>
              <a:rPr lang="ru-RU" sz="2000" dirty="0"/>
              <a:t> </a:t>
            </a:r>
            <a:r>
              <a:rPr lang="ru-RU" sz="2000" dirty="0" err="1"/>
              <a:t>from</a:t>
            </a:r>
            <a:r>
              <a:rPr lang="ru-RU" sz="2000" dirty="0"/>
              <a:t> </a:t>
            </a:r>
            <a:r>
              <a:rPr lang="ru-RU" sz="2000" dirty="0" err="1"/>
              <a:t>Germany</a:t>
            </a:r>
            <a:r>
              <a:rPr lang="ru-RU" sz="2000" dirty="0"/>
              <a:t>,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Netherlands</a:t>
            </a:r>
            <a:r>
              <a:rPr lang="ru-RU" sz="2000" dirty="0"/>
              <a:t>, and UK.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Deng</a:t>
            </a:r>
            <a:r>
              <a:rPr lang="ru-RU" sz="2000" dirty="0"/>
              <a:t>, B., 2015. </a:t>
            </a:r>
            <a:r>
              <a:rPr lang="ru-RU" sz="2000" dirty="0" err="1"/>
              <a:t>Papers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shorter</a:t>
            </a:r>
            <a:r>
              <a:rPr lang="ru-RU" sz="2000" dirty="0"/>
              <a:t> </a:t>
            </a:r>
            <a:r>
              <a:rPr lang="ru-RU" sz="2000" dirty="0" err="1"/>
              <a:t>titles</a:t>
            </a:r>
            <a:r>
              <a:rPr lang="ru-RU" sz="2000" dirty="0"/>
              <a:t> </a:t>
            </a:r>
            <a:r>
              <a:rPr lang="ru-RU" sz="2000" dirty="0" err="1"/>
              <a:t>get</a:t>
            </a:r>
            <a:r>
              <a:rPr lang="ru-RU" sz="2000" dirty="0"/>
              <a:t> </a:t>
            </a:r>
            <a:r>
              <a:rPr lang="ru-RU" sz="2000" dirty="0" err="1"/>
              <a:t>more</a:t>
            </a:r>
            <a:r>
              <a:rPr lang="ru-RU" sz="2000" dirty="0"/>
              <a:t> </a:t>
            </a:r>
            <a:r>
              <a:rPr lang="ru-RU" sz="2000" dirty="0" err="1"/>
              <a:t>citations</a:t>
            </a:r>
            <a:r>
              <a:rPr lang="ru-RU" sz="2000" dirty="0"/>
              <a:t>. </a:t>
            </a:r>
            <a:r>
              <a:rPr lang="ru-RU" sz="2000" dirty="0" err="1"/>
              <a:t>Nature</a:t>
            </a:r>
            <a:r>
              <a:rPr lang="ru-RU" sz="2000" dirty="0"/>
              <a:t>. doi:10.1038/nature.2015.18246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Gewin</a:t>
            </a:r>
            <a:r>
              <a:rPr lang="ru-RU" sz="2000" dirty="0"/>
              <a:t>, V., 2018. </a:t>
            </a:r>
            <a:r>
              <a:rPr lang="ru-RU" sz="2000" dirty="0" err="1"/>
              <a:t>How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write</a:t>
            </a:r>
            <a:r>
              <a:rPr lang="ru-RU" sz="2000" dirty="0"/>
              <a:t> a </a:t>
            </a:r>
            <a:r>
              <a:rPr lang="ru-RU" sz="2000" dirty="0" err="1"/>
              <a:t>first-class</a:t>
            </a:r>
            <a:r>
              <a:rPr lang="ru-RU" sz="2000" dirty="0"/>
              <a:t> </a:t>
            </a:r>
            <a:r>
              <a:rPr lang="ru-RU" sz="2000" dirty="0" err="1"/>
              <a:t>paper</a:t>
            </a:r>
            <a:r>
              <a:rPr lang="ru-RU" sz="2000" dirty="0"/>
              <a:t>. </a:t>
            </a:r>
            <a:r>
              <a:rPr lang="ru-RU" sz="2000" dirty="0" err="1"/>
              <a:t>Nature</a:t>
            </a:r>
            <a:r>
              <a:rPr lang="ru-RU" sz="2000" dirty="0"/>
              <a:t> 555, 129–130. doi:10.1038/d41586-018-02404-4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Morley</a:t>
            </a:r>
            <a:r>
              <a:rPr lang="ru-RU" sz="2000" dirty="0"/>
              <a:t>, J., 2014. </a:t>
            </a:r>
            <a:r>
              <a:rPr lang="ru-RU" sz="2000" dirty="0" err="1"/>
              <a:t>Academic</a:t>
            </a:r>
            <a:r>
              <a:rPr lang="ru-RU" sz="2000" dirty="0"/>
              <a:t> </a:t>
            </a:r>
            <a:r>
              <a:rPr lang="ru-RU" sz="2000" dirty="0" err="1"/>
              <a:t>Phrasebank</a:t>
            </a:r>
            <a:r>
              <a:rPr lang="ru-RU" sz="2000" dirty="0"/>
              <a:t>.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University</a:t>
            </a:r>
            <a:r>
              <a:rPr lang="ru-RU" sz="2000" dirty="0"/>
              <a:t> of </a:t>
            </a:r>
            <a:r>
              <a:rPr lang="ru-RU" sz="2000" dirty="0" err="1"/>
              <a:t>Manchester</a:t>
            </a:r>
            <a:r>
              <a:rPr lang="ru-RU" sz="2000" dirty="0"/>
              <a:t>, </a:t>
            </a:r>
            <a:r>
              <a:rPr lang="ru-RU" sz="2000" dirty="0" err="1"/>
              <a:t>Manchester</a:t>
            </a:r>
            <a:r>
              <a:rPr lang="ru-RU" sz="2000" dirty="0"/>
              <a:t>.</a:t>
            </a:r>
          </a:p>
          <a:p>
            <a:pPr>
              <a:spcBef>
                <a:spcPts val="60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89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413" y="1333500"/>
            <a:ext cx="8988552" cy="183832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470534">
              <a:lnSpc>
                <a:spcPct val="100000"/>
              </a:lnSpc>
            </a:pPr>
            <a:r>
              <a:rPr dirty="0"/>
              <a:t>Дякую за</a:t>
            </a:r>
            <a:r>
              <a:rPr spc="-110" dirty="0"/>
              <a:t> </a:t>
            </a:r>
            <a:r>
              <a:rPr dirty="0"/>
              <a:t>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71500"/>
            <a:ext cx="7237475" cy="677108"/>
          </a:xfrm>
        </p:spPr>
        <p:txBody>
          <a:bodyPr/>
          <a:lstStyle/>
          <a:p>
            <a:r>
              <a:rPr lang="uk-UA" b="1" dirty="0" smtClean="0"/>
              <a:t>Спрощуйте вашу мову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" y="1485900"/>
            <a:ext cx="8839200" cy="7355860"/>
          </a:xfrm>
        </p:spPr>
        <p:txBody>
          <a:bodyPr/>
          <a:lstStyle/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Original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smtClean="0"/>
              <a:t>«</a:t>
            </a:r>
            <a:r>
              <a:rPr lang="uk-UA" dirty="0" smtClean="0"/>
              <a:t>Багато досліджень виконаних за останні роки, зокрема Івановим</a:t>
            </a:r>
            <a:r>
              <a:rPr lang="en-US" dirty="0" smtClean="0"/>
              <a:t> </a:t>
            </a:r>
            <a:r>
              <a:rPr lang="en-US" dirty="0"/>
              <a:t>(1995) </a:t>
            </a:r>
            <a:r>
              <a:rPr lang="uk-UA" dirty="0" smtClean="0"/>
              <a:t>та</a:t>
            </a:r>
            <a:r>
              <a:rPr lang="en-US" dirty="0" smtClean="0"/>
              <a:t> </a:t>
            </a:r>
            <a:r>
              <a:rPr lang="uk-UA" dirty="0" smtClean="0"/>
              <a:t>Петровим</a:t>
            </a:r>
            <a:r>
              <a:rPr lang="en-US" dirty="0" smtClean="0"/>
              <a:t> </a:t>
            </a:r>
            <a:r>
              <a:rPr lang="en-US" dirty="0"/>
              <a:t>(1998), </a:t>
            </a:r>
            <a:r>
              <a:rPr lang="ru-RU" dirty="0"/>
              <a:t>показали,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засоленість</a:t>
            </a:r>
            <a:r>
              <a:rPr lang="ru-RU" dirty="0"/>
              <a:t>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 smtClean="0"/>
              <a:t>товарний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/>
              <a:t>устриць</a:t>
            </a:r>
            <a:r>
              <a:rPr lang="ru-RU" dirty="0" smtClean="0"/>
              <a:t>.</a:t>
            </a:r>
            <a:r>
              <a:rPr lang="en-US" dirty="0" smtClean="0"/>
              <a:t>"</a:t>
            </a:r>
            <a:endParaRPr lang="en-US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Suggested:</a:t>
            </a:r>
            <a:r>
              <a:rPr lang="en-US" dirty="0"/>
              <a:t> </a:t>
            </a:r>
            <a:r>
              <a:rPr lang="en-US" dirty="0" smtClean="0"/>
              <a:t>«</a:t>
            </a:r>
            <a:r>
              <a:rPr lang="uk-UA" dirty="0" smtClean="0"/>
              <a:t>Низька </a:t>
            </a:r>
            <a:r>
              <a:rPr lang="ru-RU" dirty="0" err="1"/>
              <a:t>засоленість</a:t>
            </a:r>
            <a:r>
              <a:rPr lang="ru-RU" dirty="0"/>
              <a:t>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товарний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 smtClean="0"/>
              <a:t>устриць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uk-UA" dirty="0" smtClean="0"/>
              <a:t>Іванов</a:t>
            </a:r>
            <a:r>
              <a:rPr lang="en-US" dirty="0" smtClean="0"/>
              <a:t>, </a:t>
            </a:r>
            <a:r>
              <a:rPr lang="en-US" dirty="0"/>
              <a:t>1995; </a:t>
            </a:r>
            <a:r>
              <a:rPr lang="uk-UA" dirty="0" smtClean="0"/>
              <a:t> Петров </a:t>
            </a:r>
            <a:r>
              <a:rPr lang="en-US" dirty="0" smtClean="0"/>
              <a:t>1998</a:t>
            </a:r>
            <a:r>
              <a:rPr lang="en-US" dirty="0"/>
              <a:t>). </a:t>
            </a:r>
            <a:r>
              <a:rPr lang="en-US" dirty="0" smtClean="0"/>
              <a:t>"</a:t>
            </a:r>
            <a:endParaRPr lang="uk-UA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/>
              <a:t>Академічне письмо має бути </a:t>
            </a:r>
            <a:r>
              <a:rPr lang="uk-UA" b="1" dirty="0" smtClean="0"/>
              <a:t>інформативним,  стислим та засноване на фактах</a:t>
            </a:r>
            <a:r>
              <a:rPr lang="en-US" dirty="0" smtClean="0"/>
              <a:t>, </a:t>
            </a:r>
            <a:r>
              <a:rPr lang="uk-UA" dirty="0" smtClean="0"/>
              <a:t>але це не означає, що воно має бути не </a:t>
            </a:r>
            <a:r>
              <a:rPr lang="uk-UA" b="1" dirty="0" smtClean="0"/>
              <a:t>креативним</a:t>
            </a:r>
          </a:p>
          <a:p>
            <a:pPr algn="r" fontAlgn="base">
              <a:spcAft>
                <a:spcPts val="1200"/>
              </a:spcAft>
            </a:pPr>
            <a:r>
              <a:rPr lang="en-GB" i="1" dirty="0"/>
              <a:t>Zoe </a:t>
            </a:r>
            <a:r>
              <a:rPr lang="en-GB" i="1" dirty="0" smtClean="0"/>
              <a:t>Doubleday</a:t>
            </a:r>
            <a:r>
              <a:rPr lang="uk-UA" i="1" dirty="0" smtClean="0"/>
              <a:t> </a:t>
            </a:r>
            <a:r>
              <a:rPr lang="en-US" dirty="0" smtClean="0"/>
              <a:t>(2018)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6700"/>
            <a:ext cx="8228075" cy="677108"/>
          </a:xfrm>
        </p:spPr>
        <p:txBody>
          <a:bodyPr/>
          <a:lstStyle/>
          <a:p>
            <a:r>
              <a:rPr lang="uk-UA" b="1" dirty="0" smtClean="0"/>
              <a:t>Уникайте довгих речень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6186309"/>
          </a:xfrm>
        </p:spPr>
        <p:txBody>
          <a:bodyPr/>
          <a:lstStyle/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/>
              <a:t>Прямі та короткі речення є кращими</a:t>
            </a:r>
            <a:r>
              <a:rPr lang="en-US" dirty="0" smtClean="0"/>
              <a:t>!</a:t>
            </a:r>
            <a:endParaRPr lang="en-US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b="1" dirty="0" smtClean="0"/>
              <a:t>Довгі речення не роблять письмо більш науковим, </a:t>
            </a:r>
            <a:r>
              <a:rPr lang="uk-UA" dirty="0" smtClean="0"/>
              <a:t>але викликають замішання у читача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/>
              <a:t>Сьогодні, середня довжина речення академічного письма має бути близько </a:t>
            </a:r>
            <a:r>
              <a:rPr lang="uk-UA" b="1" dirty="0" smtClean="0"/>
              <a:t>12-17</a:t>
            </a:r>
            <a:r>
              <a:rPr lang="uk-UA" dirty="0" smtClean="0"/>
              <a:t> слів (для англомовного тексту)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/>
              <a:t>Кожне речення має читатися на одному подиху. Довгі речення шокують читачів</a:t>
            </a:r>
            <a:r>
              <a:rPr lang="en-US" dirty="0" smtClean="0"/>
              <a:t>.</a:t>
            </a:r>
            <a:endParaRPr lang="uk-UA" dirty="0" smtClean="0"/>
          </a:p>
          <a:p>
            <a:pPr fontAlgn="base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Dr. </a:t>
            </a:r>
            <a:r>
              <a:rPr lang="en-GB" dirty="0"/>
              <a:t>Angel </a:t>
            </a:r>
            <a:r>
              <a:rPr lang="en-GB" dirty="0" err="1"/>
              <a:t>Borja</a:t>
            </a:r>
            <a:r>
              <a:rPr lang="uk-UA" dirty="0"/>
              <a:t> (2015)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6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5799" y="7107368"/>
            <a:ext cx="1018037" cy="131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107367"/>
            <a:ext cx="914400" cy="12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1"/>
          <a:stretch/>
        </p:blipFill>
        <p:spPr bwMode="auto">
          <a:xfrm>
            <a:off x="3352800" y="7107367"/>
            <a:ext cx="1182534" cy="121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107367"/>
            <a:ext cx="954424" cy="12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8" y="160338"/>
            <a:ext cx="8988552" cy="615553"/>
          </a:xfrm>
        </p:spPr>
        <p:txBody>
          <a:bodyPr/>
          <a:lstStyle/>
          <a:p>
            <a:pPr algn="ctr"/>
            <a:r>
              <a:rPr lang="ru-RU" sz="4000" dirty="0" err="1"/>
              <a:t>Уникайте</a:t>
            </a:r>
            <a:r>
              <a:rPr lang="ru-RU" sz="4000" dirty="0"/>
              <a:t> </a:t>
            </a:r>
            <a:r>
              <a:rPr lang="ru-RU" sz="4000" dirty="0" err="1" smtClean="0"/>
              <a:t>поширених</a:t>
            </a:r>
            <a:r>
              <a:rPr lang="ru-RU" sz="4000" dirty="0" smtClean="0"/>
              <a:t> проблем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876300"/>
            <a:ext cx="8915400" cy="5940088"/>
          </a:xfrm>
        </p:spPr>
        <p:txBody>
          <a:bodyPr/>
          <a:lstStyle/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FF0000"/>
                </a:solidFill>
              </a:rPr>
              <a:t>Речення, які логічно не слідують один одному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uk-UA" sz="2800" dirty="0" smtClean="0">
                <a:solidFill>
                  <a:srgbClr val="FF0000"/>
                </a:solidFill>
              </a:rPr>
              <a:t>кожен абзац має нести логічну думку)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FF0000"/>
                </a:solidFill>
              </a:rPr>
              <a:t>Речення, які важко зрозуміти недосвідченим читачам (наприклад, "</a:t>
            </a:r>
            <a:r>
              <a:rPr lang="uk-UA" sz="2800" dirty="0" err="1" smtClean="0">
                <a:solidFill>
                  <a:srgbClr val="FF0000"/>
                </a:solidFill>
              </a:rPr>
              <a:t>The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Annex</a:t>
            </a:r>
            <a:r>
              <a:rPr lang="uk-UA" sz="2800" dirty="0" smtClean="0">
                <a:solidFill>
                  <a:srgbClr val="FF0000"/>
                </a:solidFill>
              </a:rPr>
              <a:t> IV of </a:t>
            </a:r>
            <a:r>
              <a:rPr lang="uk-UA" sz="2800" dirty="0" err="1" smtClean="0">
                <a:solidFill>
                  <a:srgbClr val="FF0000"/>
                </a:solidFill>
              </a:rPr>
              <a:t>the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MSFD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includes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the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definition</a:t>
            </a:r>
            <a:r>
              <a:rPr lang="uk-UA" sz="2800" dirty="0" smtClean="0">
                <a:solidFill>
                  <a:srgbClr val="FF0000"/>
                </a:solidFill>
              </a:rPr>
              <a:t> of </a:t>
            </a:r>
            <a:r>
              <a:rPr lang="uk-UA" sz="2800" dirty="0" err="1" smtClean="0">
                <a:solidFill>
                  <a:srgbClr val="FF0000"/>
                </a:solidFill>
              </a:rPr>
              <a:t>GES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to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be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applied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by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MS</a:t>
            </a:r>
            <a:r>
              <a:rPr lang="uk-UA" sz="2800" dirty="0" smtClean="0">
                <a:solidFill>
                  <a:srgbClr val="FF0000"/>
                </a:solidFill>
              </a:rPr>
              <a:t>").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FF0000"/>
                </a:solidFill>
              </a:rPr>
              <a:t>Граматичні та орфографічні помилки</a:t>
            </a:r>
            <a:endParaRPr lang="en-GB" sz="2800" dirty="0" smtClean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FF0000"/>
                </a:solidFill>
              </a:rPr>
              <a:t>Наукові спекуляції щодо недоведених результатів</a:t>
            </a: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FF0000"/>
                </a:solidFill>
              </a:rPr>
              <a:t>Не інформативні підписи до таблиць та рисунків (наприклад, </a:t>
            </a:r>
            <a:r>
              <a:rPr lang="en-GB" sz="2800" dirty="0" smtClean="0">
                <a:solidFill>
                  <a:srgbClr val="FF0000"/>
                </a:solidFill>
              </a:rPr>
              <a:t>“</a:t>
            </a:r>
            <a:r>
              <a:rPr lang="ru-RU" sz="2800" dirty="0" err="1" smtClean="0">
                <a:solidFill>
                  <a:srgbClr val="FF0000"/>
                </a:solidFill>
              </a:rPr>
              <a:t>Зміни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>ваги тіла</a:t>
            </a:r>
            <a:r>
              <a:rPr lang="en-GB" sz="2800" dirty="0" smtClean="0">
                <a:solidFill>
                  <a:srgbClr val="FF0000"/>
                </a:solidFill>
              </a:rPr>
              <a:t>”)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FF0000"/>
                </a:solidFill>
              </a:rPr>
              <a:t>Абстрактні посилання, наприклад «Вченими»</a:t>
            </a:r>
          </a:p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FF0000"/>
                </a:solidFill>
              </a:rPr>
              <a:t>Дискримінація авторів за національною ознакою, наприклад «Англійськими вченими», тощо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2518" y="7274549"/>
            <a:ext cx="22098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У ВЧЕНИХ Є ПРІЗВИЩА!</a:t>
            </a:r>
            <a:endParaRPr lang="ru-RU" sz="2800" dirty="0"/>
          </a:p>
        </p:txBody>
      </p:sp>
      <p:sp>
        <p:nvSpPr>
          <p:cNvPr id="6" name="AutoShape 5" descr="Картинки по запросу менделе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dirty="0" smtClean="0"/>
              <a:t>Коректні посилання </a:t>
            </a:r>
            <a:endParaRPr lang="ru-RU" dirty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381000" y="2552700"/>
            <a:ext cx="8280400" cy="28295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000" dirty="0"/>
              <a:t>Якщо справа йде про одну або декілька праць, слід навести прізвища</a:t>
            </a:r>
            <a:endParaRPr lang="ru-RU" sz="3000" dirty="0"/>
          </a:p>
          <a:p>
            <a:pPr marL="457200" lvl="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000" dirty="0" smtClean="0"/>
              <a:t>Якщо </a:t>
            </a:r>
            <a:r>
              <a:rPr lang="uk-UA" sz="3000" dirty="0"/>
              <a:t>справа йде про більш ніж три праці, то допускається писати «Дослідники», а в кінці речення навести посилання</a:t>
            </a:r>
            <a:r>
              <a:rPr lang="uk-UA" sz="3000" dirty="0" smtClean="0"/>
              <a:t>.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360508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66" y="2247900"/>
            <a:ext cx="8988552" cy="1354217"/>
          </a:xfrm>
        </p:spPr>
        <p:txBody>
          <a:bodyPr/>
          <a:lstStyle/>
          <a:p>
            <a:pPr algn="ctr"/>
            <a:r>
              <a:rPr lang="uk-UA" dirty="0" smtClean="0"/>
              <a:t>Рекомендації до підготовки дослідницької статті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817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26209</TotalTime>
  <Words>2415</Words>
  <Application>Microsoft Office PowerPoint</Application>
  <PresentationFormat>Произвольный</PresentationFormat>
  <Paragraphs>359</Paragraphs>
  <Slides>48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Office Theme</vt:lpstr>
      <vt:lpstr>Сучаснi стандарти підготовки наукової статтi: деякі корисні поради щодо написання, оформлення та проходження рецензування</vt:lpstr>
      <vt:lpstr>Загальні рекомендації</vt:lpstr>
      <vt:lpstr>Загальна організація наукової статті дослідницького типу</vt:lpstr>
      <vt:lpstr>Концепція «червоної стрічки»</vt:lpstr>
      <vt:lpstr>Спрощуйте вашу мову</vt:lpstr>
      <vt:lpstr>Уникайте довгих речень</vt:lpstr>
      <vt:lpstr>Уникайте поширених проблем</vt:lpstr>
      <vt:lpstr>Коректні посилання </vt:lpstr>
      <vt:lpstr>Рекомендації до підготовки дослідницької статті</vt:lpstr>
      <vt:lpstr>Структура статті дослідницького типу</vt:lpstr>
      <vt:lpstr>Як з'явився стандарт IMRAD?</vt:lpstr>
      <vt:lpstr>Назва статті – Title </vt:lpstr>
      <vt:lpstr>Автори</vt:lpstr>
      <vt:lpstr>Назва установи!</vt:lpstr>
      <vt:lpstr>Анотація (1800-2000 знаків)</vt:lpstr>
      <vt:lpstr>Як підготувати якісну анотацію англійською мовою</vt:lpstr>
      <vt:lpstr>Презентация PowerPoint</vt:lpstr>
      <vt:lpstr>Вступ - Introduction</vt:lpstr>
      <vt:lpstr>Презентация PowerPoint</vt:lpstr>
      <vt:lpstr>Матеріал та методи Materials and methods </vt:lpstr>
      <vt:lpstr>Методи дослідження</vt:lpstr>
      <vt:lpstr>Методи</vt:lpstr>
      <vt:lpstr>Результати - Resutls</vt:lpstr>
      <vt:lpstr>Результати</vt:lpstr>
      <vt:lpstr>Обговорення –Discussion </vt:lpstr>
      <vt:lpstr>Обговорення –Discussion </vt:lpstr>
      <vt:lpstr>Висновки - Conclusions</vt:lpstr>
      <vt:lpstr>Список літератури</vt:lpstr>
      <vt:lpstr>Класифікації наукових публікацій</vt:lpstr>
      <vt:lpstr>Оформлення списку літератури</vt:lpstr>
      <vt:lpstr>Презентация PowerPoint</vt:lpstr>
      <vt:lpstr>Презентация PowerPoint</vt:lpstr>
      <vt:lpstr>Рекомендації до підготовки оглядової статті</vt:lpstr>
      <vt:lpstr>Структура оглядової статті</vt:lpstr>
      <vt:lpstr>Ілюстраційні матеріали до оглядової статті</vt:lpstr>
      <vt:lpstr>Схематична презентація матеріалу оглядової статті</vt:lpstr>
      <vt:lpstr>Приведення літературних джерел у табличну форму</vt:lpstr>
      <vt:lpstr>Супровідний лист при поданні рукопису </vt:lpstr>
      <vt:lpstr>Рецензія</vt:lpstr>
      <vt:lpstr>Про що думає редактор отримавши рукопис від автора з поганим англійським (poor English)?</vt:lpstr>
      <vt:lpstr>Peer Review  Single blind чи Double blind</vt:lpstr>
      <vt:lpstr>Що оцінюють редколегія та рецензенти</vt:lpstr>
      <vt:lpstr>Які бувають статті?</vt:lpstr>
      <vt:lpstr>Що автору дає рецензія?</vt:lpstr>
      <vt:lpstr>Відповідь на рецензію</vt:lpstr>
      <vt:lpstr>Responses to reviews (phrase bank)</vt:lpstr>
      <vt:lpstr>Рекомендована література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Стаття очима автора і видавця. Як написати так щоб тебе надрукували</dc:title>
  <dc:creator>U6038836</dc:creator>
  <cp:lastModifiedBy>X</cp:lastModifiedBy>
  <cp:revision>246</cp:revision>
  <dcterms:created xsi:type="dcterms:W3CDTF">2017-05-10T19:02:18Z</dcterms:created>
  <dcterms:modified xsi:type="dcterms:W3CDTF">2020-01-14T13:08:45Z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2017-05-10T00:00:00Z</vt:filetime>
  </property>
</Properties>
</file>