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68" r:id="rId6"/>
    <p:sldId id="269" r:id="rId7"/>
    <p:sldId id="259" r:id="rId8"/>
    <p:sldId id="260" r:id="rId9"/>
    <p:sldId id="265" r:id="rId10"/>
    <p:sldId id="261" r:id="rId11"/>
    <p:sldId id="262" r:id="rId12"/>
    <p:sldId id="26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4A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682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30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66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544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60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203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91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502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768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504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73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2E1E-4874-4A82-A779-A28F9A99FDC1}" type="datetimeFigureOut">
              <a:rPr lang="ru-RU" smtClean="0"/>
              <a:t>20.08.2021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71587-8A62-48E5-8FE0-E52694C7F3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313" y="3706274"/>
            <a:ext cx="6483519" cy="1470025"/>
          </a:xfrm>
          <a:solidFill>
            <a:srgbClr val="00B0F0"/>
          </a:solidFill>
        </p:spPr>
        <p:txBody>
          <a:bodyPr/>
          <a:lstStyle/>
          <a:p>
            <a:r>
              <a:rPr lang="uk-UA" sz="6000" dirty="0" err="1"/>
              <a:t>геному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268" y="2063851"/>
            <a:ext cx="8064896" cy="1464568"/>
          </a:xfrm>
          <a:solidFill>
            <a:srgbClr val="FFFF00"/>
          </a:solidFill>
        </p:spPr>
        <p:txBody>
          <a:bodyPr/>
          <a:lstStyle/>
          <a:p>
            <a:pPr lvl="1" algn="just"/>
            <a:r>
              <a:rPr lang="uk-UA" sz="6000" dirty="0">
                <a:solidFill>
                  <a:schemeClr val="tx1"/>
                </a:solidFill>
              </a:rPr>
              <a:t>Організація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17202" y="260648"/>
            <a:ext cx="3600400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Презентація  курсу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355976" y="5589240"/>
            <a:ext cx="4608512" cy="10801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/>
              <a:t>Викладач: </a:t>
            </a:r>
          </a:p>
          <a:p>
            <a:pPr algn="ctr"/>
            <a:r>
              <a:rPr lang="uk-UA" dirty="0"/>
              <a:t>доц. </a:t>
            </a:r>
            <a:r>
              <a:rPr lang="uk-UA" dirty="0" err="1"/>
              <a:t>Войтович</a:t>
            </a:r>
            <a:r>
              <a:rPr lang="uk-UA" dirty="0"/>
              <a:t> Олена Миколаївна</a:t>
            </a:r>
            <a:endParaRPr lang="ru-RU" dirty="0"/>
          </a:p>
        </p:txBody>
      </p:sp>
      <p:pic>
        <p:nvPicPr>
          <p:cNvPr id="7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 &amp;rcy;&amp;acy;&amp;scy;&amp;tcy;&amp;iecy;&amp;ncy;&amp;icy;&amp;jcy;&quot;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0" t="25000" b="12234"/>
          <a:stretch/>
        </p:blipFill>
        <p:spPr bwMode="auto">
          <a:xfrm>
            <a:off x="179512" y="5518797"/>
            <a:ext cx="1837690" cy="112395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30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Hcy;&amp;rcy;&amp;ocy;&amp;mcy;&amp;ocy;&amp;scy;&amp;ocy;&amp;mcy;&amp;ycy; &amp;rcy;&amp;acy;&amp;scy;&amp;tcy;&amp;iecy;&amp;ncy;&amp;icy;&amp;j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70" y="63374"/>
            <a:ext cx="1623487" cy="1474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 &amp;rcy;&amp;acy;&amp;scy;&amp;tcy;&amp;iecy;&amp;ncy;&amp;icy;&amp;j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936" y="188640"/>
            <a:ext cx="3070751" cy="3569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Картинки по запросу аденовирусы">
            <a:extLst>
              <a:ext uri="{FF2B5EF4-FFF2-40B4-BE49-F238E27FC236}">
                <a16:creationId xmlns:a16="http://schemas.microsoft.com/office/drawing/2014/main" id="{DF0D62D0-95DE-44A2-9CF1-EA5C7439B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305" y="5204792"/>
            <a:ext cx="1587212" cy="146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454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88641"/>
            <a:ext cx="7772400" cy="1296144"/>
          </a:xfrm>
        </p:spPr>
        <p:txBody>
          <a:bodyPr/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4</a:t>
            </a:r>
            <a:r>
              <a:rPr lang="uk-UA" sz="2400" dirty="0">
                <a:solidFill>
                  <a:schemeClr val="tx1"/>
                </a:solidFill>
              </a:rPr>
              <a:t>.  </a:t>
            </a:r>
            <a:r>
              <a:rPr lang="uk-UA" dirty="0">
                <a:solidFill>
                  <a:schemeClr val="tx1"/>
                </a:solidFill>
              </a:rPr>
              <a:t>Окрім методів виділення, розшифрування та локалізації генів існують методи </a:t>
            </a:r>
            <a:r>
              <a:rPr lang="uk-UA" b="1" dirty="0">
                <a:solidFill>
                  <a:schemeClr val="tx1"/>
                </a:solidFill>
              </a:rPr>
              <a:t>заміщення</a:t>
            </a:r>
            <a:r>
              <a:rPr lang="uk-UA" dirty="0">
                <a:solidFill>
                  <a:schemeClr val="tx1"/>
                </a:solidFill>
              </a:rPr>
              <a:t> генів, </a:t>
            </a:r>
            <a:r>
              <a:rPr lang="uk-UA" b="1" dirty="0" err="1">
                <a:solidFill>
                  <a:schemeClr val="tx1"/>
                </a:solidFill>
              </a:rPr>
              <a:t>нокаута</a:t>
            </a:r>
            <a:r>
              <a:rPr lang="uk-UA" dirty="0">
                <a:solidFill>
                  <a:schemeClr val="tx1"/>
                </a:solidFill>
              </a:rPr>
              <a:t> генів, </a:t>
            </a:r>
            <a:r>
              <a:rPr lang="uk-UA" b="1" dirty="0" err="1">
                <a:solidFill>
                  <a:schemeClr val="tx1"/>
                </a:solidFill>
              </a:rPr>
              <a:t>нокдауна</a:t>
            </a:r>
            <a:r>
              <a:rPr lang="uk-UA" dirty="0">
                <a:solidFill>
                  <a:schemeClr val="tx1"/>
                </a:solidFill>
              </a:rPr>
              <a:t> генів, </a:t>
            </a:r>
            <a:r>
              <a:rPr lang="uk-UA" b="1" dirty="0">
                <a:solidFill>
                  <a:schemeClr val="tx1"/>
                </a:solidFill>
              </a:rPr>
              <a:t>«пастки» </a:t>
            </a:r>
            <a:r>
              <a:rPr lang="uk-UA" dirty="0">
                <a:solidFill>
                  <a:schemeClr val="tx1"/>
                </a:solidFill>
              </a:rPr>
              <a:t>для генів</a:t>
            </a:r>
            <a:r>
              <a:rPr lang="uk-UA" b="1" dirty="0">
                <a:solidFill>
                  <a:schemeClr val="tx1"/>
                </a:solidFill>
              </a:rPr>
              <a:t>, </a:t>
            </a:r>
            <a:r>
              <a:rPr lang="uk-UA" b="1" dirty="0" err="1">
                <a:solidFill>
                  <a:schemeClr val="tx1"/>
                </a:solidFill>
              </a:rPr>
              <a:t>витяжіння</a:t>
            </a:r>
            <a:r>
              <a:rPr lang="uk-UA" b="1" dirty="0">
                <a:solidFill>
                  <a:schemeClr val="tx1"/>
                </a:solidFill>
              </a:rPr>
              <a:t> </a:t>
            </a:r>
            <a:r>
              <a:rPr lang="uk-UA" dirty="0">
                <a:solidFill>
                  <a:schemeClr val="tx1"/>
                </a:solidFill>
              </a:rPr>
              <a:t>генів.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800"/>
            <a:ext cx="6204950" cy="169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653136"/>
            <a:ext cx="3708276" cy="184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ncy;&amp;ocy;&amp;kcy;&amp;acy;&amp;ucy;&amp;tcy; &amp;gcy;&amp;iecy;&amp;ncy;&amp;a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30" y="3184562"/>
            <a:ext cx="4642495" cy="3479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812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88640"/>
            <a:ext cx="8064896" cy="1008113"/>
          </a:xfrm>
        </p:spPr>
        <p:txBody>
          <a:bodyPr>
            <a:noAutofit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5. Так виглядає </a:t>
            </a:r>
            <a:r>
              <a:rPr lang="uk-UA" b="1" dirty="0" err="1">
                <a:solidFill>
                  <a:schemeClr val="tx1"/>
                </a:solidFill>
              </a:rPr>
              <a:t>мікрочип</a:t>
            </a:r>
            <a:r>
              <a:rPr lang="uk-UA" b="1" dirty="0">
                <a:solidFill>
                  <a:schemeClr val="tx1"/>
                </a:solidFill>
              </a:rPr>
              <a:t> з </a:t>
            </a:r>
            <a:r>
              <a:rPr lang="uk-UA" b="1" dirty="0" err="1">
                <a:solidFill>
                  <a:schemeClr val="tx1"/>
                </a:solidFill>
              </a:rPr>
              <a:t>геномною</a:t>
            </a:r>
            <a:r>
              <a:rPr lang="uk-UA" b="1" dirty="0">
                <a:solidFill>
                  <a:schemeClr val="tx1"/>
                </a:solidFill>
              </a:rPr>
              <a:t> бібліотекою </a:t>
            </a:r>
            <a:r>
              <a:rPr lang="uk-UA" dirty="0">
                <a:solidFill>
                  <a:schemeClr val="tx1"/>
                </a:solidFill>
              </a:rPr>
              <a:t>організму, за допомогою якої можна провести </a:t>
            </a:r>
            <a:r>
              <a:rPr lang="uk-UA" b="1" dirty="0">
                <a:solidFill>
                  <a:schemeClr val="tx1"/>
                </a:solidFill>
              </a:rPr>
              <a:t>ідентифікацію геному </a:t>
            </a:r>
            <a:r>
              <a:rPr lang="uk-UA" dirty="0">
                <a:solidFill>
                  <a:schemeClr val="tx1"/>
                </a:solidFill>
              </a:rPr>
              <a:t>та </a:t>
            </a:r>
            <a:r>
              <a:rPr lang="uk-UA" b="1" dirty="0">
                <a:solidFill>
                  <a:schemeClr val="tx1"/>
                </a:solidFill>
              </a:rPr>
              <a:t>генну дактилоскопію</a:t>
            </a:r>
            <a:r>
              <a:rPr lang="uk-UA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920" y="1328048"/>
            <a:ext cx="4754537" cy="417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ncy;&amp;acy; &amp;dcy;&amp;acy;&amp;kcy;&amp;tcy;&amp;icy;&amp;lcy;&amp;ocy;&amp;scy;&amp;kcy;&amp;ocy;&amp;pcy;&amp;iukcy;&amp;ya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3016852" cy="1991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995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132856"/>
            <a:ext cx="8114987" cy="2016224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uk-UA" dirty="0">
                <a:solidFill>
                  <a:schemeClr val="tx1"/>
                </a:solidFill>
              </a:rPr>
              <a:t>6. Жовтогарячий рис, що містить каротин.  Синя морозостійка полуниця, що містить ген арктичної камбали. Солодкі томати з подовженим терміном зберігання. Картопля, стійка до колорадського жука або кукурудза, стійка до гербіцидів. Банан, що містить вакцину проти інфекцій людини.</a:t>
            </a:r>
          </a:p>
          <a:p>
            <a:pPr algn="just"/>
            <a:r>
              <a:rPr lang="uk-UA" dirty="0">
                <a:solidFill>
                  <a:schemeClr val="tx1"/>
                </a:solidFill>
              </a:rPr>
              <a:t>Сучасний рівень наукових досліджень  дозволяє здійснитися найфантастичнішим прогнозам. Але чи є в цьому небезпека? І яке майбутнє у генетично трансформованих рослин? …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6" descr="http://mediasubs.ru/group/uploads/vs/vse-o-gmo/image2/c5YS00Mj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260648"/>
            <a:ext cx="2958598" cy="1664212"/>
          </a:xfrm>
          <a:prstGeom prst="rect">
            <a:avLst/>
          </a:prstGeom>
          <a:noFill/>
        </p:spPr>
      </p:pic>
      <p:pic>
        <p:nvPicPr>
          <p:cNvPr id="5" name="Picture 8" descr="http://media.vorotila.ru/ru/items/t1@37d5b60f-1457-48d5-8f58-a27b90a2527c/Sinyaya-klubnik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33817" y="274432"/>
            <a:ext cx="2021811" cy="1622454"/>
          </a:xfrm>
          <a:prstGeom prst="rect">
            <a:avLst/>
          </a:prstGeom>
          <a:noFill/>
        </p:spPr>
      </p:pic>
      <p:pic>
        <p:nvPicPr>
          <p:cNvPr id="6" name="Picture 12" descr="12 невероятных примеров генной инженер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08" y="4331310"/>
            <a:ext cx="2844552" cy="1918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img_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680" y="4307172"/>
            <a:ext cx="2785948" cy="1979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9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25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75240" cy="792088"/>
          </a:xfrm>
        </p:spPr>
        <p:txBody>
          <a:bodyPr>
            <a:noAutofit/>
          </a:bodyPr>
          <a:lstStyle/>
          <a:p>
            <a:r>
              <a:rPr lang="uk-UA" sz="3200" dirty="0"/>
              <a:t>Як організовано геном? </a:t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41" y="2727419"/>
            <a:ext cx="8784976" cy="1080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u="sng" dirty="0">
                <a:solidFill>
                  <a:srgbClr val="C00000"/>
                </a:solidFill>
              </a:rPr>
              <a:t>Сучасний </a:t>
            </a:r>
            <a:r>
              <a:rPr lang="uk-UA" sz="2400" u="sng" dirty="0" err="1">
                <a:solidFill>
                  <a:srgbClr val="C00000"/>
                </a:solidFill>
              </a:rPr>
              <a:t>фахівець-</a:t>
            </a:r>
            <a:r>
              <a:rPr lang="uk-UA" sz="2400" u="sng" dirty="0">
                <a:solidFill>
                  <a:srgbClr val="C00000"/>
                </a:solidFill>
              </a:rPr>
              <a:t> біолог має знати відповіді на ці питання та вміти</a:t>
            </a:r>
            <a:r>
              <a:rPr lang="uk-UA" u="sng" dirty="0"/>
              <a:t>:</a:t>
            </a:r>
          </a:p>
          <a:p>
            <a:pPr marL="0" indent="0">
              <a:buNone/>
            </a:pPr>
            <a:endParaRPr lang="uk-UA" u="sng" dirty="0"/>
          </a:p>
          <a:p>
            <a:pPr marL="0" indent="0">
              <a:buNone/>
            </a:pPr>
            <a:endParaRPr lang="uk-UA" u="sng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82958" y="781908"/>
            <a:ext cx="6355432" cy="7144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/>
              <a:t>Як функціонує геном?</a:t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25730" y="1472933"/>
            <a:ext cx="7314349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200" dirty="0"/>
              <a:t>Як дослідити геном?</a:t>
            </a:r>
            <a:br>
              <a:rPr lang="uk-UA" sz="3200" dirty="0"/>
            </a:br>
            <a:br>
              <a:rPr lang="uk-UA" sz="3200" dirty="0"/>
            </a:br>
            <a:endParaRPr lang="ru-RU" sz="3200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838821" y="1774438"/>
            <a:ext cx="7344816" cy="986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800" dirty="0"/>
              <a:t>Як</a:t>
            </a:r>
            <a:r>
              <a:rPr lang="uk-UA" sz="3200" dirty="0"/>
              <a:t> можна «керувати» </a:t>
            </a:r>
            <a:r>
              <a:rPr lang="uk-UA" sz="3200" dirty="0" err="1"/>
              <a:t>геномом</a:t>
            </a:r>
            <a:r>
              <a:rPr lang="uk-UA" sz="3200" dirty="0"/>
              <a:t>?</a:t>
            </a:r>
            <a:br>
              <a:rPr lang="uk-UA" sz="3200" dirty="0"/>
            </a:br>
            <a:endParaRPr lang="ru-RU" sz="32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49489" y="4155123"/>
            <a:ext cx="7003115" cy="6134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uk-UA" sz="2200" dirty="0">
                <a:solidFill>
                  <a:srgbClr val="024A0B"/>
                </a:solidFill>
              </a:rPr>
              <a:t>«Включити» або «виключити» потрібну генетичну програму;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49489" y="4956367"/>
            <a:ext cx="7034351" cy="70488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uk-UA" sz="2400" dirty="0">
                <a:solidFill>
                  <a:srgbClr val="024A0B"/>
                </a:solidFill>
              </a:rPr>
              <a:t>керувати процесом реалізації генетичної інформації від генотипу до ознаки;</a:t>
            </a: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297969" y="5661248"/>
            <a:ext cx="6885668" cy="936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uk-UA" dirty="0">
                <a:solidFill>
                  <a:srgbClr val="024A0B"/>
                </a:solidFill>
              </a:rPr>
              <a:t>створити штучну генетичну конструкцію для генетичної трансформації та створення генетично модифікованих організмів.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1149489" y="3568961"/>
            <a:ext cx="5798775" cy="580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uk-UA" u="sng" dirty="0"/>
          </a:p>
          <a:p>
            <a:pPr>
              <a:buFontTx/>
              <a:buChar char="-"/>
            </a:pPr>
            <a:r>
              <a:rPr lang="uk-UA" sz="6800" dirty="0">
                <a:solidFill>
                  <a:srgbClr val="024A0B"/>
                </a:solidFill>
              </a:rPr>
              <a:t>Знайти потрібний ген або синтезувати його;</a:t>
            </a:r>
          </a:p>
        </p:txBody>
      </p:sp>
    </p:spTree>
    <p:extLst>
      <p:ext uri="{BB962C8B-B14F-4D97-AF65-F5344CB8AC3E}">
        <p14:creationId xmlns:p14="http://schemas.microsoft.com/office/powerpoint/2010/main" val="59269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6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BE5A8-DB6C-4F9A-88EA-7165D7ED5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uk-UA" dirty="0"/>
              <a:t>Геном вірусів, прокаріотів, еукаріотів</a:t>
            </a:r>
            <a:endParaRPr lang="ru-UA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090025E1-1567-48C7-B4A3-6CF11778B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614" y="4834156"/>
            <a:ext cx="2490186" cy="165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C40C99C4-5EE1-453A-A0B8-F4FB625EEC6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884611"/>
            <a:ext cx="2016224" cy="1657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ECF34D3-CD6F-4B74-BCFD-C42C21DB893D}"/>
              </a:ext>
            </a:extLst>
          </p:cNvPr>
          <p:cNvPicPr/>
          <p:nvPr/>
        </p:nvPicPr>
        <p:blipFill rotWithShape="1">
          <a:blip r:embed="rId4"/>
          <a:srcRect l="67230" t="73100"/>
          <a:stretch/>
        </p:blipFill>
        <p:spPr>
          <a:xfrm>
            <a:off x="2411760" y="2780928"/>
            <a:ext cx="2996492" cy="1844824"/>
          </a:xfrm>
          <a:prstGeom prst="rect">
            <a:avLst/>
          </a:prstGeom>
        </p:spPr>
      </p:pic>
      <p:pic>
        <p:nvPicPr>
          <p:cNvPr id="7" name="Picture 4" descr="hivirusmodel">
            <a:extLst>
              <a:ext uri="{FF2B5EF4-FFF2-40B4-BE49-F238E27FC236}">
                <a16:creationId xmlns:a16="http://schemas.microsoft.com/office/drawing/2014/main" id="{8B9EE9D6-D1CB-450C-8E17-FB3FD432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736"/>
            <a:ext cx="2101132" cy="17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12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&amp;Pcy;&amp;ocy;&amp;vcy;’&amp;yacy;&amp;zcy;&amp;acy;&amp;ncy;&amp;iecy; &amp;zcy;&amp;ocy;&amp;bcy;&amp;rcy;&amp;acy;&amp;zhcy;&amp;iecy;&amp;ncy;&amp;ncy;&amp;yacy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160" y="2597541"/>
            <a:ext cx="309562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562074"/>
          </a:xfrm>
        </p:spPr>
        <p:txBody>
          <a:bodyPr>
            <a:noAutofit/>
          </a:bodyPr>
          <a:lstStyle/>
          <a:p>
            <a:r>
              <a:rPr lang="uk-UA" sz="3200" dirty="0"/>
              <a:t>Для цього потрібно: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6062641" cy="5217443"/>
          </a:xfrm>
        </p:spPr>
        <p:txBody>
          <a:bodyPr>
            <a:normAutofit/>
          </a:bodyPr>
          <a:lstStyle/>
          <a:p>
            <a:pPr algn="just"/>
            <a:endParaRPr lang="uk-UA" dirty="0"/>
          </a:p>
          <a:p>
            <a:pPr algn="just"/>
            <a:endParaRPr lang="uk-UA" sz="2400" dirty="0"/>
          </a:p>
          <a:p>
            <a:pPr algn="just"/>
            <a:endParaRPr lang="uk-UA" sz="2400" dirty="0"/>
          </a:p>
          <a:p>
            <a:pPr algn="just"/>
            <a:r>
              <a:rPr lang="uk-UA" sz="2400" dirty="0"/>
              <a:t>а) застосувати базові знання про будову та функціонування рослинного організму,  про молекулярні процеси та про генетичні механізми збереження та реалізації спадкової інформації;</a:t>
            </a:r>
          </a:p>
          <a:p>
            <a:pPr algn="just"/>
            <a:endParaRPr lang="uk-UA" sz="2800" dirty="0"/>
          </a:p>
          <a:p>
            <a:pPr algn="just"/>
            <a:endParaRPr lang="ru-RU" dirty="0"/>
          </a:p>
        </p:txBody>
      </p:sp>
      <p:pic>
        <p:nvPicPr>
          <p:cNvPr id="717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 &amp;fcy;&amp;iukcy;&amp;zcy;&amp;iukcy;&amp;ocy;&amp;lcy;&amp;ocy;&amp;gcy;&amp;iukcy;&amp;yacy; &amp;rcy;&amp;ocy;&amp;scy;&amp;lcy;&amp;icy;&amp;ncy;&amp;ncy;&amp;ocy;&amp;gcy;&amp;ocy; &amp;ocy;&amp;rcy;&amp;gcy;&amp;acy;&amp;ncy;&amp;iukcy;&amp;zcy;&amp;mcy;&amp;ucy;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900" y="4350182"/>
            <a:ext cx="3024336" cy="226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lcy;&amp;iecy;&amp;kcy;&amp;ucy;&amp;lcy;&amp;yacy;&amp;rcy;&amp;ncy;&amp;iukcy; &amp;pcy;&amp;rcy;&amp;ocy;&amp;tscy;&amp;iecy;&amp;scy;&amp;i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94583"/>
            <a:ext cx="2857500" cy="145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41" y="188640"/>
            <a:ext cx="2456944" cy="2293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44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55328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uk-UA" sz="3200" dirty="0"/>
              <a:t>	Для цього потрібно: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endParaRPr lang="uk-UA" sz="2800" dirty="0"/>
          </a:p>
          <a:p>
            <a:pPr algn="just"/>
            <a:endParaRPr lang="uk-UA" sz="2800" dirty="0"/>
          </a:p>
          <a:p>
            <a:pPr algn="just"/>
            <a:r>
              <a:rPr lang="uk-UA" sz="2400" dirty="0"/>
              <a:t> б) доповнити їх сучасними відомостями про диференціальну активність генів в онтогенезі,  </a:t>
            </a:r>
            <a:r>
              <a:rPr lang="uk-UA" sz="2400" dirty="0" err="1"/>
              <a:t>еволюційно</a:t>
            </a:r>
            <a:r>
              <a:rPr lang="uk-UA" sz="2400" dirty="0"/>
              <a:t> досконалі механізми регуляції роботи геному, банки генів та </a:t>
            </a:r>
            <a:r>
              <a:rPr lang="uk-UA" sz="2400" dirty="0" err="1"/>
              <a:t>геномні</a:t>
            </a:r>
            <a:r>
              <a:rPr lang="uk-UA" sz="2400" dirty="0"/>
              <a:t> бібліотеки,  методи маніпуляцій з геномом, </a:t>
            </a:r>
            <a:r>
              <a:rPr lang="uk-UA" sz="2400" dirty="0" err="1"/>
              <a:t>генно</a:t>
            </a:r>
            <a:r>
              <a:rPr lang="uk-UA" sz="2400" dirty="0"/>
              <a:t> інженерні  технології;</a:t>
            </a:r>
          </a:p>
          <a:p>
            <a:pPr algn="just"/>
            <a:endParaRPr lang="uk-UA" sz="2800" dirty="0"/>
          </a:p>
          <a:p>
            <a:pPr algn="just"/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37998"/>
            <a:ext cx="2507382" cy="250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 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26918"/>
            <a:ext cx="3544838" cy="3129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mcy;&amp;ocy;&amp;lcy;&amp;iecy;&amp;kcy;&amp;ucy;&amp;lcy;&amp;yacy;&amp;rcy;&amp;ncy;&amp;iukcy; &amp;mcy;&amp;iecy;&amp;tcy;&amp;ocy;&amp;dcy;&amp;icy; &amp;vcy; &amp;tscy;&amp;icy;&amp;tcy;&amp;ocy;&amp;gcy;&amp;iecy;&amp;ncy;&amp;iecy;&amp;tcy;&amp;icy;&amp;tscy;&amp;iuk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1431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iecy;&amp;tcy;&amp;icy;&amp;kcy;&amp;acy;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8640"/>
            <a:ext cx="3082229" cy="20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562074"/>
          </a:xfrm>
        </p:spPr>
        <p:txBody>
          <a:bodyPr>
            <a:noAutofit/>
          </a:bodyPr>
          <a:lstStyle/>
          <a:p>
            <a:pPr algn="l"/>
            <a:r>
              <a:rPr lang="uk-UA" sz="3200" dirty="0"/>
              <a:t>Для цього потрібно: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 algn="just"/>
            <a:endParaRPr lang="uk-UA" sz="2800" b="1" dirty="0"/>
          </a:p>
          <a:p>
            <a:pPr algn="just"/>
            <a:endParaRPr lang="uk-UA" sz="2800" b="1" dirty="0"/>
          </a:p>
          <a:p>
            <a:pPr algn="just"/>
            <a:r>
              <a:rPr lang="uk-UA" sz="2800" b="1" dirty="0"/>
              <a:t> в) </a:t>
            </a:r>
            <a:r>
              <a:rPr lang="uk-UA" sz="2400" b="1" dirty="0"/>
              <a:t>застосувати арсенал сучасних методів </a:t>
            </a:r>
            <a:r>
              <a:rPr lang="uk-UA" sz="2400" dirty="0"/>
              <a:t>дослідження  геному та створити  свою унікальну систему знань та вмінь, що зробить вас надзвичайно грамотним та бажаним дослідником  в сучасному світі  біології і генетики зокрема.</a:t>
            </a:r>
            <a:endParaRPr lang="ru-RU" sz="2400" dirty="0"/>
          </a:p>
          <a:p>
            <a:pPr algn="just"/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49770"/>
            <a:ext cx="2715638" cy="2036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scy;&amp;ucy;&amp;chcy;&amp;acy;&amp;scy;&amp;ncy;&amp;acy; &amp;gcy;&amp;iecy;&amp;ncy;&amp;ncy;&amp;acy; &amp;iukcy;&amp;ncy;&amp;zhcy;&amp;iecy;&amp;ncy;&amp;iecy;&amp;rcy;&amp;iukcy;&amp;yacy;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191914"/>
            <a:ext cx="2448272" cy="21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1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7" name="Picture 13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1924" y="1196752"/>
            <a:ext cx="2526035" cy="351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ocy;&amp;mcy; &amp;acy;&amp;rcy;&amp;acy;&amp;bcy;&amp;icy;&amp;dcy;&amp;ocy;&amp;pcy;&amp;scy;&amp;icy;&amp;scy;&amp;acy;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19554"/>
            <a:ext cx="37623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40" y="980728"/>
            <a:ext cx="6264696" cy="1362075"/>
          </a:xfrm>
        </p:spPr>
        <p:txBody>
          <a:bodyPr>
            <a:normAutofit fontScale="90000"/>
          </a:bodyPr>
          <a:lstStyle/>
          <a:p>
            <a:pPr algn="just"/>
            <a:r>
              <a:rPr lang="uk-UA" sz="2200" dirty="0"/>
              <a:t>1</a:t>
            </a:r>
            <a:r>
              <a:rPr lang="uk-UA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700" b="0" cap="none" dirty="0" err="1">
                <a:cs typeface="Times New Roman" pitchFamily="18" charset="0"/>
              </a:rPr>
              <a:t>Двадцяте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сторіччя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почалося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перевідкриттям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законів</a:t>
            </a:r>
            <a:r>
              <a:rPr lang="ru-RU" sz="2700" b="0" cap="none" dirty="0">
                <a:cs typeface="Times New Roman" pitchFamily="18" charset="0"/>
              </a:rPr>
              <a:t> Менделя на гороху, а </a:t>
            </a:r>
            <a:r>
              <a:rPr lang="ru-RU" sz="2700" b="0" cap="none" dirty="0" err="1">
                <a:cs typeface="Times New Roman" pitchFamily="18" charset="0"/>
              </a:rPr>
              <a:t>закінчилося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секвенуванням</a:t>
            </a:r>
            <a:r>
              <a:rPr lang="ru-RU" sz="2700" b="0" cap="none" dirty="0">
                <a:cs typeface="Times New Roman" pitchFamily="18" charset="0"/>
              </a:rPr>
              <a:t> </a:t>
            </a:r>
            <a:r>
              <a:rPr lang="ru-RU" sz="2700" b="0" cap="none" dirty="0" err="1">
                <a:cs typeface="Times New Roman" pitchFamily="18" charset="0"/>
              </a:rPr>
              <a:t>повного</a:t>
            </a:r>
            <a:r>
              <a:rPr lang="ru-RU" sz="2700" b="0" cap="none" dirty="0">
                <a:cs typeface="Times New Roman" pitchFamily="18" charset="0"/>
              </a:rPr>
              <a:t> генома </a:t>
            </a:r>
            <a:r>
              <a:rPr lang="ru-RU" sz="2700" cap="none" dirty="0" err="1">
                <a:solidFill>
                  <a:srgbClr val="C00000"/>
                </a:solidFill>
                <a:cs typeface="Times New Roman" pitchFamily="18" charset="0"/>
              </a:rPr>
              <a:t>модельної</a:t>
            </a:r>
            <a:r>
              <a:rPr lang="ru-RU" sz="2700" cap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700" cap="none" dirty="0" err="1">
                <a:solidFill>
                  <a:srgbClr val="C00000"/>
                </a:solidFill>
                <a:cs typeface="Times New Roman" pitchFamily="18" charset="0"/>
              </a:rPr>
              <a:t>рослини</a:t>
            </a:r>
            <a:r>
              <a:rPr lang="ru-RU" sz="2700" cap="none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uk-UA" sz="2700" i="1" cap="none" dirty="0">
                <a:solidFill>
                  <a:srgbClr val="C00000"/>
                </a:solidFill>
                <a:cs typeface="Times New Roman" pitchFamily="18" charset="0"/>
              </a:rPr>
              <a:t>А</a:t>
            </a:r>
            <a:r>
              <a:rPr lang="en-US" sz="2700" i="1" cap="none" dirty="0" err="1">
                <a:solidFill>
                  <a:srgbClr val="C00000"/>
                </a:solidFill>
                <a:cs typeface="Times New Roman" pitchFamily="18" charset="0"/>
              </a:rPr>
              <a:t>rabidopsis</a:t>
            </a:r>
            <a:r>
              <a:rPr lang="uk-UA" sz="2700" i="1" cap="none" dirty="0">
                <a:solidFill>
                  <a:srgbClr val="C00000"/>
                </a:solidFill>
                <a:cs typeface="Times New Roman" pitchFamily="18" charset="0"/>
              </a:rPr>
              <a:t>.</a:t>
            </a:r>
            <a:endParaRPr lang="ru-RU" sz="2700" i="1" cap="none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188640"/>
            <a:ext cx="7772400" cy="648072"/>
          </a:xfrm>
        </p:spPr>
        <p:txBody>
          <a:bodyPr>
            <a:normAutofit/>
          </a:bodyPr>
          <a:lstStyle/>
          <a:p>
            <a:pPr algn="ctr"/>
            <a:r>
              <a:rPr lang="uk-UA" sz="2800" dirty="0">
                <a:solidFill>
                  <a:schemeClr val="tx1"/>
                </a:solidFill>
              </a:rPr>
              <a:t>Чи знаєте Ви, що ?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86916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 err="1"/>
              <a:t>Це</a:t>
            </a:r>
            <a:r>
              <a:rPr lang="ru-RU" sz="3200" dirty="0"/>
              <a:t> </a:t>
            </a:r>
            <a:r>
              <a:rPr lang="ru-RU" sz="3200" dirty="0" err="1"/>
              <a:t>всього</a:t>
            </a:r>
            <a:r>
              <a:rPr lang="ru-RU" sz="3200" dirty="0"/>
              <a:t> </a:t>
            </a:r>
            <a:r>
              <a:rPr lang="ru-RU" sz="3200" b="1" dirty="0"/>
              <a:t>157 </a:t>
            </a:r>
            <a:r>
              <a:rPr lang="ru-RU" sz="3200" b="1" dirty="0" err="1"/>
              <a:t>мільйони</a:t>
            </a:r>
            <a:r>
              <a:rPr lang="ru-RU" sz="3200" b="1" dirty="0"/>
              <a:t> </a:t>
            </a:r>
            <a:r>
              <a:rPr lang="ru-RU" sz="3200" b="1" dirty="0" err="1"/>
              <a:t>нуклеотидів</a:t>
            </a:r>
            <a:r>
              <a:rPr lang="ru-RU" sz="3200" dirty="0"/>
              <a:t>, </a:t>
            </a:r>
            <a:r>
              <a:rPr lang="ru-RU" sz="3200" dirty="0" err="1"/>
              <a:t>які</a:t>
            </a:r>
            <a:r>
              <a:rPr lang="ru-RU" sz="3200" dirty="0"/>
              <a:t> </a:t>
            </a:r>
            <a:r>
              <a:rPr lang="ru-RU" sz="3200" dirty="0" err="1"/>
              <a:t>входять</a:t>
            </a:r>
            <a:r>
              <a:rPr lang="ru-RU" sz="3200" dirty="0"/>
              <a:t> до складу 5 хромосом !!!</a:t>
            </a:r>
          </a:p>
        </p:txBody>
      </p:sp>
      <p:sp>
        <p:nvSpPr>
          <p:cNvPr id="8" name="AutoShape 9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SpPr>
            <a:spLocks noChangeAspect="1" noChangeArrowheads="1"/>
          </p:cNvSpPr>
          <p:nvPr/>
        </p:nvSpPr>
        <p:spPr bwMode="auto">
          <a:xfrm>
            <a:off x="155575" y="-1927225"/>
            <a:ext cx="24288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SpPr>
            <a:spLocks noChangeAspect="1" noChangeArrowheads="1"/>
          </p:cNvSpPr>
          <p:nvPr/>
        </p:nvSpPr>
        <p:spPr bwMode="auto">
          <a:xfrm>
            <a:off x="307975" y="-1774825"/>
            <a:ext cx="2428875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5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1" name="Picture 17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acy;&amp;rcy;&amp;acy;&amp;bcy;&amp;icy;&amp;dcy;&amp;ocy;&amp;pcy;&amp;scy;&amp;icy;&amp;s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86828"/>
            <a:ext cx="1811359" cy="1471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6169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60648"/>
            <a:ext cx="7772400" cy="1500187"/>
          </a:xfrm>
        </p:spPr>
        <p:txBody>
          <a:bodyPr/>
          <a:lstStyle/>
          <a:p>
            <a:pPr algn="just"/>
            <a:r>
              <a:rPr lang="uk-UA" b="1" dirty="0">
                <a:solidFill>
                  <a:schemeClr val="tx1"/>
                </a:solidFill>
              </a:rPr>
              <a:t>2. </a:t>
            </a:r>
            <a:r>
              <a:rPr lang="uk-UA" dirty="0">
                <a:solidFill>
                  <a:schemeClr val="tx1"/>
                </a:solidFill>
              </a:rPr>
              <a:t>Геном рослин – це сукупність </a:t>
            </a:r>
            <a:r>
              <a:rPr lang="uk-UA" b="1" dirty="0">
                <a:solidFill>
                  <a:schemeClr val="tx1"/>
                </a:solidFill>
              </a:rPr>
              <a:t>ядерного хроматину</a:t>
            </a:r>
            <a:r>
              <a:rPr lang="uk-UA" dirty="0">
                <a:solidFill>
                  <a:schemeClr val="tx1"/>
                </a:solidFill>
              </a:rPr>
              <a:t>, </a:t>
            </a:r>
            <a:r>
              <a:rPr lang="uk-UA" b="1" dirty="0" err="1">
                <a:solidFill>
                  <a:schemeClr val="tx1"/>
                </a:solidFill>
              </a:rPr>
              <a:t>хондріому</a:t>
            </a:r>
            <a:r>
              <a:rPr lang="uk-UA" dirty="0">
                <a:solidFill>
                  <a:schemeClr val="tx1"/>
                </a:solidFill>
              </a:rPr>
              <a:t>  (ДНК мітохондрій: </a:t>
            </a:r>
            <a:r>
              <a:rPr lang="ru-RU" dirty="0">
                <a:solidFill>
                  <a:schemeClr val="tx1"/>
                </a:solidFill>
              </a:rPr>
              <a:t>50-2000 </a:t>
            </a:r>
            <a:r>
              <a:rPr lang="ru-RU" dirty="0" err="1">
                <a:solidFill>
                  <a:schemeClr val="tx1"/>
                </a:solidFill>
              </a:rPr>
              <a:t>мітохондрій</a:t>
            </a:r>
            <a:r>
              <a:rPr lang="ru-RU" dirty="0">
                <a:solidFill>
                  <a:schemeClr val="tx1"/>
                </a:solidFill>
              </a:rPr>
              <a:t>  </a:t>
            </a:r>
            <a:r>
              <a:rPr lang="ru-RU" dirty="0" err="1">
                <a:solidFill>
                  <a:schemeClr val="tx1"/>
                </a:solidFill>
              </a:rPr>
              <a:t>рослинної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клітии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містять</a:t>
            </a:r>
            <a:r>
              <a:rPr lang="ru-RU" dirty="0">
                <a:solidFill>
                  <a:schemeClr val="tx1"/>
                </a:solidFill>
              </a:rPr>
              <a:t> 1-100 </a:t>
            </a:r>
            <a:r>
              <a:rPr lang="ru-RU" dirty="0" err="1">
                <a:solidFill>
                  <a:schemeClr val="tx1"/>
                </a:solidFill>
              </a:rPr>
              <a:t>копій</a:t>
            </a:r>
            <a:r>
              <a:rPr lang="ru-RU" dirty="0">
                <a:solidFill>
                  <a:schemeClr val="tx1"/>
                </a:solidFill>
              </a:rPr>
              <a:t> генома, </a:t>
            </a:r>
            <a:r>
              <a:rPr lang="ru-RU" dirty="0" err="1">
                <a:solidFill>
                  <a:schemeClr val="tx1"/>
                </a:solidFill>
              </a:rPr>
              <a:t>що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кодує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близько</a:t>
            </a:r>
            <a:r>
              <a:rPr lang="ru-RU" dirty="0">
                <a:solidFill>
                  <a:schemeClr val="tx1"/>
                </a:solidFill>
              </a:rPr>
              <a:t> 60 </a:t>
            </a:r>
            <a:r>
              <a:rPr lang="ru-RU" dirty="0" err="1">
                <a:solidFill>
                  <a:schemeClr val="tx1"/>
                </a:solidFill>
              </a:rPr>
              <a:t>генів</a:t>
            </a:r>
            <a:r>
              <a:rPr lang="uk-UA" dirty="0">
                <a:solidFill>
                  <a:schemeClr val="tx1"/>
                </a:solidFill>
              </a:rPr>
              <a:t>) та </a:t>
            </a:r>
            <a:r>
              <a:rPr lang="uk-UA" b="1" dirty="0" err="1">
                <a:solidFill>
                  <a:schemeClr val="tx1"/>
                </a:solidFill>
              </a:rPr>
              <a:t>пластому</a:t>
            </a:r>
            <a:r>
              <a:rPr lang="uk-UA" dirty="0">
                <a:solidFill>
                  <a:schemeClr val="tx1"/>
                </a:solidFill>
              </a:rPr>
              <a:t> (ДНК хлоропластів, що кодує до 120 генів).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8" descr="хлоропластный ген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651" y="4291837"/>
            <a:ext cx="2519958" cy="2300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image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6704" y="1553405"/>
            <a:ext cx="3059832" cy="2698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ecy;&amp;ncy;&amp;ocy;&amp;mcy; &amp;mcy;&amp;icy;&amp;tcy;&amp;ocy;&amp;khcy;&amp;ocy;&amp;ncy;&amp;dcy;&amp;rcy;&amp;icy;&amp;jcy;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4"/>
            <a:ext cx="2281858" cy="1711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gcy;&amp;icy;&amp;bcy;&amp;rcy;&amp;icy;&amp;dcy;&amp;icy;&amp;zcy;&amp;acy;&amp;tscy;&amp;icy;&amp;yacy; in situ &amp;Acy;&amp;Rcy;&amp;Acy;&amp;Bcy;&amp;Icy;&amp;Dcy;&amp;Ocy;&amp;Pcy;&amp;Scy;&amp;Icy;&amp;Scy;&amp;Acy;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609" y="3074150"/>
            <a:ext cx="3035561" cy="243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&amp;Rcy;&amp;iecy;&amp;zcy;&amp;ucy;&amp;lcy;&amp;softcy;&amp;tcy;&amp;acy;&amp;tcy; &amp;pcy;&amp;ocy;&amp;shcy;&amp;ucy;&amp;kcy;&amp;ucy; &amp;zcy;&amp;ocy;&amp;bcy;&amp;rcy;&amp;acy;&amp;zhcy;&amp;iecy;&amp;ncy;&amp;softcy; &amp;zcy;&amp;acy; &amp;zcy;&amp;acy;&amp;pcy;&amp;icy;&amp;tcy;&amp;ocy;&amp;mcy; &quot;&amp;khcy;&amp;lcy;&amp;ocy;&amp;rcy;&amp;ocy;&amp;pcy;&amp;lcy;&amp;acy;&amp;scy;&amp;tcy;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61893"/>
            <a:ext cx="1944216" cy="1119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1177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315" name="Group 179"/>
          <p:cNvGrpSpPr>
            <a:grpSpLocks/>
          </p:cNvGrpSpPr>
          <p:nvPr/>
        </p:nvGrpSpPr>
        <p:grpSpPr bwMode="auto">
          <a:xfrm>
            <a:off x="140241" y="1738313"/>
            <a:ext cx="9003758" cy="4278312"/>
            <a:chOff x="57" y="468"/>
            <a:chExt cx="5703" cy="3322"/>
          </a:xfrm>
        </p:grpSpPr>
        <p:sp>
          <p:nvSpPr>
            <p:cNvPr id="91140" name="AutoShape 4"/>
            <p:cNvSpPr>
              <a:spLocks noChangeArrowheads="1"/>
            </p:cNvSpPr>
            <p:nvPr/>
          </p:nvSpPr>
          <p:spPr bwMode="auto">
            <a:xfrm>
              <a:off x="119" y="468"/>
              <a:ext cx="5513" cy="3314"/>
            </a:xfrm>
            <a:prstGeom prst="roundRect">
              <a:avLst>
                <a:gd name="adj" fmla="val 16667"/>
              </a:avLst>
            </a:prstGeom>
            <a:solidFill>
              <a:srgbClr val="CCFFCC"/>
            </a:solidFill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1" name="AutoShape 5"/>
            <p:cNvSpPr>
              <a:spLocks noChangeArrowheads="1"/>
            </p:cNvSpPr>
            <p:nvPr/>
          </p:nvSpPr>
          <p:spPr bwMode="auto">
            <a:xfrm>
              <a:off x="430" y="760"/>
              <a:ext cx="4855" cy="2731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rgbClr val="FF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1389" y="3501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3" name="Rectangle 7"/>
            <p:cNvSpPr>
              <a:spLocks noChangeArrowheads="1"/>
            </p:cNvSpPr>
            <p:nvPr/>
          </p:nvSpPr>
          <p:spPr bwMode="auto">
            <a:xfrm>
              <a:off x="2302" y="3510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3289" y="3509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4339" y="3508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6" name="Rectangle 10"/>
            <p:cNvSpPr>
              <a:spLocks noChangeArrowheads="1"/>
            </p:cNvSpPr>
            <p:nvPr/>
          </p:nvSpPr>
          <p:spPr bwMode="auto">
            <a:xfrm>
              <a:off x="1351" y="478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2310" y="477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3351" y="476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49" name="Rectangle 13"/>
            <p:cNvSpPr>
              <a:spLocks noChangeArrowheads="1"/>
            </p:cNvSpPr>
            <p:nvPr/>
          </p:nvSpPr>
          <p:spPr bwMode="auto">
            <a:xfrm>
              <a:off x="4319" y="474"/>
              <a:ext cx="138" cy="28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906" y="731"/>
              <a:ext cx="10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600" b="1" dirty="0" err="1">
                  <a:solidFill>
                    <a:srgbClr val="1F1A17"/>
                  </a:solidFill>
                  <a:latin typeface="Times New Roman" pitchFamily="18" charset="0"/>
                </a:rPr>
                <a:t>аденилат-циклаз</a:t>
              </a:r>
              <a:r>
                <a:rPr lang="ru-RU" sz="1600" b="1" dirty="0" err="1">
                  <a:solidFill>
                    <a:srgbClr val="1F1A17"/>
                  </a:solidFill>
                  <a:latin typeface="Arial" pitchFamily="34" charset="0"/>
                </a:rPr>
                <a:t>а</a:t>
              </a:r>
              <a:endParaRPr lang="ru-RU" sz="1600" b="1" dirty="0">
                <a:solidFill>
                  <a:srgbClr val="1F1A17"/>
                </a:solidFill>
                <a:latin typeface="Arial" pitchFamily="34" charset="0"/>
              </a:endParaRPr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2128" y="749"/>
              <a:ext cx="57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ККМАРК</a:t>
              </a:r>
            </a:p>
          </p:txBody>
        </p:sp>
        <p:sp>
          <p:nvSpPr>
            <p:cNvPr id="91152" name="Rectangle 16"/>
            <p:cNvSpPr>
              <a:spLocks noChangeArrowheads="1"/>
            </p:cNvSpPr>
            <p:nvPr/>
          </p:nvSpPr>
          <p:spPr bwMode="auto">
            <a:xfrm>
              <a:off x="2982" y="735"/>
              <a:ext cx="85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 dirty="0" err="1">
                  <a:solidFill>
                    <a:srgbClr val="1F1A17"/>
                  </a:solidFill>
                  <a:latin typeface="Times New Roman" pitchFamily="18" charset="0"/>
                </a:rPr>
                <a:t>фосфоліпаза</a:t>
              </a:r>
              <a:r>
                <a:rPr lang="ru-RU" sz="1600" b="1" dirty="0">
                  <a:solidFill>
                    <a:srgbClr val="1F1A17"/>
                  </a:solidFill>
                  <a:latin typeface="Times New Roman" pitchFamily="18" charset="0"/>
                </a:rPr>
                <a:t> D</a:t>
              </a:r>
              <a:endParaRPr lang="ru-RU" sz="1600" b="1" dirty="0">
                <a:latin typeface="Times New Roman" pitchFamily="18" charset="0"/>
              </a:endParaRPr>
            </a:p>
          </p:txBody>
        </p:sp>
        <p:sp>
          <p:nvSpPr>
            <p:cNvPr id="91153" name="Rectangle 17"/>
            <p:cNvSpPr>
              <a:spLocks noChangeArrowheads="1"/>
            </p:cNvSpPr>
            <p:nvPr/>
          </p:nvSpPr>
          <p:spPr bwMode="auto">
            <a:xfrm>
              <a:off x="3998" y="744"/>
              <a:ext cx="858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 dirty="0" err="1">
                  <a:solidFill>
                    <a:srgbClr val="1F1A17"/>
                  </a:solidFill>
                  <a:latin typeface="Times New Roman" pitchFamily="18" charset="0"/>
                </a:rPr>
                <a:t>фосфоліпаза</a:t>
              </a:r>
              <a:r>
                <a:rPr lang="ru-RU" sz="1600" b="1" dirty="0">
                  <a:solidFill>
                    <a:srgbClr val="1F1A17"/>
                  </a:solidFill>
                  <a:latin typeface="Times New Roman" pitchFamily="18" charset="0"/>
                </a:rPr>
                <a:t> С</a:t>
              </a:r>
              <a:endParaRPr lang="ru-RU" sz="1600" b="1" dirty="0">
                <a:latin typeface="Times New Roman" pitchFamily="18" charset="0"/>
              </a:endParaRPr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1315" y="1430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</a:p>
          </p:txBody>
        </p:sp>
        <p:sp>
          <p:nvSpPr>
            <p:cNvPr id="91155" name="Line 19"/>
            <p:cNvSpPr>
              <a:spLocks noChangeShapeType="1"/>
            </p:cNvSpPr>
            <p:nvPr/>
          </p:nvSpPr>
          <p:spPr bwMode="auto">
            <a:xfrm>
              <a:off x="1407" y="909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56" name="Line 20"/>
            <p:cNvSpPr>
              <a:spLocks noChangeShapeType="1"/>
            </p:cNvSpPr>
            <p:nvPr/>
          </p:nvSpPr>
          <p:spPr bwMode="auto">
            <a:xfrm>
              <a:off x="1407" y="1292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57" name="Line 21"/>
            <p:cNvSpPr>
              <a:spLocks noChangeShapeType="1"/>
            </p:cNvSpPr>
            <p:nvPr/>
          </p:nvSpPr>
          <p:spPr bwMode="auto">
            <a:xfrm>
              <a:off x="1407" y="1542"/>
              <a:ext cx="0" cy="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58" name="Rectangle 22"/>
            <p:cNvSpPr>
              <a:spLocks noChangeArrowheads="1"/>
            </p:cNvSpPr>
            <p:nvPr/>
          </p:nvSpPr>
          <p:spPr bwMode="auto">
            <a:xfrm>
              <a:off x="1161" y="1101"/>
              <a:ext cx="539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цАМФ</a:t>
              </a:r>
            </a:p>
          </p:txBody>
        </p:sp>
        <p:sp>
          <p:nvSpPr>
            <p:cNvPr id="91159" name="Rectangle 23"/>
            <p:cNvSpPr>
              <a:spLocks noChangeArrowheads="1"/>
            </p:cNvSpPr>
            <p:nvPr/>
          </p:nvSpPr>
          <p:spPr bwMode="auto">
            <a:xfrm>
              <a:off x="2067" y="1095"/>
              <a:ext cx="573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algn="ctr">
                <a:spcBef>
                  <a:spcPct val="3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КМАРК</a:t>
              </a:r>
            </a:p>
          </p:txBody>
        </p:sp>
        <p:sp>
          <p:nvSpPr>
            <p:cNvPr id="91160" name="Rectangle 24"/>
            <p:cNvSpPr>
              <a:spLocks noChangeArrowheads="1"/>
            </p:cNvSpPr>
            <p:nvPr/>
          </p:nvSpPr>
          <p:spPr bwMode="auto">
            <a:xfrm>
              <a:off x="2176" y="1422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МАРК</a:t>
              </a:r>
            </a:p>
          </p:txBody>
        </p:sp>
        <p:sp>
          <p:nvSpPr>
            <p:cNvPr id="91161" name="Line 25"/>
            <p:cNvSpPr>
              <a:spLocks noChangeShapeType="1"/>
            </p:cNvSpPr>
            <p:nvPr/>
          </p:nvSpPr>
          <p:spPr bwMode="auto">
            <a:xfrm>
              <a:off x="2376" y="909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2" name="Line 26"/>
            <p:cNvSpPr>
              <a:spLocks noChangeShapeType="1"/>
            </p:cNvSpPr>
            <p:nvPr/>
          </p:nvSpPr>
          <p:spPr bwMode="auto">
            <a:xfrm>
              <a:off x="2376" y="1292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3" name="Line 27"/>
            <p:cNvSpPr>
              <a:spLocks noChangeShapeType="1"/>
            </p:cNvSpPr>
            <p:nvPr/>
          </p:nvSpPr>
          <p:spPr bwMode="auto">
            <a:xfrm>
              <a:off x="2376" y="1542"/>
              <a:ext cx="0" cy="14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4" name="Rectangle 28"/>
            <p:cNvSpPr>
              <a:spLocks noChangeArrowheads="1"/>
            </p:cNvSpPr>
            <p:nvPr/>
          </p:nvSpPr>
          <p:spPr bwMode="auto">
            <a:xfrm>
              <a:off x="3247" y="1082"/>
              <a:ext cx="345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ФК</a:t>
              </a:r>
            </a:p>
          </p:txBody>
        </p:sp>
        <p:sp>
          <p:nvSpPr>
            <p:cNvPr id="91165" name="Rectangle 29"/>
            <p:cNvSpPr>
              <a:spLocks noChangeArrowheads="1"/>
            </p:cNvSpPr>
            <p:nvPr/>
          </p:nvSpPr>
          <p:spPr bwMode="auto">
            <a:xfrm>
              <a:off x="3284" y="1382"/>
              <a:ext cx="2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</a:p>
          </p:txBody>
        </p:sp>
        <p:sp>
          <p:nvSpPr>
            <p:cNvPr id="91166" name="Line 30"/>
            <p:cNvSpPr>
              <a:spLocks noChangeShapeType="1"/>
            </p:cNvSpPr>
            <p:nvPr/>
          </p:nvSpPr>
          <p:spPr bwMode="auto">
            <a:xfrm>
              <a:off x="3413" y="915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7" name="Line 31"/>
            <p:cNvSpPr>
              <a:spLocks noChangeShapeType="1"/>
            </p:cNvSpPr>
            <p:nvPr/>
          </p:nvSpPr>
          <p:spPr bwMode="auto">
            <a:xfrm>
              <a:off x="3413" y="1261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8" name="Line 32"/>
            <p:cNvSpPr>
              <a:spLocks noChangeShapeType="1"/>
            </p:cNvSpPr>
            <p:nvPr/>
          </p:nvSpPr>
          <p:spPr bwMode="auto">
            <a:xfrm>
              <a:off x="3413" y="1538"/>
              <a:ext cx="0" cy="14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69" name="Rectangle 33"/>
            <p:cNvSpPr>
              <a:spLocks noChangeArrowheads="1"/>
            </p:cNvSpPr>
            <p:nvPr/>
          </p:nvSpPr>
          <p:spPr bwMode="auto">
            <a:xfrm>
              <a:off x="3904" y="1005"/>
              <a:ext cx="254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ИФ</a:t>
              </a:r>
              <a:r>
                <a:rPr lang="en-US" sz="1600" b="1" baseline="-25000">
                  <a:solidFill>
                    <a:srgbClr val="1F1A17"/>
                  </a:solidFill>
                  <a:latin typeface="Times New Roman" pitchFamily="18" charset="0"/>
                </a:rPr>
                <a:t>3</a:t>
              </a:r>
              <a:endParaRPr lang="ru-RU" sz="1600" b="1" baseline="-25000">
                <a:solidFill>
                  <a:srgbClr val="1F1A17"/>
                </a:solidFill>
                <a:latin typeface="Times New Roman" pitchFamily="18" charset="0"/>
              </a:endParaRPr>
            </a:p>
          </p:txBody>
        </p:sp>
        <p:sp>
          <p:nvSpPr>
            <p:cNvPr id="91170" name="Rectangle 34"/>
            <p:cNvSpPr>
              <a:spLocks noChangeArrowheads="1"/>
            </p:cNvSpPr>
            <p:nvPr/>
          </p:nvSpPr>
          <p:spPr bwMode="auto">
            <a:xfrm>
              <a:off x="3907" y="1195"/>
              <a:ext cx="25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Са</a:t>
              </a:r>
              <a:r>
                <a:rPr lang="en-US" sz="1600" b="1" baseline="30000">
                  <a:solidFill>
                    <a:srgbClr val="1F1A17"/>
                  </a:solidFill>
                  <a:latin typeface="Times New Roman" pitchFamily="18" charset="0"/>
                </a:rPr>
                <a:t>2+</a:t>
              </a:r>
              <a:endParaRPr lang="ru-RU" sz="1600" b="1" baseline="30000">
                <a:solidFill>
                  <a:srgbClr val="1F1A17"/>
                </a:solidFill>
                <a:latin typeface="Times New Roman" pitchFamily="18" charset="0"/>
              </a:endParaRPr>
            </a:p>
          </p:txBody>
        </p:sp>
        <p:sp>
          <p:nvSpPr>
            <p:cNvPr id="91171" name="Rectangle 35"/>
            <p:cNvSpPr>
              <a:spLocks noChangeArrowheads="1"/>
            </p:cNvSpPr>
            <p:nvPr/>
          </p:nvSpPr>
          <p:spPr bwMode="auto">
            <a:xfrm>
              <a:off x="3879" y="1420"/>
              <a:ext cx="283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</a:p>
          </p:txBody>
        </p:sp>
        <p:sp>
          <p:nvSpPr>
            <p:cNvPr id="91172" name="Rectangle 36"/>
            <p:cNvSpPr>
              <a:spLocks noChangeArrowheads="1"/>
            </p:cNvSpPr>
            <p:nvPr/>
          </p:nvSpPr>
          <p:spPr bwMode="auto">
            <a:xfrm>
              <a:off x="4535" y="1364"/>
              <a:ext cx="28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72000" tIns="0" rIns="7200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</a:p>
          </p:txBody>
        </p:sp>
        <p:sp>
          <p:nvSpPr>
            <p:cNvPr id="91173" name="Rectangle 37"/>
            <p:cNvSpPr>
              <a:spLocks noChangeArrowheads="1"/>
            </p:cNvSpPr>
            <p:nvPr/>
          </p:nvSpPr>
          <p:spPr bwMode="auto">
            <a:xfrm>
              <a:off x="4441" y="1095"/>
              <a:ext cx="403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pPr>
                <a:spcBef>
                  <a:spcPct val="20000"/>
                </a:spcBef>
              </a:pP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ДАГ</a:t>
              </a:r>
            </a:p>
          </p:txBody>
        </p:sp>
        <p:sp>
          <p:nvSpPr>
            <p:cNvPr id="91174" name="Line 38"/>
            <p:cNvSpPr>
              <a:spLocks noChangeShapeType="1"/>
            </p:cNvSpPr>
            <p:nvPr/>
          </p:nvSpPr>
          <p:spPr bwMode="auto">
            <a:xfrm>
              <a:off x="4649" y="1522"/>
              <a:ext cx="8" cy="14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75" name="Line 39"/>
            <p:cNvSpPr>
              <a:spLocks noChangeShapeType="1"/>
            </p:cNvSpPr>
            <p:nvPr/>
          </p:nvSpPr>
          <p:spPr bwMode="auto">
            <a:xfrm>
              <a:off x="4648" y="1271"/>
              <a:ext cx="0" cy="12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76" name="Line 40"/>
            <p:cNvSpPr>
              <a:spLocks noChangeShapeType="1"/>
            </p:cNvSpPr>
            <p:nvPr/>
          </p:nvSpPr>
          <p:spPr bwMode="auto">
            <a:xfrm flipH="1">
              <a:off x="4022" y="925"/>
              <a:ext cx="173" cy="11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77" name="Line 41"/>
            <p:cNvSpPr>
              <a:spLocks noChangeShapeType="1"/>
            </p:cNvSpPr>
            <p:nvPr/>
          </p:nvSpPr>
          <p:spPr bwMode="auto">
            <a:xfrm>
              <a:off x="4438" y="915"/>
              <a:ext cx="192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78" name="Line 42"/>
            <p:cNvSpPr>
              <a:spLocks noChangeShapeType="1"/>
            </p:cNvSpPr>
            <p:nvPr/>
          </p:nvSpPr>
          <p:spPr bwMode="auto">
            <a:xfrm>
              <a:off x="4012" y="1351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79" name="Line 43"/>
            <p:cNvSpPr>
              <a:spLocks noChangeShapeType="1"/>
            </p:cNvSpPr>
            <p:nvPr/>
          </p:nvSpPr>
          <p:spPr bwMode="auto">
            <a:xfrm>
              <a:off x="4012" y="1135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80" name="Line 44"/>
            <p:cNvSpPr>
              <a:spLocks noChangeShapeType="1"/>
            </p:cNvSpPr>
            <p:nvPr/>
          </p:nvSpPr>
          <p:spPr bwMode="auto">
            <a:xfrm>
              <a:off x="4012" y="1551"/>
              <a:ext cx="0" cy="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81" name="Rectangle 45"/>
            <p:cNvSpPr>
              <a:spLocks noChangeArrowheads="1"/>
            </p:cNvSpPr>
            <p:nvPr/>
          </p:nvSpPr>
          <p:spPr bwMode="auto">
            <a:xfrm>
              <a:off x="1044" y="2316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2" name="Rectangle 46"/>
            <p:cNvSpPr>
              <a:spLocks noChangeArrowheads="1"/>
            </p:cNvSpPr>
            <p:nvPr/>
          </p:nvSpPr>
          <p:spPr bwMode="auto">
            <a:xfrm>
              <a:off x="1600" y="2316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3" name="Rectangle 47"/>
            <p:cNvSpPr>
              <a:spLocks noChangeArrowheads="1"/>
            </p:cNvSpPr>
            <p:nvPr/>
          </p:nvSpPr>
          <p:spPr bwMode="auto">
            <a:xfrm>
              <a:off x="1001" y="3125"/>
              <a:ext cx="32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ПЖК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4" name="Rectangle 48"/>
            <p:cNvSpPr>
              <a:spLocks noChangeArrowheads="1"/>
            </p:cNvSpPr>
            <p:nvPr/>
          </p:nvSpPr>
          <p:spPr bwMode="auto">
            <a:xfrm>
              <a:off x="1509" y="3125"/>
              <a:ext cx="29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ЛФС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5" name="Rectangle 49"/>
            <p:cNvSpPr>
              <a:spLocks noChangeArrowheads="1"/>
            </p:cNvSpPr>
            <p:nvPr/>
          </p:nvSpPr>
          <p:spPr bwMode="auto">
            <a:xfrm>
              <a:off x="645" y="2928"/>
              <a:ext cx="257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 i="1">
                  <a:solidFill>
                    <a:srgbClr val="1F1A17"/>
                  </a:solidFill>
                  <a:latin typeface="Times New Roman" pitchFamily="18" charset="0"/>
                </a:rPr>
                <a:t>ЛОГ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6" name="Rectangle 50"/>
            <p:cNvSpPr>
              <a:spLocks noChangeArrowheads="1"/>
            </p:cNvSpPr>
            <p:nvPr/>
          </p:nvSpPr>
          <p:spPr bwMode="auto">
            <a:xfrm>
              <a:off x="754" y="2692"/>
              <a:ext cx="717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ФДК, ЖК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87" name="Rectangle 51"/>
            <p:cNvSpPr>
              <a:spLocks noChangeArrowheads="1"/>
            </p:cNvSpPr>
            <p:nvPr/>
          </p:nvSpPr>
          <p:spPr bwMode="auto">
            <a:xfrm>
              <a:off x="977" y="3342"/>
              <a:ext cx="901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 dirty="0" err="1">
                  <a:solidFill>
                    <a:srgbClr val="1F1A17"/>
                  </a:solidFill>
                  <a:latin typeface="Times New Roman" pitchFamily="18" charset="0"/>
                </a:rPr>
                <a:t>фосфоліпаза</a:t>
              </a:r>
              <a:r>
                <a:rPr lang="ru-RU" sz="1600" b="1" dirty="0">
                  <a:solidFill>
                    <a:srgbClr val="1F1A17"/>
                  </a:solidFill>
                  <a:latin typeface="Times New Roman" pitchFamily="18" charset="0"/>
                </a:rPr>
                <a:t> А</a:t>
              </a:r>
              <a:r>
                <a:rPr lang="ru-RU" sz="1600" b="1" baseline="-25000" dirty="0">
                  <a:solidFill>
                    <a:srgbClr val="1F1A17"/>
                  </a:solidFill>
                  <a:latin typeface="Times New Roman" pitchFamily="18" charset="0"/>
                </a:rPr>
                <a:t>2</a:t>
              </a:r>
              <a:endParaRPr lang="ru-RU" sz="1600" b="1" baseline="-25000" dirty="0">
                <a:latin typeface="Times New Roman" pitchFamily="18" charset="0"/>
              </a:endParaRPr>
            </a:p>
          </p:txBody>
        </p:sp>
        <p:sp>
          <p:nvSpPr>
            <p:cNvPr id="91188" name="Line 52"/>
            <p:cNvSpPr>
              <a:spLocks noChangeShapeType="1"/>
            </p:cNvSpPr>
            <p:nvPr/>
          </p:nvSpPr>
          <p:spPr bwMode="auto">
            <a:xfrm>
              <a:off x="1137" y="2242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89" name="Line 53"/>
            <p:cNvSpPr>
              <a:spLocks noChangeShapeType="1"/>
            </p:cNvSpPr>
            <p:nvPr/>
          </p:nvSpPr>
          <p:spPr bwMode="auto">
            <a:xfrm>
              <a:off x="1680" y="2233"/>
              <a:ext cx="0" cy="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90" name="Line 54"/>
            <p:cNvSpPr>
              <a:spLocks noChangeShapeType="1"/>
            </p:cNvSpPr>
            <p:nvPr/>
          </p:nvSpPr>
          <p:spPr bwMode="auto">
            <a:xfrm>
              <a:off x="1137" y="2467"/>
              <a:ext cx="0" cy="20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91" name="Line 55"/>
            <p:cNvSpPr>
              <a:spLocks noChangeShapeType="1"/>
            </p:cNvSpPr>
            <p:nvPr/>
          </p:nvSpPr>
          <p:spPr bwMode="auto">
            <a:xfrm>
              <a:off x="1146" y="2865"/>
              <a:ext cx="0" cy="24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92" name="Line 56"/>
            <p:cNvSpPr>
              <a:spLocks noChangeShapeType="1"/>
            </p:cNvSpPr>
            <p:nvPr/>
          </p:nvSpPr>
          <p:spPr bwMode="auto">
            <a:xfrm>
              <a:off x="1680" y="2467"/>
              <a:ext cx="9" cy="6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193" name="Line 57"/>
            <p:cNvSpPr>
              <a:spLocks noChangeShapeType="1"/>
            </p:cNvSpPr>
            <p:nvPr/>
          </p:nvSpPr>
          <p:spPr bwMode="auto">
            <a:xfrm flipH="1">
              <a:off x="1461" y="3260"/>
              <a:ext cx="192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94" name="Line 58"/>
            <p:cNvSpPr>
              <a:spLocks noChangeShapeType="1"/>
            </p:cNvSpPr>
            <p:nvPr/>
          </p:nvSpPr>
          <p:spPr bwMode="auto">
            <a:xfrm>
              <a:off x="1143" y="3260"/>
              <a:ext cx="192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95" name="Line 59"/>
            <p:cNvSpPr>
              <a:spLocks noChangeShapeType="1"/>
            </p:cNvSpPr>
            <p:nvPr/>
          </p:nvSpPr>
          <p:spPr bwMode="auto">
            <a:xfrm>
              <a:off x="924" y="3013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196" name="Rectangle 60"/>
            <p:cNvSpPr>
              <a:spLocks noChangeArrowheads="1"/>
            </p:cNvSpPr>
            <p:nvPr/>
          </p:nvSpPr>
          <p:spPr bwMode="auto">
            <a:xfrm>
              <a:off x="3987" y="2279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97" name="Rectangle 61"/>
            <p:cNvSpPr>
              <a:spLocks noChangeArrowheads="1"/>
            </p:cNvSpPr>
            <p:nvPr/>
          </p:nvSpPr>
          <p:spPr bwMode="auto">
            <a:xfrm>
              <a:off x="4317" y="2279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98" name="Rectangle 62"/>
            <p:cNvSpPr>
              <a:spLocks noChangeArrowheads="1"/>
            </p:cNvSpPr>
            <p:nvPr/>
          </p:nvSpPr>
          <p:spPr bwMode="auto">
            <a:xfrm>
              <a:off x="4644" y="2971"/>
              <a:ext cx="3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МАРК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199" name="Rectangle 63"/>
            <p:cNvSpPr>
              <a:spLocks noChangeArrowheads="1"/>
            </p:cNvSpPr>
            <p:nvPr/>
          </p:nvSpPr>
          <p:spPr bwMode="auto">
            <a:xfrm>
              <a:off x="4280" y="3234"/>
              <a:ext cx="292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Н</a:t>
              </a:r>
              <a:r>
                <a:rPr lang="ru-RU" sz="1600" b="1" baseline="30000">
                  <a:solidFill>
                    <a:srgbClr val="1F1A17"/>
                  </a:solidFill>
                  <a:latin typeface="Times New Roman" pitchFamily="18" charset="0"/>
                </a:rPr>
                <a:t>+</a:t>
              </a:r>
              <a:endParaRPr lang="ru-RU" sz="1600" b="1" baseline="30000">
                <a:latin typeface="Times New Roman" pitchFamily="18" charset="0"/>
              </a:endParaRPr>
            </a:p>
          </p:txBody>
        </p:sp>
        <p:sp>
          <p:nvSpPr>
            <p:cNvPr id="91200" name="Rectangle 64"/>
            <p:cNvSpPr>
              <a:spLocks noChangeArrowheads="1"/>
            </p:cNvSpPr>
            <p:nvPr/>
          </p:nvSpPr>
          <p:spPr bwMode="auto">
            <a:xfrm>
              <a:off x="3933" y="2999"/>
              <a:ext cx="2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ФЛД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01" name="Rectangle 65"/>
            <p:cNvSpPr>
              <a:spLocks noChangeArrowheads="1"/>
            </p:cNvSpPr>
            <p:nvPr/>
          </p:nvSpPr>
          <p:spPr bwMode="auto">
            <a:xfrm>
              <a:off x="4438" y="2766"/>
              <a:ext cx="64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?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02" name="Line 66"/>
            <p:cNvSpPr>
              <a:spLocks noChangeShapeType="1"/>
            </p:cNvSpPr>
            <p:nvPr/>
          </p:nvSpPr>
          <p:spPr bwMode="auto">
            <a:xfrm>
              <a:off x="4053" y="2205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3" name="Line 67"/>
            <p:cNvSpPr>
              <a:spLocks noChangeShapeType="1"/>
            </p:cNvSpPr>
            <p:nvPr/>
          </p:nvSpPr>
          <p:spPr bwMode="auto">
            <a:xfrm>
              <a:off x="4406" y="2205"/>
              <a:ext cx="0" cy="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4" name="Line 68"/>
            <p:cNvSpPr>
              <a:spLocks noChangeShapeType="1"/>
            </p:cNvSpPr>
            <p:nvPr/>
          </p:nvSpPr>
          <p:spPr bwMode="auto">
            <a:xfrm>
              <a:off x="4851" y="2228"/>
              <a:ext cx="0" cy="711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5" name="Line 69"/>
            <p:cNvSpPr>
              <a:spLocks noChangeShapeType="1"/>
            </p:cNvSpPr>
            <p:nvPr/>
          </p:nvSpPr>
          <p:spPr bwMode="auto">
            <a:xfrm>
              <a:off x="4401" y="3390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6" name="Line 70"/>
            <p:cNvSpPr>
              <a:spLocks noChangeShapeType="1"/>
            </p:cNvSpPr>
            <p:nvPr/>
          </p:nvSpPr>
          <p:spPr bwMode="auto">
            <a:xfrm>
              <a:off x="4062" y="2420"/>
              <a:ext cx="0" cy="59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7" name="Line 71"/>
            <p:cNvSpPr>
              <a:spLocks noChangeShapeType="1"/>
            </p:cNvSpPr>
            <p:nvPr/>
          </p:nvSpPr>
          <p:spPr bwMode="auto">
            <a:xfrm>
              <a:off x="4410" y="2429"/>
              <a:ext cx="0" cy="78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08" name="Line 72"/>
            <p:cNvSpPr>
              <a:spLocks noChangeShapeType="1"/>
            </p:cNvSpPr>
            <p:nvPr/>
          </p:nvSpPr>
          <p:spPr bwMode="auto">
            <a:xfrm>
              <a:off x="4167" y="3161"/>
              <a:ext cx="240" cy="5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09" name="Line 73"/>
            <p:cNvSpPr>
              <a:spLocks noChangeShapeType="1"/>
            </p:cNvSpPr>
            <p:nvPr/>
          </p:nvSpPr>
          <p:spPr bwMode="auto">
            <a:xfrm flipH="1">
              <a:off x="4431" y="3134"/>
              <a:ext cx="377" cy="7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10" name="Rectangle 74"/>
            <p:cNvSpPr>
              <a:spLocks noChangeArrowheads="1"/>
            </p:cNvSpPr>
            <p:nvPr/>
          </p:nvSpPr>
          <p:spPr bwMode="auto">
            <a:xfrm>
              <a:off x="2309" y="3121"/>
              <a:ext cx="1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О</a:t>
              </a:r>
              <a:r>
                <a:rPr lang="ru-RU" sz="1600" b="1" baseline="30000">
                  <a:solidFill>
                    <a:srgbClr val="1F1A17"/>
                  </a:solidFill>
                  <a:latin typeface="Times New Roman" pitchFamily="18" charset="0"/>
                </a:rPr>
                <a:t>-</a:t>
              </a:r>
              <a:r>
                <a:rPr lang="ru-RU" sz="1600" b="1" baseline="-25000">
                  <a:solidFill>
                    <a:srgbClr val="1F1A17"/>
                  </a:solidFill>
                  <a:latin typeface="Times New Roman" pitchFamily="18" charset="0"/>
                </a:rPr>
                <a:t>2</a:t>
              </a:r>
              <a:endParaRPr lang="ru-RU" sz="1600" b="1" baseline="30000">
                <a:latin typeface="Times New Roman" pitchFamily="18" charset="0"/>
              </a:endParaRPr>
            </a:p>
          </p:txBody>
        </p:sp>
        <p:sp>
          <p:nvSpPr>
            <p:cNvPr id="91211" name="Rectangle 75"/>
            <p:cNvSpPr>
              <a:spLocks noChangeArrowheads="1"/>
            </p:cNvSpPr>
            <p:nvPr/>
          </p:nvSpPr>
          <p:spPr bwMode="auto">
            <a:xfrm>
              <a:off x="2448" y="3120"/>
              <a:ext cx="11" cy="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400">
                  <a:solidFill>
                    <a:srgbClr val="1F1A17"/>
                  </a:solidFill>
                  <a:latin typeface="Arial" pitchFamily="34" charset="0"/>
                </a:rPr>
                <a:t>-</a:t>
              </a:r>
              <a:endParaRPr lang="ru-RU">
                <a:latin typeface="Times New Roman" pitchFamily="18" charset="0"/>
              </a:endParaRPr>
            </a:p>
          </p:txBody>
        </p:sp>
        <p:sp>
          <p:nvSpPr>
            <p:cNvPr id="91212" name="Rectangle 76"/>
            <p:cNvSpPr>
              <a:spLocks noChangeArrowheads="1"/>
            </p:cNvSpPr>
            <p:nvPr/>
          </p:nvSpPr>
          <p:spPr bwMode="auto">
            <a:xfrm>
              <a:off x="1848" y="3008"/>
              <a:ext cx="28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СОД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3" name="Rectangle 77"/>
            <p:cNvSpPr>
              <a:spLocks noChangeArrowheads="1"/>
            </p:cNvSpPr>
            <p:nvPr/>
          </p:nvSpPr>
          <p:spPr bwMode="auto">
            <a:xfrm>
              <a:off x="2145" y="2862"/>
              <a:ext cx="430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Н</a:t>
              </a:r>
              <a:r>
                <a:rPr lang="ru-RU" sz="1600" b="1" baseline="-25000">
                  <a:solidFill>
                    <a:srgbClr val="1F1A17"/>
                  </a:solidFill>
                  <a:latin typeface="Times New Roman" pitchFamily="18" charset="0"/>
                </a:rPr>
                <a:t>2</a:t>
              </a:r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О</a:t>
              </a:r>
              <a:r>
                <a:rPr lang="ru-RU" sz="1600" b="1" baseline="-25000">
                  <a:solidFill>
                    <a:srgbClr val="1F1A17"/>
                  </a:solidFill>
                  <a:latin typeface="Times New Roman" pitchFamily="18" charset="0"/>
                </a:rPr>
                <a:t>2</a:t>
              </a:r>
              <a:endParaRPr lang="ru-RU" sz="1600" b="1" baseline="-25000">
                <a:latin typeface="Times New Roman" pitchFamily="18" charset="0"/>
              </a:endParaRPr>
            </a:p>
          </p:txBody>
        </p:sp>
        <p:sp>
          <p:nvSpPr>
            <p:cNvPr id="91214" name="Rectangle 78"/>
            <p:cNvSpPr>
              <a:spLocks noChangeArrowheads="1"/>
            </p:cNvSpPr>
            <p:nvPr/>
          </p:nvSpPr>
          <p:spPr bwMode="auto">
            <a:xfrm>
              <a:off x="2041" y="2304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5" name="Rectangle 79"/>
            <p:cNvSpPr>
              <a:spLocks noChangeArrowheads="1"/>
            </p:cNvSpPr>
            <p:nvPr/>
          </p:nvSpPr>
          <p:spPr bwMode="auto">
            <a:xfrm>
              <a:off x="2551" y="2296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6" name="Rectangle 80"/>
            <p:cNvSpPr>
              <a:spLocks noChangeArrowheads="1"/>
            </p:cNvSpPr>
            <p:nvPr/>
          </p:nvSpPr>
          <p:spPr bwMode="auto">
            <a:xfrm>
              <a:off x="2477" y="2556"/>
              <a:ext cx="327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7" name="Rectangle 81"/>
            <p:cNvSpPr>
              <a:spLocks noChangeArrowheads="1"/>
            </p:cNvSpPr>
            <p:nvPr/>
          </p:nvSpPr>
          <p:spPr bwMode="auto">
            <a:xfrm>
              <a:off x="1948" y="3342"/>
              <a:ext cx="104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НАДФН-оксидаза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18" name="Line 82"/>
            <p:cNvSpPr>
              <a:spLocks noChangeShapeType="1"/>
            </p:cNvSpPr>
            <p:nvPr/>
          </p:nvSpPr>
          <p:spPr bwMode="auto">
            <a:xfrm>
              <a:off x="2125" y="2220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19" name="Line 83"/>
            <p:cNvSpPr>
              <a:spLocks noChangeShapeType="1"/>
            </p:cNvSpPr>
            <p:nvPr/>
          </p:nvSpPr>
          <p:spPr bwMode="auto">
            <a:xfrm>
              <a:off x="2637" y="2223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20" name="Line 84"/>
            <p:cNvSpPr>
              <a:spLocks noChangeShapeType="1"/>
            </p:cNvSpPr>
            <p:nvPr/>
          </p:nvSpPr>
          <p:spPr bwMode="auto">
            <a:xfrm>
              <a:off x="2637" y="2440"/>
              <a:ext cx="0" cy="98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21" name="Line 85"/>
            <p:cNvSpPr>
              <a:spLocks noChangeShapeType="1"/>
            </p:cNvSpPr>
            <p:nvPr/>
          </p:nvSpPr>
          <p:spPr bwMode="auto">
            <a:xfrm>
              <a:off x="2359" y="3273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22" name="Line 86"/>
            <p:cNvSpPr>
              <a:spLocks noChangeShapeType="1"/>
            </p:cNvSpPr>
            <p:nvPr/>
          </p:nvSpPr>
          <p:spPr bwMode="auto">
            <a:xfrm>
              <a:off x="2361" y="3047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23" name="Line 87"/>
            <p:cNvSpPr>
              <a:spLocks noChangeShapeType="1"/>
            </p:cNvSpPr>
            <p:nvPr/>
          </p:nvSpPr>
          <p:spPr bwMode="auto">
            <a:xfrm>
              <a:off x="2145" y="3097"/>
              <a:ext cx="192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24" name="Line 88"/>
            <p:cNvSpPr>
              <a:spLocks noChangeShapeType="1"/>
            </p:cNvSpPr>
            <p:nvPr/>
          </p:nvSpPr>
          <p:spPr bwMode="auto">
            <a:xfrm flipH="1">
              <a:off x="2448" y="2744"/>
              <a:ext cx="180" cy="8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25" name="Line 89"/>
            <p:cNvSpPr>
              <a:spLocks noChangeShapeType="1"/>
            </p:cNvSpPr>
            <p:nvPr/>
          </p:nvSpPr>
          <p:spPr bwMode="auto">
            <a:xfrm>
              <a:off x="2130" y="2496"/>
              <a:ext cx="192" cy="33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26" name="Rectangle 90"/>
            <p:cNvSpPr>
              <a:spLocks noChangeArrowheads="1"/>
            </p:cNvSpPr>
            <p:nvPr/>
          </p:nvSpPr>
          <p:spPr bwMode="auto">
            <a:xfrm>
              <a:off x="3078" y="2282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27" name="Rectangle 91"/>
            <p:cNvSpPr>
              <a:spLocks noChangeArrowheads="1"/>
            </p:cNvSpPr>
            <p:nvPr/>
          </p:nvSpPr>
          <p:spPr bwMode="auto">
            <a:xfrm>
              <a:off x="3631" y="2289"/>
              <a:ext cx="19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ПК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28" name="Rectangle 92"/>
            <p:cNvSpPr>
              <a:spLocks noChangeArrowheads="1"/>
            </p:cNvSpPr>
            <p:nvPr/>
          </p:nvSpPr>
          <p:spPr bwMode="auto">
            <a:xfrm>
              <a:off x="3540" y="2582"/>
              <a:ext cx="327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29" name="Rectangle 93"/>
            <p:cNvSpPr>
              <a:spLocks noChangeArrowheads="1"/>
            </p:cNvSpPr>
            <p:nvPr/>
          </p:nvSpPr>
          <p:spPr bwMode="auto">
            <a:xfrm>
              <a:off x="3069" y="3341"/>
              <a:ext cx="68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NO-синтаза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30" name="Rectangle 94"/>
            <p:cNvSpPr>
              <a:spLocks noChangeArrowheads="1"/>
            </p:cNvSpPr>
            <p:nvPr/>
          </p:nvSpPr>
          <p:spPr bwMode="auto">
            <a:xfrm>
              <a:off x="2972" y="2508"/>
              <a:ext cx="392" cy="160"/>
            </a:xfrm>
            <a:prstGeom prst="rect">
              <a:avLst/>
            </a:prstGeom>
            <a:noFill/>
            <a:ln w="9525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108000" tIns="0" rIns="10800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Са</a:t>
              </a:r>
              <a:r>
                <a:rPr lang="ru-RU" sz="1600" b="1" baseline="30000">
                  <a:solidFill>
                    <a:srgbClr val="1F1A17"/>
                  </a:solidFill>
                  <a:latin typeface="Times New Roman" pitchFamily="18" charset="0"/>
                </a:rPr>
                <a:t>2+</a:t>
              </a:r>
              <a:endParaRPr lang="ru-RU" sz="1600" b="1" baseline="30000">
                <a:latin typeface="Times New Roman" pitchFamily="18" charset="0"/>
              </a:endParaRPr>
            </a:p>
          </p:txBody>
        </p:sp>
        <p:sp>
          <p:nvSpPr>
            <p:cNvPr id="91231" name="Rectangle 95"/>
            <p:cNvSpPr>
              <a:spLocks noChangeArrowheads="1"/>
            </p:cNvSpPr>
            <p:nvPr/>
          </p:nvSpPr>
          <p:spPr bwMode="auto">
            <a:xfrm>
              <a:off x="3283" y="3161"/>
              <a:ext cx="192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NO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32" name="Rectangle 96"/>
            <p:cNvSpPr>
              <a:spLocks noChangeArrowheads="1"/>
            </p:cNvSpPr>
            <p:nvPr/>
          </p:nvSpPr>
          <p:spPr bwMode="auto">
            <a:xfrm>
              <a:off x="3192" y="2935"/>
              <a:ext cx="38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цГМФ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33" name="Rectangle 97"/>
            <p:cNvSpPr>
              <a:spLocks noChangeArrowheads="1"/>
            </p:cNvSpPr>
            <p:nvPr/>
          </p:nvSpPr>
          <p:spPr bwMode="auto">
            <a:xfrm>
              <a:off x="2913" y="2734"/>
              <a:ext cx="573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цАДФриб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34" name="Line 98"/>
            <p:cNvSpPr>
              <a:spLocks noChangeShapeType="1"/>
            </p:cNvSpPr>
            <p:nvPr/>
          </p:nvSpPr>
          <p:spPr bwMode="auto">
            <a:xfrm>
              <a:off x="3166" y="2205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5" name="Line 99"/>
            <p:cNvSpPr>
              <a:spLocks noChangeShapeType="1"/>
            </p:cNvSpPr>
            <p:nvPr/>
          </p:nvSpPr>
          <p:spPr bwMode="auto">
            <a:xfrm>
              <a:off x="3706" y="2214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6" name="Line 100"/>
            <p:cNvSpPr>
              <a:spLocks noChangeShapeType="1"/>
            </p:cNvSpPr>
            <p:nvPr/>
          </p:nvSpPr>
          <p:spPr bwMode="auto">
            <a:xfrm>
              <a:off x="3360" y="3285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7" name="Line 101"/>
            <p:cNvSpPr>
              <a:spLocks noChangeShapeType="1"/>
            </p:cNvSpPr>
            <p:nvPr/>
          </p:nvSpPr>
          <p:spPr bwMode="auto">
            <a:xfrm>
              <a:off x="3360" y="3088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8" name="Line 102"/>
            <p:cNvSpPr>
              <a:spLocks noChangeShapeType="1"/>
            </p:cNvSpPr>
            <p:nvPr/>
          </p:nvSpPr>
          <p:spPr bwMode="auto">
            <a:xfrm>
              <a:off x="3165" y="2400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39" name="Line 103"/>
            <p:cNvSpPr>
              <a:spLocks noChangeShapeType="1"/>
            </p:cNvSpPr>
            <p:nvPr/>
          </p:nvSpPr>
          <p:spPr bwMode="auto">
            <a:xfrm>
              <a:off x="3696" y="2436"/>
              <a:ext cx="9" cy="1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40" name="Line 104"/>
            <p:cNvSpPr>
              <a:spLocks noChangeShapeType="1"/>
            </p:cNvSpPr>
            <p:nvPr/>
          </p:nvSpPr>
          <p:spPr bwMode="auto">
            <a:xfrm>
              <a:off x="3168" y="2673"/>
              <a:ext cx="0" cy="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 type="triangle" w="sm" len="med"/>
              <a:tailEnd type="non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41" name="Line 105"/>
            <p:cNvSpPr>
              <a:spLocks noChangeShapeType="1"/>
            </p:cNvSpPr>
            <p:nvPr/>
          </p:nvSpPr>
          <p:spPr bwMode="auto">
            <a:xfrm>
              <a:off x="3168" y="2898"/>
              <a:ext cx="192" cy="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42" name="Line 106"/>
            <p:cNvSpPr>
              <a:spLocks noChangeShapeType="1"/>
            </p:cNvSpPr>
            <p:nvPr/>
          </p:nvSpPr>
          <p:spPr bwMode="auto">
            <a:xfrm flipH="1">
              <a:off x="3387" y="2792"/>
              <a:ext cx="327" cy="16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 type="triangle" w="sm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1244" name="Text Box 108"/>
            <p:cNvSpPr txBox="1">
              <a:spLocks noChangeArrowheads="1"/>
            </p:cNvSpPr>
            <p:nvPr/>
          </p:nvSpPr>
          <p:spPr bwMode="auto">
            <a:xfrm>
              <a:off x="667" y="1825"/>
              <a:ext cx="43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ru-RU" b="1"/>
            </a:p>
          </p:txBody>
        </p:sp>
        <p:sp>
          <p:nvSpPr>
            <p:cNvPr id="91245" name="Text Box 109"/>
            <p:cNvSpPr txBox="1">
              <a:spLocks noChangeArrowheads="1"/>
            </p:cNvSpPr>
            <p:nvPr/>
          </p:nvSpPr>
          <p:spPr bwMode="auto">
            <a:xfrm>
              <a:off x="623" y="1805"/>
              <a:ext cx="4470" cy="275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FF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ru-RU" sz="2800" b="1">
                  <a:solidFill>
                    <a:srgbClr val="CC0000"/>
                  </a:solidFill>
                  <a:latin typeface="Times New Roman" pitchFamily="18" charset="0"/>
                </a:rPr>
                <a:t>г е н о м</a:t>
              </a:r>
            </a:p>
          </p:txBody>
        </p:sp>
        <p:sp>
          <p:nvSpPr>
            <p:cNvPr id="91246" name="Rectangle 110"/>
            <p:cNvSpPr>
              <a:spLocks noChangeArrowheads="1"/>
            </p:cNvSpPr>
            <p:nvPr/>
          </p:nvSpPr>
          <p:spPr bwMode="auto">
            <a:xfrm>
              <a:off x="1237" y="1688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47" name="Rectangle 111"/>
            <p:cNvSpPr>
              <a:spLocks noChangeArrowheads="1"/>
            </p:cNvSpPr>
            <p:nvPr/>
          </p:nvSpPr>
          <p:spPr bwMode="auto">
            <a:xfrm>
              <a:off x="3832" y="1676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48" name="Rectangle 112"/>
            <p:cNvSpPr>
              <a:spLocks noChangeArrowheads="1"/>
            </p:cNvSpPr>
            <p:nvPr/>
          </p:nvSpPr>
          <p:spPr bwMode="auto">
            <a:xfrm>
              <a:off x="4508" y="1675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49" name="Rectangle 113"/>
            <p:cNvSpPr>
              <a:spLocks noChangeArrowheads="1"/>
            </p:cNvSpPr>
            <p:nvPr/>
          </p:nvSpPr>
          <p:spPr bwMode="auto">
            <a:xfrm>
              <a:off x="3229" y="1678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0" name="Rectangle 114"/>
            <p:cNvSpPr>
              <a:spLocks noChangeArrowheads="1"/>
            </p:cNvSpPr>
            <p:nvPr/>
          </p:nvSpPr>
          <p:spPr bwMode="auto">
            <a:xfrm>
              <a:off x="2169" y="1687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1" name="Rectangle 115"/>
            <p:cNvSpPr>
              <a:spLocks noChangeArrowheads="1"/>
            </p:cNvSpPr>
            <p:nvPr/>
          </p:nvSpPr>
          <p:spPr bwMode="auto">
            <a:xfrm>
              <a:off x="970" y="208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2" name="Rectangle 116"/>
            <p:cNvSpPr>
              <a:spLocks noChangeArrowheads="1"/>
            </p:cNvSpPr>
            <p:nvPr/>
          </p:nvSpPr>
          <p:spPr bwMode="auto">
            <a:xfrm>
              <a:off x="1502" y="208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3" name="Rectangle 117"/>
            <p:cNvSpPr>
              <a:spLocks noChangeArrowheads="1"/>
            </p:cNvSpPr>
            <p:nvPr/>
          </p:nvSpPr>
          <p:spPr bwMode="auto">
            <a:xfrm>
              <a:off x="1940" y="2072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4" name="Rectangle 118"/>
            <p:cNvSpPr>
              <a:spLocks noChangeArrowheads="1"/>
            </p:cNvSpPr>
            <p:nvPr/>
          </p:nvSpPr>
          <p:spPr bwMode="auto">
            <a:xfrm>
              <a:off x="2452" y="208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5" name="Rectangle 119"/>
            <p:cNvSpPr>
              <a:spLocks noChangeArrowheads="1"/>
            </p:cNvSpPr>
            <p:nvPr/>
          </p:nvSpPr>
          <p:spPr bwMode="auto">
            <a:xfrm>
              <a:off x="2991" y="2072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6" name="Rectangle 120"/>
            <p:cNvSpPr>
              <a:spLocks noChangeArrowheads="1"/>
            </p:cNvSpPr>
            <p:nvPr/>
          </p:nvSpPr>
          <p:spPr bwMode="auto">
            <a:xfrm>
              <a:off x="3486" y="2072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7" name="Rectangle 121"/>
            <p:cNvSpPr>
              <a:spLocks noChangeArrowheads="1"/>
            </p:cNvSpPr>
            <p:nvPr/>
          </p:nvSpPr>
          <p:spPr bwMode="auto">
            <a:xfrm>
              <a:off x="3880" y="207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8" name="Rectangle 122"/>
            <p:cNvSpPr>
              <a:spLocks noChangeArrowheads="1"/>
            </p:cNvSpPr>
            <p:nvPr/>
          </p:nvSpPr>
          <p:spPr bwMode="auto">
            <a:xfrm>
              <a:off x="4271" y="2071"/>
              <a:ext cx="389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59" name="Rectangle 123"/>
            <p:cNvSpPr>
              <a:spLocks noChangeArrowheads="1"/>
            </p:cNvSpPr>
            <p:nvPr/>
          </p:nvSpPr>
          <p:spPr bwMode="auto">
            <a:xfrm>
              <a:off x="4663" y="2071"/>
              <a:ext cx="417" cy="16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7200" bIns="720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ФРТ</a:t>
              </a:r>
            </a:p>
          </p:txBody>
        </p:sp>
        <p:sp>
          <p:nvSpPr>
            <p:cNvPr id="91261" name="Rectangle 125"/>
            <p:cNvSpPr>
              <a:spLocks noChangeArrowheads="1"/>
            </p:cNvSpPr>
            <p:nvPr/>
          </p:nvSpPr>
          <p:spPr bwMode="auto">
            <a:xfrm>
              <a:off x="141" y="1886"/>
              <a:ext cx="35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мРНК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62" name="Rectangle 126"/>
            <p:cNvSpPr>
              <a:spLocks noChangeArrowheads="1"/>
            </p:cNvSpPr>
            <p:nvPr/>
          </p:nvSpPr>
          <p:spPr bwMode="auto">
            <a:xfrm>
              <a:off x="57" y="2218"/>
              <a:ext cx="600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600" b="1" dirty="0" err="1">
                  <a:solidFill>
                    <a:srgbClr val="CC0066"/>
                  </a:solidFill>
                  <a:latin typeface="Times New Roman" pitchFamily="18" charset="0"/>
                </a:rPr>
                <a:t>Відповідь</a:t>
              </a:r>
              <a:r>
                <a:rPr lang="ru-RU" sz="1600" b="1" dirty="0">
                  <a:solidFill>
                    <a:srgbClr val="CC0066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ru-RU" sz="1600" b="1" dirty="0" err="1">
                  <a:solidFill>
                    <a:srgbClr val="CC0066"/>
                  </a:solidFill>
                  <a:latin typeface="Times New Roman" pitchFamily="18" charset="0"/>
                </a:rPr>
                <a:t>клітини</a:t>
              </a:r>
              <a:endParaRPr lang="ru-RU" sz="1600" b="1" dirty="0">
                <a:solidFill>
                  <a:srgbClr val="CC0066"/>
                </a:solidFill>
                <a:latin typeface="Times New Roman" pitchFamily="18" charset="0"/>
              </a:endParaRPr>
            </a:p>
          </p:txBody>
        </p:sp>
        <p:sp>
          <p:nvSpPr>
            <p:cNvPr id="91263" name="Line 127"/>
            <p:cNvSpPr>
              <a:spLocks noChangeShapeType="1"/>
            </p:cNvSpPr>
            <p:nvPr/>
          </p:nvSpPr>
          <p:spPr bwMode="auto">
            <a:xfrm>
              <a:off x="348" y="2089"/>
              <a:ext cx="0" cy="1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64" name="Line 128"/>
            <p:cNvSpPr>
              <a:spLocks noChangeShapeType="1"/>
            </p:cNvSpPr>
            <p:nvPr/>
          </p:nvSpPr>
          <p:spPr bwMode="auto">
            <a:xfrm flipH="1">
              <a:off x="474" y="1963"/>
              <a:ext cx="144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71" name="Rectangle 135"/>
            <p:cNvSpPr>
              <a:spLocks noChangeArrowheads="1"/>
            </p:cNvSpPr>
            <p:nvPr/>
          </p:nvSpPr>
          <p:spPr bwMode="auto">
            <a:xfrm>
              <a:off x="5247" y="1839"/>
              <a:ext cx="35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ru-RU" sz="1600" b="1">
                  <a:solidFill>
                    <a:srgbClr val="1F1A17"/>
                  </a:solidFill>
                  <a:latin typeface="Times New Roman" pitchFamily="18" charset="0"/>
                </a:rPr>
                <a:t>мРНК</a:t>
              </a:r>
              <a:endParaRPr lang="ru-RU" sz="1600" b="1">
                <a:latin typeface="Times New Roman" pitchFamily="18" charset="0"/>
              </a:endParaRPr>
            </a:p>
          </p:txBody>
        </p:sp>
        <p:sp>
          <p:nvSpPr>
            <p:cNvPr id="91272" name="Rectangle 136"/>
            <p:cNvSpPr>
              <a:spLocks noChangeArrowheads="1"/>
            </p:cNvSpPr>
            <p:nvPr/>
          </p:nvSpPr>
          <p:spPr bwMode="auto">
            <a:xfrm>
              <a:off x="5090" y="2134"/>
              <a:ext cx="600" cy="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ru-RU" sz="1600" b="1" dirty="0" err="1">
                  <a:solidFill>
                    <a:srgbClr val="CC0066"/>
                  </a:solidFill>
                  <a:latin typeface="Times New Roman" pitchFamily="18" charset="0"/>
                </a:rPr>
                <a:t>Відповідь</a:t>
              </a:r>
              <a:r>
                <a:rPr lang="ru-RU" sz="1600" b="1" dirty="0">
                  <a:solidFill>
                    <a:srgbClr val="CC0066"/>
                  </a:solidFill>
                  <a:latin typeface="Times New Roman" pitchFamily="18" charset="0"/>
                </a:rPr>
                <a:t> </a:t>
              </a:r>
            </a:p>
            <a:p>
              <a:pPr algn="ctr"/>
              <a:r>
                <a:rPr lang="ru-RU" sz="1600" b="1" dirty="0" err="1">
                  <a:solidFill>
                    <a:srgbClr val="CC0066"/>
                  </a:solidFill>
                  <a:latin typeface="Times New Roman" pitchFamily="18" charset="0"/>
                </a:rPr>
                <a:t>клітини</a:t>
              </a:r>
              <a:endParaRPr lang="ru-RU" sz="1600" b="1" dirty="0">
                <a:solidFill>
                  <a:srgbClr val="CC0066"/>
                </a:solidFill>
                <a:latin typeface="Times New Roman" pitchFamily="18" charset="0"/>
              </a:endParaRPr>
            </a:p>
            <a:p>
              <a:pPr algn="ctr"/>
              <a:endParaRPr lang="ru-RU" sz="1600" b="1" dirty="0">
                <a:solidFill>
                  <a:srgbClr val="CC0066"/>
                </a:solidFill>
                <a:latin typeface="Times New Roman" pitchFamily="18" charset="0"/>
              </a:endParaRPr>
            </a:p>
          </p:txBody>
        </p:sp>
        <p:sp>
          <p:nvSpPr>
            <p:cNvPr id="91273" name="Line 137"/>
            <p:cNvSpPr>
              <a:spLocks noChangeShapeType="1"/>
            </p:cNvSpPr>
            <p:nvPr/>
          </p:nvSpPr>
          <p:spPr bwMode="auto">
            <a:xfrm>
              <a:off x="5400" y="2011"/>
              <a:ext cx="0" cy="15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74" name="Line 138"/>
            <p:cNvSpPr>
              <a:spLocks noChangeShapeType="1"/>
            </p:cNvSpPr>
            <p:nvPr/>
          </p:nvSpPr>
          <p:spPr bwMode="auto">
            <a:xfrm flipV="1">
              <a:off x="5115" y="1909"/>
              <a:ext cx="96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91275" name="Line 139"/>
            <p:cNvSpPr>
              <a:spLocks noChangeShapeType="1"/>
            </p:cNvSpPr>
            <p:nvPr/>
          </p:nvSpPr>
          <p:spPr bwMode="auto">
            <a:xfrm flipV="1">
              <a:off x="5545" y="2294"/>
              <a:ext cx="215" cy="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91311" name="Group 175"/>
          <p:cNvGrpSpPr>
            <a:grpSpLocks/>
          </p:cNvGrpSpPr>
          <p:nvPr/>
        </p:nvGrpSpPr>
        <p:grpSpPr bwMode="auto">
          <a:xfrm>
            <a:off x="1559540" y="1236261"/>
            <a:ext cx="1408112" cy="596899"/>
            <a:chOff x="960" y="64"/>
            <a:chExt cx="887" cy="376"/>
          </a:xfrm>
        </p:grpSpPr>
        <p:sp>
          <p:nvSpPr>
            <p:cNvPr id="91288" name="Text Box 152"/>
            <p:cNvSpPr txBox="1">
              <a:spLocks noChangeArrowheads="1"/>
            </p:cNvSpPr>
            <p:nvPr/>
          </p:nvSpPr>
          <p:spPr bwMode="auto">
            <a:xfrm>
              <a:off x="960" y="64"/>
              <a:ext cx="887" cy="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 dirty="0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296" name="Line 160"/>
            <p:cNvSpPr>
              <a:spLocks noChangeShapeType="1"/>
            </p:cNvSpPr>
            <p:nvPr/>
          </p:nvSpPr>
          <p:spPr bwMode="auto">
            <a:xfrm>
              <a:off x="1401" y="260"/>
              <a:ext cx="6" cy="1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12" name="Group 176"/>
          <p:cNvGrpSpPr>
            <a:grpSpLocks/>
          </p:cNvGrpSpPr>
          <p:nvPr/>
        </p:nvGrpSpPr>
        <p:grpSpPr bwMode="auto">
          <a:xfrm>
            <a:off x="3197840" y="1266423"/>
            <a:ext cx="1277938" cy="568325"/>
            <a:chOff x="1992" y="83"/>
            <a:chExt cx="805" cy="358"/>
          </a:xfrm>
        </p:grpSpPr>
        <p:sp>
          <p:nvSpPr>
            <p:cNvPr id="91289" name="Text Box 153"/>
            <p:cNvSpPr txBox="1">
              <a:spLocks noChangeArrowheads="1"/>
            </p:cNvSpPr>
            <p:nvPr/>
          </p:nvSpPr>
          <p:spPr bwMode="auto">
            <a:xfrm>
              <a:off x="1992" y="83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298" name="Line 162"/>
            <p:cNvSpPr>
              <a:spLocks noChangeShapeType="1"/>
            </p:cNvSpPr>
            <p:nvPr/>
          </p:nvSpPr>
          <p:spPr bwMode="auto">
            <a:xfrm>
              <a:off x="2356" y="261"/>
              <a:ext cx="6" cy="1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13" name="Group 177"/>
          <p:cNvGrpSpPr>
            <a:grpSpLocks/>
          </p:cNvGrpSpPr>
          <p:nvPr/>
        </p:nvGrpSpPr>
        <p:grpSpPr bwMode="auto">
          <a:xfrm>
            <a:off x="4853603" y="1248960"/>
            <a:ext cx="1277937" cy="601663"/>
            <a:chOff x="3035" y="72"/>
            <a:chExt cx="805" cy="379"/>
          </a:xfrm>
        </p:grpSpPr>
        <p:sp>
          <p:nvSpPr>
            <p:cNvPr id="91290" name="Text Box 154"/>
            <p:cNvSpPr txBox="1">
              <a:spLocks noChangeArrowheads="1"/>
            </p:cNvSpPr>
            <p:nvPr/>
          </p:nvSpPr>
          <p:spPr bwMode="auto">
            <a:xfrm>
              <a:off x="3035" y="72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299" name="Line 163"/>
            <p:cNvSpPr>
              <a:spLocks noChangeShapeType="1"/>
            </p:cNvSpPr>
            <p:nvPr/>
          </p:nvSpPr>
          <p:spPr bwMode="auto">
            <a:xfrm>
              <a:off x="3410" y="272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14" name="Group 178"/>
          <p:cNvGrpSpPr>
            <a:grpSpLocks/>
          </p:cNvGrpSpPr>
          <p:nvPr/>
        </p:nvGrpSpPr>
        <p:grpSpPr bwMode="auto">
          <a:xfrm>
            <a:off x="6379190" y="1248960"/>
            <a:ext cx="1277938" cy="600075"/>
            <a:chOff x="3996" y="72"/>
            <a:chExt cx="805" cy="378"/>
          </a:xfrm>
        </p:grpSpPr>
        <p:sp>
          <p:nvSpPr>
            <p:cNvPr id="91291" name="Text Box 155"/>
            <p:cNvSpPr txBox="1">
              <a:spLocks noChangeArrowheads="1"/>
            </p:cNvSpPr>
            <p:nvPr/>
          </p:nvSpPr>
          <p:spPr bwMode="auto">
            <a:xfrm>
              <a:off x="3996" y="72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0" name="Line 164"/>
            <p:cNvSpPr>
              <a:spLocks noChangeShapeType="1"/>
            </p:cNvSpPr>
            <p:nvPr/>
          </p:nvSpPr>
          <p:spPr bwMode="auto">
            <a:xfrm>
              <a:off x="4378" y="271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07" name="Group 171"/>
          <p:cNvGrpSpPr>
            <a:grpSpLocks/>
          </p:cNvGrpSpPr>
          <p:nvPr/>
        </p:nvGrpSpPr>
        <p:grpSpPr bwMode="auto">
          <a:xfrm>
            <a:off x="1646238" y="6065838"/>
            <a:ext cx="1277937" cy="552450"/>
            <a:chOff x="1037" y="3821"/>
            <a:chExt cx="805" cy="348"/>
          </a:xfrm>
        </p:grpSpPr>
        <p:sp>
          <p:nvSpPr>
            <p:cNvPr id="91295" name="Text Box 159"/>
            <p:cNvSpPr txBox="1">
              <a:spLocks noChangeArrowheads="1"/>
            </p:cNvSpPr>
            <p:nvPr/>
          </p:nvSpPr>
          <p:spPr bwMode="auto">
            <a:xfrm>
              <a:off x="1037" y="3977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1" name="Line 165"/>
            <p:cNvSpPr>
              <a:spLocks noChangeShapeType="1"/>
            </p:cNvSpPr>
            <p:nvPr/>
          </p:nvSpPr>
          <p:spPr bwMode="auto">
            <a:xfrm flipV="1">
              <a:off x="1453" y="3821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08" name="Group 172"/>
          <p:cNvGrpSpPr>
            <a:grpSpLocks/>
          </p:cNvGrpSpPr>
          <p:nvPr/>
        </p:nvGrpSpPr>
        <p:grpSpPr bwMode="auto">
          <a:xfrm>
            <a:off x="3084513" y="6064250"/>
            <a:ext cx="1277937" cy="555625"/>
            <a:chOff x="1943" y="3820"/>
            <a:chExt cx="805" cy="350"/>
          </a:xfrm>
        </p:grpSpPr>
        <p:sp>
          <p:nvSpPr>
            <p:cNvPr id="91294" name="Text Box 158"/>
            <p:cNvSpPr txBox="1">
              <a:spLocks noChangeArrowheads="1"/>
            </p:cNvSpPr>
            <p:nvPr/>
          </p:nvSpPr>
          <p:spPr bwMode="auto">
            <a:xfrm>
              <a:off x="1943" y="3978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2" name="Line 166"/>
            <p:cNvSpPr>
              <a:spLocks noChangeShapeType="1"/>
            </p:cNvSpPr>
            <p:nvPr/>
          </p:nvSpPr>
          <p:spPr bwMode="auto">
            <a:xfrm flipV="1">
              <a:off x="2357" y="3820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09" name="Group 173"/>
          <p:cNvGrpSpPr>
            <a:grpSpLocks/>
          </p:cNvGrpSpPr>
          <p:nvPr/>
        </p:nvGrpSpPr>
        <p:grpSpPr bwMode="auto">
          <a:xfrm>
            <a:off x="4710113" y="6076950"/>
            <a:ext cx="1277937" cy="558800"/>
            <a:chOff x="2967" y="3828"/>
            <a:chExt cx="805" cy="352"/>
          </a:xfrm>
        </p:grpSpPr>
        <p:sp>
          <p:nvSpPr>
            <p:cNvPr id="91293" name="Text Box 157"/>
            <p:cNvSpPr txBox="1">
              <a:spLocks noChangeArrowheads="1"/>
            </p:cNvSpPr>
            <p:nvPr/>
          </p:nvSpPr>
          <p:spPr bwMode="auto">
            <a:xfrm>
              <a:off x="2967" y="3988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3" name="Line 167"/>
            <p:cNvSpPr>
              <a:spLocks noChangeShapeType="1"/>
            </p:cNvSpPr>
            <p:nvPr/>
          </p:nvSpPr>
          <p:spPr bwMode="auto">
            <a:xfrm flipV="1">
              <a:off x="3352" y="3828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91310" name="Group 174"/>
          <p:cNvGrpSpPr>
            <a:grpSpLocks/>
          </p:cNvGrpSpPr>
          <p:nvPr/>
        </p:nvGrpSpPr>
        <p:grpSpPr bwMode="auto">
          <a:xfrm>
            <a:off x="6415088" y="6075363"/>
            <a:ext cx="1277937" cy="546100"/>
            <a:chOff x="4041" y="3827"/>
            <a:chExt cx="805" cy="344"/>
          </a:xfrm>
        </p:grpSpPr>
        <p:sp>
          <p:nvSpPr>
            <p:cNvPr id="91292" name="Text Box 156"/>
            <p:cNvSpPr txBox="1">
              <a:spLocks noChangeArrowheads="1"/>
            </p:cNvSpPr>
            <p:nvPr/>
          </p:nvSpPr>
          <p:spPr bwMode="auto">
            <a:xfrm>
              <a:off x="4041" y="3979"/>
              <a:ext cx="80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sz="2000" b="1">
                  <a:solidFill>
                    <a:srgbClr val="660066"/>
                  </a:solidFill>
                  <a:latin typeface="Times New Roman" pitchFamily="18" charset="0"/>
                </a:rPr>
                <a:t>сигнал</a:t>
              </a:r>
            </a:p>
          </p:txBody>
        </p:sp>
        <p:sp>
          <p:nvSpPr>
            <p:cNvPr id="91304" name="Line 168"/>
            <p:cNvSpPr>
              <a:spLocks noChangeShapeType="1"/>
            </p:cNvSpPr>
            <p:nvPr/>
          </p:nvSpPr>
          <p:spPr bwMode="auto">
            <a:xfrm flipV="1">
              <a:off x="4402" y="3827"/>
              <a:ext cx="6" cy="17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55" name="Текст 2"/>
          <p:cNvSpPr txBox="1">
            <a:spLocks/>
          </p:cNvSpPr>
          <p:nvPr/>
        </p:nvSpPr>
        <p:spPr>
          <a:xfrm>
            <a:off x="599394" y="96832"/>
            <a:ext cx="7964080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/>
              <a:t>3. Для того, щоб «включити» певний ген, клітина має ввімкнути ланцюг передачі сигналу – сигнальну систему -  від сприйняття рецептором до  перепрограмування геному.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9982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1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1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1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9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9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91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91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91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91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515</Words>
  <Application>Microsoft Office PowerPoint</Application>
  <PresentationFormat>Экран (4:3)</PresentationFormat>
  <Paragraphs>111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Тема Office</vt:lpstr>
      <vt:lpstr>геному</vt:lpstr>
      <vt:lpstr>Як організовано геном?  </vt:lpstr>
      <vt:lpstr>Геном вірусів, прокаріотів, еукаріотів</vt:lpstr>
      <vt:lpstr>Для цього потрібно: </vt:lpstr>
      <vt:lpstr> Для цього потрібно: </vt:lpstr>
      <vt:lpstr>Для цього потрібно: </vt:lpstr>
      <vt:lpstr>1. Двадцяте сторіччя почалося перевідкриттям законів Менделя на гороху, а закінчилося секвенуванням повного генома модельної рослини Аrabidopsis.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        Генотип       Геном      Генофонд</dc:title>
  <dc:creator>александр</dc:creator>
  <cp:lastModifiedBy>helenVoit@gmail.com</cp:lastModifiedBy>
  <cp:revision>33</cp:revision>
  <dcterms:created xsi:type="dcterms:W3CDTF">2016-12-17T19:28:48Z</dcterms:created>
  <dcterms:modified xsi:type="dcterms:W3CDTF">2021-08-20T10:01:43Z</dcterms:modified>
</cp:coreProperties>
</file>