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0996" autoAdjust="0"/>
  </p:normalViewPr>
  <p:slideViewPr>
    <p:cSldViewPr>
      <p:cViewPr varScale="1">
        <p:scale>
          <a:sx n="67" d="100"/>
          <a:sy n="67" d="100"/>
        </p:scale>
        <p:origin x="1260" y="-5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56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84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7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91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5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31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5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9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41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9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C3419-23FB-4F86-AC19-8D3F9F8087D7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51223-3317-4E48-96B7-2A828174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7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082551"/>
          </a:xfrm>
        </p:spPr>
        <p:txBody>
          <a:bodyPr>
            <a:noAutofit/>
          </a:bodyPr>
          <a:lstStyle/>
          <a:p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Тема 2</a:t>
            </a:r>
            <a:r>
              <a:rPr lang="uk-UA" sz="4000" b="1" dirty="0" smtClean="0"/>
              <a:t>. </a:t>
            </a:r>
            <a:r>
              <a:rPr lang="uk-UA" sz="4000" b="1" dirty="0" smtClean="0"/>
              <a:t>Розвиток психіки дитини в пренатальному періоді.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2896"/>
            <a:ext cx="7560840" cy="3954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97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73832" y="602918"/>
            <a:ext cx="7596336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А</a:t>
            </a:r>
            <a:r>
              <a:rPr lang="ru-RU" sz="2000" dirty="0" smtClean="0"/>
              <a:t>ктивна участь батька у </a:t>
            </a:r>
            <a:r>
              <a:rPr lang="ru-RU" sz="2000" dirty="0" err="1" smtClean="0"/>
              <a:t>підготовці</a:t>
            </a:r>
            <a:r>
              <a:rPr lang="ru-RU" sz="2000" dirty="0" smtClean="0"/>
              <a:t> до </a:t>
            </a:r>
            <a:r>
              <a:rPr lang="ru-RU" sz="2000" dirty="0" err="1" smtClean="0"/>
              <a:t>родів</a:t>
            </a:r>
            <a:r>
              <a:rPr lang="ru-RU" sz="2000" dirty="0" smtClean="0"/>
              <a:t> </a:t>
            </a:r>
            <a:r>
              <a:rPr lang="ru-RU" sz="2000" dirty="0" err="1" smtClean="0"/>
              <a:t>зменшує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ускладнень</a:t>
            </a:r>
            <a:r>
              <a:rPr lang="ru-RU" sz="2000" dirty="0" smtClean="0"/>
              <a:t>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них, </a:t>
            </a:r>
            <a:r>
              <a:rPr lang="ru-RU" sz="2000" dirty="0" err="1" smtClean="0"/>
              <a:t>знижує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сприйнятливість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 до </a:t>
            </a:r>
            <a:r>
              <a:rPr lang="ru-RU" sz="2000" dirty="0" err="1" smtClean="0"/>
              <a:t>стресів</a:t>
            </a:r>
            <a:r>
              <a:rPr lang="ru-RU" sz="2000" dirty="0" smtClean="0"/>
              <a:t>. </a:t>
            </a:r>
            <a:r>
              <a:rPr lang="ru-RU" sz="2000" dirty="0" err="1" smtClean="0"/>
              <a:t>Стосунки</a:t>
            </a:r>
            <a:r>
              <a:rPr lang="ru-RU" sz="2000" dirty="0" smtClean="0"/>
              <a:t>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формуються</a:t>
            </a:r>
            <a:r>
              <a:rPr lang="ru-RU" sz="2000" dirty="0" smtClean="0"/>
              <a:t> не в </a:t>
            </a:r>
            <a:r>
              <a:rPr lang="ru-RU" sz="2000" dirty="0" err="1" smtClean="0"/>
              <a:t>діаді</a:t>
            </a:r>
            <a:r>
              <a:rPr lang="ru-RU" sz="2000" dirty="0" smtClean="0"/>
              <a:t> “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— </a:t>
            </a:r>
            <a:r>
              <a:rPr lang="ru-RU" sz="2000" dirty="0" err="1" smtClean="0"/>
              <a:t>дитина</a:t>
            </a:r>
            <a:r>
              <a:rPr lang="ru-RU" sz="2000" dirty="0" smtClean="0"/>
              <a:t>”, а в </a:t>
            </a:r>
            <a:r>
              <a:rPr lang="ru-RU" sz="2000" dirty="0" err="1" smtClean="0"/>
              <a:t>тріаді</a:t>
            </a:r>
            <a:r>
              <a:rPr lang="ru-RU" sz="2000" dirty="0" smtClean="0"/>
              <a:t> “</a:t>
            </a:r>
            <a:r>
              <a:rPr lang="ru-RU" sz="2000" dirty="0" err="1" smtClean="0"/>
              <a:t>батько</a:t>
            </a:r>
            <a:r>
              <a:rPr lang="ru-RU" sz="2000" dirty="0" smtClean="0"/>
              <a:t> — 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— </a:t>
            </a:r>
            <a:r>
              <a:rPr lang="ru-RU" sz="2000" dirty="0" err="1" smtClean="0"/>
              <a:t>дитина</a:t>
            </a:r>
            <a:r>
              <a:rPr lang="ru-RU" sz="2000" dirty="0" smtClean="0"/>
              <a:t>”, </a:t>
            </a:r>
            <a:r>
              <a:rPr lang="ru-RU" sz="2000" dirty="0" err="1" smtClean="0"/>
              <a:t>сприяють</a:t>
            </a:r>
            <a:r>
              <a:rPr lang="ru-RU" sz="2000" dirty="0" smtClean="0"/>
              <a:t> тому,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новонароджений</a:t>
            </a:r>
            <a:r>
              <a:rPr lang="ru-RU" sz="2000" dirty="0" smtClean="0"/>
              <a:t> росте </a:t>
            </a:r>
            <a:r>
              <a:rPr lang="ru-RU" sz="2000" dirty="0" err="1" smtClean="0"/>
              <a:t>доброзичливим</a:t>
            </a:r>
            <a:r>
              <a:rPr lang="ru-RU" sz="2000" dirty="0" smtClean="0"/>
              <a:t>, веселим. </a:t>
            </a:r>
            <a:r>
              <a:rPr lang="ru-RU" sz="2000" dirty="0" err="1" smtClean="0"/>
              <a:t>Сформовані</a:t>
            </a:r>
            <a:r>
              <a:rPr lang="ru-RU" sz="2000" dirty="0" smtClean="0"/>
              <a:t> </a:t>
            </a:r>
            <a:r>
              <a:rPr lang="ru-RU" sz="2000" dirty="0" err="1" smtClean="0"/>
              <a:t>ще</a:t>
            </a:r>
            <a:r>
              <a:rPr lang="ru-RU" sz="2000" dirty="0" smtClean="0"/>
              <a:t> до </a:t>
            </a:r>
            <a:r>
              <a:rPr lang="ru-RU" sz="2000" dirty="0" err="1" smtClean="0"/>
              <a:t>народження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добрі</a:t>
            </a:r>
            <a:r>
              <a:rPr lang="ru-RU" sz="2000" dirty="0" smtClean="0"/>
              <a:t> </a:t>
            </a:r>
            <a:r>
              <a:rPr lang="ru-RU" sz="2000" dirty="0" err="1" smtClean="0"/>
              <a:t>стосунки</a:t>
            </a:r>
            <a:r>
              <a:rPr lang="ru-RU" sz="2000" dirty="0" smtClean="0"/>
              <a:t> з </a:t>
            </a:r>
            <a:r>
              <a:rPr lang="ru-RU" sz="2000" dirty="0" err="1" smtClean="0"/>
              <a:t>батьком</a:t>
            </a:r>
            <a:r>
              <a:rPr lang="ru-RU" sz="2000" dirty="0" smtClean="0"/>
              <a:t> </a:t>
            </a:r>
            <a:r>
              <a:rPr lang="ru-RU" sz="2000" dirty="0" err="1" smtClean="0"/>
              <a:t>зберігаються</a:t>
            </a:r>
            <a:r>
              <a:rPr lang="ru-RU" sz="2000" dirty="0" smtClean="0"/>
              <a:t> і </a:t>
            </a:r>
            <a:r>
              <a:rPr lang="ru-RU" sz="2000" dirty="0" err="1" smtClean="0"/>
              <a:t>надалі</a:t>
            </a:r>
            <a:r>
              <a:rPr lang="ru-RU" sz="2000" dirty="0" smtClean="0"/>
              <a:t>. Тому, </a:t>
            </a:r>
            <a:r>
              <a:rPr lang="ru-RU" sz="2000" dirty="0" err="1" smtClean="0"/>
              <a:t>очікуючи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народження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, 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і </a:t>
            </a:r>
            <a:r>
              <a:rPr lang="ru-RU" sz="2000" dirty="0" err="1" smtClean="0"/>
              <a:t>батько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повинні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прагнути</a:t>
            </a:r>
            <a:r>
              <a:rPr lang="ru-RU" sz="2000" dirty="0" smtClean="0"/>
              <a:t>, </a:t>
            </a:r>
            <a:r>
              <a:rPr lang="ru-RU" sz="2000" dirty="0" err="1" smtClean="0"/>
              <a:t>наскільки</a:t>
            </a:r>
            <a:r>
              <a:rPr lang="ru-RU" sz="2000" dirty="0" smtClean="0"/>
              <a:t>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можливо</a:t>
            </a:r>
            <a:r>
              <a:rPr lang="ru-RU" sz="2000" dirty="0" smtClean="0"/>
              <a:t>, </a:t>
            </a:r>
            <a:r>
              <a:rPr lang="ru-RU" sz="2000" dirty="0" err="1" smtClean="0"/>
              <a:t>познайомитися</a:t>
            </a:r>
            <a:r>
              <a:rPr lang="ru-RU" sz="2000" dirty="0" smtClean="0"/>
              <a:t> з нею, </a:t>
            </a:r>
            <a:r>
              <a:rPr lang="ru-RU" sz="2000" dirty="0" err="1" smtClean="0"/>
              <a:t>впливаючи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органи</a:t>
            </a:r>
            <a:r>
              <a:rPr lang="ru-RU" sz="2000" dirty="0" smtClean="0"/>
              <a:t> </a:t>
            </a:r>
            <a:r>
              <a:rPr lang="ru-RU" sz="2000" dirty="0" err="1" smtClean="0"/>
              <a:t>чуттів</a:t>
            </a:r>
            <a:r>
              <a:rPr lang="ru-RU" sz="2000" dirty="0" smtClean="0"/>
              <a:t>, </a:t>
            </a:r>
            <a:r>
              <a:rPr lang="ru-RU" sz="2000" dirty="0" err="1" smtClean="0"/>
              <a:t>намагаючись</a:t>
            </a:r>
            <a:r>
              <a:rPr lang="ru-RU" sz="2000" dirty="0" smtClean="0"/>
              <a:t> </a:t>
            </a:r>
            <a:r>
              <a:rPr lang="ru-RU" sz="2000" dirty="0" err="1" smtClean="0"/>
              <a:t>налагодити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зворотний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зв'язок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73016"/>
            <a:ext cx="542486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2041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err="1" smtClean="0"/>
              <a:t>Взаємозв</a:t>
            </a:r>
            <a:r>
              <a:rPr lang="en-US" dirty="0" smtClean="0"/>
              <a:t>’</a:t>
            </a:r>
            <a:r>
              <a:rPr lang="uk-UA" dirty="0" err="1" smtClean="0"/>
              <a:t>язок</a:t>
            </a:r>
            <a:r>
              <a:rPr lang="uk-UA" dirty="0" smtClean="0"/>
              <a:t> матері з дитиною в пренатальному періоді розвитку.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564904"/>
            <a:ext cx="4968552" cy="3477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 smtClean="0"/>
              <a:t>Мати</a:t>
            </a:r>
            <a:r>
              <a:rPr lang="ru-RU" sz="2000" dirty="0" smtClean="0"/>
              <a:t> є </a:t>
            </a:r>
            <a:r>
              <a:rPr lang="ru-RU" sz="2000" dirty="0" err="1" smtClean="0"/>
              <a:t>посередником</a:t>
            </a:r>
            <a:r>
              <a:rPr lang="ru-RU" sz="2000" dirty="0" smtClean="0"/>
              <a:t> </a:t>
            </a:r>
            <a:r>
              <a:rPr lang="ru-RU" sz="2000" dirty="0" err="1" smtClean="0"/>
              <a:t>між</a:t>
            </a:r>
            <a:r>
              <a:rPr lang="ru-RU" sz="2000" dirty="0" smtClean="0"/>
              <a:t> </a:t>
            </a:r>
            <a:r>
              <a:rPr lang="ru-RU" sz="2000" dirty="0" err="1" smtClean="0"/>
              <a:t>зовнішнім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світом</a:t>
            </a:r>
            <a:r>
              <a:rPr lang="ru-RU" sz="2000" dirty="0" smtClean="0"/>
              <a:t> і плодом. </a:t>
            </a:r>
            <a:r>
              <a:rPr lang="ru-RU" sz="2000" dirty="0" err="1" smtClean="0"/>
              <a:t>Людська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істота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формується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усередині</a:t>
            </a:r>
            <a:r>
              <a:rPr lang="ru-RU" sz="2000" dirty="0" smtClean="0"/>
              <a:t> матки, не </a:t>
            </a:r>
            <a:r>
              <a:rPr lang="ru-RU" sz="2000" dirty="0" err="1" smtClean="0"/>
              <a:t>сприймає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навколишню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середу </a:t>
            </a:r>
            <a:r>
              <a:rPr lang="ru-RU" sz="2000" dirty="0" err="1" smtClean="0"/>
              <a:t>безпосередньо</a:t>
            </a:r>
            <a:r>
              <a:rPr lang="ru-RU" sz="2000" dirty="0" smtClean="0"/>
              <a:t>, </a:t>
            </a:r>
            <a:r>
              <a:rPr lang="ru-RU" sz="2000" dirty="0" err="1" smtClean="0"/>
              <a:t>проте</a:t>
            </a:r>
            <a:r>
              <a:rPr lang="ru-RU" sz="2000" dirty="0" smtClean="0"/>
              <a:t>, </a:t>
            </a:r>
            <a:r>
              <a:rPr lang="ru-RU" sz="2000" dirty="0" err="1" smtClean="0"/>
              <a:t>воно</a:t>
            </a:r>
            <a:r>
              <a:rPr lang="ru-RU" sz="2000" dirty="0" smtClean="0"/>
              <a:t> </a:t>
            </a:r>
            <a:r>
              <a:rPr lang="ru-RU" sz="2000" dirty="0" err="1" smtClean="0"/>
              <a:t>безперервно</a:t>
            </a:r>
            <a:r>
              <a:rPr lang="ru-RU" sz="2000" dirty="0" smtClean="0"/>
              <a:t> </a:t>
            </a:r>
            <a:r>
              <a:rPr lang="ru-RU" sz="2000" dirty="0" err="1" smtClean="0"/>
              <a:t>уловлює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відчуття</a:t>
            </a:r>
            <a:r>
              <a:rPr lang="ru-RU" sz="2000" dirty="0" smtClean="0"/>
              <a:t>, </a:t>
            </a:r>
            <a:r>
              <a:rPr lang="ru-RU" sz="2000" dirty="0" err="1" smtClean="0"/>
              <a:t>почуття</a:t>
            </a:r>
            <a:r>
              <a:rPr lang="ru-RU" sz="2000" dirty="0" smtClean="0"/>
              <a:t> і думки,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викликає</a:t>
            </a:r>
            <a:r>
              <a:rPr lang="ru-RU" sz="2000" dirty="0" smtClean="0"/>
              <a:t> у </a:t>
            </a:r>
            <a:r>
              <a:rPr lang="ru-RU" sz="2000" dirty="0" err="1" smtClean="0"/>
              <a:t>матері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навколишній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</a:t>
            </a:r>
            <a:r>
              <a:rPr lang="ru-RU" sz="2000" dirty="0" smtClean="0"/>
              <a:t>. </a:t>
            </a:r>
            <a:r>
              <a:rPr lang="ru-RU" sz="2000" dirty="0" err="1" smtClean="0"/>
              <a:t>Ця</a:t>
            </a:r>
            <a:r>
              <a:rPr lang="ru-RU" sz="2000" dirty="0" smtClean="0"/>
              <a:t> </a:t>
            </a:r>
            <a:r>
              <a:rPr lang="ru-RU" sz="2000" dirty="0" err="1" smtClean="0"/>
              <a:t>істота</a:t>
            </a:r>
            <a:r>
              <a:rPr lang="ru-RU" sz="2000" dirty="0" smtClean="0"/>
              <a:t> </a:t>
            </a:r>
            <a:r>
              <a:rPr lang="ru-RU" sz="2000" dirty="0" err="1" smtClean="0"/>
              <a:t>реєструє</a:t>
            </a:r>
            <a:r>
              <a:rPr lang="ru-RU" sz="2000" dirty="0" smtClean="0"/>
              <a:t>, </a:t>
            </a:r>
            <a:r>
              <a:rPr lang="ru-RU" sz="2000" dirty="0" err="1" smtClean="0"/>
              <a:t>запам'ятовує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перші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відомості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здатні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певним</a:t>
            </a:r>
            <a:r>
              <a:rPr lang="ru-RU" sz="2000" dirty="0" smtClean="0"/>
              <a:t> чином </a:t>
            </a:r>
            <a:r>
              <a:rPr lang="ru-RU" sz="2000" dirty="0" err="1" smtClean="0"/>
              <a:t>фарбувати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майбутню</a:t>
            </a:r>
            <a:r>
              <a:rPr lang="ru-RU" sz="2000" dirty="0" smtClean="0"/>
              <a:t> </a:t>
            </a:r>
            <a:r>
              <a:rPr lang="ru-RU" sz="2000" dirty="0" err="1" smtClean="0"/>
              <a:t>особистість</a:t>
            </a:r>
            <a:r>
              <a:rPr lang="ru-RU" sz="2000" dirty="0" smtClean="0"/>
              <a:t>, у тканинах </a:t>
            </a:r>
            <a:r>
              <a:rPr lang="ru-RU" sz="2000" dirty="0" err="1" smtClean="0"/>
              <a:t>клітин</a:t>
            </a:r>
            <a:r>
              <a:rPr lang="ru-RU" sz="2000" dirty="0" smtClean="0"/>
              <a:t>, в </a:t>
            </a:r>
            <a:r>
              <a:rPr lang="ru-RU" sz="2000" dirty="0" err="1" smtClean="0"/>
              <a:t>органічній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пам'яті</a:t>
            </a:r>
            <a:r>
              <a:rPr lang="ru-RU" sz="2000" dirty="0" smtClean="0"/>
              <a:t> і на </a:t>
            </a:r>
            <a:r>
              <a:rPr lang="ru-RU" sz="2000" dirty="0" err="1" smtClean="0"/>
              <a:t>рівні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зароджується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психіки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93" y="1695418"/>
            <a:ext cx="3008078" cy="209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2669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03548" y="246762"/>
            <a:ext cx="8136904" cy="6120680"/>
          </a:xfrm>
          <a:prstGeom prst="ellipse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Е</a:t>
            </a:r>
            <a:r>
              <a:rPr lang="ru-RU" dirty="0" err="1" smtClean="0"/>
              <a:t>моції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схожі</a:t>
            </a:r>
            <a:r>
              <a:rPr lang="ru-RU" dirty="0" smtClean="0"/>
              <a:t> з </a:t>
            </a:r>
            <a:r>
              <a:rPr lang="ru-RU" dirty="0" err="1" smtClean="0"/>
              <a:t>переважаючими</a:t>
            </a:r>
            <a:r>
              <a:rPr lang="ru-RU" dirty="0" smtClean="0"/>
              <a:t> </a:t>
            </a:r>
            <a:r>
              <a:rPr lang="ru-RU" dirty="0" err="1" smtClean="0"/>
              <a:t>емоційними</a:t>
            </a:r>
            <a:r>
              <a:rPr lang="ru-RU" dirty="0" smtClean="0"/>
              <a:t> станами </a:t>
            </a:r>
            <a:r>
              <a:rPr lang="ru-RU" dirty="0" err="1" smtClean="0"/>
              <a:t>їхніх</a:t>
            </a:r>
            <a:r>
              <a:rPr lang="ru-RU" dirty="0" smtClean="0"/>
              <a:t> </a:t>
            </a:r>
            <a:r>
              <a:rPr lang="ru-RU" dirty="0" err="1" smtClean="0"/>
              <a:t>матерів</a:t>
            </a:r>
            <a:r>
              <a:rPr lang="ru-RU" dirty="0" smtClean="0"/>
              <a:t> у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вагітності</a:t>
            </a:r>
            <a:r>
              <a:rPr lang="ru-RU" dirty="0" smtClean="0"/>
              <a:t>. Для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використовувався</a:t>
            </a:r>
            <a:r>
              <a:rPr lang="ru-RU" dirty="0" smtClean="0"/>
              <a:t> </a:t>
            </a:r>
            <a:r>
              <a:rPr lang="ru-RU" dirty="0" err="1" smtClean="0"/>
              <a:t>спеціально</a:t>
            </a:r>
            <a:r>
              <a:rPr lang="ru-RU" dirty="0" smtClean="0"/>
              <a:t> </a:t>
            </a:r>
            <a:r>
              <a:rPr lang="ru-RU" dirty="0" err="1" smtClean="0"/>
              <a:t>розроблений</a:t>
            </a:r>
            <a:r>
              <a:rPr lang="ru-RU" dirty="0" smtClean="0"/>
              <a:t> </a:t>
            </a:r>
            <a:r>
              <a:rPr lang="ru-RU" dirty="0" err="1" smtClean="0"/>
              <a:t>опитувальник</a:t>
            </a:r>
            <a:r>
              <a:rPr lang="ru-RU" dirty="0" smtClean="0"/>
              <a:t>, в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відображені</a:t>
            </a:r>
            <a:r>
              <a:rPr lang="ru-RU" dirty="0" smtClean="0"/>
              <a:t> </a:t>
            </a:r>
            <a:r>
              <a:rPr lang="ru-RU" dirty="0" err="1" smtClean="0"/>
              <a:t>психічні</a:t>
            </a:r>
            <a:r>
              <a:rPr lang="ru-RU" dirty="0" smtClean="0"/>
              <a:t> </a:t>
            </a:r>
            <a:r>
              <a:rPr lang="ru-RU" dirty="0" err="1" smtClean="0"/>
              <a:t>стани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 в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вагітності</a:t>
            </a:r>
            <a:r>
              <a:rPr lang="ru-RU" dirty="0" smtClean="0"/>
              <a:t>. Для </a:t>
            </a:r>
            <a:r>
              <a:rPr lang="ru-RU" dirty="0" err="1" smtClean="0"/>
              <a:t>з'ясування</a:t>
            </a:r>
            <a:r>
              <a:rPr lang="ru-RU" dirty="0" smtClean="0"/>
              <a:t> </a:t>
            </a:r>
            <a:r>
              <a:rPr lang="ru-RU" dirty="0" err="1" smtClean="0"/>
              <a:t>домінуючих</a:t>
            </a:r>
            <a:r>
              <a:rPr lang="ru-RU" dirty="0" smtClean="0"/>
              <a:t> </a:t>
            </a:r>
            <a:r>
              <a:rPr lang="ru-RU" dirty="0" err="1" smtClean="0"/>
              <a:t>емоційних</a:t>
            </a:r>
            <a:r>
              <a:rPr lang="ru-RU" dirty="0" smtClean="0"/>
              <a:t> </a:t>
            </a:r>
            <a:r>
              <a:rPr lang="ru-RU" dirty="0" err="1" smtClean="0"/>
              <a:t>станів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 </a:t>
            </a:r>
            <a:r>
              <a:rPr lang="ru-RU" dirty="0" err="1" smtClean="0"/>
              <a:t>проводилася</a:t>
            </a:r>
            <a:r>
              <a:rPr lang="ru-RU" dirty="0" smtClean="0"/>
              <a:t> </a:t>
            </a:r>
            <a:r>
              <a:rPr lang="ru-RU" dirty="0" err="1" smtClean="0"/>
              <a:t>бесіда</a:t>
            </a:r>
            <a:r>
              <a:rPr lang="ru-RU" dirty="0" smtClean="0"/>
              <a:t> з </a:t>
            </a:r>
            <a:r>
              <a:rPr lang="ru-RU" dirty="0" err="1" smtClean="0"/>
              <a:t>матір'ю</a:t>
            </a:r>
            <a:r>
              <a:rPr lang="ru-RU" dirty="0" smtClean="0"/>
              <a:t>. </a:t>
            </a:r>
            <a:r>
              <a:rPr lang="ru-RU" dirty="0" err="1" smtClean="0"/>
              <a:t>Обробивши</a:t>
            </a:r>
            <a:r>
              <a:rPr lang="ru-RU" dirty="0" smtClean="0"/>
              <a:t> </a:t>
            </a:r>
            <a:r>
              <a:rPr lang="ru-RU" dirty="0" err="1" smtClean="0"/>
              <a:t>отримані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,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математичної</a:t>
            </a:r>
            <a:r>
              <a:rPr lang="ru-RU" dirty="0" smtClean="0"/>
              <a:t> статистики, Соколова О.А. </a:t>
            </a:r>
            <a:r>
              <a:rPr lang="ru-RU" dirty="0" err="1" smtClean="0"/>
              <a:t>виявила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 </a:t>
            </a:r>
            <a:r>
              <a:rPr lang="ru-RU" dirty="0" err="1" smtClean="0"/>
              <a:t>достовірного</a:t>
            </a:r>
            <a:r>
              <a:rPr lang="ru-RU" dirty="0" smtClean="0"/>
              <a:t>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цими</a:t>
            </a:r>
            <a:r>
              <a:rPr lang="ru-RU" dirty="0" smtClean="0"/>
              <a:t> </a:t>
            </a:r>
            <a:r>
              <a:rPr lang="ru-RU" dirty="0" err="1" smtClean="0"/>
              <a:t>двома</a:t>
            </a:r>
            <a:r>
              <a:rPr lang="ru-RU" dirty="0" smtClean="0"/>
              <a:t> параметрами. Таким чином, </a:t>
            </a:r>
            <a:r>
              <a:rPr lang="ru-RU" dirty="0" err="1" smtClean="0"/>
              <a:t>загально</a:t>
            </a:r>
            <a:r>
              <a:rPr lang="ru-RU" dirty="0" smtClean="0"/>
              <a:t> </a:t>
            </a:r>
            <a:r>
              <a:rPr lang="ru-RU" dirty="0" err="1" smtClean="0"/>
              <a:t>залежність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емоційними</a:t>
            </a:r>
            <a:r>
              <a:rPr lang="ru-RU" dirty="0" smtClean="0"/>
              <a:t> станами </a:t>
            </a:r>
            <a:r>
              <a:rPr lang="ru-RU" dirty="0" err="1" smtClean="0"/>
              <a:t>матері</a:t>
            </a:r>
            <a:r>
              <a:rPr lang="ru-RU" dirty="0" smtClean="0"/>
              <a:t> в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вагітності</a:t>
            </a:r>
            <a:r>
              <a:rPr lang="ru-RU" dirty="0" smtClean="0"/>
              <a:t> і </a:t>
            </a:r>
            <a:r>
              <a:rPr lang="ru-RU" dirty="0" err="1" smtClean="0"/>
              <a:t>домінуючими</a:t>
            </a:r>
            <a:r>
              <a:rPr lang="ru-RU" dirty="0" smtClean="0"/>
              <a:t> </a:t>
            </a:r>
            <a:r>
              <a:rPr lang="ru-RU" dirty="0" err="1" smtClean="0"/>
              <a:t>емоційними</a:t>
            </a:r>
            <a:r>
              <a:rPr lang="ru-RU" dirty="0" smtClean="0"/>
              <a:t> станами </a:t>
            </a:r>
            <a:r>
              <a:rPr lang="ru-RU" dirty="0" err="1" smtClean="0"/>
              <a:t>дитини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підтверджена</a:t>
            </a:r>
            <a:r>
              <a:rPr lang="ru-RU" dirty="0" smtClean="0"/>
              <a:t>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виявилося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дитині</a:t>
            </a:r>
            <a:r>
              <a:rPr lang="ru-RU" dirty="0" smtClean="0"/>
              <a:t> </a:t>
            </a:r>
            <a:r>
              <a:rPr lang="ru-RU" dirty="0" err="1" smtClean="0"/>
              <a:t>передавалися</a:t>
            </a:r>
            <a:r>
              <a:rPr lang="ru-RU" dirty="0" smtClean="0"/>
              <a:t> </a:t>
            </a:r>
            <a:r>
              <a:rPr lang="ru-RU" dirty="0" err="1" smtClean="0"/>
              <a:t>зміст</a:t>
            </a:r>
            <a:r>
              <a:rPr lang="ru-RU" dirty="0" smtClean="0"/>
              <a:t> і характер </a:t>
            </a:r>
            <a:r>
              <a:rPr lang="ru-RU" dirty="0" err="1" smtClean="0"/>
              <a:t>емоційних</a:t>
            </a:r>
            <a:r>
              <a:rPr lang="ru-RU" dirty="0" smtClean="0"/>
              <a:t> </a:t>
            </a:r>
            <a:r>
              <a:rPr lang="ru-RU" dirty="0" err="1" smtClean="0"/>
              <a:t>станів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.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з'ясовано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з </a:t>
            </a:r>
            <a:r>
              <a:rPr lang="ru-RU" dirty="0" err="1" smtClean="0"/>
              <a:t>найбільшою</a:t>
            </a:r>
            <a:r>
              <a:rPr lang="ru-RU" dirty="0" smtClean="0"/>
              <a:t> </a:t>
            </a:r>
            <a:r>
              <a:rPr lang="ru-RU" dirty="0" err="1" smtClean="0"/>
              <a:t>імовірністю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 </a:t>
            </a:r>
            <a:r>
              <a:rPr lang="ru-RU" dirty="0" err="1" smtClean="0"/>
              <a:t>дитині</a:t>
            </a:r>
            <a:r>
              <a:rPr lang="ru-RU" dirty="0" smtClean="0"/>
              <a:t> </a:t>
            </a:r>
            <a:r>
              <a:rPr lang="ru-RU" dirty="0" err="1" smtClean="0"/>
              <a:t>передаються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емоційні</a:t>
            </a:r>
            <a:r>
              <a:rPr lang="ru-RU" dirty="0" smtClean="0"/>
              <a:t> </a:t>
            </a:r>
            <a:r>
              <a:rPr lang="ru-RU" dirty="0" err="1" smtClean="0"/>
              <a:t>стани</a:t>
            </a:r>
            <a:r>
              <a:rPr lang="ru-RU" dirty="0" smtClean="0"/>
              <a:t> як страх, </a:t>
            </a:r>
            <a:r>
              <a:rPr lang="ru-RU" dirty="0" err="1" smtClean="0"/>
              <a:t>агресія</a:t>
            </a:r>
            <a:r>
              <a:rPr lang="ru-RU" dirty="0" smtClean="0"/>
              <a:t> і </a:t>
            </a:r>
            <a:r>
              <a:rPr lang="ru-RU" dirty="0" err="1" smtClean="0"/>
              <a:t>плаксивість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559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917032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err="1" smtClean="0"/>
              <a:t>Під</a:t>
            </a:r>
            <a:r>
              <a:rPr lang="ru-RU" sz="2000" dirty="0" smtClean="0"/>
              <a:t> час перинатального </a:t>
            </a:r>
            <a:r>
              <a:rPr lang="ru-RU" sz="2000" dirty="0" err="1" smtClean="0"/>
              <a:t>періоду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дитина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живе</a:t>
            </a:r>
            <a:r>
              <a:rPr lang="ru-RU" sz="2000" dirty="0" smtClean="0"/>
              <a:t> практично «одним </a:t>
            </a:r>
            <a:r>
              <a:rPr lang="ru-RU" sz="2000" dirty="0" err="1" smtClean="0"/>
              <a:t>життям</a:t>
            </a:r>
            <a:r>
              <a:rPr lang="ru-RU" sz="2000" dirty="0" smtClean="0"/>
              <a:t>» з </a:t>
            </a:r>
            <a:r>
              <a:rPr lang="ru-RU" sz="2000" dirty="0" err="1" smtClean="0"/>
              <a:t>матір'ю</a:t>
            </a:r>
            <a:r>
              <a:rPr lang="ru-RU" sz="2000" dirty="0" smtClean="0"/>
              <a:t>. </a:t>
            </a:r>
            <a:r>
              <a:rPr lang="ru-RU" sz="2000" dirty="0" err="1" smtClean="0"/>
              <a:t>Сьогодні</a:t>
            </a:r>
            <a:r>
              <a:rPr lang="ru-RU" sz="2000" dirty="0" smtClean="0"/>
              <a:t> доведено,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стресі</a:t>
            </a:r>
            <a:r>
              <a:rPr lang="ru-RU" sz="2000" dirty="0" smtClean="0"/>
              <a:t> </a:t>
            </a:r>
            <a:r>
              <a:rPr lang="ru-RU" sz="2000" dirty="0" err="1" smtClean="0"/>
              <a:t>гормони</a:t>
            </a:r>
            <a:r>
              <a:rPr lang="ru-RU" sz="2000" dirty="0" smtClean="0"/>
              <a:t> </a:t>
            </a:r>
            <a:r>
              <a:rPr lang="ru-RU" sz="2000" dirty="0" err="1" smtClean="0"/>
              <a:t>надниркових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залоз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викидають</a:t>
            </a:r>
            <a:r>
              <a:rPr lang="ru-RU" sz="2000" dirty="0" smtClean="0"/>
              <a:t> у кров </a:t>
            </a:r>
            <a:r>
              <a:rPr lang="ru-RU" sz="2000" dirty="0" err="1" smtClean="0"/>
              <a:t>катехоламіни</a:t>
            </a:r>
            <a:r>
              <a:rPr lang="ru-RU" sz="2000" dirty="0" smtClean="0"/>
              <a:t> (</a:t>
            </a:r>
            <a:r>
              <a:rPr lang="ru-RU" sz="2000" dirty="0" err="1" smtClean="0"/>
              <a:t>гормони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стресу</a:t>
            </a:r>
            <a:r>
              <a:rPr lang="ru-RU" sz="2000" dirty="0" smtClean="0"/>
              <a:t>), а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позитивних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емоцій</a:t>
            </a:r>
            <a:r>
              <a:rPr lang="ru-RU" sz="2000" dirty="0" smtClean="0"/>
              <a:t> (</a:t>
            </a:r>
            <a:r>
              <a:rPr lang="ru-RU" sz="2000" dirty="0" err="1" smtClean="0"/>
              <a:t>радості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заспокоєння</a:t>
            </a:r>
            <a:r>
              <a:rPr lang="ru-RU" sz="2000" dirty="0" smtClean="0"/>
              <a:t>), </a:t>
            </a:r>
            <a:r>
              <a:rPr lang="ru-RU" sz="2000" dirty="0" err="1" smtClean="0"/>
              <a:t>гіпоталамічні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структури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виробляють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ендорфіни</a:t>
            </a:r>
            <a:r>
              <a:rPr lang="ru-RU" sz="2000" dirty="0" smtClean="0"/>
              <a:t> (</a:t>
            </a:r>
            <a:r>
              <a:rPr lang="ru-RU" sz="2000" dirty="0" err="1" smtClean="0"/>
              <a:t>гормони</a:t>
            </a:r>
            <a:r>
              <a:rPr lang="ru-RU" sz="2000" dirty="0" smtClean="0"/>
              <a:t> </a:t>
            </a:r>
            <a:r>
              <a:rPr lang="ru-RU" sz="2000" dirty="0" err="1" smtClean="0"/>
              <a:t>радості</a:t>
            </a:r>
            <a:r>
              <a:rPr lang="ru-RU" sz="2000" dirty="0" smtClean="0"/>
              <a:t>), </a:t>
            </a:r>
            <a:r>
              <a:rPr lang="ru-RU" sz="2000" dirty="0" err="1" smtClean="0"/>
              <a:t>які</a:t>
            </a:r>
            <a:r>
              <a:rPr lang="ru-RU" sz="2000" dirty="0" smtClean="0"/>
              <a:t>, </a:t>
            </a:r>
            <a:r>
              <a:rPr lang="ru-RU" sz="2000" dirty="0" err="1" smtClean="0"/>
              <a:t>проникаючи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плацентарний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бар'єр</a:t>
            </a:r>
            <a:r>
              <a:rPr lang="ru-RU" sz="2000" dirty="0" smtClean="0"/>
              <a:t>, </a:t>
            </a:r>
            <a:r>
              <a:rPr lang="ru-RU" sz="2000" dirty="0" err="1" smtClean="0"/>
              <a:t>безпосередньо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впливають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плід</a:t>
            </a:r>
            <a:r>
              <a:rPr lang="ru-RU" sz="2000" dirty="0" smtClean="0"/>
              <a:t>. </a:t>
            </a:r>
            <a:r>
              <a:rPr lang="ru-RU" sz="2000" dirty="0" err="1" smtClean="0"/>
              <a:t>Отже</a:t>
            </a:r>
            <a:r>
              <a:rPr lang="ru-RU" sz="2000" dirty="0" smtClean="0"/>
              <a:t>, 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і </a:t>
            </a:r>
            <a:r>
              <a:rPr lang="ru-RU" sz="2000" dirty="0" err="1" smtClean="0"/>
              <a:t>дитина</a:t>
            </a:r>
            <a:r>
              <a:rPr lang="ru-RU" sz="2000" dirty="0" smtClean="0"/>
              <a:t> </a:t>
            </a:r>
            <a:r>
              <a:rPr lang="ru-RU" sz="2000" dirty="0" err="1" smtClean="0"/>
              <a:t>являють</a:t>
            </a:r>
            <a:r>
              <a:rPr lang="ru-RU" sz="2000" dirty="0" smtClean="0"/>
              <a:t> собою </a:t>
            </a:r>
            <a:r>
              <a:rPr lang="ru-RU" sz="2000" dirty="0" err="1" smtClean="0"/>
              <a:t>єдиний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організм</a:t>
            </a:r>
            <a:r>
              <a:rPr lang="ru-RU" sz="2000" dirty="0" smtClean="0"/>
              <a:t>, і </a:t>
            </a:r>
            <a:r>
              <a:rPr lang="ru-RU" sz="2000" dirty="0" err="1" smtClean="0"/>
              <a:t>кожен</a:t>
            </a:r>
            <a:r>
              <a:rPr lang="ru-RU" sz="2000" dirty="0" smtClean="0"/>
              <a:t> з них в </a:t>
            </a:r>
            <a:r>
              <a:rPr lang="ru-RU" sz="2000" dirty="0" err="1" smtClean="0"/>
              <a:t>рівній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мірі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страждає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несприятливого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впливу</a:t>
            </a:r>
            <a:r>
              <a:rPr lang="ru-RU" sz="2000" dirty="0" smtClean="0"/>
              <a:t> </a:t>
            </a:r>
            <a:r>
              <a:rPr lang="ru-RU" sz="2000" dirty="0" err="1" smtClean="0"/>
              <a:t>зовнішнього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світу</a:t>
            </a:r>
            <a:r>
              <a:rPr lang="ru-RU" sz="2000" dirty="0" smtClean="0"/>
              <a:t>, яке </a:t>
            </a:r>
            <a:r>
              <a:rPr lang="ru-RU" sz="2000" dirty="0" err="1" smtClean="0"/>
              <a:t>записується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довготривалій</a:t>
            </a:r>
            <a:r>
              <a:rPr lang="ru-RU" sz="2000" dirty="0" smtClean="0"/>
              <a:t> </a:t>
            </a:r>
            <a:r>
              <a:rPr lang="ru-RU" sz="2000" dirty="0" err="1" smtClean="0"/>
              <a:t>пам'яті</a:t>
            </a:r>
            <a:r>
              <a:rPr lang="ru-RU" sz="2000" dirty="0" smtClean="0"/>
              <a:t>, </a:t>
            </a:r>
            <a:r>
              <a:rPr lang="ru-RU" sz="2000" dirty="0" err="1" smtClean="0"/>
              <a:t>надаючи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</a:t>
            </a:r>
            <a:r>
              <a:rPr lang="ru-RU" sz="2000" dirty="0" smtClean="0"/>
              <a:t> на все подальше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. </a:t>
            </a:r>
            <a:r>
              <a:rPr lang="ru-RU" sz="2000" dirty="0" err="1" smtClean="0"/>
              <a:t>Позитивні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материнські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емоції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викликають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посилення</a:t>
            </a:r>
            <a:r>
              <a:rPr lang="ru-RU" sz="2000" dirty="0" smtClean="0"/>
              <a:t> росту плода, </a:t>
            </a:r>
            <a:r>
              <a:rPr lang="ru-RU" sz="2000" dirty="0" err="1" smtClean="0"/>
              <a:t>спокій</a:t>
            </a:r>
            <a:r>
              <a:rPr lang="ru-RU" sz="2000" dirty="0" smtClean="0"/>
              <a:t> і </a:t>
            </a:r>
            <a:r>
              <a:rPr lang="ru-RU" sz="2000" dirty="0" err="1" smtClean="0"/>
              <a:t>зростання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рівня</a:t>
            </a:r>
            <a:r>
              <a:rPr lang="ru-RU" sz="2000" dirty="0" smtClean="0"/>
              <a:t> сенсорного </a:t>
            </a:r>
            <a:r>
              <a:rPr lang="ru-RU" sz="2000" dirty="0" err="1" smtClean="0"/>
              <a:t>сприйняття</a:t>
            </a:r>
            <a:r>
              <a:rPr lang="ru-RU" sz="2000" dirty="0" smtClean="0"/>
              <a:t> плоду.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0" y="188640"/>
            <a:ext cx="370462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804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76672"/>
            <a:ext cx="6120680" cy="53553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Однак</a:t>
            </a:r>
            <a:r>
              <a:rPr lang="ru-RU" dirty="0" smtClean="0"/>
              <a:t> на </a:t>
            </a:r>
            <a:r>
              <a:rPr lang="ru-RU" dirty="0" err="1" smtClean="0"/>
              <a:t>нормальний</a:t>
            </a:r>
            <a:r>
              <a:rPr lang="ru-RU" dirty="0" smtClean="0"/>
              <a:t> </a:t>
            </a:r>
            <a:r>
              <a:rPr lang="ru-RU" dirty="0" err="1" smtClean="0"/>
              <a:t>фізичний</a:t>
            </a:r>
            <a:r>
              <a:rPr lang="ru-RU" dirty="0" smtClean="0"/>
              <a:t> і </a:t>
            </a:r>
            <a:r>
              <a:rPr lang="ru-RU" dirty="0" err="1" smtClean="0"/>
              <a:t>психічний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плода </a:t>
            </a:r>
            <a:r>
              <a:rPr lang="ru-RU" dirty="0" err="1" smtClean="0"/>
              <a:t>впливають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материнські</a:t>
            </a:r>
            <a:r>
              <a:rPr lang="ru-RU" dirty="0" smtClean="0"/>
              <a:t> </a:t>
            </a:r>
            <a:r>
              <a:rPr lang="ru-RU" dirty="0" err="1" smtClean="0"/>
              <a:t>емоції</a:t>
            </a:r>
            <a:r>
              <a:rPr lang="ru-RU" dirty="0" smtClean="0"/>
              <a:t>, але і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зовнішні</a:t>
            </a:r>
            <a:r>
              <a:rPr lang="ru-RU" dirty="0" smtClean="0"/>
              <a:t> </a:t>
            </a:r>
            <a:r>
              <a:rPr lang="ru-RU" dirty="0" err="1" smtClean="0"/>
              <a:t>чинники</a:t>
            </a:r>
            <a:r>
              <a:rPr lang="ru-RU" dirty="0" smtClean="0"/>
              <a:t>, у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, </a:t>
            </a:r>
            <a:r>
              <a:rPr lang="ru-RU" dirty="0" err="1" smtClean="0"/>
              <a:t>застосовувані</a:t>
            </a:r>
            <a:r>
              <a:rPr lang="ru-RU" dirty="0" smtClean="0"/>
              <a:t> в </a:t>
            </a:r>
            <a:r>
              <a:rPr lang="ru-RU" dirty="0" err="1" smtClean="0"/>
              <a:t>побуті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регулярне</a:t>
            </a:r>
            <a:r>
              <a:rPr lang="ru-RU" dirty="0" smtClean="0"/>
              <a:t> </a:t>
            </a:r>
            <a:r>
              <a:rPr lang="ru-RU" dirty="0" err="1" smtClean="0"/>
              <a:t>вживання</a:t>
            </a:r>
            <a:r>
              <a:rPr lang="ru-RU" dirty="0" smtClean="0"/>
              <a:t> алкоголю в </a:t>
            </a:r>
            <a:r>
              <a:rPr lang="ru-RU" dirty="0" err="1" smtClean="0"/>
              <a:t>надмірних</a:t>
            </a:r>
            <a:r>
              <a:rPr lang="ru-RU" dirty="0" smtClean="0"/>
              <a:t> </a:t>
            </a:r>
            <a:r>
              <a:rPr lang="ru-RU" dirty="0" err="1" smtClean="0"/>
              <a:t>кількостях</a:t>
            </a:r>
            <a:r>
              <a:rPr lang="ru-RU" dirty="0" smtClean="0"/>
              <a:t> </a:t>
            </a:r>
            <a:r>
              <a:rPr lang="ru-RU" dirty="0" err="1" smtClean="0"/>
              <a:t>хоча</a:t>
            </a:r>
            <a:r>
              <a:rPr lang="ru-RU" dirty="0" smtClean="0"/>
              <a:t> б за </a:t>
            </a:r>
            <a:r>
              <a:rPr lang="ru-RU" dirty="0" err="1" smtClean="0"/>
              <a:t>рік</a:t>
            </a:r>
            <a:r>
              <a:rPr lang="ru-RU" dirty="0" smtClean="0"/>
              <a:t> до </a:t>
            </a:r>
            <a:r>
              <a:rPr lang="ru-RU" dirty="0" err="1" smtClean="0"/>
              <a:t>вагітності</a:t>
            </a:r>
            <a:r>
              <a:rPr lang="ru-RU" dirty="0" smtClean="0"/>
              <a:t>,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призвести</a:t>
            </a:r>
            <a:r>
              <a:rPr lang="ru-RU" dirty="0" smtClean="0"/>
              <a:t> до </a:t>
            </a:r>
            <a:r>
              <a:rPr lang="ru-RU" dirty="0" err="1" smtClean="0"/>
              <a:t>затримки</a:t>
            </a:r>
            <a:r>
              <a:rPr lang="ru-RU" dirty="0" smtClean="0"/>
              <a:t> </a:t>
            </a:r>
            <a:r>
              <a:rPr lang="ru-RU" dirty="0" err="1" smtClean="0"/>
              <a:t>розумового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плоду, </a:t>
            </a:r>
            <a:r>
              <a:rPr lang="ru-RU" dirty="0" err="1" smtClean="0"/>
              <a:t>недорозвиненості</a:t>
            </a:r>
            <a:r>
              <a:rPr lang="ru-RU" dirty="0" smtClean="0"/>
              <a:t> </a:t>
            </a:r>
            <a:r>
              <a:rPr lang="ru-RU" dirty="0" err="1" smtClean="0"/>
              <a:t>вроджених</a:t>
            </a:r>
            <a:r>
              <a:rPr lang="ru-RU" dirty="0" smtClean="0"/>
              <a:t> </a:t>
            </a:r>
            <a:r>
              <a:rPr lang="ru-RU" dirty="0" err="1" smtClean="0"/>
              <a:t>рефлексів</a:t>
            </a:r>
            <a:r>
              <a:rPr lang="ru-RU" dirty="0" smtClean="0"/>
              <a:t>, </a:t>
            </a:r>
            <a:r>
              <a:rPr lang="ru-RU" dirty="0" err="1" smtClean="0"/>
              <a:t>розвитку</a:t>
            </a:r>
            <a:r>
              <a:rPr lang="ru-RU" dirty="0" smtClean="0"/>
              <a:t> пороку </a:t>
            </a:r>
            <a:r>
              <a:rPr lang="ru-RU" dirty="0" err="1" smtClean="0"/>
              <a:t>серця</a:t>
            </a:r>
            <a:r>
              <a:rPr lang="ru-RU" dirty="0" smtClean="0"/>
              <a:t> та </a:t>
            </a:r>
            <a:r>
              <a:rPr lang="ru-RU" dirty="0" err="1" smtClean="0"/>
              <a:t>нирок</a:t>
            </a:r>
            <a:r>
              <a:rPr lang="ru-RU" dirty="0" smtClean="0"/>
              <a:t> і </a:t>
            </a:r>
            <a:r>
              <a:rPr lang="ru-RU" dirty="0" err="1" smtClean="0"/>
              <a:t>багатьом</a:t>
            </a:r>
            <a:r>
              <a:rPr lang="ru-RU" dirty="0" smtClean="0"/>
              <a:t> </a:t>
            </a:r>
            <a:r>
              <a:rPr lang="ru-RU" dirty="0" err="1" smtClean="0"/>
              <a:t>іншим</a:t>
            </a:r>
            <a:r>
              <a:rPr lang="ru-RU" dirty="0" smtClean="0"/>
              <a:t> </a:t>
            </a:r>
            <a:r>
              <a:rPr lang="ru-RU" dirty="0" err="1" smtClean="0"/>
              <a:t>важким</a:t>
            </a:r>
            <a:r>
              <a:rPr lang="ru-RU" dirty="0" smtClean="0"/>
              <a:t>, а часом і </a:t>
            </a:r>
            <a:r>
              <a:rPr lang="ru-RU" dirty="0" err="1" smtClean="0"/>
              <a:t>невиліковних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 .</a:t>
            </a:r>
          </a:p>
          <a:p>
            <a:endParaRPr lang="ru-RU" dirty="0" smtClean="0"/>
          </a:p>
          <a:p>
            <a:r>
              <a:rPr lang="ru-RU" dirty="0" err="1" smtClean="0"/>
              <a:t>Куріння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безневинно</a:t>
            </a:r>
            <a:r>
              <a:rPr lang="ru-RU" dirty="0" smtClean="0"/>
              <a:t>, але </a:t>
            </a:r>
            <a:r>
              <a:rPr lang="ru-RU" dirty="0" err="1" smtClean="0"/>
              <a:t>може</a:t>
            </a:r>
            <a:r>
              <a:rPr lang="ru-RU" dirty="0" smtClean="0"/>
              <a:t> привести до </a:t>
            </a:r>
            <a:r>
              <a:rPr lang="ru-RU" dirty="0" err="1" smtClean="0"/>
              <a:t>порушень</a:t>
            </a:r>
            <a:r>
              <a:rPr lang="ru-RU" dirty="0" smtClean="0"/>
              <a:t> в </a:t>
            </a:r>
            <a:r>
              <a:rPr lang="ru-RU" dirty="0" err="1" smtClean="0"/>
              <a:t>розвитку</a:t>
            </a:r>
            <a:r>
              <a:rPr lang="ru-RU" dirty="0" smtClean="0"/>
              <a:t> тканин </a:t>
            </a:r>
            <a:r>
              <a:rPr lang="ru-RU" dirty="0" err="1" smtClean="0"/>
              <a:t>нервової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та головного </a:t>
            </a:r>
            <a:r>
              <a:rPr lang="ru-RU" dirty="0" err="1" smtClean="0"/>
              <a:t>мозку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Таким чином, </a:t>
            </a:r>
            <a:r>
              <a:rPr lang="ru-RU" dirty="0" err="1" smtClean="0"/>
              <a:t>виходячи</a:t>
            </a:r>
            <a:r>
              <a:rPr lang="ru-RU" dirty="0" smtClean="0"/>
              <a:t> з </a:t>
            </a:r>
            <a:r>
              <a:rPr lang="ru-RU" dirty="0" err="1" smtClean="0"/>
              <a:t>усього</a:t>
            </a:r>
            <a:r>
              <a:rPr lang="ru-RU" dirty="0" smtClean="0"/>
              <a:t> </a:t>
            </a:r>
            <a:r>
              <a:rPr lang="ru-RU" dirty="0" err="1" smtClean="0"/>
              <a:t>вищевикладеного</a:t>
            </a:r>
            <a:r>
              <a:rPr lang="ru-RU" dirty="0" smtClean="0"/>
              <a:t>,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зробити</a:t>
            </a:r>
            <a:r>
              <a:rPr lang="ru-RU" dirty="0" smtClean="0"/>
              <a:t> </a:t>
            </a:r>
            <a:r>
              <a:rPr lang="ru-RU" dirty="0" err="1" smtClean="0"/>
              <a:t>висновок</a:t>
            </a:r>
            <a:r>
              <a:rPr lang="ru-RU" dirty="0" smtClean="0"/>
              <a:t> про те, </a:t>
            </a:r>
            <a:r>
              <a:rPr lang="ru-RU" dirty="0" err="1" smtClean="0"/>
              <a:t>що</a:t>
            </a:r>
            <a:r>
              <a:rPr lang="ru-RU" dirty="0" smtClean="0"/>
              <a:t> на </a:t>
            </a:r>
            <a:r>
              <a:rPr lang="ru-RU" dirty="0" err="1" smtClean="0"/>
              <a:t>розвиток</a:t>
            </a:r>
            <a:r>
              <a:rPr lang="ru-RU" dirty="0" smtClean="0"/>
              <a:t> плоду, </a:t>
            </a:r>
            <a:r>
              <a:rPr lang="ru-RU" dirty="0" err="1" smtClean="0"/>
              <a:t>формування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психіки</a:t>
            </a:r>
            <a:r>
              <a:rPr lang="ru-RU" dirty="0" smtClean="0"/>
              <a:t> та </a:t>
            </a:r>
            <a:r>
              <a:rPr lang="ru-RU" dirty="0" err="1" smtClean="0"/>
              <a:t>емоційного</a:t>
            </a:r>
            <a:r>
              <a:rPr lang="ru-RU" dirty="0" smtClean="0"/>
              <a:t> стану в </a:t>
            </a:r>
            <a:r>
              <a:rPr lang="ru-RU" dirty="0" err="1" smtClean="0"/>
              <a:t>дорослому</a:t>
            </a:r>
            <a:r>
              <a:rPr lang="ru-RU" dirty="0" smtClean="0"/>
              <a:t> </a:t>
            </a:r>
            <a:r>
              <a:rPr lang="ru-RU" dirty="0" err="1" smtClean="0"/>
              <a:t>житті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впливає</a:t>
            </a:r>
            <a:r>
              <a:rPr lang="ru-RU" dirty="0" smtClean="0"/>
              <a:t> </a:t>
            </a:r>
            <a:r>
              <a:rPr lang="ru-RU" dirty="0" err="1" smtClean="0"/>
              <a:t>емоційний</a:t>
            </a:r>
            <a:r>
              <a:rPr lang="ru-RU" dirty="0" smtClean="0"/>
              <a:t> і </a:t>
            </a:r>
            <a:r>
              <a:rPr lang="ru-RU" dirty="0" err="1" smtClean="0"/>
              <a:t>фізичне</a:t>
            </a:r>
            <a:r>
              <a:rPr lang="ru-RU" dirty="0" smtClean="0"/>
              <a:t> </a:t>
            </a:r>
            <a:r>
              <a:rPr lang="ru-RU" dirty="0" err="1" smtClean="0"/>
              <a:t>здоров'я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вагітності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спосіб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вагітної</a:t>
            </a:r>
            <a:r>
              <a:rPr lang="ru-RU" dirty="0" smtClean="0"/>
              <a:t> </a:t>
            </a:r>
            <a:r>
              <a:rPr lang="ru-RU" dirty="0" err="1" smtClean="0"/>
              <a:t>жінки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05064"/>
            <a:ext cx="2232248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23" y="1863752"/>
            <a:ext cx="2143125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007">
            <a:off x="6802952" y="241356"/>
            <a:ext cx="998400" cy="152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13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uk-UA" dirty="0" smtClean="0"/>
              <a:t>Культурні традиції оформлення зачаття і періоду вагітності.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77562"/>
            <a:ext cx="4572000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dirty="0" err="1"/>
              <a:t>Здавна</a:t>
            </a:r>
            <a:r>
              <a:rPr lang="ru-RU" sz="2400" dirty="0"/>
              <a:t>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вагітності</a:t>
            </a:r>
            <a:r>
              <a:rPr lang="ru-RU" sz="2400" dirty="0"/>
              <a:t> </a:t>
            </a:r>
            <a:r>
              <a:rPr lang="ru-RU" sz="2400" dirty="0" err="1"/>
              <a:t>пов'язували</a:t>
            </a:r>
            <a:r>
              <a:rPr lang="ru-RU" sz="2400" dirty="0"/>
              <a:t> з </a:t>
            </a:r>
            <a:r>
              <a:rPr lang="ru-RU" sz="2400" dirty="0" err="1"/>
              <a:t>численними</a:t>
            </a:r>
            <a:r>
              <a:rPr lang="ru-RU" sz="2400" dirty="0"/>
              <a:t> </a:t>
            </a:r>
            <a:r>
              <a:rPr lang="ru-RU" sz="2400" dirty="0" err="1"/>
              <a:t>забобонами</a:t>
            </a:r>
            <a:r>
              <a:rPr lang="ru-RU" sz="2400" dirty="0"/>
              <a:t> та </a:t>
            </a:r>
            <a:r>
              <a:rPr lang="ru-RU" sz="2400" dirty="0" err="1" smtClean="0"/>
              <a:t>прикметами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традиціями</a:t>
            </a:r>
            <a:r>
              <a:rPr lang="ru-RU" sz="2400" dirty="0" smtClean="0"/>
              <a:t>. </a:t>
            </a:r>
            <a:r>
              <a:rPr lang="ru-RU" sz="2400" dirty="0"/>
              <a:t>Так і </a:t>
            </a:r>
            <a:r>
              <a:rPr lang="ru-RU" sz="2400" dirty="0" err="1"/>
              <a:t>сьогодні</a:t>
            </a:r>
            <a:r>
              <a:rPr lang="ru-RU" sz="2400" dirty="0"/>
              <a:t>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дівчат</a:t>
            </a:r>
            <a:r>
              <a:rPr lang="ru-RU" sz="2400" dirty="0"/>
              <a:t> та </a:t>
            </a:r>
            <a:r>
              <a:rPr lang="ru-RU" sz="2400" dirty="0" err="1"/>
              <a:t>жінок</a:t>
            </a:r>
            <a:r>
              <a:rPr lang="ru-RU" sz="2400" dirty="0"/>
              <a:t> </a:t>
            </a:r>
            <a:r>
              <a:rPr lang="ru-RU" sz="2400" dirty="0" err="1"/>
              <a:t>дотримуються</a:t>
            </a:r>
            <a:r>
              <a:rPr lang="ru-RU" sz="2400" dirty="0"/>
              <a:t>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цих</a:t>
            </a:r>
            <a:r>
              <a:rPr lang="ru-RU" sz="2400" dirty="0"/>
              <a:t> </a:t>
            </a:r>
            <a:r>
              <a:rPr lang="ru-RU" sz="2400" dirty="0" err="1"/>
              <a:t>традицій</a:t>
            </a:r>
            <a:r>
              <a:rPr lang="ru-RU" sz="2400" dirty="0"/>
              <a:t> і </a:t>
            </a:r>
            <a:r>
              <a:rPr lang="ru-RU" sz="2400" dirty="0" err="1"/>
              <a:t>вірять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на </a:t>
            </a:r>
            <a:r>
              <a:rPr lang="ru-RU" sz="2400" dirty="0" err="1"/>
              <a:t>краще</a:t>
            </a:r>
            <a:r>
              <a:rPr lang="ru-RU" sz="24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7572" y="1977562"/>
            <a:ext cx="3851920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Передродові</a:t>
            </a:r>
            <a:r>
              <a:rPr lang="ru-RU" dirty="0"/>
              <a:t> обряди </a:t>
            </a:r>
            <a:r>
              <a:rPr lang="ru-RU" dirty="0" err="1"/>
              <a:t>покликані</a:t>
            </a:r>
            <a:r>
              <a:rPr lang="ru-RU" dirty="0"/>
              <a:t> </a:t>
            </a:r>
            <a:r>
              <a:rPr lang="ru-RU" dirty="0" err="1"/>
              <a:t>сприяти</a:t>
            </a:r>
            <a:r>
              <a:rPr lang="ru-RU" dirty="0"/>
              <a:t> нормальному </a:t>
            </a:r>
            <a:r>
              <a:rPr lang="ru-RU" dirty="0" err="1"/>
              <a:t>протіканню</a:t>
            </a:r>
            <a:r>
              <a:rPr lang="ru-RU" dirty="0"/>
              <a:t> </a:t>
            </a:r>
            <a:r>
              <a:rPr lang="ru-RU" dirty="0" err="1"/>
              <a:t>вагітності</a:t>
            </a:r>
            <a:r>
              <a:rPr lang="ru-RU" dirty="0"/>
              <a:t> та доброму </a:t>
            </a:r>
            <a:r>
              <a:rPr lang="ru-RU" dirty="0" err="1"/>
              <a:t>самопочуттю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. Вони </a:t>
            </a:r>
            <a:r>
              <a:rPr lang="ru-RU" dirty="0" err="1"/>
              <a:t>стосуються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делікатних</a:t>
            </a:r>
            <a:r>
              <a:rPr lang="ru-RU" dirty="0"/>
              <a:t> справ — </a:t>
            </a:r>
            <a:r>
              <a:rPr lang="ru-RU" dirty="0" err="1"/>
              <a:t>чекання</a:t>
            </a:r>
            <a:r>
              <a:rPr lang="ru-RU" dirty="0"/>
              <a:t> </a:t>
            </a:r>
            <a:r>
              <a:rPr lang="ru-RU" dirty="0" err="1"/>
              <a:t>родів</a:t>
            </a:r>
            <a:r>
              <a:rPr lang="ru-RU" dirty="0"/>
              <a:t> і </a:t>
            </a:r>
            <a:r>
              <a:rPr lang="ru-RU" dirty="0" err="1"/>
              <a:t>появи</a:t>
            </a:r>
            <a:r>
              <a:rPr lang="ru-RU" dirty="0"/>
              <a:t> нового члена </a:t>
            </a:r>
            <a:r>
              <a:rPr lang="ru-RU" dirty="0" err="1"/>
              <a:t>сім'ї</a:t>
            </a:r>
            <a:r>
              <a:rPr lang="ru-RU" dirty="0"/>
              <a:t>, а тому </a:t>
            </a:r>
            <a:r>
              <a:rPr lang="ru-RU" dirty="0" err="1"/>
              <a:t>насичені</a:t>
            </a:r>
            <a:r>
              <a:rPr lang="ru-RU" dirty="0"/>
              <a:t> </a:t>
            </a:r>
            <a:r>
              <a:rPr lang="ru-RU" dirty="0" err="1"/>
              <a:t>обереговими</a:t>
            </a:r>
            <a:r>
              <a:rPr lang="ru-RU" dirty="0"/>
              <a:t> </a:t>
            </a:r>
            <a:r>
              <a:rPr lang="ru-RU" dirty="0" err="1"/>
              <a:t>діями</a:t>
            </a:r>
            <a:r>
              <a:rPr lang="ru-RU" dirty="0"/>
              <a:t> та </a:t>
            </a:r>
            <a:r>
              <a:rPr lang="ru-RU" dirty="0" err="1"/>
              <a:t>повір'ями</a:t>
            </a:r>
            <a:r>
              <a:rPr lang="ru-RU" dirty="0"/>
              <a:t>. І </a:t>
            </a:r>
            <a:r>
              <a:rPr lang="ru-RU" dirty="0" err="1"/>
              <a:t>що</a:t>
            </a:r>
            <a:r>
              <a:rPr lang="ru-RU" dirty="0"/>
              <a:t> характерно,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можливих</a:t>
            </a:r>
            <a:r>
              <a:rPr lang="ru-RU" dirty="0"/>
              <a:t> </a:t>
            </a:r>
            <a:r>
              <a:rPr lang="ru-RU" dirty="0" err="1"/>
              <a:t>загальноприйнятих</a:t>
            </a:r>
            <a:r>
              <a:rPr lang="ru-RU" dirty="0"/>
              <a:t> в </a:t>
            </a:r>
            <a:r>
              <a:rPr lang="ru-RU" dirty="0" err="1"/>
              <a:t>народі</a:t>
            </a:r>
            <a:r>
              <a:rPr lang="ru-RU" dirty="0"/>
              <a:t> «норм </a:t>
            </a:r>
            <a:r>
              <a:rPr lang="ru-RU" dirty="0" err="1"/>
              <a:t>поведінки</a:t>
            </a:r>
            <a:r>
              <a:rPr lang="ru-RU" dirty="0"/>
              <a:t>» </a:t>
            </a:r>
            <a:r>
              <a:rPr lang="ru-RU" dirty="0" err="1"/>
              <a:t>намагаються</a:t>
            </a:r>
            <a:r>
              <a:rPr lang="ru-RU" dirty="0"/>
              <a:t> </a:t>
            </a:r>
            <a:r>
              <a:rPr lang="ru-RU" dirty="0" err="1"/>
              <a:t>дотримуватися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вагітні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рідні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до того не </a:t>
            </a:r>
            <a:r>
              <a:rPr lang="ru-RU" dirty="0" err="1"/>
              <a:t>відрізнялися</a:t>
            </a:r>
            <a:r>
              <a:rPr lang="ru-RU" dirty="0"/>
              <a:t> особливою </a:t>
            </a:r>
            <a:r>
              <a:rPr lang="ru-RU" dirty="0" err="1"/>
              <a:t>вірою</a:t>
            </a:r>
            <a:r>
              <a:rPr lang="ru-RU" dirty="0"/>
              <a:t> у </a:t>
            </a:r>
            <a:r>
              <a:rPr lang="ru-RU" dirty="0" err="1"/>
              <a:t>всілякі</a:t>
            </a:r>
            <a:r>
              <a:rPr lang="ru-RU" dirty="0"/>
              <a:t> </a:t>
            </a:r>
            <a:r>
              <a:rPr lang="ru-RU" dirty="0" err="1"/>
              <a:t>забобони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869160"/>
            <a:ext cx="3048000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5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2"/>
            <a:ext cx="8424936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народі</a:t>
            </a:r>
            <a:r>
              <a:rPr lang="ru-RU" dirty="0"/>
              <a:t> </a:t>
            </a:r>
            <a:r>
              <a:rPr lang="ru-RU" dirty="0" err="1"/>
              <a:t>склалася</a:t>
            </a:r>
            <a:r>
              <a:rPr lang="ru-RU" dirty="0"/>
              <a:t> </a:t>
            </a:r>
            <a:r>
              <a:rPr lang="ru-RU" dirty="0" err="1"/>
              <a:t>ціла</a:t>
            </a:r>
            <a:r>
              <a:rPr lang="ru-RU" dirty="0"/>
              <a:t> система </a:t>
            </a:r>
            <a:r>
              <a:rPr lang="ru-RU" dirty="0" err="1"/>
              <a:t>табуацій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нібито</a:t>
            </a:r>
            <a:r>
              <a:rPr lang="ru-RU" dirty="0"/>
              <a:t> </a:t>
            </a:r>
            <a:r>
              <a:rPr lang="ru-RU" dirty="0" err="1"/>
              <a:t>оберігають</a:t>
            </a:r>
            <a:r>
              <a:rPr lang="ru-RU" dirty="0"/>
              <a:t> </a:t>
            </a:r>
            <a:r>
              <a:rPr lang="ru-RU" dirty="0" err="1"/>
              <a:t>жінку</a:t>
            </a:r>
            <a:r>
              <a:rPr lang="ru-RU" dirty="0"/>
              <a:t>. </a:t>
            </a:r>
            <a:r>
              <a:rPr lang="ru-RU" dirty="0" err="1"/>
              <a:t>Породіллі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небажано</a:t>
            </a:r>
            <a:r>
              <a:rPr lang="ru-RU" dirty="0"/>
              <a:t> </a:t>
            </a:r>
            <a:r>
              <a:rPr lang="ru-RU" dirty="0" err="1"/>
              <a:t>дивитися</a:t>
            </a:r>
            <a:r>
              <a:rPr lang="ru-RU" dirty="0"/>
              <a:t> на </a:t>
            </a:r>
            <a:r>
              <a:rPr lang="ru-RU" dirty="0" err="1"/>
              <a:t>змій</a:t>
            </a:r>
            <a:r>
              <a:rPr lang="ru-RU" dirty="0"/>
              <a:t>, </a:t>
            </a:r>
            <a:r>
              <a:rPr lang="ru-RU" dirty="0" err="1"/>
              <a:t>зустрічатися</a:t>
            </a:r>
            <a:r>
              <a:rPr lang="ru-RU" dirty="0"/>
              <a:t> з </a:t>
            </a:r>
            <a:r>
              <a:rPr lang="ru-RU" dirty="0" err="1"/>
              <a:t>каліками</a:t>
            </a:r>
            <a:r>
              <a:rPr lang="ru-RU" dirty="0"/>
              <a:t>, </a:t>
            </a:r>
            <a:r>
              <a:rPr lang="ru-RU" dirty="0" err="1"/>
              <a:t>сліпими</a:t>
            </a:r>
            <a:r>
              <a:rPr lang="ru-RU" dirty="0"/>
              <a:t> та </a:t>
            </a:r>
            <a:r>
              <a:rPr lang="ru-RU" dirty="0" err="1"/>
              <a:t>хворими</a:t>
            </a:r>
            <a:r>
              <a:rPr lang="ru-RU" dirty="0"/>
              <a:t>. Колись </a:t>
            </a:r>
            <a:r>
              <a:rPr lang="ru-RU" dirty="0" err="1"/>
              <a:t>жінка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підперезувалася</a:t>
            </a:r>
            <a:r>
              <a:rPr lang="ru-RU" dirty="0"/>
              <a:t> широким </a:t>
            </a:r>
            <a:r>
              <a:rPr lang="ru-RU" dirty="0" err="1"/>
              <a:t>вовняним</a:t>
            </a:r>
            <a:r>
              <a:rPr lang="ru-RU" dirty="0"/>
              <a:t> поясом,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слугував</a:t>
            </a:r>
            <a:r>
              <a:rPr lang="ru-RU" dirty="0"/>
              <a:t> за </a:t>
            </a:r>
            <a:r>
              <a:rPr lang="ru-RU" dirty="0" err="1"/>
              <a:t>оберіг</a:t>
            </a:r>
            <a:r>
              <a:rPr lang="ru-RU" dirty="0"/>
              <a:t>, а гуцулки </a:t>
            </a:r>
            <a:r>
              <a:rPr lang="ru-RU" dirty="0" err="1"/>
              <a:t>взагалі</a:t>
            </a:r>
            <a:r>
              <a:rPr lang="ru-RU" dirty="0"/>
              <a:t> </a:t>
            </a:r>
            <a:r>
              <a:rPr lang="ru-RU" dirty="0" err="1"/>
              <a:t>натягали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</a:t>
            </a:r>
            <a:r>
              <a:rPr lang="ru-RU" dirty="0" err="1"/>
              <a:t>штани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відволікати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</a:t>
            </a:r>
            <a:r>
              <a:rPr lang="ru-RU" dirty="0" err="1"/>
              <a:t>злих</a:t>
            </a:r>
            <a:r>
              <a:rPr lang="ru-RU" dirty="0"/>
              <a:t> сил. </a:t>
            </a:r>
            <a:r>
              <a:rPr lang="ru-RU" b="1" dirty="0" err="1"/>
              <a:t>Узагалі</a:t>
            </a:r>
            <a:r>
              <a:rPr lang="ru-RU" b="1" dirty="0"/>
              <a:t> </a:t>
            </a:r>
            <a:r>
              <a:rPr lang="ru-RU" b="1" dirty="0" err="1"/>
              <a:t>вважалося</a:t>
            </a:r>
            <a:r>
              <a:rPr lang="ru-RU" b="1" dirty="0"/>
              <a:t>: </a:t>
            </a:r>
            <a:r>
              <a:rPr lang="ru-RU" dirty="0" err="1"/>
              <a:t>чим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 людей </a:t>
            </a:r>
            <a:r>
              <a:rPr lang="ru-RU" dirty="0" err="1"/>
              <a:t>знають</a:t>
            </a:r>
            <a:r>
              <a:rPr lang="ru-RU" dirty="0"/>
              <a:t> про </a:t>
            </a:r>
            <a:r>
              <a:rPr lang="ru-RU" dirty="0" err="1"/>
              <a:t>вагітність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,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легше</a:t>
            </a:r>
            <a:r>
              <a:rPr lang="ru-RU" dirty="0"/>
              <a:t> </a:t>
            </a:r>
            <a:r>
              <a:rPr lang="ru-RU" dirty="0" err="1"/>
              <a:t>пройдуть</a:t>
            </a:r>
            <a:r>
              <a:rPr lang="ru-RU" dirty="0"/>
              <a:t> роди.</a:t>
            </a:r>
          </a:p>
          <a:p>
            <a:endParaRPr lang="ru-RU" dirty="0"/>
          </a:p>
          <a:p>
            <a:r>
              <a:rPr lang="ru-RU" dirty="0" err="1"/>
              <a:t>Сьогодні</a:t>
            </a:r>
            <a:r>
              <a:rPr lang="ru-RU" dirty="0"/>
              <a:t> </a:t>
            </a:r>
            <a:r>
              <a:rPr lang="ru-RU" dirty="0" err="1"/>
              <a:t>породіллю</a:t>
            </a:r>
            <a:r>
              <a:rPr lang="ru-RU" dirty="0"/>
              <a:t>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оберігають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усяких</a:t>
            </a:r>
            <a:r>
              <a:rPr lang="ru-RU" dirty="0"/>
              <a:t> </a:t>
            </a:r>
            <a:r>
              <a:rPr lang="ru-RU" dirty="0" err="1"/>
              <a:t>несподіванок</a:t>
            </a:r>
            <a:r>
              <a:rPr lang="ru-RU" dirty="0"/>
              <a:t> та </a:t>
            </a:r>
            <a:r>
              <a:rPr lang="ru-RU" dirty="0" err="1"/>
              <a:t>неприємностей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46292"/>
            <a:ext cx="7864865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588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6246440" cy="3477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Для </a:t>
            </a:r>
            <a:r>
              <a:rPr lang="ru-RU" sz="2000" dirty="0" err="1"/>
              <a:t>продовження</a:t>
            </a:r>
            <a:r>
              <a:rPr lang="ru-RU" sz="2000" dirty="0"/>
              <a:t> роду, </a:t>
            </a:r>
            <a:r>
              <a:rPr lang="ru-RU" sz="2000" dirty="0" err="1" smtClean="0"/>
              <a:t>одруження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молодих</a:t>
            </a:r>
            <a:r>
              <a:rPr lang="ru-RU" sz="2000" dirty="0" smtClean="0"/>
              <a:t> </a:t>
            </a:r>
            <a:r>
              <a:rPr lang="ru-RU" sz="2000" dirty="0"/>
              <a:t>славян повинна </a:t>
            </a:r>
            <a:r>
              <a:rPr lang="ru-RU" sz="2000" dirty="0" err="1"/>
              <a:t>відбуватися</a:t>
            </a:r>
            <a:r>
              <a:rPr lang="ru-RU" sz="2000" dirty="0"/>
              <a:t> по </a:t>
            </a:r>
            <a:r>
              <a:rPr lang="ru-RU" sz="2000" dirty="0" err="1"/>
              <a:t>їхньому</a:t>
            </a:r>
            <a:r>
              <a:rPr lang="ru-RU" sz="2000" dirty="0"/>
              <a:t> </a:t>
            </a:r>
            <a:r>
              <a:rPr lang="ru-RU" sz="2000" dirty="0" err="1"/>
              <a:t>взаємному</a:t>
            </a:r>
            <a:r>
              <a:rPr lang="ru-RU" sz="2000" dirty="0"/>
              <a:t> </a:t>
            </a:r>
            <a:r>
              <a:rPr lang="ru-RU" sz="2000" dirty="0" err="1"/>
              <a:t>згоді</a:t>
            </a:r>
            <a:r>
              <a:rPr lang="ru-RU" sz="2000" dirty="0"/>
              <a:t> і з </a:t>
            </a:r>
            <a:r>
              <a:rPr lang="ru-RU" sz="2000" dirty="0" err="1"/>
              <a:t>благословенням</a:t>
            </a:r>
            <a:r>
              <a:rPr lang="ru-RU" sz="2000" dirty="0"/>
              <a:t> </a:t>
            </a:r>
            <a:r>
              <a:rPr lang="ru-RU" sz="2000" dirty="0" err="1"/>
              <a:t>своїх</a:t>
            </a:r>
            <a:r>
              <a:rPr lang="ru-RU" sz="2000" dirty="0"/>
              <a:t> </a:t>
            </a:r>
            <a:r>
              <a:rPr lang="ru-RU" sz="2000" dirty="0" err="1"/>
              <a:t>батьків</a:t>
            </a:r>
            <a:r>
              <a:rPr lang="ru-RU" sz="2000" dirty="0"/>
              <a:t> по </a:t>
            </a:r>
            <a:r>
              <a:rPr lang="ru-RU" sz="2000" dirty="0" err="1"/>
              <a:t>давніх</a:t>
            </a:r>
            <a:r>
              <a:rPr lang="ru-RU" sz="2000" dirty="0"/>
              <a:t> ритуалах. Нельзя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поєднувати</a:t>
            </a:r>
            <a:r>
              <a:rPr lang="ru-RU" sz="2000" dirty="0"/>
              <a:t> </a:t>
            </a:r>
            <a:r>
              <a:rPr lang="ru-RU" sz="2000" dirty="0" err="1"/>
              <a:t>родичів</a:t>
            </a:r>
            <a:r>
              <a:rPr lang="ru-RU" sz="2000" dirty="0"/>
              <a:t> вплоть до </a:t>
            </a:r>
            <a:r>
              <a:rPr lang="ru-RU" sz="2000" dirty="0" err="1"/>
              <a:t>дев'яти</a:t>
            </a:r>
            <a:r>
              <a:rPr lang="ru-RU" sz="2000" dirty="0"/>
              <a:t> </a:t>
            </a:r>
            <a:r>
              <a:rPr lang="ru-RU" sz="2000" dirty="0" err="1"/>
              <a:t>колін</a:t>
            </a:r>
            <a:r>
              <a:rPr lang="ru-RU" sz="2000" dirty="0"/>
              <a:t>, як по </a:t>
            </a:r>
            <a:r>
              <a:rPr lang="ru-RU" sz="2000" dirty="0" err="1"/>
              <a:t>материнській</a:t>
            </a:r>
            <a:r>
              <a:rPr lang="ru-RU" sz="2000" dirty="0"/>
              <a:t> </a:t>
            </a:r>
            <a:r>
              <a:rPr lang="ru-RU" sz="2000" dirty="0" err="1"/>
              <a:t>лінії</a:t>
            </a:r>
            <a:r>
              <a:rPr lang="ru-RU" sz="2000" dirty="0"/>
              <a:t>, так і по </a:t>
            </a:r>
            <a:r>
              <a:rPr lang="ru-RU" sz="2000" dirty="0" err="1"/>
              <a:t>лінії</a:t>
            </a:r>
            <a:r>
              <a:rPr lang="ru-RU" sz="2000" dirty="0"/>
              <a:t> батька. Не </a:t>
            </a:r>
            <a:r>
              <a:rPr lang="ru-RU" sz="2000" dirty="0" err="1"/>
              <a:t>було</a:t>
            </a:r>
            <a:r>
              <a:rPr lang="ru-RU" sz="2000" dirty="0"/>
              <a:t> б </a:t>
            </a:r>
            <a:r>
              <a:rPr lang="ru-RU" sz="2000" dirty="0" err="1"/>
              <a:t>брати</a:t>
            </a:r>
            <a:r>
              <a:rPr lang="ru-RU" sz="2000" dirty="0"/>
              <a:t> у </a:t>
            </a:r>
            <a:r>
              <a:rPr lang="ru-RU" sz="2000" dirty="0" err="1"/>
              <a:t>жінок</a:t>
            </a:r>
            <a:r>
              <a:rPr lang="ru-RU" sz="2000" dirty="0"/>
              <a:t> </a:t>
            </a:r>
            <a:r>
              <a:rPr lang="ru-RU" sz="2000" dirty="0" err="1"/>
              <a:t>чорношкірих</a:t>
            </a:r>
            <a:r>
              <a:rPr lang="ru-RU" sz="2000" dirty="0"/>
              <a:t> </a:t>
            </a:r>
            <a:r>
              <a:rPr lang="ru-RU" sz="2000" dirty="0" err="1"/>
              <a:t>брест</a:t>
            </a:r>
            <a:r>
              <a:rPr lang="ru-RU" sz="2000" dirty="0"/>
              <a:t>, так як у </a:t>
            </a:r>
            <a:r>
              <a:rPr lang="ru-RU" sz="2000" dirty="0" err="1"/>
              <a:t>цього</a:t>
            </a:r>
            <a:r>
              <a:rPr lang="ru-RU" sz="2000" dirty="0"/>
              <a:t> виду </a:t>
            </a:r>
            <a:r>
              <a:rPr lang="ru-RU" sz="2000" dirty="0" err="1"/>
              <a:t>людства</a:t>
            </a:r>
            <a:r>
              <a:rPr lang="ru-RU" sz="2000" dirty="0"/>
              <a:t> </a:t>
            </a:r>
            <a:r>
              <a:rPr lang="ru-RU" sz="2000" dirty="0" err="1"/>
              <a:t>надто</a:t>
            </a:r>
            <a:r>
              <a:rPr lang="ru-RU" sz="2000" dirty="0"/>
              <a:t> </a:t>
            </a:r>
            <a:r>
              <a:rPr lang="ru-RU" sz="2000" dirty="0" err="1"/>
              <a:t>великі</a:t>
            </a:r>
            <a:r>
              <a:rPr lang="ru-RU" sz="2000" dirty="0"/>
              <a:t> </a:t>
            </a:r>
            <a:r>
              <a:rPr lang="ru-RU" sz="2000" dirty="0" err="1"/>
              <a:t>генетичні</a:t>
            </a:r>
            <a:r>
              <a:rPr lang="ru-RU" sz="2000" dirty="0"/>
              <a:t> </a:t>
            </a:r>
            <a:r>
              <a:rPr lang="ru-RU" sz="2000" dirty="0" err="1"/>
              <a:t>відмінності</a:t>
            </a:r>
            <a:r>
              <a:rPr lang="ru-RU" sz="2000" dirty="0"/>
              <a:t> з славянами і як заметили </a:t>
            </a:r>
            <a:r>
              <a:rPr lang="ru-RU" sz="2000" dirty="0" err="1"/>
              <a:t>наші</a:t>
            </a:r>
            <a:r>
              <a:rPr lang="ru-RU" sz="2000" dirty="0"/>
              <a:t> </a:t>
            </a:r>
            <a:r>
              <a:rPr lang="ru-RU" sz="2000" dirty="0" err="1"/>
              <a:t>адики</a:t>
            </a:r>
            <a:r>
              <a:rPr lang="ru-RU" sz="2000" dirty="0"/>
              <a:t>, </a:t>
            </a:r>
            <a:r>
              <a:rPr lang="ru-RU" sz="2000" dirty="0" err="1"/>
              <a:t>такі</a:t>
            </a:r>
            <a:r>
              <a:rPr lang="ru-RU" sz="2000" dirty="0"/>
              <a:t> браки приводили до </a:t>
            </a:r>
            <a:r>
              <a:rPr lang="ru-RU" sz="2000" dirty="0" err="1"/>
              <a:t>поступового</a:t>
            </a:r>
            <a:r>
              <a:rPr lang="ru-RU" sz="2000" dirty="0"/>
              <a:t> </a:t>
            </a:r>
            <a:r>
              <a:rPr lang="ru-RU" sz="2000" dirty="0" err="1"/>
              <a:t>зродження</a:t>
            </a:r>
            <a:r>
              <a:rPr lang="ru-RU" sz="2000" dirty="0"/>
              <a:t> роду (не зря </a:t>
            </a:r>
            <a:r>
              <a:rPr lang="ru-RU" sz="2000" dirty="0" err="1"/>
              <a:t>діти</a:t>
            </a:r>
            <a:r>
              <a:rPr lang="ru-RU" sz="2000" dirty="0"/>
              <a:t> з таких </a:t>
            </a:r>
            <a:r>
              <a:rPr lang="ru-RU" sz="2000" dirty="0" err="1"/>
              <a:t>поширених</a:t>
            </a:r>
            <a:r>
              <a:rPr lang="ru-RU" sz="2000" dirty="0"/>
              <a:t> </a:t>
            </a:r>
            <a:r>
              <a:rPr lang="ru-RU" sz="2000" dirty="0" err="1"/>
              <a:t>браків</a:t>
            </a:r>
            <a:r>
              <a:rPr lang="ru-RU" sz="2000" dirty="0"/>
              <a:t> у нас у </a:t>
            </a:r>
            <a:r>
              <a:rPr lang="ru-RU" sz="2000" dirty="0" err="1"/>
              <a:t>народі</a:t>
            </a:r>
            <a:r>
              <a:rPr lang="ru-RU" sz="2000" dirty="0"/>
              <a:t> </a:t>
            </a:r>
            <a:r>
              <a:rPr lang="ru-RU" sz="2000" dirty="0" err="1"/>
              <a:t>називають</a:t>
            </a:r>
            <a:r>
              <a:rPr lang="ru-RU" sz="2000" dirty="0"/>
              <a:t> мулатами, </a:t>
            </a:r>
            <a:r>
              <a:rPr lang="ru-RU" sz="2000" dirty="0" err="1"/>
              <a:t>адже</a:t>
            </a:r>
            <a:r>
              <a:rPr lang="ru-RU" sz="2000" dirty="0"/>
              <a:t> мул не </a:t>
            </a:r>
            <a:r>
              <a:rPr lang="ru-RU" sz="2000" dirty="0" err="1"/>
              <a:t>має</a:t>
            </a:r>
            <a:r>
              <a:rPr lang="ru-RU" sz="2000" dirty="0"/>
              <a:t> потомства).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85392" y="3783028"/>
            <a:ext cx="7579096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Здорове</a:t>
            </a:r>
            <a:r>
              <a:rPr lang="ru-RU" dirty="0"/>
              <a:t> чадо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зачате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в «чистому» </a:t>
            </a:r>
            <a:r>
              <a:rPr lang="ru-RU" dirty="0" err="1"/>
              <a:t>лоні</a:t>
            </a:r>
            <a:r>
              <a:rPr lang="ru-RU" dirty="0"/>
              <a:t> </a:t>
            </a:r>
            <a:r>
              <a:rPr lang="ru-RU" dirty="0" err="1"/>
              <a:t>матері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енергетичних</a:t>
            </a:r>
            <a:r>
              <a:rPr lang="ru-RU" dirty="0"/>
              <a:t> </a:t>
            </a:r>
            <a:r>
              <a:rPr lang="ru-RU" dirty="0" err="1"/>
              <a:t>відбитків</a:t>
            </a:r>
            <a:r>
              <a:rPr lang="ru-RU" dirty="0"/>
              <a:t> чужих </a:t>
            </a:r>
            <a:r>
              <a:rPr lang="ru-RU" dirty="0" err="1"/>
              <a:t>чоловіків</a:t>
            </a:r>
            <a:r>
              <a:rPr lang="ru-RU" dirty="0"/>
              <a:t> (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повинна бути не </a:t>
            </a:r>
            <a:r>
              <a:rPr lang="ru-RU" dirty="0" err="1"/>
              <a:t>гулящої</a:t>
            </a:r>
            <a:r>
              <a:rPr lang="ru-RU" dirty="0"/>
              <a:t>). Зараз для </a:t>
            </a:r>
            <a:r>
              <a:rPr lang="ru-RU" dirty="0" err="1"/>
              <a:t>Любові</a:t>
            </a:r>
            <a:r>
              <a:rPr lang="ru-RU" dirty="0"/>
              <a:t> </a:t>
            </a:r>
            <a:r>
              <a:rPr lang="ru-RU" dirty="0" err="1"/>
              <a:t>відвели</a:t>
            </a:r>
            <a:r>
              <a:rPr lang="ru-RU" dirty="0"/>
              <a:t> </a:t>
            </a:r>
            <a:r>
              <a:rPr lang="ru-RU" dirty="0" err="1"/>
              <a:t>ніч</a:t>
            </a:r>
            <a:r>
              <a:rPr lang="ru-RU" dirty="0"/>
              <a:t>, як для </a:t>
            </a:r>
            <a:r>
              <a:rPr lang="ru-RU" dirty="0" err="1"/>
              <a:t>крадіжки</a:t>
            </a:r>
            <a:r>
              <a:rPr lang="ru-RU" dirty="0"/>
              <a:t>, грабежу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непристойних</a:t>
            </a:r>
            <a:r>
              <a:rPr lang="ru-RU" dirty="0"/>
              <a:t> справ.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Любов'ю</a:t>
            </a:r>
            <a:r>
              <a:rPr lang="ru-RU" dirty="0"/>
              <a:t> </a:t>
            </a:r>
            <a:r>
              <a:rPr lang="ru-RU" dirty="0" err="1"/>
              <a:t>займалися</a:t>
            </a:r>
            <a:r>
              <a:rPr lang="ru-RU" dirty="0"/>
              <a:t> днем,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сонце</a:t>
            </a:r>
            <a:r>
              <a:rPr lang="ru-RU" dirty="0"/>
              <a:t> </a:t>
            </a:r>
            <a:r>
              <a:rPr lang="ru-RU" dirty="0" err="1"/>
              <a:t>стоїть</a:t>
            </a:r>
            <a:r>
              <a:rPr lang="ru-RU" dirty="0"/>
              <a:t>, </a:t>
            </a:r>
            <a:r>
              <a:rPr lang="ru-RU" dirty="0" err="1"/>
              <a:t>молоді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займатися</a:t>
            </a:r>
            <a:r>
              <a:rPr lang="ru-RU" dirty="0"/>
              <a:t> Чистим </a:t>
            </a:r>
            <a:r>
              <a:rPr lang="ru-RU" dirty="0" err="1"/>
              <a:t>зачаття</a:t>
            </a:r>
            <a:r>
              <a:rPr lang="ru-RU" dirty="0"/>
              <a:t>. Для </a:t>
            </a:r>
            <a:r>
              <a:rPr lang="ru-RU" dirty="0" err="1"/>
              <a:t>сприятливого</a:t>
            </a:r>
            <a:r>
              <a:rPr lang="ru-RU" dirty="0"/>
              <a:t> </a:t>
            </a:r>
            <a:r>
              <a:rPr lang="ru-RU" dirty="0" err="1"/>
              <a:t>зачаття</a:t>
            </a:r>
            <a:r>
              <a:rPr lang="ru-RU" dirty="0"/>
              <a:t> в </a:t>
            </a:r>
            <a:r>
              <a:rPr lang="ru-RU" dirty="0" err="1"/>
              <a:t>домашніх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проводила невеликий ритуал: треба </a:t>
            </a:r>
            <a:r>
              <a:rPr lang="ru-RU" dirty="0" err="1"/>
              <a:t>зачерпнути</a:t>
            </a:r>
            <a:r>
              <a:rPr lang="ru-RU" dirty="0"/>
              <a:t> води, правим </a:t>
            </a:r>
            <a:r>
              <a:rPr lang="ru-RU" dirty="0" err="1"/>
              <a:t>коліном</a:t>
            </a:r>
            <a:r>
              <a:rPr lang="ru-RU" dirty="0"/>
              <a:t> </a:t>
            </a:r>
            <a:r>
              <a:rPr lang="ru-RU" dirty="0" err="1"/>
              <a:t>ступити</a:t>
            </a:r>
            <a:r>
              <a:rPr lang="ru-RU" dirty="0"/>
              <a:t> на </a:t>
            </a:r>
            <a:r>
              <a:rPr lang="ru-RU" dirty="0" err="1"/>
              <a:t>поріг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символізує</a:t>
            </a:r>
            <a:r>
              <a:rPr lang="ru-RU" dirty="0"/>
              <a:t> кордон </a:t>
            </a:r>
            <a:r>
              <a:rPr lang="ru-RU" dirty="0" err="1"/>
              <a:t>світів</a:t>
            </a:r>
            <a:r>
              <a:rPr lang="ru-RU" dirty="0"/>
              <a:t>, і </a:t>
            </a:r>
            <a:r>
              <a:rPr lang="ru-RU" dirty="0" err="1"/>
              <a:t>вимовити</a:t>
            </a:r>
            <a:r>
              <a:rPr lang="ru-RU" dirty="0"/>
              <a:t> </a:t>
            </a:r>
            <a:r>
              <a:rPr lang="ru-RU" dirty="0" err="1"/>
              <a:t>змову</a:t>
            </a:r>
            <a:r>
              <a:rPr lang="ru-RU" dirty="0"/>
              <a:t>: «Матушка Богиня </a:t>
            </a:r>
            <a:r>
              <a:rPr lang="ru-RU" dirty="0" err="1"/>
              <a:t>Джива</a:t>
            </a:r>
            <a:r>
              <a:rPr lang="ru-RU" dirty="0"/>
              <a:t>! Сама </a:t>
            </a:r>
            <a:r>
              <a:rPr lang="ru-RU" dirty="0" err="1"/>
              <a:t>зліт</a:t>
            </a:r>
            <a:r>
              <a:rPr lang="ru-RU" dirty="0"/>
              <a:t>, і лоно </a:t>
            </a:r>
            <a:r>
              <a:rPr lang="ru-RU" dirty="0" err="1"/>
              <a:t>моє</a:t>
            </a:r>
            <a:r>
              <a:rPr lang="ru-RU" dirty="0"/>
              <a:t> благослови та </a:t>
            </a:r>
            <a:r>
              <a:rPr lang="ru-RU" dirty="0" err="1"/>
              <a:t>посильніков</a:t>
            </a:r>
            <a:r>
              <a:rPr lang="ru-RU" dirty="0"/>
              <a:t> в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пішли</a:t>
            </a:r>
            <a:r>
              <a:rPr lang="ru-RU" dirty="0"/>
              <a:t>: </a:t>
            </a:r>
            <a:r>
              <a:rPr lang="ru-RU" dirty="0" err="1"/>
              <a:t>синка</a:t>
            </a:r>
            <a:r>
              <a:rPr lang="ru-RU" dirty="0"/>
              <a:t>, як соколика, а дочку, як </a:t>
            </a:r>
            <a:r>
              <a:rPr lang="ru-RU" dirty="0" err="1"/>
              <a:t>ластушку</a:t>
            </a:r>
            <a:r>
              <a:rPr lang="ru-RU" dirty="0"/>
              <a:t> »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випити</a:t>
            </a:r>
            <a:r>
              <a:rPr lang="ru-RU" dirty="0"/>
              <a:t> воду і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залишками</a:t>
            </a:r>
            <a:r>
              <a:rPr lang="ru-RU" dirty="0"/>
              <a:t> </a:t>
            </a:r>
            <a:r>
              <a:rPr lang="ru-RU" dirty="0" err="1"/>
              <a:t>омити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лоно.</a:t>
            </a:r>
          </a:p>
        </p:txBody>
      </p:sp>
    </p:spTree>
    <p:extLst>
      <p:ext uri="{BB962C8B-B14F-4D97-AF65-F5344CB8AC3E}">
        <p14:creationId xmlns:p14="http://schemas.microsoft.com/office/powerpoint/2010/main" val="64808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32"/>
            <a:ext cx="8496944" cy="147732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Аси-</a:t>
            </a:r>
            <a:r>
              <a:rPr lang="ru-RU" dirty="0" err="1"/>
              <a:t>Арійці</a:t>
            </a:r>
            <a:r>
              <a:rPr lang="ru-RU" dirty="0"/>
              <a:t> давно знали, </a:t>
            </a:r>
            <a:r>
              <a:rPr lang="ru-RU" dirty="0" err="1"/>
              <a:t>що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енергоінформаційних</a:t>
            </a:r>
            <a:r>
              <a:rPr lang="ru-RU" dirty="0"/>
              <a:t> </a:t>
            </a:r>
            <a:r>
              <a:rPr lang="ru-RU" dirty="0" err="1"/>
              <a:t>впливів</a:t>
            </a:r>
            <a:r>
              <a:rPr lang="ru-RU" dirty="0"/>
              <a:t> (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певний</a:t>
            </a:r>
            <a:r>
              <a:rPr lang="ru-RU" dirty="0"/>
              <a:t> час) </a:t>
            </a:r>
            <a:r>
              <a:rPr lang="ru-RU" dirty="0" err="1"/>
              <a:t>підлогу</a:t>
            </a:r>
            <a:r>
              <a:rPr lang="ru-RU" dirty="0"/>
              <a:t> </a:t>
            </a:r>
            <a:r>
              <a:rPr lang="ru-RU" dirty="0" err="1"/>
              <a:t>зародка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змінений</a:t>
            </a:r>
            <a:r>
              <a:rPr lang="ru-RU" dirty="0"/>
              <a:t>. Для </a:t>
            </a:r>
            <a:r>
              <a:rPr lang="ru-RU" dirty="0" err="1"/>
              <a:t>цього</a:t>
            </a:r>
            <a:r>
              <a:rPr lang="ru-RU" dirty="0"/>
              <a:t> волхвом </a:t>
            </a:r>
            <a:r>
              <a:rPr lang="ru-RU" dirty="0" err="1"/>
              <a:t>проводився</a:t>
            </a:r>
            <a:r>
              <a:rPr lang="ru-RU" dirty="0"/>
              <a:t> </a:t>
            </a:r>
            <a:r>
              <a:rPr lang="ru-RU" dirty="0" err="1"/>
              <a:t>спеціальний</a:t>
            </a:r>
            <a:r>
              <a:rPr lang="ru-RU" dirty="0"/>
              <a:t> обряд, коли </a:t>
            </a:r>
            <a:r>
              <a:rPr lang="ru-RU" dirty="0" err="1"/>
              <a:t>формування</a:t>
            </a:r>
            <a:r>
              <a:rPr lang="ru-RU" dirty="0"/>
              <a:t> плоду </a:t>
            </a:r>
            <a:r>
              <a:rPr lang="ru-RU" dirty="0" err="1"/>
              <a:t>підходило</a:t>
            </a:r>
            <a:r>
              <a:rPr lang="ru-RU" dirty="0"/>
              <a:t> до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статі</a:t>
            </a:r>
            <a:r>
              <a:rPr lang="ru-RU" dirty="0"/>
              <a:t>. У Ведах </a:t>
            </a:r>
            <a:r>
              <a:rPr lang="ru-RU" dirty="0" err="1"/>
              <a:t>приводяться</a:t>
            </a:r>
            <a:r>
              <a:rPr lang="ru-RU" dirty="0"/>
              <a:t> обряди, </a:t>
            </a:r>
            <a:r>
              <a:rPr lang="ru-RU" dirty="0" err="1"/>
              <a:t>виконувані</a:t>
            </a:r>
            <a:r>
              <a:rPr lang="ru-RU" dirty="0"/>
              <a:t> </a:t>
            </a:r>
            <a:r>
              <a:rPr lang="ru-RU" dirty="0" err="1"/>
              <a:t>батьком</a:t>
            </a:r>
            <a:r>
              <a:rPr lang="ru-RU" dirty="0"/>
              <a:t> і </a:t>
            </a:r>
            <a:r>
              <a:rPr lang="ru-RU" dirty="0" err="1"/>
              <a:t>матір'ю</a:t>
            </a:r>
            <a:r>
              <a:rPr lang="ru-RU" dirty="0"/>
              <a:t> з метою </a:t>
            </a:r>
            <a:r>
              <a:rPr lang="ru-RU" dirty="0" err="1"/>
              <a:t>дати</a:t>
            </a:r>
            <a:r>
              <a:rPr lang="ru-RU" dirty="0"/>
              <a:t> плоду в </a:t>
            </a:r>
            <a:r>
              <a:rPr lang="ru-RU" dirty="0" err="1"/>
              <a:t>матці</a:t>
            </a:r>
            <a:r>
              <a:rPr lang="ru-RU" dirty="0"/>
              <a:t> </a:t>
            </a:r>
            <a:r>
              <a:rPr lang="ru-RU" dirty="0" err="1"/>
              <a:t>бажаний</a:t>
            </a:r>
            <a:r>
              <a:rPr lang="ru-RU" dirty="0"/>
              <a:t> </a:t>
            </a:r>
            <a:r>
              <a:rPr lang="ru-RU" dirty="0" err="1"/>
              <a:t>підлогу</a:t>
            </a:r>
            <a:r>
              <a:rPr lang="ru-RU" dirty="0"/>
              <a:t>. А </a:t>
            </a:r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правил для </a:t>
            </a:r>
            <a:r>
              <a:rPr lang="ru-RU" dirty="0" err="1"/>
              <a:t>вагітної</a:t>
            </a:r>
            <a:r>
              <a:rPr lang="ru-RU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4632" y="1779687"/>
            <a:ext cx="5103471" cy="4524315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1.</a:t>
            </a:r>
            <a:r>
              <a:rPr lang="ru-RU" dirty="0" smtClean="0"/>
              <a:t>Вагітній  </a:t>
            </a:r>
            <a:r>
              <a:rPr lang="ru-RU" dirty="0"/>
              <a:t>перед пологами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стригти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. </a:t>
            </a:r>
            <a:r>
              <a:rPr lang="ru-RU" dirty="0" err="1"/>
              <a:t>Вважалося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в </a:t>
            </a:r>
            <a:r>
              <a:rPr lang="ru-RU" dirty="0" err="1"/>
              <a:t>волоссі</a:t>
            </a:r>
            <a:r>
              <a:rPr lang="ru-RU" dirty="0"/>
              <a:t> </a:t>
            </a:r>
            <a:r>
              <a:rPr lang="ru-RU" dirty="0" err="1"/>
              <a:t>прихована</a:t>
            </a:r>
            <a:r>
              <a:rPr lang="ru-RU" dirty="0"/>
              <a:t> </a:t>
            </a:r>
            <a:r>
              <a:rPr lang="ru-RU" dirty="0" err="1"/>
              <a:t>життєва</a:t>
            </a:r>
            <a:r>
              <a:rPr lang="ru-RU" dirty="0"/>
              <a:t> сила </a:t>
            </a:r>
            <a:r>
              <a:rPr lang="ru-RU" dirty="0" err="1"/>
              <a:t>людини</a:t>
            </a:r>
            <a:r>
              <a:rPr lang="ru-RU" dirty="0"/>
              <a:t> не дарма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називали</a:t>
            </a:r>
            <a:r>
              <a:rPr lang="ru-RU" dirty="0"/>
              <a:t> «</a:t>
            </a:r>
            <a:r>
              <a:rPr lang="ru-RU" dirty="0" err="1"/>
              <a:t>патли</a:t>
            </a:r>
            <a:r>
              <a:rPr lang="ru-RU" dirty="0"/>
              <a:t>», </a:t>
            </a:r>
            <a:r>
              <a:rPr lang="ru-RU" dirty="0" err="1"/>
              <a:t>тобто</a:t>
            </a:r>
            <a:r>
              <a:rPr lang="ru-RU" dirty="0"/>
              <a:t> вони </a:t>
            </a:r>
            <a:r>
              <a:rPr lang="ru-RU" dirty="0" err="1"/>
              <a:t>пов'язували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з космосом. З </a:t>
            </a:r>
            <a:r>
              <a:rPr lang="ru-RU" dirty="0" err="1"/>
              <a:t>волоссям</a:t>
            </a:r>
            <a:r>
              <a:rPr lang="ru-RU" dirty="0"/>
              <a:t> </a:t>
            </a:r>
            <a:r>
              <a:rPr lang="ru-RU" dirty="0" err="1"/>
              <a:t>пов'язано</a:t>
            </a:r>
            <a:r>
              <a:rPr lang="ru-RU" dirty="0"/>
              <a:t> </a:t>
            </a:r>
            <a:r>
              <a:rPr lang="ru-RU" dirty="0" err="1"/>
              <a:t>велике</a:t>
            </a:r>
            <a:r>
              <a:rPr lang="ru-RU" dirty="0"/>
              <a:t> число </a:t>
            </a:r>
            <a:r>
              <a:rPr lang="ru-RU" dirty="0" err="1"/>
              <a:t>заборон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не </a:t>
            </a:r>
            <a:r>
              <a:rPr lang="ru-RU" dirty="0" err="1"/>
              <a:t>можна</a:t>
            </a:r>
            <a:r>
              <a:rPr lang="ru-RU" dirty="0"/>
              <a:t>, </a:t>
            </a:r>
            <a:r>
              <a:rPr lang="ru-RU" dirty="0" err="1"/>
              <a:t>вичесавши</a:t>
            </a:r>
            <a:r>
              <a:rPr lang="ru-RU" dirty="0"/>
              <a:t>, </a:t>
            </a:r>
            <a:r>
              <a:rPr lang="ru-RU" dirty="0" err="1"/>
              <a:t>кидати</a:t>
            </a:r>
            <a:r>
              <a:rPr lang="ru-RU" dirty="0"/>
              <a:t> на </a:t>
            </a:r>
            <a:r>
              <a:rPr lang="ru-RU" dirty="0" err="1"/>
              <a:t>вітер</a:t>
            </a:r>
            <a:r>
              <a:rPr lang="ru-RU" dirty="0"/>
              <a:t>. </a:t>
            </a:r>
            <a:r>
              <a:rPr lang="ru-RU" dirty="0" err="1"/>
              <a:t>Розлучитися</a:t>
            </a:r>
            <a:r>
              <a:rPr lang="ru-RU" dirty="0"/>
              <a:t> з </a:t>
            </a:r>
            <a:r>
              <a:rPr lang="ru-RU" dirty="0" err="1"/>
              <a:t>волоссям</a:t>
            </a:r>
            <a:r>
              <a:rPr lang="ru-RU" dirty="0"/>
              <a:t> - </a:t>
            </a:r>
            <a:r>
              <a:rPr lang="ru-RU" dirty="0" err="1"/>
              <a:t>зменшити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життєві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 </a:t>
            </a:r>
            <a:r>
              <a:rPr lang="ru-RU" dirty="0" err="1"/>
              <a:t>укоротити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, </a:t>
            </a:r>
            <a:r>
              <a:rPr lang="ru-RU" dirty="0" err="1"/>
              <a:t>найменше</a:t>
            </a:r>
            <a:r>
              <a:rPr lang="ru-RU" dirty="0"/>
              <a:t>, </a:t>
            </a:r>
            <a:r>
              <a:rPr lang="ru-RU" dirty="0" err="1"/>
              <a:t>позбавити</a:t>
            </a:r>
            <a:r>
              <a:rPr lang="ru-RU" dirty="0"/>
              <a:t> себе достатку. 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місцях</a:t>
            </a:r>
            <a:r>
              <a:rPr lang="ru-RU" dirty="0"/>
              <a:t> на </a:t>
            </a:r>
            <a:r>
              <a:rPr lang="ru-RU" dirty="0" err="1"/>
              <a:t>Русі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до </a:t>
            </a:r>
            <a:r>
              <a:rPr lang="ru-RU" dirty="0" err="1"/>
              <a:t>семирічного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 </a:t>
            </a:r>
            <a:r>
              <a:rPr lang="ru-RU" dirty="0" err="1"/>
              <a:t>стрижуть</a:t>
            </a:r>
            <a:r>
              <a:rPr lang="ru-RU" dirty="0"/>
              <a:t>, то </a:t>
            </a:r>
            <a:r>
              <a:rPr lang="ru-RU" dirty="0" err="1"/>
              <a:t>йому</a:t>
            </a:r>
            <a:r>
              <a:rPr lang="ru-RU" dirty="0"/>
              <a:t> «</a:t>
            </a:r>
            <a:r>
              <a:rPr lang="ru-RU" dirty="0" err="1"/>
              <a:t>розум</a:t>
            </a:r>
            <a:r>
              <a:rPr lang="ru-RU" dirty="0"/>
              <a:t> </a:t>
            </a:r>
            <a:r>
              <a:rPr lang="ru-RU" dirty="0" err="1"/>
              <a:t>вистригають</a:t>
            </a:r>
            <a:r>
              <a:rPr lang="ru-RU" dirty="0"/>
              <a:t>». </a:t>
            </a:r>
            <a:r>
              <a:rPr lang="ru-RU" dirty="0" err="1"/>
              <a:t>Волосся</a:t>
            </a:r>
            <a:r>
              <a:rPr lang="ru-RU" dirty="0"/>
              <a:t> </a:t>
            </a:r>
            <a:r>
              <a:rPr lang="ru-RU" dirty="0" err="1"/>
              <a:t>сприймалися</a:t>
            </a:r>
            <a:r>
              <a:rPr lang="ru-RU" dirty="0"/>
              <a:t> як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здатна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«</a:t>
            </a:r>
            <a:r>
              <a:rPr lang="ru-RU" dirty="0" err="1"/>
              <a:t>замістити</a:t>
            </a:r>
            <a:r>
              <a:rPr lang="ru-RU" dirty="0"/>
              <a:t>». </a:t>
            </a:r>
            <a:r>
              <a:rPr lang="ru-RU" dirty="0" err="1"/>
              <a:t>Тобто</a:t>
            </a:r>
            <a:r>
              <a:rPr lang="ru-RU" dirty="0"/>
              <a:t>, </a:t>
            </a:r>
            <a:r>
              <a:rPr lang="ru-RU" dirty="0" err="1"/>
              <a:t>маючи</a:t>
            </a:r>
            <a:r>
              <a:rPr lang="ru-RU" dirty="0"/>
              <a:t> при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чиєсь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впливати</a:t>
            </a:r>
            <a:r>
              <a:rPr lang="ru-RU" dirty="0"/>
              <a:t> на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людину</a:t>
            </a:r>
            <a:r>
              <a:rPr lang="ru-RU" dirty="0"/>
              <a:t>. Тому не </a:t>
            </a:r>
            <a:r>
              <a:rPr lang="ru-RU" dirty="0" err="1"/>
              <a:t>рекомендується</a:t>
            </a:r>
            <a:r>
              <a:rPr lang="ru-RU" dirty="0"/>
              <a:t> </a:t>
            </a:r>
            <a:r>
              <a:rPr lang="ru-RU" dirty="0" err="1"/>
              <a:t>стрижені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</a:t>
            </a:r>
            <a:r>
              <a:rPr lang="ru-RU" dirty="0" err="1"/>
              <a:t>залишати</a:t>
            </a:r>
            <a:r>
              <a:rPr lang="ru-RU" dirty="0"/>
              <a:t> на </a:t>
            </a:r>
            <a:r>
              <a:rPr lang="ru-RU" dirty="0" err="1"/>
              <a:t>увазі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353" y="2594426"/>
            <a:ext cx="3096344" cy="261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660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8640"/>
            <a:ext cx="8136904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2.Вагітній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дивитися</a:t>
            </a:r>
            <a:r>
              <a:rPr lang="ru-RU" dirty="0"/>
              <a:t> на </a:t>
            </a:r>
            <a:r>
              <a:rPr lang="ru-RU" dirty="0" err="1"/>
              <a:t>страшних</a:t>
            </a:r>
            <a:r>
              <a:rPr lang="ru-RU" dirty="0"/>
              <a:t> </a:t>
            </a:r>
            <a:r>
              <a:rPr lang="ru-RU" dirty="0" err="1"/>
              <a:t>звірів</a:t>
            </a:r>
            <a:r>
              <a:rPr lang="ru-RU" dirty="0"/>
              <a:t>, </a:t>
            </a:r>
            <a:r>
              <a:rPr lang="ru-RU" dirty="0" err="1"/>
              <a:t>виродків</a:t>
            </a:r>
            <a:r>
              <a:rPr lang="ru-RU" dirty="0"/>
              <a:t>, на </a:t>
            </a:r>
            <a:r>
              <a:rPr lang="ru-RU" dirty="0" err="1"/>
              <a:t>жахи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прикмета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собою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підстави</a:t>
            </a:r>
            <a:r>
              <a:rPr lang="ru-RU" dirty="0"/>
              <a:t>. Те, до </a:t>
            </a:r>
            <a:r>
              <a:rPr lang="ru-RU" dirty="0" err="1"/>
              <a:t>чого</a:t>
            </a:r>
            <a:r>
              <a:rPr lang="ru-RU" dirty="0"/>
              <a:t> народ </a:t>
            </a:r>
            <a:r>
              <a:rPr lang="ru-RU" dirty="0" err="1"/>
              <a:t>прийшов</a:t>
            </a:r>
            <a:r>
              <a:rPr lang="ru-RU" dirty="0"/>
              <a:t> шляхом </a:t>
            </a:r>
            <a:r>
              <a:rPr lang="ru-RU" dirty="0" err="1"/>
              <a:t>багатовікових</a:t>
            </a:r>
            <a:r>
              <a:rPr lang="ru-RU" dirty="0"/>
              <a:t> </a:t>
            </a:r>
            <a:r>
              <a:rPr lang="ru-RU" dirty="0" err="1"/>
              <a:t>спостережень</a:t>
            </a:r>
            <a:r>
              <a:rPr lang="ru-RU" dirty="0"/>
              <a:t>, зараз доведено медициною. </a:t>
            </a:r>
            <a:r>
              <a:rPr lang="ru-RU" dirty="0" err="1"/>
              <a:t>Дійсно</a:t>
            </a:r>
            <a:r>
              <a:rPr lang="ru-RU" dirty="0"/>
              <a:t>, </a:t>
            </a:r>
            <a:r>
              <a:rPr lang="ru-RU" dirty="0" err="1"/>
              <a:t>перебуваючи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материнській</a:t>
            </a:r>
            <a:r>
              <a:rPr lang="ru-RU" dirty="0"/>
              <a:t> </a:t>
            </a:r>
            <a:r>
              <a:rPr lang="ru-RU" dirty="0" err="1"/>
              <a:t>утробі</a:t>
            </a:r>
            <a:r>
              <a:rPr lang="ru-RU" dirty="0"/>
              <a:t>, </a:t>
            </a:r>
            <a:r>
              <a:rPr lang="ru-RU" dirty="0" err="1"/>
              <a:t>дитина</a:t>
            </a:r>
            <a:r>
              <a:rPr lang="ru-RU" dirty="0"/>
              <a:t> </a:t>
            </a:r>
            <a:r>
              <a:rPr lang="ru-RU" dirty="0" err="1"/>
              <a:t>чуйно</a:t>
            </a:r>
            <a:r>
              <a:rPr lang="ru-RU" dirty="0"/>
              <a:t> </a:t>
            </a:r>
            <a:r>
              <a:rPr lang="ru-RU" dirty="0" err="1"/>
              <a:t>реагує</a:t>
            </a:r>
            <a:r>
              <a:rPr lang="ru-RU" dirty="0"/>
              <a:t> на звуки, </a:t>
            </a:r>
            <a:r>
              <a:rPr lang="ru-RU" dirty="0" err="1"/>
              <a:t>світло</a:t>
            </a:r>
            <a:r>
              <a:rPr lang="ru-RU" dirty="0"/>
              <a:t>, на </a:t>
            </a:r>
            <a:r>
              <a:rPr lang="ru-RU" dirty="0" err="1"/>
              <a:t>емоційний</a:t>
            </a:r>
            <a:r>
              <a:rPr lang="ru-RU" dirty="0"/>
              <a:t> стан </a:t>
            </a:r>
            <a:r>
              <a:rPr lang="ru-RU" dirty="0" err="1"/>
              <a:t>матері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0672" y="1916832"/>
            <a:ext cx="811377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3.Вагітна </a:t>
            </a:r>
            <a:r>
              <a:rPr lang="ru-RU" dirty="0"/>
              <a:t>не повинна </a:t>
            </a:r>
            <a:r>
              <a:rPr lang="ru-RU" dirty="0" err="1"/>
              <a:t>нічого</a:t>
            </a:r>
            <a:r>
              <a:rPr lang="ru-RU" dirty="0"/>
              <a:t> </a:t>
            </a:r>
            <a:r>
              <a:rPr lang="ru-RU" dirty="0" err="1"/>
              <a:t>шити</a:t>
            </a:r>
            <a:r>
              <a:rPr lang="ru-RU" dirty="0"/>
              <a:t>, </a:t>
            </a:r>
            <a:r>
              <a:rPr lang="ru-RU" dirty="0" err="1"/>
              <a:t>різати</a:t>
            </a:r>
            <a:r>
              <a:rPr lang="ru-RU" dirty="0"/>
              <a:t> і </a:t>
            </a:r>
            <a:r>
              <a:rPr lang="ru-RU" dirty="0" err="1"/>
              <a:t>латати</a:t>
            </a:r>
            <a:r>
              <a:rPr lang="ru-RU" dirty="0"/>
              <a:t>. Як </a:t>
            </a:r>
            <a:r>
              <a:rPr lang="ru-RU" dirty="0" err="1"/>
              <a:t>бачимо</a:t>
            </a:r>
            <a:r>
              <a:rPr lang="ru-RU" dirty="0"/>
              <a:t>, </a:t>
            </a:r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йде</a:t>
            </a:r>
            <a:r>
              <a:rPr lang="ru-RU" dirty="0"/>
              <a:t> про </a:t>
            </a:r>
            <a:r>
              <a:rPr lang="ru-RU" dirty="0" err="1"/>
              <a:t>гострі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- </a:t>
            </a:r>
            <a:r>
              <a:rPr lang="ru-RU" dirty="0" err="1"/>
              <a:t>ножі</a:t>
            </a:r>
            <a:r>
              <a:rPr lang="ru-RU" dirty="0"/>
              <a:t>, </a:t>
            </a:r>
            <a:r>
              <a:rPr lang="ru-RU" dirty="0" err="1"/>
              <a:t>ножицях</a:t>
            </a:r>
            <a:r>
              <a:rPr lang="ru-RU" dirty="0"/>
              <a:t>, </a:t>
            </a:r>
            <a:r>
              <a:rPr lang="ru-RU" dirty="0" err="1"/>
              <a:t>голці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вагітна</a:t>
            </a:r>
            <a:r>
              <a:rPr lang="ru-RU" dirty="0"/>
              <a:t> </a:t>
            </a:r>
            <a:r>
              <a:rPr lang="ru-RU" dirty="0" err="1"/>
              <a:t>вколеться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поранить себе, вона, природно, </a:t>
            </a:r>
            <a:r>
              <a:rPr lang="ru-RU" dirty="0" err="1"/>
              <a:t>випробує</a:t>
            </a:r>
            <a:r>
              <a:rPr lang="ru-RU" dirty="0"/>
              <a:t> </a:t>
            </a:r>
            <a:r>
              <a:rPr lang="ru-RU" dirty="0" err="1"/>
              <a:t>почуття</a:t>
            </a:r>
            <a:r>
              <a:rPr lang="ru-RU" dirty="0"/>
              <a:t> </a:t>
            </a:r>
            <a:r>
              <a:rPr lang="ru-RU" dirty="0" err="1"/>
              <a:t>переляку</a:t>
            </a:r>
            <a:r>
              <a:rPr lang="ru-RU" dirty="0"/>
              <a:t> і страху, 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позначається</a:t>
            </a:r>
            <a:r>
              <a:rPr lang="ru-RU" dirty="0"/>
              <a:t> на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670" y="3284984"/>
            <a:ext cx="8113775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4.Вагітна не </a:t>
            </a:r>
            <a:r>
              <a:rPr lang="ru-RU" dirty="0"/>
              <a:t>повинна </a:t>
            </a:r>
            <a:r>
              <a:rPr lang="ru-RU" dirty="0" err="1"/>
              <a:t>сидіти</a:t>
            </a:r>
            <a:r>
              <a:rPr lang="ru-RU" dirty="0"/>
              <a:t> на </a:t>
            </a:r>
            <a:r>
              <a:rPr lang="ru-RU" dirty="0" err="1"/>
              <a:t>порозі</a:t>
            </a:r>
            <a:r>
              <a:rPr lang="ru-RU" dirty="0"/>
              <a:t>.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пов'язано</a:t>
            </a:r>
            <a:r>
              <a:rPr lang="ru-RU" dirty="0"/>
              <a:t> з </a:t>
            </a:r>
            <a:r>
              <a:rPr lang="ru-RU" dirty="0" err="1"/>
              <a:t>тими</a:t>
            </a:r>
            <a:r>
              <a:rPr lang="ru-RU" dirty="0"/>
              <a:t> </a:t>
            </a:r>
            <a:r>
              <a:rPr lang="ru-RU" dirty="0" err="1"/>
              <a:t>магічними</a:t>
            </a:r>
            <a:r>
              <a:rPr lang="ru-RU" dirty="0"/>
              <a:t> </a:t>
            </a:r>
            <a:r>
              <a:rPr lang="ru-RU" dirty="0" err="1"/>
              <a:t>властивостями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приписуються</a:t>
            </a:r>
            <a:r>
              <a:rPr lang="ru-RU" dirty="0"/>
              <a:t> порогу як </a:t>
            </a:r>
            <a:r>
              <a:rPr lang="ru-RU" dirty="0" err="1"/>
              <a:t>кордоні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</a:t>
            </a:r>
            <a:r>
              <a:rPr lang="ru-RU" dirty="0" err="1"/>
              <a:t>світами</a:t>
            </a:r>
            <a:r>
              <a:rPr lang="ru-RU" dirty="0"/>
              <a:t> - </a:t>
            </a:r>
            <a:r>
              <a:rPr lang="ru-RU" dirty="0" err="1"/>
              <a:t>зовнішнім</a:t>
            </a:r>
            <a:r>
              <a:rPr lang="ru-RU" dirty="0"/>
              <a:t>, чужим, і </a:t>
            </a:r>
            <a:r>
              <a:rPr lang="ru-RU" dirty="0" err="1"/>
              <a:t>внутрішнім</a:t>
            </a:r>
            <a:r>
              <a:rPr lang="ru-RU" dirty="0"/>
              <a:t>, </a:t>
            </a:r>
            <a:r>
              <a:rPr lang="ru-RU" dirty="0" err="1"/>
              <a:t>домашнім</a:t>
            </a:r>
            <a:r>
              <a:rPr lang="ru-RU" dirty="0"/>
              <a:t>, </a:t>
            </a:r>
            <a:r>
              <a:rPr lang="ru-RU" dirty="0" err="1"/>
              <a:t>своїм</a:t>
            </a:r>
            <a:r>
              <a:rPr lang="ru-RU" dirty="0"/>
              <a:t>. Але, по </a:t>
            </a:r>
            <a:r>
              <a:rPr lang="ru-RU" dirty="0" err="1"/>
              <a:t>суті</a:t>
            </a:r>
            <a:r>
              <a:rPr lang="ru-RU" dirty="0"/>
              <a:t>, за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проглядається</a:t>
            </a:r>
            <a:r>
              <a:rPr lang="ru-RU" dirty="0"/>
              <a:t> </a:t>
            </a:r>
            <a:r>
              <a:rPr lang="ru-RU" dirty="0" err="1"/>
              <a:t>турбота</a:t>
            </a:r>
            <a:r>
              <a:rPr lang="ru-RU" dirty="0"/>
              <a:t> про </a:t>
            </a:r>
            <a:r>
              <a:rPr lang="ru-RU" dirty="0" err="1"/>
              <a:t>здоров'я</a:t>
            </a:r>
            <a:r>
              <a:rPr lang="ru-RU" dirty="0"/>
              <a:t> </a:t>
            </a:r>
            <a:r>
              <a:rPr lang="ru-RU" dirty="0" err="1"/>
              <a:t>майбутньої</a:t>
            </a:r>
            <a:r>
              <a:rPr lang="ru-RU" dirty="0"/>
              <a:t> </a:t>
            </a:r>
            <a:r>
              <a:rPr lang="ru-RU" dirty="0" err="1"/>
              <a:t>матері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, </a:t>
            </a:r>
            <a:r>
              <a:rPr lang="ru-RU" dirty="0" err="1"/>
              <a:t>по-перше</a:t>
            </a:r>
            <a:r>
              <a:rPr lang="ru-RU" dirty="0"/>
              <a:t>, </a:t>
            </a:r>
            <a:r>
              <a:rPr lang="ru-RU" dirty="0" err="1"/>
              <a:t>сидіти</a:t>
            </a:r>
            <a:r>
              <a:rPr lang="ru-RU" dirty="0"/>
              <a:t> на </a:t>
            </a:r>
            <a:r>
              <a:rPr lang="ru-RU" dirty="0" err="1"/>
              <a:t>порозі</a:t>
            </a:r>
            <a:r>
              <a:rPr lang="ru-RU" dirty="0"/>
              <a:t> - далеко не </a:t>
            </a:r>
            <a:r>
              <a:rPr lang="ru-RU" dirty="0" err="1"/>
              <a:t>найзручніша</a:t>
            </a:r>
            <a:r>
              <a:rPr lang="ru-RU" dirty="0"/>
              <a:t> поза для </a:t>
            </a:r>
            <a:r>
              <a:rPr lang="ru-RU" dirty="0" err="1"/>
              <a:t>вагітної</a:t>
            </a:r>
            <a:r>
              <a:rPr lang="ru-RU" dirty="0"/>
              <a:t>, а </a:t>
            </a:r>
            <a:r>
              <a:rPr lang="ru-RU" dirty="0" err="1"/>
              <a:t>іноді</a:t>
            </a:r>
            <a:r>
              <a:rPr lang="ru-RU" dirty="0"/>
              <a:t> і просто </a:t>
            </a:r>
            <a:r>
              <a:rPr lang="ru-RU" dirty="0" err="1"/>
              <a:t>небезпечна</a:t>
            </a:r>
            <a:r>
              <a:rPr lang="ru-RU" dirty="0"/>
              <a:t>, і, </a:t>
            </a:r>
            <a:r>
              <a:rPr lang="ru-RU" dirty="0" err="1"/>
              <a:t>по-друге</a:t>
            </a:r>
            <a:r>
              <a:rPr lang="ru-RU" dirty="0"/>
              <a:t>, </a:t>
            </a:r>
            <a:r>
              <a:rPr lang="ru-RU" dirty="0" err="1"/>
              <a:t>поріг</a:t>
            </a:r>
            <a:r>
              <a:rPr lang="ru-RU" dirty="0"/>
              <a:t> -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протягів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 до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жінці</a:t>
            </a:r>
            <a:r>
              <a:rPr lang="ru-RU" dirty="0"/>
              <a:t> в такому </a:t>
            </a:r>
            <a:r>
              <a:rPr lang="ru-RU" dirty="0" err="1"/>
              <a:t>стані</a:t>
            </a:r>
            <a:r>
              <a:rPr lang="ru-RU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5112" y="5103674"/>
            <a:ext cx="8113776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5.Не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вагітній</a:t>
            </a:r>
            <a:r>
              <a:rPr lang="ru-RU" dirty="0" smtClean="0"/>
              <a:t> </a:t>
            </a:r>
            <a:r>
              <a:rPr lang="ru-RU" dirty="0"/>
              <a:t>через </a:t>
            </a:r>
            <a:r>
              <a:rPr lang="ru-RU" dirty="0" err="1"/>
              <a:t>вікно</a:t>
            </a:r>
            <a:r>
              <a:rPr lang="ru-RU" dirty="0"/>
              <a:t> </a:t>
            </a:r>
            <a:r>
              <a:rPr lang="ru-RU" dirty="0" err="1"/>
              <a:t>перелазити</a:t>
            </a:r>
            <a:r>
              <a:rPr lang="ru-RU" dirty="0"/>
              <a:t>: пологи </a:t>
            </a:r>
            <a:r>
              <a:rPr lang="ru-RU" dirty="0" err="1"/>
              <a:t>важкими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. Через </a:t>
            </a:r>
            <a:r>
              <a:rPr lang="ru-RU" dirty="0" err="1"/>
              <a:t>вікно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отвір</a:t>
            </a:r>
            <a:r>
              <a:rPr lang="ru-RU" dirty="0"/>
              <a:t> яке </a:t>
            </a:r>
            <a:r>
              <a:rPr lang="ru-RU" dirty="0" err="1"/>
              <a:t>розбиралася</a:t>
            </a:r>
            <a:r>
              <a:rPr lang="ru-RU" dirty="0"/>
              <a:t> в </a:t>
            </a:r>
            <a:r>
              <a:rPr lang="ru-RU" dirty="0" err="1"/>
              <a:t>стіні</a:t>
            </a:r>
            <a:r>
              <a:rPr lang="ru-RU" dirty="0"/>
              <a:t>, за старим </a:t>
            </a:r>
            <a:r>
              <a:rPr lang="ru-RU" dirty="0" err="1"/>
              <a:t>звичаєм</a:t>
            </a:r>
            <a:r>
              <a:rPr lang="ru-RU" dirty="0"/>
              <a:t> з дому </a:t>
            </a:r>
            <a:r>
              <a:rPr lang="ru-RU" dirty="0" err="1"/>
              <a:t>виносили</a:t>
            </a:r>
            <a:r>
              <a:rPr lang="ru-RU" dirty="0"/>
              <a:t> </a:t>
            </a:r>
            <a:r>
              <a:rPr lang="ru-RU" dirty="0" err="1"/>
              <a:t>померлих</a:t>
            </a:r>
            <a:r>
              <a:rPr lang="ru-RU" dirty="0"/>
              <a:t> </a:t>
            </a:r>
            <a:r>
              <a:rPr lang="ru-RU" dirty="0" err="1"/>
              <a:t>злих</a:t>
            </a:r>
            <a:r>
              <a:rPr lang="ru-RU" dirty="0"/>
              <a:t> </a:t>
            </a:r>
            <a:r>
              <a:rPr lang="ru-RU" dirty="0" err="1"/>
              <a:t>чорних</a:t>
            </a:r>
            <a:r>
              <a:rPr lang="ru-RU" dirty="0"/>
              <a:t> </a:t>
            </a:r>
            <a:r>
              <a:rPr lang="ru-RU" dirty="0" err="1"/>
              <a:t>чаклунів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вони не </a:t>
            </a:r>
            <a:r>
              <a:rPr lang="ru-RU" dirty="0" err="1"/>
              <a:t>запам'ятовували</a:t>
            </a:r>
            <a:r>
              <a:rPr lang="ru-RU" dirty="0"/>
              <a:t> дороги назад через </a:t>
            </a:r>
            <a:r>
              <a:rPr lang="ru-RU" dirty="0" err="1"/>
              <a:t>двері</a:t>
            </a:r>
            <a:r>
              <a:rPr lang="ru-RU" dirty="0"/>
              <a:t> і не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для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злодіянь</a:t>
            </a:r>
            <a:r>
              <a:rPr lang="ru-RU" dirty="0"/>
              <a:t>. Так до </a:t>
            </a:r>
            <a:r>
              <a:rPr lang="ru-RU" dirty="0" err="1"/>
              <a:t>речі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похований</a:t>
            </a:r>
            <a:r>
              <a:rPr lang="ru-RU" dirty="0"/>
              <a:t> князь </a:t>
            </a:r>
            <a:r>
              <a:rPr lang="ru-RU" dirty="0" err="1"/>
              <a:t>Володимир</a:t>
            </a:r>
            <a:r>
              <a:rPr lang="ru-RU" dirty="0"/>
              <a:t> Красне Сонечко, вогнем і мечем </a:t>
            </a:r>
            <a:r>
              <a:rPr lang="ru-RU" dirty="0" err="1"/>
              <a:t>хрестив</a:t>
            </a:r>
            <a:r>
              <a:rPr lang="ru-RU" dirty="0"/>
              <a:t> Русь і </a:t>
            </a:r>
            <a:r>
              <a:rPr lang="ru-RU" dirty="0" err="1"/>
              <a:t>приніс</a:t>
            </a:r>
            <a:r>
              <a:rPr lang="ru-RU" dirty="0"/>
              <a:t>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горя </a:t>
            </a:r>
            <a:r>
              <a:rPr lang="ru-RU" dirty="0" err="1"/>
              <a:t>слов'янам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935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Особливості пренатального розвитку дитини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72816"/>
            <a:ext cx="8424936" cy="147732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Індивідуальна</a:t>
            </a:r>
            <a:r>
              <a:rPr lang="ru-RU" dirty="0" smtClean="0"/>
              <a:t> 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починається</a:t>
            </a:r>
            <a:r>
              <a:rPr lang="ru-RU" dirty="0" smtClean="0"/>
              <a:t> не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народження</a:t>
            </a:r>
            <a:r>
              <a:rPr lang="ru-RU" dirty="0" smtClean="0"/>
              <a:t>, а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зачаття</a:t>
            </a:r>
            <a:r>
              <a:rPr lang="ru-RU" dirty="0" smtClean="0"/>
              <a:t>. </a:t>
            </a:r>
            <a:r>
              <a:rPr lang="ru-RU" dirty="0" err="1" smtClean="0"/>
              <a:t>Адже</a:t>
            </a:r>
            <a:r>
              <a:rPr lang="ru-RU" dirty="0" smtClean="0"/>
              <a:t> за </a:t>
            </a:r>
            <a:r>
              <a:rPr lang="ru-RU" dirty="0" err="1" smtClean="0"/>
              <a:t>дев'ять</a:t>
            </a:r>
            <a:r>
              <a:rPr lang="ru-RU" dirty="0" smtClean="0"/>
              <a:t> </a:t>
            </a:r>
            <a:r>
              <a:rPr lang="ru-RU" dirty="0" err="1" smtClean="0"/>
              <a:t>місяців</a:t>
            </a:r>
            <a:r>
              <a:rPr lang="ru-RU" dirty="0" smtClean="0"/>
              <a:t> </a:t>
            </a:r>
            <a:r>
              <a:rPr lang="ru-RU" dirty="0" err="1" smtClean="0"/>
              <a:t>внутріутробного</a:t>
            </a:r>
            <a:r>
              <a:rPr lang="ru-RU" dirty="0" smtClean="0"/>
              <a:t> (</a:t>
            </a:r>
            <a:r>
              <a:rPr lang="ru-RU" dirty="0" err="1" smtClean="0"/>
              <a:t>пренатального</a:t>
            </a:r>
            <a:r>
              <a:rPr lang="ru-RU" dirty="0" smtClean="0"/>
              <a:t>) </a:t>
            </a:r>
            <a:r>
              <a:rPr lang="ru-RU" dirty="0" err="1" smtClean="0"/>
              <a:t>періоду</a:t>
            </a:r>
            <a:r>
              <a:rPr lang="ru-RU" dirty="0" smtClean="0"/>
              <a:t> </a:t>
            </a:r>
            <a:r>
              <a:rPr lang="ru-RU" dirty="0" err="1" smtClean="0"/>
              <a:t>відбуваються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фундаментальні</a:t>
            </a:r>
            <a:r>
              <a:rPr lang="ru-RU" dirty="0" smtClean="0"/>
              <a:t> </a:t>
            </a:r>
            <a:r>
              <a:rPr lang="ru-RU" dirty="0" err="1" smtClean="0"/>
              <a:t>якісні</a:t>
            </a:r>
            <a:r>
              <a:rPr lang="ru-RU" dirty="0" smtClean="0"/>
              <a:t> та </a:t>
            </a:r>
            <a:r>
              <a:rPr lang="ru-RU" dirty="0" err="1" smtClean="0"/>
              <a:t>кількісні</a:t>
            </a:r>
            <a:r>
              <a:rPr lang="ru-RU" dirty="0" smtClean="0"/>
              <a:t> </a:t>
            </a:r>
            <a:r>
              <a:rPr lang="ru-RU" dirty="0" err="1" smtClean="0"/>
              <a:t>фізичні</a:t>
            </a:r>
            <a:r>
              <a:rPr lang="ru-RU" dirty="0" smtClean="0"/>
              <a:t>, </a:t>
            </a:r>
            <a:r>
              <a:rPr lang="ru-RU" dirty="0" err="1" smtClean="0"/>
              <a:t>фізіологічні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</a:t>
            </a:r>
            <a:r>
              <a:rPr lang="ru-RU" dirty="0" err="1" smtClean="0"/>
              <a:t>майбутнього</a:t>
            </a:r>
            <a:r>
              <a:rPr lang="ru-RU" dirty="0" smtClean="0"/>
              <a:t> </a:t>
            </a:r>
            <a:r>
              <a:rPr lang="ru-RU" dirty="0" err="1" smtClean="0"/>
              <a:t>новонародженого</a:t>
            </a:r>
            <a:r>
              <a:rPr lang="ru-RU" dirty="0" smtClean="0"/>
              <a:t>, а й </a:t>
            </a:r>
            <a:r>
              <a:rPr lang="ru-RU" dirty="0" err="1" smtClean="0"/>
              <a:t>інтенсивний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психічний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(у </a:t>
            </a:r>
            <a:r>
              <a:rPr lang="ru-RU" dirty="0" err="1" smtClean="0"/>
              <a:t>другій</a:t>
            </a:r>
            <a:r>
              <a:rPr lang="ru-RU" dirty="0" smtClean="0"/>
              <a:t> </a:t>
            </a:r>
            <a:r>
              <a:rPr lang="ru-RU" dirty="0" err="1" smtClean="0"/>
              <a:t>половині</a:t>
            </a:r>
            <a:r>
              <a:rPr lang="ru-RU" dirty="0" smtClean="0"/>
              <a:t> </a:t>
            </a:r>
            <a:r>
              <a:rPr lang="ru-RU" dirty="0" err="1" smtClean="0"/>
              <a:t>вагітності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323528" y="3429000"/>
            <a:ext cx="1152128" cy="1224136"/>
          </a:xfrm>
          <a:prstGeom prst="curv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0464" y="3789040"/>
            <a:ext cx="7402016" cy="25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зумовлюють</a:t>
            </a:r>
            <a:r>
              <a:rPr lang="ru-RU" dirty="0" smtClean="0"/>
              <a:t> характер </a:t>
            </a:r>
            <a:r>
              <a:rPr lang="ru-RU" dirty="0" err="1" smtClean="0"/>
              <a:t>розвитку</a:t>
            </a:r>
            <a:r>
              <a:rPr lang="ru-RU" dirty="0" smtClean="0"/>
              <a:t> на </a:t>
            </a:r>
            <a:r>
              <a:rPr lang="ru-RU" dirty="0" err="1" smtClean="0"/>
              <a:t>наступних</a:t>
            </a:r>
            <a:r>
              <a:rPr lang="ru-RU" dirty="0" smtClean="0"/>
              <a:t> </a:t>
            </a:r>
            <a:r>
              <a:rPr lang="ru-RU" dirty="0" err="1" smtClean="0"/>
              <a:t>етапах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 і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дорослої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. </a:t>
            </a:r>
            <a:r>
              <a:rPr lang="ru-RU" dirty="0" err="1" smtClean="0"/>
              <a:t>Дозрівання</a:t>
            </a:r>
            <a:r>
              <a:rPr lang="ru-RU" dirty="0" smtClean="0"/>
              <a:t> </a:t>
            </a:r>
            <a:r>
              <a:rPr lang="ru-RU" dirty="0" err="1" smtClean="0"/>
              <a:t>майбутнього</a:t>
            </a:r>
            <a:r>
              <a:rPr lang="ru-RU" dirty="0" smtClean="0"/>
              <a:t> </a:t>
            </a:r>
            <a:r>
              <a:rPr lang="ru-RU" dirty="0" err="1" smtClean="0"/>
              <a:t>немовляти</a:t>
            </a:r>
            <a:r>
              <a:rPr lang="ru-RU" dirty="0" smtClean="0"/>
              <a:t> у </a:t>
            </a:r>
            <a:r>
              <a:rPr lang="ru-RU" dirty="0" err="1" smtClean="0"/>
              <a:t>пренатальному</a:t>
            </a:r>
            <a:r>
              <a:rPr lang="ru-RU" dirty="0" smtClean="0"/>
              <a:t> </a:t>
            </a:r>
            <a:r>
              <a:rPr lang="ru-RU" dirty="0" err="1" smtClean="0"/>
              <a:t>періоді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 в строго </a:t>
            </a:r>
            <a:r>
              <a:rPr lang="ru-RU" dirty="0" err="1" smtClean="0"/>
              <a:t>контрольованому</a:t>
            </a:r>
            <a:r>
              <a:rPr lang="ru-RU" dirty="0" smtClean="0"/>
              <a:t> </a:t>
            </a:r>
            <a:r>
              <a:rPr lang="ru-RU" dirty="0" err="1" smtClean="0"/>
              <a:t>середовищі</a:t>
            </a:r>
            <a:r>
              <a:rPr lang="ru-RU" dirty="0" smtClean="0"/>
              <a:t> - </a:t>
            </a:r>
            <a:r>
              <a:rPr lang="ru-RU" dirty="0" err="1" smtClean="0"/>
              <a:t>матці</a:t>
            </a:r>
            <a:r>
              <a:rPr lang="ru-RU" dirty="0" smtClean="0"/>
              <a:t> - і </a:t>
            </a:r>
            <a:r>
              <a:rPr lang="ru-RU" dirty="0" err="1" smtClean="0"/>
              <a:t>долає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послідовних</a:t>
            </a:r>
            <a:r>
              <a:rPr lang="ru-RU" dirty="0" smtClean="0"/>
              <a:t> </a:t>
            </a:r>
            <a:r>
              <a:rPr lang="ru-RU" dirty="0" err="1" smtClean="0"/>
              <a:t>етапів</a:t>
            </a:r>
            <a:r>
              <a:rPr lang="ru-RU" dirty="0" smtClean="0"/>
              <a:t>. Але </a:t>
            </a:r>
            <a:r>
              <a:rPr lang="ru-RU" dirty="0" err="1" smtClean="0"/>
              <a:t>навіть</a:t>
            </a:r>
            <a:r>
              <a:rPr lang="ru-RU" dirty="0" smtClean="0"/>
              <a:t> і в </a:t>
            </a:r>
            <a:r>
              <a:rPr lang="ru-RU" dirty="0" err="1" smtClean="0"/>
              <a:t>материнській</a:t>
            </a:r>
            <a:r>
              <a:rPr lang="ru-RU" dirty="0" smtClean="0"/>
              <a:t> </a:t>
            </a:r>
            <a:r>
              <a:rPr lang="ru-RU" dirty="0" err="1" smtClean="0"/>
              <a:t>утробі</a:t>
            </a:r>
            <a:r>
              <a:rPr lang="ru-RU" dirty="0" smtClean="0"/>
              <a:t> </a:t>
            </a:r>
            <a:r>
              <a:rPr lang="ru-RU" dirty="0" err="1" smtClean="0"/>
              <a:t>зовнішнє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впливає</a:t>
            </a:r>
            <a:r>
              <a:rPr lang="ru-RU" dirty="0" smtClean="0"/>
              <a:t> на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. Практично з моменту </a:t>
            </a:r>
            <a:r>
              <a:rPr lang="ru-RU" dirty="0" err="1" smtClean="0"/>
              <a:t>зачаття</a:t>
            </a:r>
            <a:r>
              <a:rPr lang="ru-RU" dirty="0" smtClean="0"/>
              <a:t> </a:t>
            </a:r>
            <a:r>
              <a:rPr lang="ru-RU" dirty="0" err="1" smtClean="0"/>
              <a:t>дитина</a:t>
            </a:r>
            <a:r>
              <a:rPr lang="ru-RU" dirty="0" smtClean="0"/>
              <a:t> </a:t>
            </a:r>
            <a:r>
              <a:rPr lang="ru-RU" dirty="0" err="1" smtClean="0"/>
              <a:t>стає</a:t>
            </a:r>
            <a:r>
              <a:rPr lang="ru-RU" dirty="0" smtClean="0"/>
              <a:t> </a:t>
            </a:r>
            <a:r>
              <a:rPr lang="ru-RU" dirty="0" err="1" smtClean="0"/>
              <a:t>елементом</a:t>
            </a:r>
            <a:r>
              <a:rPr lang="ru-RU" dirty="0" smtClean="0"/>
              <a:t> </a:t>
            </a:r>
            <a:r>
              <a:rPr lang="ru-RU" dirty="0" err="1" smtClean="0"/>
              <a:t>ситуації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формується</a:t>
            </a:r>
            <a:r>
              <a:rPr lang="ru-RU" dirty="0" smtClean="0"/>
              <a:t> в </a:t>
            </a:r>
            <a:r>
              <a:rPr lang="ru-RU" dirty="0" err="1" smtClean="0"/>
              <a:t>навколишньому</a:t>
            </a:r>
            <a:r>
              <a:rPr lang="ru-RU" dirty="0" smtClean="0"/>
              <a:t> </a:t>
            </a:r>
            <a:r>
              <a:rPr lang="ru-RU" dirty="0" err="1" smtClean="0"/>
              <a:t>середовищі</a:t>
            </a:r>
            <a:r>
              <a:rPr lang="ru-RU" dirty="0" smtClean="0"/>
              <a:t>. </a:t>
            </a:r>
            <a:r>
              <a:rPr lang="ru-RU" dirty="0" err="1" smtClean="0"/>
              <a:t>Радість</a:t>
            </a:r>
            <a:r>
              <a:rPr lang="ru-RU" dirty="0" smtClean="0"/>
              <a:t> і </a:t>
            </a:r>
            <a:r>
              <a:rPr lang="ru-RU" dirty="0" err="1" smtClean="0"/>
              <a:t>побоювання</a:t>
            </a:r>
            <a:r>
              <a:rPr lang="ru-RU" dirty="0" smtClean="0"/>
              <a:t>, </a:t>
            </a:r>
            <a:r>
              <a:rPr lang="ru-RU" dirty="0" err="1" smtClean="0"/>
              <a:t>добробут</a:t>
            </a:r>
            <a:r>
              <a:rPr lang="ru-RU" dirty="0" smtClean="0"/>
              <a:t> і </a:t>
            </a:r>
            <a:r>
              <a:rPr lang="ru-RU" dirty="0" err="1" smtClean="0"/>
              <a:t>нестачі</a:t>
            </a:r>
            <a:r>
              <a:rPr lang="ru-RU" dirty="0" smtClean="0"/>
              <a:t>, </a:t>
            </a:r>
            <a:r>
              <a:rPr lang="ru-RU" dirty="0" err="1" smtClean="0"/>
              <a:t>стабільність</a:t>
            </a:r>
            <a:r>
              <a:rPr lang="ru-RU" dirty="0" smtClean="0"/>
              <a:t> і </a:t>
            </a:r>
            <a:r>
              <a:rPr lang="ru-RU" dirty="0" err="1" smtClean="0"/>
              <a:t>потрясіння</a:t>
            </a:r>
            <a:r>
              <a:rPr lang="ru-RU" dirty="0" smtClean="0"/>
              <a:t>, </a:t>
            </a:r>
            <a:r>
              <a:rPr lang="ru-RU" dirty="0" err="1" smtClean="0"/>
              <a:t>здоров'я</a:t>
            </a:r>
            <a:r>
              <a:rPr lang="ru-RU" dirty="0" smtClean="0"/>
              <a:t> і </a:t>
            </a:r>
            <a:r>
              <a:rPr lang="ru-RU" dirty="0" err="1" smtClean="0"/>
              <a:t>хвороби</a:t>
            </a:r>
            <a:r>
              <a:rPr lang="ru-RU" dirty="0" smtClean="0"/>
              <a:t> у </a:t>
            </a:r>
            <a:r>
              <a:rPr lang="ru-RU" dirty="0" err="1" smtClean="0"/>
              <a:t>сім'ї</a:t>
            </a:r>
            <a:r>
              <a:rPr lang="ru-RU" dirty="0" smtClean="0"/>
              <a:t>, яка </a:t>
            </a:r>
            <a:r>
              <a:rPr lang="ru-RU" dirty="0" err="1" smtClean="0"/>
              <a:t>очікує</a:t>
            </a:r>
            <a:r>
              <a:rPr lang="ru-RU" dirty="0" smtClean="0"/>
              <a:t> </a:t>
            </a:r>
            <a:r>
              <a:rPr lang="ru-RU" dirty="0" err="1" smtClean="0"/>
              <a:t>дитину</a:t>
            </a:r>
            <a:r>
              <a:rPr lang="ru-RU" dirty="0" smtClean="0"/>
              <a:t>, </a:t>
            </a:r>
            <a:r>
              <a:rPr lang="ru-RU" dirty="0" err="1" smtClean="0"/>
              <a:t>впливають</a:t>
            </a:r>
            <a:r>
              <a:rPr lang="ru-RU" dirty="0" smtClean="0"/>
              <a:t> на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пренатальний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7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08720"/>
            <a:ext cx="8640960" cy="4801314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Пологи </a:t>
            </a:r>
            <a:r>
              <a:rPr lang="ru-RU" dirty="0" err="1"/>
              <a:t>зазвичай</a:t>
            </a:r>
            <a:r>
              <a:rPr lang="ru-RU" dirty="0"/>
              <a:t> проходили в </a:t>
            </a:r>
            <a:r>
              <a:rPr lang="ru-RU" dirty="0" err="1"/>
              <a:t>лазні</a:t>
            </a:r>
            <a:r>
              <a:rPr lang="ru-RU" dirty="0"/>
              <a:t> і </a:t>
            </a:r>
            <a:r>
              <a:rPr lang="ru-RU" dirty="0" err="1"/>
              <a:t>народжували</a:t>
            </a:r>
            <a:r>
              <a:rPr lang="ru-RU" dirty="0"/>
              <a:t> в воду. </a:t>
            </a:r>
            <a:r>
              <a:rPr lang="ru-RU" dirty="0" err="1"/>
              <a:t>Запрошували</a:t>
            </a:r>
            <a:r>
              <a:rPr lang="ru-RU" dirty="0"/>
              <a:t> </a:t>
            </a:r>
            <a:r>
              <a:rPr lang="ru-RU" dirty="0" err="1"/>
              <a:t>повивальну</a:t>
            </a:r>
            <a:r>
              <a:rPr lang="ru-RU" dirty="0"/>
              <a:t> бабку (у Пермяков вона </a:t>
            </a:r>
            <a:r>
              <a:rPr lang="ru-RU" dirty="0" err="1"/>
              <a:t>звалася</a:t>
            </a:r>
            <a:r>
              <a:rPr lang="ru-RU" dirty="0"/>
              <a:t> йог-баба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бабатчісь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та, яка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жінці</a:t>
            </a:r>
            <a:r>
              <a:rPr lang="ru-RU" dirty="0"/>
              <a:t> </a:t>
            </a:r>
            <a:r>
              <a:rPr lang="ru-RU" dirty="0" err="1"/>
              <a:t>обабився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«баба» </a:t>
            </a:r>
            <a:r>
              <a:rPr lang="ru-RU" dirty="0" err="1"/>
              <a:t>це</a:t>
            </a:r>
            <a:r>
              <a:rPr lang="ru-RU" dirty="0"/>
              <a:t> на </a:t>
            </a:r>
            <a:r>
              <a:rPr lang="ru-RU" dirty="0" err="1"/>
              <a:t>давньослов'янське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«врата </a:t>
            </a:r>
            <a:r>
              <a:rPr lang="ru-RU" dirty="0" err="1"/>
              <a:t>Междумірья</a:t>
            </a:r>
            <a:r>
              <a:rPr lang="ru-RU" dirty="0"/>
              <a:t>»,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відкриває</a:t>
            </a:r>
            <a:r>
              <a:rPr lang="ru-RU" dirty="0"/>
              <a:t> </a:t>
            </a:r>
            <a:r>
              <a:rPr lang="ru-RU" dirty="0" err="1"/>
              <a:t>рожаница</a:t>
            </a:r>
            <a:r>
              <a:rPr lang="ru-RU" dirty="0"/>
              <a:t> </a:t>
            </a:r>
            <a:r>
              <a:rPr lang="ru-RU" dirty="0" err="1"/>
              <a:t>даючи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новій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). </a:t>
            </a:r>
            <a:r>
              <a:rPr lang="ru-RU" dirty="0" err="1"/>
              <a:t>Її</a:t>
            </a:r>
            <a:r>
              <a:rPr lang="ru-RU" dirty="0"/>
              <a:t> закликали </a:t>
            </a:r>
            <a:r>
              <a:rPr lang="ru-RU" dirty="0" err="1"/>
              <a:t>нерідко</a:t>
            </a:r>
            <a:r>
              <a:rPr lang="ru-RU" dirty="0"/>
              <a:t> перед пологами, але </a:t>
            </a:r>
            <a:r>
              <a:rPr lang="ru-RU" dirty="0" err="1"/>
              <a:t>чаші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 для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обрядів</a:t>
            </a:r>
            <a:r>
              <a:rPr lang="ru-RU" dirty="0"/>
              <a:t>. Повитуха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неодмінно</a:t>
            </a:r>
            <a:r>
              <a:rPr lang="ru-RU" dirty="0"/>
              <a:t> </a:t>
            </a:r>
            <a:r>
              <a:rPr lang="ru-RU" dirty="0" err="1"/>
              <a:t>літня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, у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діти</a:t>
            </a:r>
            <a:r>
              <a:rPr lang="ru-RU" dirty="0"/>
              <a:t>. </a:t>
            </a:r>
            <a:r>
              <a:rPr lang="ru-RU" dirty="0" err="1"/>
              <a:t>Перевага</a:t>
            </a:r>
            <a:r>
              <a:rPr lang="ru-RU" dirty="0"/>
              <a:t> </a:t>
            </a:r>
            <a:r>
              <a:rPr lang="ru-RU" dirty="0" err="1"/>
              <a:t>віддавалася</a:t>
            </a:r>
            <a:r>
              <a:rPr lang="ru-RU" dirty="0"/>
              <a:t> </a:t>
            </a:r>
            <a:r>
              <a:rPr lang="ru-RU" dirty="0" err="1"/>
              <a:t>шановним</a:t>
            </a:r>
            <a:r>
              <a:rPr lang="ru-RU" dirty="0"/>
              <a:t> вдовам і </a:t>
            </a:r>
            <a:r>
              <a:rPr lang="ru-RU" dirty="0" err="1"/>
              <a:t>взагалі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жінкам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вели </a:t>
            </a:r>
            <a:r>
              <a:rPr lang="ru-RU" dirty="0" err="1"/>
              <a:t>бездоганну</a:t>
            </a:r>
            <a:r>
              <a:rPr lang="ru-RU" dirty="0"/>
              <a:t> </a:t>
            </a:r>
            <a:r>
              <a:rPr lang="ru-RU" dirty="0" err="1"/>
              <a:t>моральну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вміли</a:t>
            </a:r>
            <a:r>
              <a:rPr lang="ru-RU" dirty="0"/>
              <a:t> </a:t>
            </a:r>
            <a:r>
              <a:rPr lang="ru-RU" dirty="0" err="1"/>
              <a:t>лікувати</a:t>
            </a:r>
            <a:r>
              <a:rPr lang="ru-RU" dirty="0"/>
              <a:t> </a:t>
            </a:r>
            <a:r>
              <a:rPr lang="ru-RU" dirty="0" err="1"/>
              <a:t>змовами</a:t>
            </a:r>
            <a:r>
              <a:rPr lang="ru-RU" dirty="0"/>
              <a:t>. Для </a:t>
            </a:r>
            <a:r>
              <a:rPr lang="ru-RU" dirty="0" err="1"/>
              <a:t>полегшення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 </a:t>
            </a:r>
            <a:r>
              <a:rPr lang="ru-RU" dirty="0" err="1"/>
              <a:t>породіллі</a:t>
            </a:r>
            <a:r>
              <a:rPr lang="ru-RU" dirty="0"/>
              <a:t> </a:t>
            </a:r>
            <a:r>
              <a:rPr lang="ru-RU" dirty="0" err="1"/>
              <a:t>розплітали</a:t>
            </a:r>
            <a:r>
              <a:rPr lang="ru-RU" dirty="0"/>
              <a:t> коси, все </a:t>
            </a:r>
            <a:r>
              <a:rPr lang="ru-RU" dirty="0" err="1"/>
              <a:t>вузлики</a:t>
            </a:r>
            <a:r>
              <a:rPr lang="ru-RU" dirty="0"/>
              <a:t> на </a:t>
            </a:r>
            <a:r>
              <a:rPr lang="ru-RU" dirty="0" err="1"/>
              <a:t>одязі</a:t>
            </a:r>
            <a:r>
              <a:rPr lang="ru-RU" dirty="0"/>
              <a:t> </a:t>
            </a:r>
            <a:r>
              <a:rPr lang="ru-RU" dirty="0" err="1"/>
              <a:t>розв'язували</a:t>
            </a:r>
            <a:r>
              <a:rPr lang="ru-RU" dirty="0"/>
              <a:t> і </a:t>
            </a:r>
            <a:r>
              <a:rPr lang="ru-RU" dirty="0" err="1"/>
              <a:t>двері</a:t>
            </a:r>
            <a:r>
              <a:rPr lang="ru-RU" dirty="0"/>
              <a:t> все </a:t>
            </a:r>
            <a:r>
              <a:rPr lang="ru-RU" dirty="0" err="1"/>
              <a:t>відмикали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err="1" smtClean="0"/>
              <a:t>Важко</a:t>
            </a:r>
            <a:r>
              <a:rPr lang="ru-RU" dirty="0" smtClean="0"/>
              <a:t> </a:t>
            </a:r>
            <a:r>
              <a:rPr lang="ru-RU" dirty="0" err="1"/>
              <a:t>жінка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народжує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повинна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ходити</a:t>
            </a:r>
            <a:r>
              <a:rPr lang="ru-RU" dirty="0"/>
              <a:t> через пороги (символ кордону </a:t>
            </a:r>
            <a:r>
              <a:rPr lang="ru-RU" dirty="0" err="1"/>
              <a:t>світів</a:t>
            </a:r>
            <a:r>
              <a:rPr lang="ru-RU" dirty="0"/>
              <a:t>) взад і вперед. </a:t>
            </a:r>
            <a:r>
              <a:rPr lang="ru-RU" dirty="0" err="1"/>
              <a:t>Вважалося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вузол</a:t>
            </a:r>
            <a:r>
              <a:rPr lang="ru-RU" dirty="0"/>
              <a:t> </a:t>
            </a:r>
            <a:r>
              <a:rPr lang="ru-RU" dirty="0" err="1"/>
              <a:t>зав'язує</a:t>
            </a:r>
            <a:r>
              <a:rPr lang="ru-RU" dirty="0"/>
              <a:t> </a:t>
            </a:r>
            <a:r>
              <a:rPr lang="ru-RU" dirty="0" err="1"/>
              <a:t>дитині</a:t>
            </a:r>
            <a:r>
              <a:rPr lang="ru-RU" dirty="0"/>
              <a:t> </a:t>
            </a:r>
            <a:r>
              <a:rPr lang="ru-RU" dirty="0" err="1"/>
              <a:t>вихід</a:t>
            </a:r>
            <a:r>
              <a:rPr lang="ru-RU" dirty="0"/>
              <a:t> в </a:t>
            </a:r>
            <a:r>
              <a:rPr lang="ru-RU" dirty="0" err="1"/>
              <a:t>світ</a:t>
            </a:r>
            <a:r>
              <a:rPr lang="ru-RU" dirty="0"/>
              <a:t>.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прикмета</a:t>
            </a:r>
            <a:r>
              <a:rPr lang="ru-RU" dirty="0"/>
              <a:t> </a:t>
            </a:r>
            <a:r>
              <a:rPr lang="ru-RU" dirty="0" err="1"/>
              <a:t>сягає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корінням</a:t>
            </a:r>
            <a:r>
              <a:rPr lang="ru-RU" dirty="0"/>
              <a:t> в </a:t>
            </a:r>
            <a:r>
              <a:rPr lang="ru-RU" dirty="0" err="1"/>
              <a:t>давню</a:t>
            </a:r>
            <a:r>
              <a:rPr lang="ru-RU" dirty="0"/>
              <a:t> </a:t>
            </a:r>
            <a:r>
              <a:rPr lang="ru-RU" dirty="0" err="1"/>
              <a:t>старовину</a:t>
            </a:r>
            <a:r>
              <a:rPr lang="ru-RU" dirty="0"/>
              <a:t>, коли на </a:t>
            </a:r>
            <a:r>
              <a:rPr lang="ru-RU" dirty="0" err="1"/>
              <a:t>Русі</a:t>
            </a:r>
            <a:r>
              <a:rPr lang="ru-RU" dirty="0"/>
              <a:t> </a:t>
            </a:r>
            <a:r>
              <a:rPr lang="ru-RU" dirty="0" err="1"/>
              <a:t>існувало</a:t>
            </a:r>
            <a:r>
              <a:rPr lang="ru-RU" dirty="0"/>
              <a:t> </a:t>
            </a:r>
            <a:r>
              <a:rPr lang="ru-RU" dirty="0" err="1"/>
              <a:t>вузликове</a:t>
            </a:r>
            <a:r>
              <a:rPr lang="ru-RU" dirty="0"/>
              <a:t> письмо, -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користувалися</a:t>
            </a:r>
            <a:r>
              <a:rPr lang="ru-RU" dirty="0"/>
              <a:t> </a:t>
            </a:r>
            <a:r>
              <a:rPr lang="ru-RU" dirty="0" err="1"/>
              <a:t>волхви</a:t>
            </a:r>
            <a:r>
              <a:rPr lang="ru-RU" dirty="0"/>
              <a:t> і </a:t>
            </a:r>
            <a:r>
              <a:rPr lang="ru-RU" dirty="0" err="1"/>
              <a:t>билин</a:t>
            </a:r>
            <a:r>
              <a:rPr lang="ru-RU" dirty="0"/>
              <a:t>, </a:t>
            </a:r>
            <a:r>
              <a:rPr lang="ru-RU" dirty="0" err="1"/>
              <a:t>вив'язуючи</a:t>
            </a:r>
            <a:r>
              <a:rPr lang="ru-RU" dirty="0"/>
              <a:t> нитки в </a:t>
            </a:r>
            <a:r>
              <a:rPr lang="ru-RU" dirty="0" err="1"/>
              <a:t>свого</a:t>
            </a:r>
            <a:r>
              <a:rPr lang="ru-RU" dirty="0"/>
              <a:t> роду </a:t>
            </a:r>
            <a:r>
              <a:rPr lang="ru-RU" dirty="0" err="1"/>
              <a:t>ієрогліфи</a:t>
            </a:r>
            <a:r>
              <a:rPr lang="ru-RU" dirty="0"/>
              <a:t> (</a:t>
            </a:r>
            <a:r>
              <a:rPr lang="ru-RU" dirty="0" err="1"/>
              <a:t>звідси</a:t>
            </a:r>
            <a:r>
              <a:rPr lang="ru-RU" dirty="0"/>
              <a:t> </a:t>
            </a:r>
            <a:r>
              <a:rPr lang="ru-RU" dirty="0" err="1"/>
              <a:t>старовинні</a:t>
            </a:r>
            <a:r>
              <a:rPr lang="ru-RU" dirty="0"/>
              <a:t> </a:t>
            </a:r>
            <a:r>
              <a:rPr lang="ru-RU" dirty="0" err="1"/>
              <a:t>вирази</a:t>
            </a:r>
            <a:r>
              <a:rPr lang="ru-RU" dirty="0"/>
              <a:t>: «</a:t>
            </a:r>
            <a:r>
              <a:rPr lang="ru-RU" dirty="0" err="1"/>
              <a:t>плетіння</a:t>
            </a:r>
            <a:r>
              <a:rPr lang="ru-RU" dirty="0"/>
              <a:t> словес», «</a:t>
            </a:r>
            <a:r>
              <a:rPr lang="ru-RU" dirty="0" err="1"/>
              <a:t>наплів</a:t>
            </a:r>
            <a:r>
              <a:rPr lang="ru-RU" dirty="0"/>
              <a:t> </a:t>
            </a:r>
            <a:r>
              <a:rPr lang="ru-RU" dirty="0" err="1"/>
              <a:t>сім</a:t>
            </a:r>
            <a:r>
              <a:rPr lang="ru-RU" dirty="0"/>
              <a:t> </a:t>
            </a:r>
            <a:r>
              <a:rPr lang="ru-RU" dirty="0" err="1"/>
              <a:t>мішків</a:t>
            </a:r>
            <a:r>
              <a:rPr lang="ru-RU" dirty="0"/>
              <a:t> </a:t>
            </a:r>
            <a:r>
              <a:rPr lang="ru-RU" dirty="0" err="1"/>
              <a:t>гречаної</a:t>
            </a:r>
            <a:r>
              <a:rPr lang="ru-RU" dirty="0"/>
              <a:t> </a:t>
            </a:r>
            <a:r>
              <a:rPr lang="ru-RU" dirty="0" err="1"/>
              <a:t>вовни</a:t>
            </a:r>
            <a:r>
              <a:rPr lang="ru-RU" dirty="0"/>
              <a:t>»). Таким чином, </a:t>
            </a:r>
            <a:r>
              <a:rPr lang="ru-RU" dirty="0" err="1"/>
              <a:t>вузол</a:t>
            </a:r>
            <a:r>
              <a:rPr lang="ru-RU" dirty="0"/>
              <a:t> </a:t>
            </a:r>
            <a:r>
              <a:rPr lang="ru-RU" dirty="0" err="1"/>
              <a:t>міг</a:t>
            </a:r>
            <a:r>
              <a:rPr lang="ru-RU" dirty="0"/>
              <a:t> </a:t>
            </a:r>
            <a:r>
              <a:rPr lang="ru-RU" dirty="0" err="1"/>
              <a:t>позначати</a:t>
            </a:r>
            <a:r>
              <a:rPr lang="ru-RU" dirty="0"/>
              <a:t> будь-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словесний</a:t>
            </a:r>
            <a:r>
              <a:rPr lang="ru-RU" dirty="0"/>
              <a:t> знак.</a:t>
            </a:r>
          </a:p>
        </p:txBody>
      </p:sp>
    </p:spTree>
    <p:extLst>
      <p:ext uri="{BB962C8B-B14F-4D97-AF65-F5344CB8AC3E}">
        <p14:creationId xmlns:p14="http://schemas.microsoft.com/office/powerpoint/2010/main" val="1261471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404664"/>
            <a:ext cx="4464496" cy="56886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Погляди на </a:t>
            </a:r>
            <a:r>
              <a:rPr lang="ru-RU" dirty="0" err="1"/>
              <a:t>присутність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 при пологах </a:t>
            </a:r>
            <a:r>
              <a:rPr lang="ru-RU" dirty="0" err="1"/>
              <a:t>розрізнялися</a:t>
            </a:r>
            <a:r>
              <a:rPr lang="ru-RU" dirty="0"/>
              <a:t> у </a:t>
            </a:r>
            <a:r>
              <a:rPr lang="ru-RU" dirty="0" err="1"/>
              <a:t>слов'ян</a:t>
            </a:r>
            <a:r>
              <a:rPr lang="ru-RU" dirty="0"/>
              <a:t> великою </a:t>
            </a:r>
            <a:r>
              <a:rPr lang="ru-RU" dirty="0" err="1"/>
              <a:t>різноманітністю</a:t>
            </a:r>
            <a:r>
              <a:rPr lang="ru-RU" dirty="0"/>
              <a:t>. 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місцях</a:t>
            </a:r>
            <a:r>
              <a:rPr lang="ru-RU" dirty="0"/>
              <a:t> </a:t>
            </a:r>
            <a:r>
              <a:rPr lang="ru-RU" dirty="0" err="1"/>
              <a:t>чоловік</a:t>
            </a:r>
            <a:r>
              <a:rPr lang="ru-RU" dirty="0"/>
              <a:t> не </a:t>
            </a:r>
            <a:r>
              <a:rPr lang="ru-RU" dirty="0" err="1"/>
              <a:t>міг</a:t>
            </a:r>
            <a:r>
              <a:rPr lang="ru-RU" dirty="0"/>
              <a:t> бути </a:t>
            </a:r>
            <a:r>
              <a:rPr lang="ru-RU" dirty="0" err="1"/>
              <a:t>присутнім</a:t>
            </a:r>
            <a:r>
              <a:rPr lang="ru-RU" dirty="0"/>
              <a:t> при пологах </a:t>
            </a:r>
            <a:r>
              <a:rPr lang="ru-RU" dirty="0" err="1"/>
              <a:t>дружини</a:t>
            </a:r>
            <a:r>
              <a:rPr lang="ru-RU" dirty="0"/>
              <a:t>, тому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присутність</a:t>
            </a:r>
            <a:r>
              <a:rPr lang="ru-RU" dirty="0"/>
              <a:t> </a:t>
            </a:r>
            <a:r>
              <a:rPr lang="ru-RU" dirty="0" err="1"/>
              <a:t>порушує</a:t>
            </a:r>
            <a:r>
              <a:rPr lang="ru-RU" dirty="0"/>
              <a:t> принцип здорового </a:t>
            </a:r>
            <a:r>
              <a:rPr lang="ru-RU" dirty="0" err="1"/>
              <a:t>розуму</a:t>
            </a:r>
            <a:r>
              <a:rPr lang="ru-RU" dirty="0"/>
              <a:t>: «не </a:t>
            </a:r>
            <a:r>
              <a:rPr lang="ru-RU" dirty="0" err="1"/>
              <a:t>місце</a:t>
            </a:r>
            <a:r>
              <a:rPr lang="ru-RU" dirty="0"/>
              <a:t> мужикам там бути, де </a:t>
            </a:r>
            <a:r>
              <a:rPr lang="ru-RU" dirty="0" err="1"/>
              <a:t>баби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справи</a:t>
            </a:r>
            <a:r>
              <a:rPr lang="ru-RU" dirty="0"/>
              <a:t> </a:t>
            </a:r>
            <a:r>
              <a:rPr lang="ru-RU" dirty="0" err="1"/>
              <a:t>роблять</a:t>
            </a:r>
            <a:r>
              <a:rPr lang="ru-RU" dirty="0"/>
              <a:t>».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місцях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присутність</a:t>
            </a:r>
            <a:r>
              <a:rPr lang="ru-RU" dirty="0"/>
              <a:t> </a:t>
            </a:r>
            <a:r>
              <a:rPr lang="ru-RU" dirty="0" err="1"/>
              <a:t>вважалося</a:t>
            </a:r>
            <a:r>
              <a:rPr lang="ru-RU" dirty="0"/>
              <a:t> </a:t>
            </a:r>
            <a:r>
              <a:rPr lang="ru-RU" dirty="0" err="1"/>
              <a:t>байдужим</a:t>
            </a:r>
            <a:r>
              <a:rPr lang="ru-RU" dirty="0"/>
              <a:t>. Були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, де </a:t>
            </a:r>
            <a:r>
              <a:rPr lang="ru-RU" dirty="0" err="1"/>
              <a:t>присутність</a:t>
            </a:r>
            <a:r>
              <a:rPr lang="ru-RU" dirty="0"/>
              <a:t> </a:t>
            </a:r>
            <a:r>
              <a:rPr lang="ru-RU" dirty="0" err="1"/>
              <a:t>чоловіка</a:t>
            </a:r>
            <a:r>
              <a:rPr lang="ru-RU" dirty="0"/>
              <a:t> при пологах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обов'язковим</a:t>
            </a:r>
            <a:r>
              <a:rPr lang="ru-RU" dirty="0"/>
              <a:t>, так як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присутністю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брав </a:t>
            </a:r>
            <a:r>
              <a:rPr lang="ru-RU" dirty="0" err="1"/>
              <a:t>частина</a:t>
            </a:r>
            <a:r>
              <a:rPr lang="ru-RU" dirty="0"/>
              <a:t> мук </a:t>
            </a:r>
            <a:r>
              <a:rPr lang="ru-RU" dirty="0" err="1"/>
              <a:t>жінки</a:t>
            </a:r>
            <a:r>
              <a:rPr lang="ru-RU" dirty="0"/>
              <a:t> на себе. </a:t>
            </a:r>
            <a:r>
              <a:rPr lang="ru-RU" dirty="0" err="1"/>
              <a:t>Вважалося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корисним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для </a:t>
            </a:r>
            <a:r>
              <a:rPr lang="ru-RU" dirty="0" err="1"/>
              <a:t>прискорення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, </a:t>
            </a:r>
            <a:r>
              <a:rPr lang="ru-RU" dirty="0" err="1"/>
              <a:t>батько</a:t>
            </a:r>
            <a:r>
              <a:rPr lang="ru-RU" dirty="0"/>
              <a:t> переступив через </a:t>
            </a:r>
            <a:r>
              <a:rPr lang="ru-RU" dirty="0" err="1"/>
              <a:t>породіллю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2060848"/>
            <a:ext cx="2862064" cy="45243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Вважалося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той, </a:t>
            </a:r>
            <a:r>
              <a:rPr lang="ru-RU" dirty="0" err="1"/>
              <a:t>хто</a:t>
            </a:r>
            <a:r>
              <a:rPr lang="ru-RU" dirty="0"/>
              <a:t> народиться в молодика, буде </a:t>
            </a:r>
            <a:r>
              <a:rPr lang="ru-RU" dirty="0" err="1"/>
              <a:t>жити</a:t>
            </a:r>
            <a:r>
              <a:rPr lang="ru-RU" dirty="0"/>
              <a:t> </a:t>
            </a:r>
            <a:r>
              <a:rPr lang="ru-RU" dirty="0" err="1"/>
              <a:t>довго</a:t>
            </a:r>
            <a:r>
              <a:rPr lang="ru-RU" dirty="0"/>
              <a:t> і </a:t>
            </a:r>
            <a:r>
              <a:rPr lang="ru-RU" dirty="0" err="1"/>
              <a:t>щасливо</a:t>
            </a:r>
            <a:r>
              <a:rPr lang="ru-RU" dirty="0"/>
              <a:t>.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місяця</a:t>
            </a:r>
            <a:r>
              <a:rPr lang="ru-RU" dirty="0"/>
              <a:t> як на моря і </a:t>
            </a:r>
            <a:r>
              <a:rPr lang="ru-RU" dirty="0" err="1"/>
              <a:t>океани</a:t>
            </a:r>
            <a:r>
              <a:rPr lang="ru-RU" dirty="0"/>
              <a:t> (</a:t>
            </a:r>
            <a:r>
              <a:rPr lang="ru-RU" dirty="0" err="1"/>
              <a:t>припливи</a:t>
            </a:r>
            <a:r>
              <a:rPr lang="ru-RU" dirty="0"/>
              <a:t> і </a:t>
            </a:r>
            <a:r>
              <a:rPr lang="ru-RU" dirty="0" err="1"/>
              <a:t>відливи</a:t>
            </a:r>
            <a:r>
              <a:rPr lang="ru-RU" dirty="0"/>
              <a:t>), так і на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рідини</a:t>
            </a:r>
            <a:r>
              <a:rPr lang="ru-RU" dirty="0"/>
              <a:t> </a:t>
            </a:r>
            <a:r>
              <a:rPr lang="ru-RU" dirty="0" err="1"/>
              <a:t>істотно</a:t>
            </a:r>
            <a:r>
              <a:rPr lang="ru-RU" dirty="0"/>
              <a:t>. «На </a:t>
            </a:r>
            <a:r>
              <a:rPr lang="ru-RU" dirty="0" err="1"/>
              <a:t>зростаючій</a:t>
            </a:r>
            <a:r>
              <a:rPr lang="ru-RU" dirty="0"/>
              <a:t> </a:t>
            </a:r>
            <a:r>
              <a:rPr lang="ru-RU" dirty="0" err="1"/>
              <a:t>місяці</a:t>
            </a:r>
            <a:r>
              <a:rPr lang="ru-RU" dirty="0"/>
              <a:t>» </a:t>
            </a:r>
            <a:r>
              <a:rPr lang="ru-RU" dirty="0" err="1"/>
              <a:t>матері</a:t>
            </a:r>
            <a:r>
              <a:rPr lang="ru-RU" dirty="0"/>
              <a:t> </a:t>
            </a:r>
            <a:r>
              <a:rPr lang="ru-RU" dirty="0" err="1"/>
              <a:t>легше</a:t>
            </a:r>
            <a:r>
              <a:rPr lang="ru-RU" dirty="0"/>
              <a:t> </a:t>
            </a:r>
            <a:r>
              <a:rPr lang="ru-RU" dirty="0" err="1"/>
              <a:t>народжувати</a:t>
            </a:r>
            <a:r>
              <a:rPr lang="ru-RU" dirty="0"/>
              <a:t>, </a:t>
            </a:r>
            <a:r>
              <a:rPr lang="ru-RU" dirty="0" err="1"/>
              <a:t>дитині</a:t>
            </a:r>
            <a:r>
              <a:rPr lang="ru-RU" dirty="0"/>
              <a:t> - </a:t>
            </a:r>
            <a:r>
              <a:rPr lang="ru-RU" dirty="0" err="1"/>
              <a:t>з'являтися</a:t>
            </a:r>
            <a:r>
              <a:rPr lang="ru-RU" dirty="0"/>
              <a:t> на </a:t>
            </a:r>
            <a:r>
              <a:rPr lang="ru-RU" dirty="0" err="1"/>
              <a:t>світло</a:t>
            </a:r>
            <a:r>
              <a:rPr lang="ru-RU" dirty="0"/>
              <a:t>. </a:t>
            </a:r>
            <a:r>
              <a:rPr lang="ru-RU" dirty="0" err="1"/>
              <a:t>Повнота</a:t>
            </a:r>
            <a:r>
              <a:rPr lang="ru-RU" dirty="0"/>
              <a:t> ж </a:t>
            </a:r>
            <a:r>
              <a:rPr lang="ru-RU" dirty="0" err="1"/>
              <a:t>місяця</a:t>
            </a:r>
            <a:r>
              <a:rPr lang="ru-RU" dirty="0"/>
              <a:t> </a:t>
            </a:r>
            <a:r>
              <a:rPr lang="ru-RU" dirty="0" err="1"/>
              <a:t>трактується</a:t>
            </a:r>
            <a:r>
              <a:rPr lang="ru-RU" dirty="0"/>
              <a:t> як </a:t>
            </a:r>
            <a:r>
              <a:rPr lang="ru-RU" dirty="0" err="1"/>
              <a:t>повнота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(</a:t>
            </a:r>
            <a:r>
              <a:rPr lang="ru-RU" dirty="0" err="1"/>
              <a:t>довголіття</a:t>
            </a:r>
            <a:r>
              <a:rPr lang="ru-RU" dirty="0"/>
              <a:t>) і </a:t>
            </a:r>
            <a:r>
              <a:rPr lang="ru-RU" dirty="0" err="1"/>
              <a:t>багатство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93" y="138830"/>
            <a:ext cx="2613623" cy="1922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8089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204864"/>
            <a:ext cx="7398568" cy="4247317"/>
          </a:xfrm>
          <a:prstGeom prst="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не </a:t>
            </a:r>
            <a:r>
              <a:rPr lang="ru-RU" dirty="0" err="1"/>
              <a:t>зурочили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треба </a:t>
            </a:r>
            <a:r>
              <a:rPr lang="ru-RU" dirty="0" err="1"/>
              <a:t>помити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, забеленной молоком </a:t>
            </a:r>
            <a:r>
              <a:rPr lang="ru-RU" dirty="0" err="1"/>
              <a:t>матері</a:t>
            </a:r>
            <a:r>
              <a:rPr lang="ru-RU" dirty="0"/>
              <a:t>. Забеленного молоком вода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корисна</a:t>
            </a:r>
            <a:r>
              <a:rPr lang="ru-RU" dirty="0"/>
              <a:t> для </a:t>
            </a:r>
            <a:r>
              <a:rPr lang="ru-RU" dirty="0" err="1"/>
              <a:t>шкіри</a:t>
            </a:r>
            <a:r>
              <a:rPr lang="ru-RU" dirty="0"/>
              <a:t>, але і </a:t>
            </a:r>
            <a:r>
              <a:rPr lang="ru-RU" dirty="0" err="1"/>
              <a:t>створює</a:t>
            </a:r>
            <a:r>
              <a:rPr lang="ru-RU" dirty="0"/>
              <a:t> </a:t>
            </a:r>
            <a:r>
              <a:rPr lang="ru-RU" dirty="0" err="1"/>
              <a:t>енергетичний</a:t>
            </a:r>
            <a:r>
              <a:rPr lang="ru-RU" dirty="0"/>
              <a:t> </a:t>
            </a:r>
            <a:r>
              <a:rPr lang="ru-RU" dirty="0" err="1"/>
              <a:t>бар'єр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вберегти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пристріту</a:t>
            </a:r>
            <a:r>
              <a:rPr lang="ru-RU" dirty="0"/>
              <a:t>, нехай </a:t>
            </a:r>
            <a:r>
              <a:rPr lang="ru-RU" dirty="0" err="1"/>
              <a:t>навіть</a:t>
            </a:r>
            <a:r>
              <a:rPr lang="ru-RU" dirty="0"/>
              <a:t> і </a:t>
            </a:r>
            <a:r>
              <a:rPr lang="ru-RU" dirty="0" err="1"/>
              <a:t>мимовільного</a:t>
            </a:r>
            <a:r>
              <a:rPr lang="ru-RU" dirty="0"/>
              <a:t>. </a:t>
            </a:r>
            <a:r>
              <a:rPr lang="ru-RU" dirty="0" err="1"/>
              <a:t>Обмиваючи</a:t>
            </a:r>
            <a:r>
              <a:rPr lang="ru-RU" dirty="0"/>
              <a:t> </a:t>
            </a:r>
            <a:r>
              <a:rPr lang="ru-RU" dirty="0" err="1"/>
              <a:t>немовляти</a:t>
            </a:r>
            <a:r>
              <a:rPr lang="ru-RU" dirty="0"/>
              <a:t> </a:t>
            </a:r>
            <a:r>
              <a:rPr lang="ru-RU" dirty="0" err="1"/>
              <a:t>скажуть</a:t>
            </a:r>
            <a:r>
              <a:rPr lang="ru-RU" dirty="0"/>
              <a:t>: «Вода - в </a:t>
            </a:r>
            <a:r>
              <a:rPr lang="ru-RU" dirty="0" err="1"/>
              <a:t>земь</a:t>
            </a:r>
            <a:r>
              <a:rPr lang="ru-RU" dirty="0"/>
              <a:t>, Дитя - в </a:t>
            </a:r>
            <a:r>
              <a:rPr lang="ru-RU" dirty="0" err="1"/>
              <a:t>зростання</a:t>
            </a:r>
            <a:r>
              <a:rPr lang="ru-RU" dirty="0"/>
              <a:t>!». Коли </a:t>
            </a:r>
            <a:r>
              <a:rPr lang="ru-RU" dirty="0" err="1"/>
              <a:t>вимиють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, </a:t>
            </a:r>
            <a:r>
              <a:rPr lang="ru-RU" dirty="0" err="1"/>
              <a:t>кажуть</a:t>
            </a:r>
            <a:r>
              <a:rPr lang="ru-RU" dirty="0"/>
              <a:t>: «Чисто </a:t>
            </a:r>
            <a:r>
              <a:rPr lang="ru-RU" dirty="0" err="1"/>
              <a:t>політиці</a:t>
            </a:r>
            <a:r>
              <a:rPr lang="ru-RU" dirty="0"/>
              <a:t> на плече, </a:t>
            </a:r>
            <a:r>
              <a:rPr lang="ru-RU" dirty="0" err="1"/>
              <a:t>здоров'я</a:t>
            </a:r>
            <a:r>
              <a:rPr lang="ru-RU" dirty="0"/>
              <a:t>, баса і краса в </a:t>
            </a:r>
            <a:r>
              <a:rPr lang="ru-RU" dirty="0" err="1"/>
              <a:t>тілеса</a:t>
            </a:r>
            <a:r>
              <a:rPr lang="ru-RU" dirty="0"/>
              <a:t>».</a:t>
            </a:r>
          </a:p>
          <a:p>
            <a:endParaRPr lang="ru-RU" dirty="0"/>
          </a:p>
          <a:p>
            <a:r>
              <a:rPr lang="ru-RU" dirty="0"/>
              <a:t>Так само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лазні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у </a:t>
            </a:r>
            <a:r>
              <a:rPr lang="ru-RU" dirty="0" err="1"/>
              <a:t>немовляти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грижи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ритуал «</a:t>
            </a:r>
            <a:r>
              <a:rPr lang="ru-RU" dirty="0" err="1"/>
              <a:t>загризанія</a:t>
            </a:r>
            <a:r>
              <a:rPr lang="ru-RU" dirty="0"/>
              <a:t>»: «Сама пику, сама ношу, сама </a:t>
            </a:r>
            <a:r>
              <a:rPr lang="ru-RU" dirty="0" err="1"/>
              <a:t>загризає</a:t>
            </a:r>
            <a:r>
              <a:rPr lang="ru-RU" dirty="0"/>
              <a:t>, у </a:t>
            </a:r>
            <a:r>
              <a:rPr lang="ru-RU" dirty="0" err="1"/>
              <a:t>немовляти</a:t>
            </a:r>
            <a:r>
              <a:rPr lang="ru-RU" dirty="0"/>
              <a:t> все </a:t>
            </a:r>
            <a:r>
              <a:rPr lang="ru-RU" dirty="0" err="1"/>
              <a:t>борошна</a:t>
            </a:r>
            <a:r>
              <a:rPr lang="ru-RU" dirty="0"/>
              <a:t> </a:t>
            </a:r>
            <a:r>
              <a:rPr lang="ru-RU" dirty="0" err="1"/>
              <a:t>знімаю</a:t>
            </a:r>
            <a:r>
              <a:rPr lang="ru-RU" dirty="0"/>
              <a:t>. </a:t>
            </a:r>
            <a:r>
              <a:rPr lang="ru-RU" dirty="0" err="1"/>
              <a:t>Нині</a:t>
            </a:r>
            <a:r>
              <a:rPr lang="ru-RU" dirty="0"/>
              <a:t> і </a:t>
            </a:r>
            <a:r>
              <a:rPr lang="ru-RU" dirty="0" err="1"/>
              <a:t>повсякчас</a:t>
            </a:r>
            <a:r>
              <a:rPr lang="ru-RU" dirty="0"/>
              <a:t>, і на </a:t>
            </a:r>
            <a:r>
              <a:rPr lang="ru-RU" dirty="0" err="1"/>
              <a:t>віки</a:t>
            </a:r>
            <a:r>
              <a:rPr lang="ru-RU" dirty="0"/>
              <a:t> </a:t>
            </a:r>
            <a:r>
              <a:rPr lang="ru-RU" dirty="0" err="1"/>
              <a:t>вічні</a:t>
            </a:r>
            <a:r>
              <a:rPr lang="ru-RU" dirty="0"/>
              <a:t> ». Три рази </a:t>
            </a:r>
            <a:r>
              <a:rPr lang="ru-RU" dirty="0" err="1"/>
              <a:t>сказати</a:t>
            </a:r>
            <a:r>
              <a:rPr lang="ru-RU" dirty="0"/>
              <a:t>. Все </a:t>
            </a:r>
            <a:r>
              <a:rPr lang="ru-RU" dirty="0" err="1"/>
              <a:t>суставчікі</a:t>
            </a:r>
            <a:r>
              <a:rPr lang="ru-RU" dirty="0"/>
              <a:t> </a:t>
            </a:r>
            <a:r>
              <a:rPr lang="ru-RU" dirty="0" err="1"/>
              <a:t>погризти</a:t>
            </a:r>
            <a:r>
              <a:rPr lang="ru-RU" dirty="0"/>
              <a:t> </a:t>
            </a:r>
            <a:r>
              <a:rPr lang="ru-RU" dirty="0" err="1"/>
              <a:t>тихесенько</a:t>
            </a:r>
            <a:r>
              <a:rPr lang="ru-RU" dirty="0"/>
              <a:t>, </a:t>
            </a:r>
            <a:r>
              <a:rPr lang="ru-RU" dirty="0" err="1"/>
              <a:t>натискаючи</a:t>
            </a:r>
            <a:r>
              <a:rPr lang="ru-RU" dirty="0"/>
              <a:t> губами.</a:t>
            </a:r>
          </a:p>
          <a:p>
            <a:endParaRPr lang="ru-RU" dirty="0"/>
          </a:p>
          <a:p>
            <a:r>
              <a:rPr lang="ru-RU" dirty="0" err="1"/>
              <a:t>Новонародженого</a:t>
            </a:r>
            <a:r>
              <a:rPr lang="ru-RU" dirty="0"/>
              <a:t> </a:t>
            </a:r>
            <a:r>
              <a:rPr lang="ru-RU" dirty="0" err="1"/>
              <a:t>одразу</a:t>
            </a:r>
            <a:r>
              <a:rPr lang="ru-RU" dirty="0"/>
              <a:t> треба </a:t>
            </a:r>
            <a:r>
              <a:rPr lang="ru-RU" dirty="0" err="1"/>
              <a:t>було</a:t>
            </a:r>
            <a:r>
              <a:rPr lang="ru-RU" dirty="0"/>
              <a:t> на </a:t>
            </a:r>
            <a:r>
              <a:rPr lang="ru-RU" dirty="0" err="1"/>
              <a:t>вивернутий</a:t>
            </a:r>
            <a:r>
              <a:rPr lang="ru-RU" dirty="0"/>
              <a:t> кожух </a:t>
            </a:r>
            <a:r>
              <a:rPr lang="ru-RU" dirty="0" err="1"/>
              <a:t>покласти</a:t>
            </a:r>
            <a:r>
              <a:rPr lang="ru-RU" dirty="0"/>
              <a:t> -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багатим</a:t>
            </a:r>
            <a:r>
              <a:rPr lang="ru-RU" dirty="0"/>
              <a:t> буде.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пов'язано</a:t>
            </a:r>
            <a:r>
              <a:rPr lang="ru-RU" dirty="0"/>
              <a:t> з </a:t>
            </a:r>
            <a:r>
              <a:rPr lang="ru-RU" dirty="0" err="1"/>
              <a:t>шануванням</a:t>
            </a:r>
            <a:r>
              <a:rPr lang="ru-RU" dirty="0"/>
              <a:t> Бога Велеса - Волоса,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відповідальний</a:t>
            </a:r>
            <a:r>
              <a:rPr lang="ru-RU" dirty="0"/>
              <a:t> за </a:t>
            </a:r>
            <a:r>
              <a:rPr lang="ru-RU" dirty="0" err="1"/>
              <a:t>багатство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покровителем </a:t>
            </a:r>
            <a:r>
              <a:rPr lang="ru-RU" dirty="0" err="1"/>
              <a:t>звірів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6507"/>
            <a:ext cx="4320480" cy="213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477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Практичне заняття 2. Розвиток психіки дитини в перинатальному періоді.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485447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276871"/>
            <a:ext cx="2808312" cy="423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845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Autofit/>
          </a:bodyPr>
          <a:lstStyle/>
          <a:p>
            <a:r>
              <a:rPr lang="uk-UA" sz="3600" dirty="0" smtClean="0"/>
              <a:t>Особливості </a:t>
            </a:r>
            <a:r>
              <a:rPr lang="uk-UA" sz="3600" dirty="0" err="1" smtClean="0"/>
              <a:t>перинатального</a:t>
            </a:r>
            <a:r>
              <a:rPr lang="uk-UA" sz="3600" dirty="0" smtClean="0"/>
              <a:t> періоду розвитку і його періодизація(</a:t>
            </a:r>
            <a:r>
              <a:rPr lang="uk-UA" sz="3600" dirty="0" err="1" smtClean="0"/>
              <a:t>передпологовий</a:t>
            </a:r>
            <a:r>
              <a:rPr lang="uk-UA" sz="3600" dirty="0" smtClean="0"/>
              <a:t> період, пологи, післяпологовий період).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9856"/>
            <a:ext cx="4572000" cy="1754326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/>
              <a:t>Починаючи</a:t>
            </a:r>
            <a:r>
              <a:rPr lang="ru-RU" dirty="0"/>
              <a:t> з 36 – 37 </a:t>
            </a:r>
            <a:r>
              <a:rPr lang="ru-RU" dirty="0" err="1"/>
              <a:t>тижня</a:t>
            </a:r>
            <a:r>
              <a:rPr lang="ru-RU" dirty="0"/>
              <a:t> </a:t>
            </a:r>
            <a:r>
              <a:rPr lang="ru-RU" dirty="0" err="1"/>
              <a:t>вагітності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допологовий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. З </a:t>
            </a:r>
            <a:r>
              <a:rPr lang="ru-RU" dirty="0" err="1"/>
              <a:t>цього</a:t>
            </a:r>
            <a:r>
              <a:rPr lang="ru-RU" dirty="0"/>
              <a:t> часу </a:t>
            </a:r>
            <a:r>
              <a:rPr lang="ru-RU" dirty="0" err="1"/>
              <a:t>дитина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з’явитися</a:t>
            </a:r>
            <a:r>
              <a:rPr lang="ru-RU" dirty="0"/>
              <a:t> на </a:t>
            </a:r>
            <a:r>
              <a:rPr lang="ru-RU" dirty="0" err="1"/>
              <a:t>світ</a:t>
            </a:r>
            <a:r>
              <a:rPr lang="ru-RU" dirty="0"/>
              <a:t> в будь-</a:t>
            </a:r>
            <a:r>
              <a:rPr lang="ru-RU" dirty="0" err="1"/>
              <a:t>який</a:t>
            </a:r>
            <a:r>
              <a:rPr lang="ru-RU" dirty="0"/>
              <a:t> день і у </a:t>
            </a:r>
            <a:r>
              <a:rPr lang="ru-RU" dirty="0" err="1"/>
              <a:t>майбутньої</a:t>
            </a:r>
            <a:r>
              <a:rPr lang="ru-RU" dirty="0"/>
              <a:t> </a:t>
            </a:r>
            <a:r>
              <a:rPr lang="ru-RU" dirty="0" err="1"/>
              <a:t>мами</a:t>
            </a:r>
            <a:r>
              <a:rPr lang="ru-RU" dirty="0"/>
              <a:t> </a:t>
            </a:r>
            <a:r>
              <a:rPr lang="ru-RU" dirty="0" err="1"/>
              <a:t>з’являється</a:t>
            </a:r>
            <a:r>
              <a:rPr lang="ru-RU" dirty="0"/>
              <a:t> </a:t>
            </a: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страхів</a:t>
            </a:r>
            <a:r>
              <a:rPr lang="ru-RU" dirty="0"/>
              <a:t> і </a:t>
            </a:r>
            <a:r>
              <a:rPr lang="ru-RU" dirty="0" err="1"/>
              <a:t>переживань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пов’язані</a:t>
            </a:r>
            <a:r>
              <a:rPr lang="ru-RU" dirty="0"/>
              <a:t> з </a:t>
            </a:r>
            <a:r>
              <a:rPr lang="ru-RU" dirty="0" err="1"/>
              <a:t>майбутніми</a:t>
            </a:r>
            <a:r>
              <a:rPr lang="ru-RU" dirty="0"/>
              <a:t> пологами.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2609856"/>
            <a:ext cx="3222104" cy="120032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Але у </a:t>
            </a:r>
            <a:r>
              <a:rPr lang="ru-RU" dirty="0" err="1"/>
              <a:t>жінки</a:t>
            </a:r>
            <a:r>
              <a:rPr lang="ru-RU" dirty="0"/>
              <a:t>, яка </a:t>
            </a:r>
            <a:r>
              <a:rPr lang="ru-RU" dirty="0" err="1"/>
              <a:t>підготовлена</a:t>
            </a:r>
            <a:r>
              <a:rPr lang="ru-RU" dirty="0"/>
              <a:t> до </a:t>
            </a:r>
            <a:r>
              <a:rPr lang="ru-RU" dirty="0" err="1"/>
              <a:t>пологів</a:t>
            </a:r>
            <a:r>
              <a:rPr lang="ru-RU" dirty="0"/>
              <a:t>. таких </a:t>
            </a:r>
            <a:r>
              <a:rPr lang="ru-RU" dirty="0" err="1"/>
              <a:t>страхів</a:t>
            </a:r>
            <a:r>
              <a:rPr lang="ru-RU" dirty="0"/>
              <a:t> </a:t>
            </a:r>
            <a:r>
              <a:rPr lang="ru-RU" dirty="0" err="1"/>
              <a:t>менше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жінки</a:t>
            </a:r>
            <a:r>
              <a:rPr lang="ru-RU" dirty="0"/>
              <a:t>, яка не </a:t>
            </a:r>
            <a:r>
              <a:rPr lang="ru-RU" dirty="0" err="1"/>
              <a:t>готувалася</a:t>
            </a:r>
            <a:r>
              <a:rPr lang="ru-RU" dirty="0"/>
              <a:t> </a:t>
            </a:r>
            <a:r>
              <a:rPr lang="ru-RU" dirty="0" err="1"/>
              <a:t>належним</a:t>
            </a:r>
            <a:r>
              <a:rPr lang="ru-RU" dirty="0"/>
              <a:t> чином.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77072"/>
            <a:ext cx="2736304" cy="2419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4355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Що</a:t>
            </a:r>
            <a:r>
              <a:rPr lang="ru-RU" dirty="0"/>
              <a:t> ж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передпологовий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і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в </a:t>
            </a:r>
            <a:r>
              <a:rPr lang="ru-RU" dirty="0" err="1"/>
              <a:t>цей</a:t>
            </a:r>
            <a:r>
              <a:rPr lang="ru-RU" dirty="0"/>
              <a:t> час?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26517"/>
            <a:ext cx="8352928" cy="1815882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Передпологовий</a:t>
            </a:r>
            <a:r>
              <a:rPr lang="ru-RU" sz="2800" b="1" dirty="0"/>
              <a:t> </a:t>
            </a:r>
            <a:r>
              <a:rPr lang="ru-RU" sz="2800" b="1" dirty="0" err="1"/>
              <a:t>період</a:t>
            </a:r>
            <a:r>
              <a:rPr lang="ru-RU" sz="2800" b="1" dirty="0"/>
              <a:t> </a:t>
            </a:r>
            <a:r>
              <a:rPr lang="ru-RU" sz="2800" dirty="0"/>
              <a:t>–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останній</a:t>
            </a:r>
            <a:r>
              <a:rPr lang="ru-RU" sz="2800" dirty="0"/>
              <a:t> </a:t>
            </a:r>
            <a:r>
              <a:rPr lang="ru-RU" sz="2800" dirty="0" err="1"/>
              <a:t>місяць</a:t>
            </a:r>
            <a:r>
              <a:rPr lang="ru-RU" sz="2800" dirty="0"/>
              <a:t> </a:t>
            </a:r>
            <a:r>
              <a:rPr lang="ru-RU" sz="2800" dirty="0" err="1"/>
              <a:t>беремнности</a:t>
            </a:r>
            <a:r>
              <a:rPr lang="ru-RU" sz="2800" dirty="0"/>
              <a:t>. У </a:t>
            </a:r>
            <a:r>
              <a:rPr lang="ru-RU" sz="2800" dirty="0" err="1"/>
              <a:t>цей</a:t>
            </a:r>
            <a:r>
              <a:rPr lang="ru-RU" sz="2800" dirty="0"/>
              <a:t> час </a:t>
            </a:r>
            <a:r>
              <a:rPr lang="ru-RU" sz="2800" dirty="0" err="1"/>
              <a:t>плід</a:t>
            </a:r>
            <a:r>
              <a:rPr lang="ru-RU" sz="2800" dirty="0"/>
              <a:t> </a:t>
            </a:r>
            <a:r>
              <a:rPr lang="ru-RU" sz="2800" dirty="0" err="1"/>
              <a:t>вже</a:t>
            </a:r>
            <a:r>
              <a:rPr lang="ru-RU" sz="2800" dirty="0"/>
              <a:t> </a:t>
            </a:r>
            <a:r>
              <a:rPr lang="ru-RU" sz="2800" dirty="0" err="1"/>
              <a:t>повністю</a:t>
            </a:r>
            <a:r>
              <a:rPr lang="ru-RU" sz="2800" dirty="0"/>
              <a:t> </a:t>
            </a:r>
            <a:r>
              <a:rPr lang="ru-RU" sz="2800" dirty="0" err="1"/>
              <a:t>сформувався</a:t>
            </a:r>
            <a:r>
              <a:rPr lang="ru-RU" sz="2800" dirty="0"/>
              <a:t> і </a:t>
            </a:r>
            <a:r>
              <a:rPr lang="ru-RU" sz="2800" dirty="0" err="1"/>
              <a:t>готовий</a:t>
            </a:r>
            <a:r>
              <a:rPr lang="ru-RU" sz="2800" dirty="0"/>
              <a:t> до того, </a:t>
            </a:r>
            <a:r>
              <a:rPr lang="ru-RU" sz="2800" dirty="0" err="1"/>
              <a:t>щоб</a:t>
            </a:r>
            <a:r>
              <a:rPr lang="ru-RU" sz="2800" dirty="0"/>
              <a:t> </a:t>
            </a:r>
            <a:r>
              <a:rPr lang="ru-RU" sz="2800" dirty="0" err="1"/>
              <a:t>вийти</a:t>
            </a:r>
            <a:r>
              <a:rPr lang="ru-RU" sz="2800" dirty="0"/>
              <a:t> на </a:t>
            </a:r>
            <a:r>
              <a:rPr lang="ru-RU" sz="2800" dirty="0" err="1"/>
              <a:t>світло</a:t>
            </a:r>
            <a:r>
              <a:rPr lang="ru-RU" sz="2800" dirty="0"/>
              <a:t>, а </a:t>
            </a:r>
            <a:r>
              <a:rPr lang="ru-RU" sz="2800" dirty="0" err="1"/>
              <a:t>жіночий</a:t>
            </a:r>
            <a:r>
              <a:rPr lang="ru-RU" sz="2800" dirty="0"/>
              <a:t> </a:t>
            </a:r>
            <a:r>
              <a:rPr lang="ru-RU" sz="2800" dirty="0" err="1"/>
              <a:t>організм</a:t>
            </a:r>
            <a:r>
              <a:rPr lang="ru-RU" sz="2800" dirty="0"/>
              <a:t> </a:t>
            </a:r>
            <a:r>
              <a:rPr lang="ru-RU" sz="2800" dirty="0" err="1"/>
              <a:t>налаштовується</a:t>
            </a:r>
            <a:r>
              <a:rPr lang="ru-RU" sz="2800" dirty="0"/>
              <a:t> на пологи.</a:t>
            </a:r>
          </a:p>
        </p:txBody>
      </p:sp>
      <p:sp>
        <p:nvSpPr>
          <p:cNvPr id="5" name="Овал 4"/>
          <p:cNvSpPr/>
          <p:nvPr/>
        </p:nvSpPr>
        <p:spPr>
          <a:xfrm>
            <a:off x="755576" y="3861048"/>
            <a:ext cx="7848872" cy="2880320"/>
          </a:xfrm>
          <a:prstGeom prst="ellipse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 36 </a:t>
            </a:r>
            <a:r>
              <a:rPr lang="ru-RU" dirty="0" err="1"/>
              <a:t>тижня</a:t>
            </a:r>
            <a:r>
              <a:rPr lang="ru-RU" dirty="0"/>
              <a:t> </a:t>
            </a:r>
            <a:r>
              <a:rPr lang="ru-RU" dirty="0" err="1"/>
              <a:t>вагітності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пройти </a:t>
            </a:r>
            <a:r>
              <a:rPr lang="ru-RU" dirty="0" err="1"/>
              <a:t>повну</a:t>
            </a:r>
            <a:r>
              <a:rPr lang="ru-RU" dirty="0"/>
              <a:t> </a:t>
            </a:r>
            <a:r>
              <a:rPr lang="ru-RU" dirty="0" err="1"/>
              <a:t>санацію</a:t>
            </a:r>
            <a:r>
              <a:rPr lang="ru-RU" dirty="0"/>
              <a:t> </a:t>
            </a:r>
            <a:r>
              <a:rPr lang="ru-RU" dirty="0" err="1"/>
              <a:t>пологових</a:t>
            </a:r>
            <a:r>
              <a:rPr lang="ru-RU" dirty="0"/>
              <a:t> </a:t>
            </a:r>
            <a:r>
              <a:rPr lang="ru-RU" dirty="0" err="1"/>
              <a:t>шляхів</a:t>
            </a:r>
            <a:r>
              <a:rPr lang="ru-RU" dirty="0"/>
              <a:t> для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очистити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патогенної</a:t>
            </a:r>
            <a:r>
              <a:rPr lang="ru-RU" dirty="0"/>
              <a:t> </a:t>
            </a:r>
            <a:r>
              <a:rPr lang="ru-RU" dirty="0" err="1"/>
              <a:t>мікрофлори</a:t>
            </a:r>
            <a:r>
              <a:rPr lang="ru-RU" dirty="0"/>
              <a:t> і </a:t>
            </a:r>
            <a:r>
              <a:rPr lang="ru-RU" dirty="0" err="1"/>
              <a:t>забезпечити</a:t>
            </a:r>
            <a:r>
              <a:rPr lang="ru-RU" dirty="0"/>
              <a:t> чистоту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пологів</a:t>
            </a:r>
            <a:r>
              <a:rPr lang="ru-RU" dirty="0"/>
              <a:t>. При </a:t>
            </a:r>
            <a:r>
              <a:rPr lang="ru-RU" dirty="0" err="1"/>
              <a:t>санації</a:t>
            </a:r>
            <a:r>
              <a:rPr lang="ru-RU" dirty="0"/>
              <a:t> </a:t>
            </a:r>
            <a:r>
              <a:rPr lang="ru-RU" dirty="0" err="1"/>
              <a:t>видаляють</a:t>
            </a:r>
            <a:r>
              <a:rPr lang="ru-RU" dirty="0"/>
              <a:t> </a:t>
            </a:r>
            <a:r>
              <a:rPr lang="ru-RU" dirty="0" err="1"/>
              <a:t>патогенну</a:t>
            </a:r>
            <a:r>
              <a:rPr lang="ru-RU" dirty="0"/>
              <a:t> </a:t>
            </a:r>
            <a:r>
              <a:rPr lang="ru-RU" dirty="0" err="1"/>
              <a:t>мікрофлору</a:t>
            </a:r>
            <a:r>
              <a:rPr lang="ru-RU" dirty="0"/>
              <a:t> і “</a:t>
            </a:r>
            <a:r>
              <a:rPr lang="ru-RU" dirty="0" err="1"/>
              <a:t>насаджують</a:t>
            </a:r>
            <a:r>
              <a:rPr lang="ru-RU" dirty="0"/>
              <a:t>” </a:t>
            </a:r>
            <a:r>
              <a:rPr lang="ru-RU" dirty="0" err="1"/>
              <a:t>нормальну</a:t>
            </a:r>
            <a:r>
              <a:rPr lang="ru-RU" dirty="0"/>
              <a:t>.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передпологовій</a:t>
            </a:r>
            <a:r>
              <a:rPr lang="ru-RU" dirty="0"/>
              <a:t> </a:t>
            </a:r>
            <a:r>
              <a:rPr lang="ru-RU" dirty="0" err="1"/>
              <a:t>санація</a:t>
            </a:r>
            <a:r>
              <a:rPr lang="ru-RU" dirty="0"/>
              <a:t> </a:t>
            </a:r>
            <a:r>
              <a:rPr lang="ru-RU" dirty="0" err="1"/>
              <a:t>займає</a:t>
            </a:r>
            <a:r>
              <a:rPr lang="ru-RU" dirty="0"/>
              <a:t> три </a:t>
            </a:r>
            <a:r>
              <a:rPr lang="ru-RU" dirty="0" err="1"/>
              <a:t>тижні</a:t>
            </a:r>
            <a:r>
              <a:rPr lang="ru-RU" dirty="0"/>
              <a:t>. Для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вагітної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метод </a:t>
            </a:r>
            <a:r>
              <a:rPr lang="ru-RU" dirty="0" err="1"/>
              <a:t>санації</a:t>
            </a:r>
            <a:r>
              <a:rPr lang="ru-RU" dirty="0"/>
              <a:t> </a:t>
            </a:r>
            <a:r>
              <a:rPr lang="ru-RU" dirty="0" err="1"/>
              <a:t>підбирається</a:t>
            </a:r>
            <a:r>
              <a:rPr lang="ru-RU" dirty="0"/>
              <a:t> </a:t>
            </a:r>
            <a:r>
              <a:rPr lang="ru-RU" dirty="0" err="1"/>
              <a:t>індивідуально</a:t>
            </a:r>
            <a:r>
              <a:rPr lang="ru-RU" dirty="0"/>
              <a:t> </a:t>
            </a:r>
            <a:r>
              <a:rPr lang="ru-RU" dirty="0" err="1"/>
              <a:t>лікарем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веде</a:t>
            </a:r>
            <a:r>
              <a:rPr lang="ru-RU" dirty="0"/>
              <a:t> </a:t>
            </a:r>
            <a:r>
              <a:rPr lang="ru-RU" dirty="0" err="1"/>
              <a:t>вагітність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838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27584" y="476672"/>
            <a:ext cx="7920880" cy="3888432"/>
          </a:xfrm>
          <a:prstGeom prst="ellipse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Раз у </a:t>
            </a:r>
            <a:r>
              <a:rPr lang="ru-RU" dirty="0" err="1"/>
              <a:t>тиждень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повинна </a:t>
            </a:r>
            <a:r>
              <a:rPr lang="ru-RU" dirty="0" err="1"/>
              <a:t>відвідувати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лікаря</a:t>
            </a:r>
            <a:r>
              <a:rPr lang="ru-RU" dirty="0"/>
              <a:t>. На </a:t>
            </a:r>
            <a:r>
              <a:rPr lang="ru-RU" dirty="0" err="1"/>
              <a:t>прийомі</a:t>
            </a:r>
            <a:r>
              <a:rPr lang="ru-RU" dirty="0"/>
              <a:t> </a:t>
            </a:r>
            <a:r>
              <a:rPr lang="ru-RU" dirty="0" err="1"/>
              <a:t>лікар</a:t>
            </a:r>
            <a:r>
              <a:rPr lang="ru-RU" dirty="0"/>
              <a:t> </a:t>
            </a:r>
            <a:r>
              <a:rPr lang="ru-RU" dirty="0" err="1"/>
              <a:t>вимірює</a:t>
            </a:r>
            <a:r>
              <a:rPr lang="ru-RU" dirty="0"/>
              <a:t> величину матки, </a:t>
            </a:r>
            <a:r>
              <a:rPr lang="ru-RU" dirty="0" err="1"/>
              <a:t>прослуховування</a:t>
            </a:r>
            <a:r>
              <a:rPr lang="ru-RU" dirty="0"/>
              <a:t> </a:t>
            </a:r>
            <a:r>
              <a:rPr lang="ru-RU" dirty="0" err="1"/>
              <a:t>серцебиття</a:t>
            </a:r>
            <a:r>
              <a:rPr lang="ru-RU" dirty="0"/>
              <a:t> плоду і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обов’язково</a:t>
            </a:r>
            <a:r>
              <a:rPr lang="ru-RU" dirty="0"/>
              <a:t> </a:t>
            </a:r>
            <a:r>
              <a:rPr lang="ru-RU" dirty="0" err="1"/>
              <a:t>регулярне</a:t>
            </a:r>
            <a:r>
              <a:rPr lang="ru-RU" dirty="0"/>
              <a:t> </a:t>
            </a:r>
            <a:r>
              <a:rPr lang="ru-RU" dirty="0" err="1"/>
              <a:t>зважування</a:t>
            </a:r>
            <a:r>
              <a:rPr lang="ru-RU" dirty="0"/>
              <a:t> і </a:t>
            </a:r>
            <a:r>
              <a:rPr lang="ru-RU" dirty="0" err="1"/>
              <a:t>вимірювання</a:t>
            </a:r>
            <a:r>
              <a:rPr lang="ru-RU" dirty="0"/>
              <a:t> </a:t>
            </a:r>
            <a:r>
              <a:rPr lang="ru-RU" dirty="0" err="1"/>
              <a:t>артеріального</a:t>
            </a:r>
            <a:r>
              <a:rPr lang="ru-RU" dirty="0"/>
              <a:t> </a:t>
            </a:r>
            <a:r>
              <a:rPr lang="ru-RU" dirty="0" err="1"/>
              <a:t>тиску</a:t>
            </a:r>
            <a:r>
              <a:rPr lang="ru-RU" dirty="0"/>
              <a:t>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За всю </a:t>
            </a:r>
            <a:r>
              <a:rPr lang="ru-RU" dirty="0" err="1"/>
              <a:t>вагітність</a:t>
            </a:r>
            <a:r>
              <a:rPr lang="ru-RU" dirty="0"/>
              <a:t> нормальна надбавка ваги </a:t>
            </a:r>
            <a:r>
              <a:rPr lang="ru-RU" dirty="0" err="1"/>
              <a:t>складає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дев’яти</a:t>
            </a:r>
            <a:r>
              <a:rPr lang="ru-RU" dirty="0"/>
              <a:t> до </a:t>
            </a:r>
            <a:r>
              <a:rPr lang="ru-RU" dirty="0" err="1"/>
              <a:t>тринадцяти</a:t>
            </a:r>
            <a:r>
              <a:rPr lang="ru-RU" dirty="0"/>
              <a:t> </a:t>
            </a:r>
            <a:r>
              <a:rPr lang="ru-RU" dirty="0" err="1"/>
              <a:t>кілограмів</a:t>
            </a:r>
            <a:r>
              <a:rPr lang="ru-RU" dirty="0"/>
              <a:t>. В </a:t>
            </a:r>
            <a:r>
              <a:rPr lang="ru-RU" dirty="0" err="1"/>
              <a:t>останні</a:t>
            </a:r>
            <a:r>
              <a:rPr lang="ru-RU" dirty="0"/>
              <a:t> два </a:t>
            </a:r>
            <a:r>
              <a:rPr lang="ru-RU" dirty="0" err="1"/>
              <a:t>тижні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спостерігатися</a:t>
            </a:r>
            <a:r>
              <a:rPr lang="ru-RU" dirty="0"/>
              <a:t> </a:t>
            </a:r>
            <a:r>
              <a:rPr lang="ru-RU" dirty="0" err="1"/>
              <a:t>невелике</a:t>
            </a:r>
            <a:r>
              <a:rPr lang="ru-RU" dirty="0"/>
              <a:t> </a:t>
            </a:r>
            <a:r>
              <a:rPr lang="ru-RU" dirty="0" err="1"/>
              <a:t>зниження</a:t>
            </a:r>
            <a:r>
              <a:rPr lang="ru-RU" dirty="0"/>
              <a:t> ваги, до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кілограм</a:t>
            </a:r>
            <a:r>
              <a:rPr lang="ru-RU" dirty="0"/>
              <a:t> і </a:t>
            </a:r>
            <a:r>
              <a:rPr lang="ru-RU" dirty="0" err="1"/>
              <a:t>це</a:t>
            </a:r>
            <a:r>
              <a:rPr lang="ru-RU" dirty="0"/>
              <a:t> нормально, так як в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втрачає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рідини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41494"/>
            <a:ext cx="4824536" cy="222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6409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76672"/>
            <a:ext cx="4572000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/>
              <a:t>Перед </a:t>
            </a:r>
            <a:r>
              <a:rPr lang="ru-RU" dirty="0" err="1"/>
              <a:t>відвідуванням</a:t>
            </a:r>
            <a:r>
              <a:rPr lang="ru-RU" dirty="0"/>
              <a:t> </a:t>
            </a:r>
            <a:r>
              <a:rPr lang="ru-RU" dirty="0" err="1"/>
              <a:t>лікаря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</a:t>
            </a:r>
            <a:r>
              <a:rPr lang="ru-RU" dirty="0" err="1"/>
              <a:t>обов’язково</a:t>
            </a:r>
            <a:r>
              <a:rPr lang="ru-RU" dirty="0"/>
              <a:t> </a:t>
            </a:r>
            <a:r>
              <a:rPr lang="ru-RU" dirty="0" err="1"/>
              <a:t>здає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сечі</a:t>
            </a:r>
            <a:r>
              <a:rPr lang="ru-RU" dirty="0"/>
              <a:t> на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цукру</a:t>
            </a:r>
            <a:r>
              <a:rPr lang="ru-RU" dirty="0"/>
              <a:t> і </a:t>
            </a:r>
            <a:r>
              <a:rPr lang="ru-RU" dirty="0" err="1"/>
              <a:t>білка</a:t>
            </a:r>
            <a:r>
              <a:rPr lang="ru-RU" dirty="0"/>
              <a:t>. У </a:t>
            </a:r>
            <a:r>
              <a:rPr lang="ru-RU" dirty="0" err="1"/>
              <a:t>передпологовій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повинна </a:t>
            </a:r>
            <a:r>
              <a:rPr lang="ru-RU" dirty="0" err="1"/>
              <a:t>ще</a:t>
            </a:r>
            <a:r>
              <a:rPr lang="ru-RU" dirty="0"/>
              <a:t> раз </a:t>
            </a:r>
            <a:r>
              <a:rPr lang="ru-RU" dirty="0" err="1"/>
              <a:t>зробити</a:t>
            </a:r>
            <a:r>
              <a:rPr lang="ru-RU" dirty="0"/>
              <a:t> узд, а </a:t>
            </a:r>
            <a:r>
              <a:rPr lang="ru-RU" dirty="0" err="1"/>
              <a:t>також</a:t>
            </a:r>
            <a:r>
              <a:rPr lang="ru-RU" dirty="0"/>
              <a:t> пройти </a:t>
            </a:r>
            <a:r>
              <a:rPr lang="ru-RU" dirty="0" err="1"/>
              <a:t>обстеження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спеціалістів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413337"/>
            <a:ext cx="4572000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/>
              <a:t>Безпосередньо</a:t>
            </a:r>
            <a:r>
              <a:rPr lang="ru-RU" dirty="0"/>
              <a:t> перед пологами, </a:t>
            </a:r>
            <a:r>
              <a:rPr lang="ru-RU" dirty="0" err="1"/>
              <a:t>жінкам</a:t>
            </a:r>
            <a:r>
              <a:rPr lang="ru-RU" dirty="0"/>
              <a:t>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ризик</a:t>
            </a:r>
            <a:r>
              <a:rPr lang="ru-RU" dirty="0"/>
              <a:t> </a:t>
            </a:r>
            <a:r>
              <a:rPr lang="ru-RU" dirty="0" err="1"/>
              <a:t>повільного</a:t>
            </a:r>
            <a:r>
              <a:rPr lang="ru-RU" dirty="0"/>
              <a:t> </a:t>
            </a:r>
            <a:r>
              <a:rPr lang="ru-RU" dirty="0" err="1"/>
              <a:t>розкриття</a:t>
            </a:r>
            <a:r>
              <a:rPr lang="ru-RU" dirty="0"/>
              <a:t> </a:t>
            </a:r>
            <a:r>
              <a:rPr lang="ru-RU" dirty="0" err="1"/>
              <a:t>шийки</a:t>
            </a:r>
            <a:r>
              <a:rPr lang="ru-RU" dirty="0"/>
              <a:t> матки,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призначені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препарати</a:t>
            </a:r>
            <a:r>
              <a:rPr lang="ru-RU" dirty="0"/>
              <a:t>, як но – </a:t>
            </a:r>
            <a:r>
              <a:rPr lang="ru-RU" dirty="0" err="1"/>
              <a:t>шпа</a:t>
            </a:r>
            <a:r>
              <a:rPr lang="ru-RU" dirty="0"/>
              <a:t> і </a:t>
            </a:r>
            <a:r>
              <a:rPr lang="ru-RU" dirty="0" err="1"/>
              <a:t>свічки</a:t>
            </a:r>
            <a:r>
              <a:rPr lang="ru-RU" dirty="0"/>
              <a:t> з </a:t>
            </a:r>
            <a:r>
              <a:rPr lang="ru-RU" dirty="0" err="1"/>
              <a:t>беладони</a:t>
            </a:r>
            <a:r>
              <a:rPr lang="ru-RU" dirty="0"/>
              <a:t>. До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групі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ставляться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, у кого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припікання</a:t>
            </a:r>
            <a:r>
              <a:rPr lang="ru-RU" dirty="0"/>
              <a:t> </a:t>
            </a:r>
            <a:r>
              <a:rPr lang="ru-RU" dirty="0" err="1"/>
              <a:t>ерозії</a:t>
            </a:r>
            <a:r>
              <a:rPr lang="ru-RU" dirty="0"/>
              <a:t> </a:t>
            </a:r>
            <a:r>
              <a:rPr lang="ru-RU" dirty="0" err="1"/>
              <a:t>шийки</a:t>
            </a:r>
            <a:r>
              <a:rPr lang="ru-RU" dirty="0"/>
              <a:t> матки, </a:t>
            </a:r>
            <a:r>
              <a:rPr lang="ru-RU" dirty="0" err="1"/>
              <a:t>пізні</a:t>
            </a:r>
            <a:r>
              <a:rPr lang="ru-RU" dirty="0"/>
              <a:t> </a:t>
            </a:r>
            <a:r>
              <a:rPr lang="ru-RU" dirty="0" err="1"/>
              <a:t>первородящі</a:t>
            </a:r>
            <a:r>
              <a:rPr lang="ru-RU" dirty="0"/>
              <a:t> та </a:t>
            </a:r>
            <a:r>
              <a:rPr lang="ru-RU" dirty="0" err="1"/>
              <a:t>ін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5345" y="4653136"/>
            <a:ext cx="504056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Перед пологами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визначитися</a:t>
            </a:r>
            <a:r>
              <a:rPr lang="ru-RU" dirty="0"/>
              <a:t> з </a:t>
            </a:r>
            <a:r>
              <a:rPr lang="ru-RU" dirty="0" err="1"/>
              <a:t>вибором</a:t>
            </a:r>
            <a:r>
              <a:rPr lang="ru-RU" dirty="0"/>
              <a:t> </a:t>
            </a:r>
            <a:r>
              <a:rPr lang="ru-RU" dirty="0" err="1"/>
              <a:t>пологового</a:t>
            </a:r>
            <a:r>
              <a:rPr lang="ru-RU" dirty="0"/>
              <a:t> </a:t>
            </a:r>
            <a:r>
              <a:rPr lang="ru-RU" dirty="0" err="1"/>
              <a:t>будинку</a:t>
            </a:r>
            <a:r>
              <a:rPr lang="ru-RU" dirty="0"/>
              <a:t> і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лікаря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прийматиме</a:t>
            </a:r>
            <a:r>
              <a:rPr lang="ru-RU" dirty="0"/>
              <a:t> пологи.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народжувати</a:t>
            </a:r>
            <a:r>
              <a:rPr lang="ru-RU" dirty="0"/>
              <a:t> </a:t>
            </a:r>
            <a:r>
              <a:rPr lang="ru-RU" dirty="0" err="1"/>
              <a:t>вирішено</a:t>
            </a:r>
            <a:r>
              <a:rPr lang="ru-RU" dirty="0"/>
              <a:t> в </a:t>
            </a:r>
            <a:r>
              <a:rPr lang="ru-RU" dirty="0" err="1"/>
              <a:t>найближчому</a:t>
            </a:r>
            <a:r>
              <a:rPr lang="ru-RU" dirty="0"/>
              <a:t> </a:t>
            </a:r>
            <a:r>
              <a:rPr lang="ru-RU" dirty="0" err="1"/>
              <a:t>пологовому</a:t>
            </a:r>
            <a:r>
              <a:rPr lang="ru-RU" dirty="0"/>
              <a:t> </a:t>
            </a:r>
            <a:r>
              <a:rPr lang="ru-RU" dirty="0" err="1"/>
              <a:t>будинку</a:t>
            </a:r>
            <a:r>
              <a:rPr lang="ru-RU" dirty="0"/>
              <a:t>, то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заздалегідь</a:t>
            </a:r>
            <a:r>
              <a:rPr lang="ru-RU" dirty="0"/>
              <a:t> </a:t>
            </a:r>
            <a:r>
              <a:rPr lang="ru-RU" dirty="0" err="1"/>
              <a:t>дізнатися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не </a:t>
            </a:r>
            <a:r>
              <a:rPr lang="ru-RU" dirty="0" err="1"/>
              <a:t>закривається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на </a:t>
            </a:r>
            <a:r>
              <a:rPr lang="ru-RU" dirty="0" err="1"/>
              <a:t>планову</a:t>
            </a:r>
            <a:r>
              <a:rPr lang="ru-RU" dirty="0"/>
              <a:t> </a:t>
            </a:r>
            <a:r>
              <a:rPr lang="ru-RU" dirty="0" err="1"/>
              <a:t>мийку</a:t>
            </a:r>
            <a:r>
              <a:rPr lang="ru-RU" dirty="0"/>
              <a:t> в той час, коли </a:t>
            </a:r>
            <a:r>
              <a:rPr lang="ru-RU" dirty="0" err="1"/>
              <a:t>передбачаються</a:t>
            </a:r>
            <a:r>
              <a:rPr lang="ru-RU" dirty="0"/>
              <a:t> пологи.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93316"/>
            <a:ext cx="2952328" cy="50783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перерахованого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передпологовий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в себе </a:t>
            </a:r>
            <a:r>
              <a:rPr lang="ru-RU" dirty="0" err="1"/>
              <a:t>строгу</a:t>
            </a:r>
            <a:r>
              <a:rPr lang="ru-RU" dirty="0"/>
              <a:t> </a:t>
            </a:r>
            <a:r>
              <a:rPr lang="ru-RU" dirty="0" err="1"/>
              <a:t>дієту</a:t>
            </a:r>
            <a:r>
              <a:rPr lang="ru-RU" dirty="0"/>
              <a:t>. </a:t>
            </a:r>
            <a:r>
              <a:rPr lang="ru-RU" dirty="0" err="1"/>
              <a:t>Приблизно</a:t>
            </a:r>
            <a:r>
              <a:rPr lang="ru-RU" dirty="0"/>
              <a:t> з 36 </a:t>
            </a:r>
            <a:r>
              <a:rPr lang="ru-RU" dirty="0" err="1"/>
              <a:t>тижня</a:t>
            </a:r>
            <a:r>
              <a:rPr lang="ru-RU" dirty="0"/>
              <a:t> </a:t>
            </a:r>
            <a:r>
              <a:rPr lang="ru-RU" dirty="0" err="1"/>
              <a:t>вагітності</a:t>
            </a:r>
            <a:r>
              <a:rPr lang="ru-RU" dirty="0"/>
              <a:t> з </a:t>
            </a:r>
            <a:r>
              <a:rPr lang="ru-RU" dirty="0" err="1"/>
              <a:t>раціону</a:t>
            </a:r>
            <a:r>
              <a:rPr lang="ru-RU" dirty="0"/>
              <a:t> </a:t>
            </a:r>
            <a:r>
              <a:rPr lang="ru-RU" dirty="0" err="1"/>
              <a:t>вагітної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бажано</a:t>
            </a:r>
            <a:r>
              <a:rPr lang="ru-RU" dirty="0"/>
              <a:t> </a:t>
            </a:r>
            <a:r>
              <a:rPr lang="ru-RU" dirty="0" err="1"/>
              <a:t>виключити</a:t>
            </a:r>
            <a:r>
              <a:rPr lang="ru-RU" dirty="0"/>
              <a:t> </a:t>
            </a:r>
            <a:r>
              <a:rPr lang="ru-RU" dirty="0" err="1"/>
              <a:t>тваринний</a:t>
            </a:r>
            <a:r>
              <a:rPr lang="ru-RU" dirty="0"/>
              <a:t> </a:t>
            </a:r>
            <a:r>
              <a:rPr lang="ru-RU" dirty="0" err="1"/>
              <a:t>білок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молоко, масло, </a:t>
            </a:r>
            <a:r>
              <a:rPr lang="ru-RU" dirty="0" err="1"/>
              <a:t>м’ясо</a:t>
            </a:r>
            <a:r>
              <a:rPr lang="ru-RU" dirty="0"/>
              <a:t>, </a:t>
            </a:r>
            <a:r>
              <a:rPr lang="ru-RU" dirty="0" err="1"/>
              <a:t>яйця</a:t>
            </a:r>
            <a:r>
              <a:rPr lang="ru-RU" dirty="0"/>
              <a:t> і </a:t>
            </a:r>
            <a:r>
              <a:rPr lang="ru-RU" dirty="0" err="1"/>
              <a:t>риба</a:t>
            </a:r>
            <a:r>
              <a:rPr lang="ru-RU" dirty="0"/>
              <a:t>. Основу </a:t>
            </a:r>
            <a:r>
              <a:rPr lang="ru-RU" dirty="0" err="1"/>
              <a:t>раціону</a:t>
            </a:r>
            <a:r>
              <a:rPr lang="ru-RU" dirty="0"/>
              <a:t> в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становити</a:t>
            </a:r>
            <a:r>
              <a:rPr lang="ru-RU" dirty="0"/>
              <a:t> </a:t>
            </a:r>
            <a:r>
              <a:rPr lang="ru-RU" dirty="0" err="1"/>
              <a:t>каші</a:t>
            </a:r>
            <a:r>
              <a:rPr lang="ru-RU" dirty="0"/>
              <a:t> на </a:t>
            </a:r>
            <a:r>
              <a:rPr lang="ru-RU" dirty="0" err="1"/>
              <a:t>воді</a:t>
            </a:r>
            <a:r>
              <a:rPr lang="ru-RU" dirty="0"/>
              <a:t>, </a:t>
            </a:r>
            <a:r>
              <a:rPr lang="ru-RU" dirty="0" err="1"/>
              <a:t>рослинна</a:t>
            </a:r>
            <a:r>
              <a:rPr lang="ru-RU" dirty="0"/>
              <a:t> </a:t>
            </a:r>
            <a:r>
              <a:rPr lang="ru-RU" dirty="0" err="1"/>
              <a:t>їжа</a:t>
            </a:r>
            <a:r>
              <a:rPr lang="ru-RU" dirty="0"/>
              <a:t>, </a:t>
            </a:r>
            <a:r>
              <a:rPr lang="ru-RU" dirty="0" err="1"/>
              <a:t>кисломолочні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, </a:t>
            </a:r>
            <a:r>
              <a:rPr lang="ru-RU" dirty="0" err="1"/>
              <a:t>свіжі</a:t>
            </a:r>
            <a:r>
              <a:rPr lang="ru-RU" dirty="0"/>
              <a:t> соки, </a:t>
            </a:r>
            <a:r>
              <a:rPr lang="ru-RU" dirty="0" err="1"/>
              <a:t>печені</a:t>
            </a:r>
            <a:r>
              <a:rPr lang="ru-RU" dirty="0"/>
              <a:t> </a:t>
            </a:r>
            <a:r>
              <a:rPr lang="ru-RU" dirty="0" err="1"/>
              <a:t>овочі</a:t>
            </a:r>
            <a:r>
              <a:rPr lang="ru-RU" dirty="0"/>
              <a:t> і </a:t>
            </a:r>
            <a:r>
              <a:rPr lang="ru-RU" dirty="0" err="1"/>
              <a:t>мінеральна</a:t>
            </a:r>
            <a:r>
              <a:rPr lang="ru-RU" dirty="0"/>
              <a:t> вода.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трав’яні</a:t>
            </a:r>
            <a:r>
              <a:rPr lang="ru-RU" dirty="0"/>
              <a:t> </a:t>
            </a:r>
            <a:r>
              <a:rPr lang="ru-RU" dirty="0" err="1"/>
              <a:t>чаї</a:t>
            </a:r>
            <a:r>
              <a:rPr lang="ru-RU" dirty="0"/>
              <a:t>, але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порадитися</a:t>
            </a:r>
            <a:r>
              <a:rPr lang="ru-RU" dirty="0"/>
              <a:t> з </a:t>
            </a:r>
            <a:r>
              <a:rPr lang="ru-RU" dirty="0" err="1"/>
              <a:t>лікарем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769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1459" r="36158" b="21117"/>
          <a:stretch/>
        </p:blipFill>
        <p:spPr bwMode="auto">
          <a:xfrm>
            <a:off x="458846" y="188640"/>
            <a:ext cx="8226307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7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t="17708" r="36265" b="52178"/>
          <a:stretch/>
        </p:blipFill>
        <p:spPr bwMode="auto">
          <a:xfrm>
            <a:off x="467544" y="404664"/>
            <a:ext cx="820891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88" y="3861048"/>
            <a:ext cx="4788024" cy="247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029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2267744" y="332656"/>
            <a:ext cx="3960440" cy="792088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Фази</a:t>
            </a:r>
            <a:r>
              <a:rPr lang="ru-RU" dirty="0" smtClean="0"/>
              <a:t> </a:t>
            </a:r>
            <a:r>
              <a:rPr lang="ru-RU" dirty="0" err="1" smtClean="0"/>
              <a:t>пренатального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556792"/>
            <a:ext cx="8280920" cy="26161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 smtClean="0"/>
              <a:t>Гермінальна</a:t>
            </a:r>
            <a:r>
              <a:rPr lang="ru-RU" sz="2000" b="1" dirty="0" smtClean="0"/>
              <a:t> фаза. </a:t>
            </a:r>
            <a:r>
              <a:rPr lang="ru-RU" dirty="0" err="1" smtClean="0"/>
              <a:t>Починається</a:t>
            </a:r>
            <a:r>
              <a:rPr lang="ru-RU" dirty="0" smtClean="0"/>
              <a:t> вона з моменту </a:t>
            </a:r>
            <a:r>
              <a:rPr lang="ru-RU" dirty="0" err="1" smtClean="0"/>
              <a:t>запліднення</a:t>
            </a:r>
            <a:r>
              <a:rPr lang="ru-RU" dirty="0" smtClean="0"/>
              <a:t> </a:t>
            </a:r>
            <a:r>
              <a:rPr lang="ru-RU" dirty="0" err="1" smtClean="0"/>
              <a:t>яйцеклітини</a:t>
            </a:r>
            <a:r>
              <a:rPr lang="ru-RU" dirty="0" smtClean="0"/>
              <a:t> і </a:t>
            </a:r>
            <a:r>
              <a:rPr lang="ru-RU" dirty="0" err="1" smtClean="0"/>
              <a:t>триває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2 </a:t>
            </a:r>
            <a:r>
              <a:rPr lang="ru-RU" dirty="0" err="1" smtClean="0"/>
              <a:t>тижні</a:t>
            </a:r>
            <a:r>
              <a:rPr lang="ru-RU" dirty="0" smtClean="0"/>
              <a:t>,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швидкий</a:t>
            </a:r>
            <a:r>
              <a:rPr lang="ru-RU" dirty="0" smtClean="0"/>
              <a:t> </a:t>
            </a:r>
            <a:r>
              <a:rPr lang="ru-RU" dirty="0" err="1" smtClean="0"/>
              <a:t>ріст</a:t>
            </a:r>
            <a:r>
              <a:rPr lang="ru-RU" dirty="0" smtClean="0"/>
              <a:t> і </a:t>
            </a:r>
            <a:r>
              <a:rPr lang="ru-RU" dirty="0" err="1" smtClean="0"/>
              <a:t>первинна</a:t>
            </a:r>
            <a:r>
              <a:rPr lang="ru-RU" dirty="0" smtClean="0"/>
              <a:t> </a:t>
            </a:r>
            <a:r>
              <a:rPr lang="ru-RU" dirty="0" err="1" smtClean="0"/>
              <a:t>диференціація</a:t>
            </a:r>
            <a:r>
              <a:rPr lang="ru-RU" dirty="0" smtClean="0"/>
              <a:t> </a:t>
            </a:r>
            <a:r>
              <a:rPr lang="ru-RU" dirty="0" err="1" smtClean="0"/>
              <a:t>клітин</a:t>
            </a:r>
            <a:r>
              <a:rPr lang="ru-RU" dirty="0" smtClean="0"/>
              <a:t>. На </a:t>
            </a:r>
            <a:r>
              <a:rPr lang="ru-RU" dirty="0" err="1" smtClean="0"/>
              <a:t>першому</a:t>
            </a:r>
            <a:r>
              <a:rPr lang="ru-RU" dirty="0" smtClean="0"/>
              <a:t> </a:t>
            </a:r>
            <a:r>
              <a:rPr lang="ru-RU" dirty="0" err="1" smtClean="0"/>
              <a:t>тижні</a:t>
            </a:r>
            <a:r>
              <a:rPr lang="ru-RU" dirty="0" smtClean="0"/>
              <a:t> </a:t>
            </a:r>
            <a:r>
              <a:rPr lang="ru-RU" dirty="0" err="1" smtClean="0"/>
              <a:t>поділяється</a:t>
            </a:r>
            <a:r>
              <a:rPr lang="ru-RU" dirty="0" smtClean="0"/>
              <a:t> зигота (</a:t>
            </a:r>
            <a:r>
              <a:rPr lang="ru-RU" dirty="0" err="1" smtClean="0"/>
              <a:t>запліднена</a:t>
            </a:r>
            <a:r>
              <a:rPr lang="ru-RU" dirty="0" smtClean="0"/>
              <a:t> </a:t>
            </a:r>
            <a:r>
              <a:rPr lang="ru-RU" dirty="0" err="1" smtClean="0"/>
              <a:t>яйцеклітина</a:t>
            </a:r>
            <a:r>
              <a:rPr lang="ru-RU" dirty="0" smtClean="0"/>
              <a:t>) й </a:t>
            </a:r>
            <a:r>
              <a:rPr lang="ru-RU" dirty="0" err="1" smtClean="0"/>
              <a:t>утворюється</a:t>
            </a:r>
            <a:r>
              <a:rPr lang="ru-RU" dirty="0" smtClean="0"/>
              <a:t> </a:t>
            </a:r>
            <a:r>
              <a:rPr lang="ru-RU" dirty="0" err="1" smtClean="0"/>
              <a:t>бластоциста</a:t>
            </a:r>
            <a:r>
              <a:rPr lang="ru-RU" dirty="0" smtClean="0"/>
              <a:t> (</a:t>
            </a:r>
            <a:r>
              <a:rPr lang="ru-RU" dirty="0" err="1" smtClean="0"/>
              <a:t>грец</a:t>
            </a:r>
            <a:r>
              <a:rPr lang="ru-RU" dirty="0" smtClean="0"/>
              <a:t>. </a:t>
            </a:r>
            <a:r>
              <a:rPr lang="en-US" dirty="0" err="1" smtClean="0"/>
              <a:t>blastos</a:t>
            </a:r>
            <a:r>
              <a:rPr lang="en-US" dirty="0" smtClean="0"/>
              <a:t> - </a:t>
            </a:r>
            <a:r>
              <a:rPr lang="ru-RU" dirty="0" err="1" smtClean="0"/>
              <a:t>зародок</a:t>
            </a:r>
            <a:r>
              <a:rPr lang="ru-RU" dirty="0" smtClean="0"/>
              <a:t> і </a:t>
            </a:r>
            <a:r>
              <a:rPr lang="en-US" dirty="0" err="1" smtClean="0"/>
              <a:t>kystis</a:t>
            </a:r>
            <a:r>
              <a:rPr lang="en-US" dirty="0" smtClean="0"/>
              <a:t> - </a:t>
            </a:r>
            <a:r>
              <a:rPr lang="ru-RU" dirty="0" err="1" smtClean="0"/>
              <a:t>пузир</a:t>
            </a:r>
            <a:r>
              <a:rPr lang="ru-RU" dirty="0" smtClean="0"/>
              <a:t>) - </a:t>
            </a:r>
            <a:r>
              <a:rPr lang="ru-RU" dirty="0" err="1" smtClean="0"/>
              <a:t>пухирець</a:t>
            </a:r>
            <a:r>
              <a:rPr lang="ru-RU" dirty="0" smtClean="0"/>
              <a:t>, </a:t>
            </a:r>
            <a:r>
              <a:rPr lang="ru-RU" dirty="0" err="1" smtClean="0"/>
              <a:t>заповнений</a:t>
            </a:r>
            <a:r>
              <a:rPr lang="ru-RU" dirty="0" smtClean="0"/>
              <a:t> водою. На другому </a:t>
            </a:r>
            <a:r>
              <a:rPr lang="ru-RU" dirty="0" err="1" smtClean="0"/>
              <a:t>тижні</a:t>
            </a:r>
            <a:r>
              <a:rPr lang="ru-RU" dirty="0" smtClean="0"/>
              <a:t> </a:t>
            </a:r>
            <a:r>
              <a:rPr lang="ru-RU" dirty="0" err="1" smtClean="0"/>
              <a:t>зародок</a:t>
            </a:r>
            <a:r>
              <a:rPr lang="ru-RU" dirty="0" smtClean="0"/>
              <a:t> </a:t>
            </a:r>
            <a:r>
              <a:rPr lang="ru-RU" dirty="0" err="1" smtClean="0"/>
              <a:t>занурюється</a:t>
            </a:r>
            <a:r>
              <a:rPr lang="ru-RU" dirty="0" smtClean="0"/>
              <a:t> в </a:t>
            </a:r>
            <a:r>
              <a:rPr lang="ru-RU" dirty="0" err="1" smtClean="0"/>
              <a:t>стінку</a:t>
            </a:r>
            <a:r>
              <a:rPr lang="ru-RU" dirty="0" smtClean="0"/>
              <a:t> матки; </a:t>
            </a:r>
            <a:r>
              <a:rPr lang="ru-RU" dirty="0" err="1" smtClean="0"/>
              <a:t>починають</a:t>
            </a:r>
            <a:r>
              <a:rPr lang="ru-RU" dirty="0" smtClean="0"/>
              <a:t> </a:t>
            </a:r>
            <a:r>
              <a:rPr lang="ru-RU" dirty="0" err="1" smtClean="0"/>
              <a:t>формуватися</a:t>
            </a:r>
            <a:r>
              <a:rPr lang="ru-RU" dirty="0" smtClean="0"/>
              <a:t> </a:t>
            </a:r>
            <a:r>
              <a:rPr lang="ru-RU" dirty="0" err="1" smtClean="0"/>
              <a:t>структури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життєдіяльність</a:t>
            </a:r>
            <a:r>
              <a:rPr lang="ru-RU" dirty="0" smtClean="0"/>
              <a:t>: </a:t>
            </a:r>
            <a:r>
              <a:rPr lang="ru-RU" dirty="0" err="1" smtClean="0"/>
              <a:t>амніон</a:t>
            </a:r>
            <a:r>
              <a:rPr lang="ru-RU" dirty="0" smtClean="0"/>
              <a:t> (</a:t>
            </a:r>
            <a:r>
              <a:rPr lang="ru-RU" dirty="0" err="1" smtClean="0"/>
              <a:t>грец</a:t>
            </a:r>
            <a:r>
              <a:rPr lang="ru-RU" dirty="0" smtClean="0"/>
              <a:t>. </a:t>
            </a:r>
            <a:r>
              <a:rPr lang="en-US" dirty="0" smtClean="0"/>
              <a:t>amnion - </a:t>
            </a:r>
            <a:r>
              <a:rPr lang="ru-RU" dirty="0" err="1" smtClean="0"/>
              <a:t>оболонка</a:t>
            </a:r>
            <a:r>
              <a:rPr lang="ru-RU" dirty="0" smtClean="0"/>
              <a:t>) - </a:t>
            </a:r>
            <a:r>
              <a:rPr lang="ru-RU" dirty="0" err="1" smtClean="0"/>
              <a:t>внутрішня</a:t>
            </a:r>
            <a:r>
              <a:rPr lang="ru-RU" dirty="0" smtClean="0"/>
              <a:t> </a:t>
            </a:r>
            <a:r>
              <a:rPr lang="ru-RU" dirty="0" err="1" smtClean="0"/>
              <a:t>оболонка</a:t>
            </a:r>
            <a:r>
              <a:rPr lang="ru-RU" dirty="0" smtClean="0"/>
              <a:t>, </a:t>
            </a:r>
            <a:r>
              <a:rPr lang="ru-RU" dirty="0" err="1" smtClean="0"/>
              <a:t>хоріон</a:t>
            </a:r>
            <a:r>
              <a:rPr lang="ru-RU" dirty="0" smtClean="0"/>
              <a:t> (</a:t>
            </a:r>
            <a:r>
              <a:rPr lang="ru-RU" dirty="0" err="1" smtClean="0"/>
              <a:t>грец</a:t>
            </a:r>
            <a:r>
              <a:rPr lang="ru-RU" dirty="0" smtClean="0"/>
              <a:t>. </a:t>
            </a:r>
            <a:r>
              <a:rPr lang="en-US" dirty="0" err="1" smtClean="0"/>
              <a:t>chorion</a:t>
            </a:r>
            <a:r>
              <a:rPr lang="en-US" dirty="0" smtClean="0"/>
              <a:t> - </a:t>
            </a:r>
            <a:r>
              <a:rPr lang="ru-RU" dirty="0" smtClean="0"/>
              <a:t>перепонка) - </a:t>
            </a:r>
            <a:r>
              <a:rPr lang="ru-RU" dirty="0" err="1" smtClean="0"/>
              <a:t>зовнішня</a:t>
            </a:r>
            <a:r>
              <a:rPr lang="ru-RU" dirty="0" smtClean="0"/>
              <a:t> </a:t>
            </a:r>
            <a:r>
              <a:rPr lang="ru-RU" dirty="0" err="1" smtClean="0"/>
              <a:t>оболонка</a:t>
            </a:r>
            <a:r>
              <a:rPr lang="ru-RU" dirty="0" smtClean="0"/>
              <a:t>, </a:t>
            </a:r>
            <a:r>
              <a:rPr lang="ru-RU" dirty="0" err="1" smtClean="0"/>
              <a:t>жовчний</a:t>
            </a:r>
            <a:r>
              <a:rPr lang="ru-RU" dirty="0" smtClean="0"/>
              <a:t> </a:t>
            </a:r>
            <a:r>
              <a:rPr lang="ru-RU" dirty="0" err="1" smtClean="0"/>
              <a:t>мішок</a:t>
            </a:r>
            <a:r>
              <a:rPr lang="ru-RU" dirty="0" smtClean="0"/>
              <a:t>, плацента (</a:t>
            </a:r>
            <a:r>
              <a:rPr lang="ru-RU" dirty="0" err="1" smtClean="0"/>
              <a:t>дитяче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) і </a:t>
            </a:r>
            <a:r>
              <a:rPr lang="ru-RU" dirty="0" err="1" smtClean="0"/>
              <a:t>пупковий</a:t>
            </a:r>
            <a:r>
              <a:rPr lang="ru-RU" dirty="0" smtClean="0"/>
              <a:t> канал.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365104"/>
            <a:ext cx="8280920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 smtClean="0"/>
              <a:t>Ембріональна</a:t>
            </a:r>
            <a:r>
              <a:rPr lang="ru-RU" sz="2000" b="1" dirty="0" smtClean="0"/>
              <a:t> фаза. </a:t>
            </a:r>
            <a:r>
              <a:rPr lang="ru-RU" dirty="0" smtClean="0"/>
              <a:t>Вона </a:t>
            </a:r>
            <a:r>
              <a:rPr lang="ru-RU" dirty="0" err="1" smtClean="0"/>
              <a:t>охоплює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2-х </a:t>
            </a:r>
            <a:r>
              <a:rPr lang="ru-RU" dirty="0" err="1" smtClean="0"/>
              <a:t>тижнів</a:t>
            </a:r>
            <a:r>
              <a:rPr lang="ru-RU" dirty="0" smtClean="0"/>
              <a:t> до 3-го </a:t>
            </a:r>
            <a:r>
              <a:rPr lang="ru-RU" dirty="0" err="1" smtClean="0"/>
              <a:t>місяця</a:t>
            </a:r>
            <a:r>
              <a:rPr lang="ru-RU" dirty="0" smtClean="0"/>
              <a:t>, коли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структурний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зародка</a:t>
            </a:r>
            <a:r>
              <a:rPr lang="ru-RU" dirty="0" smtClean="0"/>
              <a:t>. У 3-4 </a:t>
            </a:r>
            <a:r>
              <a:rPr lang="ru-RU" dirty="0" err="1" smtClean="0"/>
              <a:t>тижні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довжина</a:t>
            </a:r>
            <a:r>
              <a:rPr lang="ru-RU" dirty="0" smtClean="0"/>
              <a:t> становить 0,6 см. </a:t>
            </a:r>
            <a:r>
              <a:rPr lang="ru-RU" dirty="0" err="1" smtClean="0"/>
              <a:t>Майбутній</a:t>
            </a:r>
            <a:r>
              <a:rPr lang="ru-RU" dirty="0" smtClean="0"/>
              <a:t> </a:t>
            </a:r>
            <a:r>
              <a:rPr lang="ru-RU" dirty="0" err="1" smtClean="0"/>
              <a:t>плід</a:t>
            </a:r>
            <a:r>
              <a:rPr lang="ru-RU" dirty="0" smtClean="0"/>
              <a:t>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зародкових</a:t>
            </a:r>
            <a:r>
              <a:rPr lang="ru-RU" dirty="0" smtClean="0"/>
              <a:t> </a:t>
            </a:r>
            <a:r>
              <a:rPr lang="ru-RU" dirty="0" err="1" smtClean="0"/>
              <a:t>листів</a:t>
            </a:r>
            <a:r>
              <a:rPr lang="ru-RU" dirty="0" smtClean="0"/>
              <a:t>. На другому </a:t>
            </a:r>
            <a:r>
              <a:rPr lang="ru-RU" dirty="0" err="1" smtClean="0"/>
              <a:t>місяці</a:t>
            </a:r>
            <a:r>
              <a:rPr lang="ru-RU" dirty="0" smtClean="0"/>
              <a:t> </a:t>
            </a: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зародка</a:t>
            </a:r>
            <a:r>
              <a:rPr lang="ru-RU" dirty="0" smtClean="0"/>
              <a:t> становить 2,5 см, вага - 2,1 г.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трьох</a:t>
            </a:r>
            <a:r>
              <a:rPr lang="ru-RU" dirty="0" smtClean="0"/>
              <a:t> </a:t>
            </a:r>
            <a:r>
              <a:rPr lang="ru-RU" dirty="0" err="1" smtClean="0"/>
              <a:t>зародкових</a:t>
            </a:r>
            <a:r>
              <a:rPr lang="ru-RU" dirty="0" smtClean="0"/>
              <a:t> </a:t>
            </a:r>
            <a:r>
              <a:rPr lang="ru-RU" dirty="0" err="1" smtClean="0"/>
              <a:t>листів</a:t>
            </a:r>
            <a:r>
              <a:rPr lang="ru-RU" dirty="0" smtClean="0"/>
              <a:t> </a:t>
            </a:r>
            <a:r>
              <a:rPr lang="ru-RU" dirty="0" err="1" smtClean="0"/>
              <a:t>формуються</a:t>
            </a:r>
            <a:r>
              <a:rPr lang="ru-RU" dirty="0" smtClean="0"/>
              <a:t> </a:t>
            </a:r>
            <a:r>
              <a:rPr lang="ru-RU" dirty="0" err="1" smtClean="0"/>
              <a:t>тканини</a:t>
            </a:r>
            <a:r>
              <a:rPr lang="ru-RU" dirty="0" smtClean="0"/>
              <a:t> і </a:t>
            </a:r>
            <a:r>
              <a:rPr lang="ru-RU" dirty="0" err="1" smtClean="0"/>
              <a:t>починають</a:t>
            </a:r>
            <a:r>
              <a:rPr lang="ru-RU" dirty="0" smtClean="0"/>
              <a:t> </a:t>
            </a:r>
            <a:r>
              <a:rPr lang="ru-RU" dirty="0" err="1" smtClean="0"/>
              <a:t>утворюватися</a:t>
            </a:r>
            <a:r>
              <a:rPr lang="ru-RU" dirty="0" smtClean="0"/>
              <a:t> </a:t>
            </a:r>
            <a:r>
              <a:rPr lang="ru-RU" dirty="0" err="1" smtClean="0"/>
              <a:t>органи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617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/>
          <a:lstStyle/>
          <a:p>
            <a:r>
              <a:rPr lang="uk-UA" dirty="0" smtClean="0"/>
              <a:t>Пологи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628800"/>
            <a:ext cx="86409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Пологи - </a:t>
            </a:r>
            <a:r>
              <a:rPr lang="ru-RU" sz="2400" dirty="0"/>
              <a:t>один з </a:t>
            </a:r>
            <a:r>
              <a:rPr lang="ru-RU" sz="2400" dirty="0" err="1"/>
              <a:t>найбільш</a:t>
            </a:r>
            <a:r>
              <a:rPr lang="ru-RU" sz="2400" dirty="0"/>
              <a:t> </a:t>
            </a:r>
            <a:r>
              <a:rPr lang="ru-RU" sz="2400" dirty="0" err="1"/>
              <a:t>хвилюючих</a:t>
            </a:r>
            <a:r>
              <a:rPr lang="ru-RU" sz="2400" dirty="0"/>
              <a:t> </a:t>
            </a:r>
            <a:r>
              <a:rPr lang="ru-RU" sz="2400" dirty="0" err="1"/>
              <a:t>моментів</a:t>
            </a:r>
            <a:r>
              <a:rPr lang="ru-RU" sz="2400" dirty="0"/>
              <a:t> для будь-</a:t>
            </a:r>
            <a:r>
              <a:rPr lang="ru-RU" sz="2400" dirty="0" err="1"/>
              <a:t>якої</a:t>
            </a:r>
            <a:r>
              <a:rPr lang="ru-RU" sz="2400" dirty="0"/>
              <a:t> </a:t>
            </a:r>
            <a:r>
              <a:rPr lang="ru-RU" sz="2400" dirty="0" err="1"/>
              <a:t>жінки</a:t>
            </a:r>
            <a:r>
              <a:rPr lang="ru-RU" sz="2400" dirty="0"/>
              <a:t>. </a:t>
            </a:r>
            <a:r>
              <a:rPr lang="ru-RU" sz="2400" dirty="0" err="1"/>
              <a:t>Причому</a:t>
            </a:r>
            <a:r>
              <a:rPr lang="ru-RU" sz="2400" dirty="0"/>
              <a:t> не </a:t>
            </a:r>
            <a:r>
              <a:rPr lang="ru-RU" sz="2400" dirty="0" err="1"/>
              <a:t>важливо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вони за </a:t>
            </a:r>
            <a:r>
              <a:rPr lang="ru-RU" sz="2400" dirty="0" err="1"/>
              <a:t>рахунком</a:t>
            </a:r>
            <a:r>
              <a:rPr lang="ru-RU" sz="2400" dirty="0"/>
              <a:t>. </a:t>
            </a:r>
            <a:r>
              <a:rPr lang="ru-RU" sz="2400" dirty="0" err="1"/>
              <a:t>Майбутні</a:t>
            </a:r>
            <a:r>
              <a:rPr lang="ru-RU" sz="2400" dirty="0"/>
              <a:t> </a:t>
            </a:r>
            <a:r>
              <a:rPr lang="ru-RU" sz="2400" dirty="0" err="1"/>
              <a:t>мами</a:t>
            </a:r>
            <a:r>
              <a:rPr lang="ru-RU" sz="2400" dirty="0"/>
              <a:t> </a:t>
            </a:r>
            <a:r>
              <a:rPr lang="ru-RU" sz="2400" dirty="0" err="1"/>
              <a:t>завжди</a:t>
            </a:r>
            <a:r>
              <a:rPr lang="ru-RU" sz="2400" dirty="0"/>
              <a:t> </a:t>
            </a:r>
            <a:r>
              <a:rPr lang="ru-RU" sz="2400" dirty="0" err="1"/>
              <a:t>заздалегідь</a:t>
            </a:r>
            <a:r>
              <a:rPr lang="ru-RU" sz="2400" dirty="0"/>
              <a:t> </a:t>
            </a:r>
            <a:r>
              <a:rPr lang="ru-RU" sz="2400" dirty="0" err="1"/>
              <a:t>замислюються</a:t>
            </a:r>
            <a:r>
              <a:rPr lang="ru-RU" sz="2400" dirty="0"/>
              <a:t> про </a:t>
            </a:r>
            <a:r>
              <a:rPr lang="ru-RU" sz="2400" dirty="0" err="1"/>
              <a:t>майбутню</a:t>
            </a:r>
            <a:r>
              <a:rPr lang="ru-RU" sz="2400" dirty="0"/>
              <a:t> </a:t>
            </a:r>
            <a:r>
              <a:rPr lang="ru-RU" sz="2400" dirty="0" err="1"/>
              <a:t>подію</a:t>
            </a:r>
            <a:r>
              <a:rPr lang="ru-RU" sz="2400" dirty="0"/>
              <a:t>, </a:t>
            </a:r>
            <a:r>
              <a:rPr lang="ru-RU" sz="2400" dirty="0" err="1"/>
              <a:t>переживають</a:t>
            </a:r>
            <a:r>
              <a:rPr lang="ru-RU" sz="2400" dirty="0"/>
              <a:t>, як </a:t>
            </a:r>
            <a:r>
              <a:rPr lang="ru-RU" sz="2400" dirty="0" err="1"/>
              <a:t>пройде</a:t>
            </a:r>
            <a:r>
              <a:rPr lang="ru-RU" sz="2400" dirty="0"/>
              <a:t> перша </a:t>
            </a:r>
            <a:r>
              <a:rPr lang="ru-RU" sz="2400" dirty="0" err="1"/>
              <a:t>зустріч</a:t>
            </a:r>
            <a:r>
              <a:rPr lang="ru-RU" sz="2400" dirty="0"/>
              <a:t> з </a:t>
            </a:r>
            <a:r>
              <a:rPr lang="ru-RU" sz="2400" dirty="0" err="1"/>
              <a:t>новонародженим</a:t>
            </a:r>
            <a:r>
              <a:rPr lang="ru-RU" sz="2400" dirty="0"/>
              <a:t> і, </a:t>
            </a:r>
            <a:r>
              <a:rPr lang="ru-RU" sz="2400" dirty="0" err="1"/>
              <a:t>звичайно</a:t>
            </a:r>
            <a:r>
              <a:rPr lang="ru-RU" sz="2400" dirty="0"/>
              <a:t>, </a:t>
            </a:r>
            <a:r>
              <a:rPr lang="ru-RU" sz="2400" dirty="0" err="1"/>
              <a:t>цікавляться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саме</a:t>
            </a:r>
            <a:r>
              <a:rPr lang="ru-RU" sz="2400" dirty="0"/>
              <a:t> буде </a:t>
            </a:r>
            <a:r>
              <a:rPr lang="ru-RU" sz="2400" dirty="0" err="1"/>
              <a:t>відбуватися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початку </a:t>
            </a:r>
            <a:r>
              <a:rPr lang="ru-RU" sz="2400" dirty="0" err="1"/>
              <a:t>переймів</a:t>
            </a:r>
            <a:r>
              <a:rPr lang="ru-RU" sz="2400" dirty="0"/>
              <a:t> до </a:t>
            </a:r>
            <a:r>
              <a:rPr lang="ru-RU" sz="2400" dirty="0" err="1"/>
              <a:t>появи</a:t>
            </a:r>
            <a:r>
              <a:rPr lang="ru-RU" sz="2400" dirty="0"/>
              <a:t> на </a:t>
            </a:r>
            <a:r>
              <a:rPr lang="ru-RU" sz="2400" dirty="0" err="1"/>
              <a:t>світ</a:t>
            </a:r>
            <a:r>
              <a:rPr lang="ru-RU" sz="2400" dirty="0"/>
              <a:t> </a:t>
            </a:r>
            <a:r>
              <a:rPr lang="ru-RU" sz="2400" dirty="0" err="1"/>
              <a:t>немовляти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16" y="3998680"/>
            <a:ext cx="5483951" cy="23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8537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32656"/>
            <a:ext cx="4572000" cy="569386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000" b="1" dirty="0"/>
              <a:t>Пологи по годинах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перебігу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три </a:t>
            </a:r>
            <a:r>
              <a:rPr lang="ru-RU" dirty="0" err="1"/>
              <a:t>періоди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розкриття</a:t>
            </a:r>
            <a:r>
              <a:rPr lang="ru-RU" dirty="0"/>
              <a:t> </a:t>
            </a:r>
            <a:r>
              <a:rPr lang="ru-RU" dirty="0" err="1"/>
              <a:t>шийки</a:t>
            </a:r>
            <a:r>
              <a:rPr lang="ru-RU" dirty="0"/>
              <a:t> матки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регулярних</a:t>
            </a:r>
            <a:r>
              <a:rPr lang="ru-RU" dirty="0"/>
              <a:t> </a:t>
            </a:r>
            <a:r>
              <a:rPr lang="ru-RU" dirty="0" err="1"/>
              <a:t>маткових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 – </a:t>
            </a:r>
            <a:r>
              <a:rPr lang="ru-RU" dirty="0" err="1"/>
              <a:t>перейм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при перших пологах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10-11 годин, а при </a:t>
            </a:r>
            <a:r>
              <a:rPr lang="ru-RU" dirty="0" err="1"/>
              <a:t>наступних</a:t>
            </a:r>
            <a:r>
              <a:rPr lang="ru-RU" dirty="0"/>
              <a:t> - 6-8 годин.</a:t>
            </a:r>
          </a:p>
          <a:p>
            <a:endParaRPr lang="ru-RU" dirty="0"/>
          </a:p>
          <a:p>
            <a:r>
              <a:rPr lang="ru-RU" sz="2000" b="1" dirty="0" err="1"/>
              <a:t>Другий</a:t>
            </a:r>
            <a:r>
              <a:rPr lang="ru-RU" sz="2000" b="1" dirty="0"/>
              <a:t> </a:t>
            </a:r>
            <a:r>
              <a:rPr lang="ru-RU" sz="2000" b="1" dirty="0" err="1"/>
              <a:t>період</a:t>
            </a:r>
            <a:r>
              <a:rPr lang="ru-RU" sz="2000" b="1" dirty="0"/>
              <a:t> </a:t>
            </a:r>
            <a:r>
              <a:rPr lang="ru-RU" dirty="0"/>
              <a:t>- </a:t>
            </a:r>
            <a:r>
              <a:rPr lang="ru-RU" dirty="0" err="1"/>
              <a:t>вигнання</a:t>
            </a:r>
            <a:r>
              <a:rPr lang="ru-RU" dirty="0"/>
              <a:t> плоду,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(у </a:t>
            </a:r>
            <a:r>
              <a:rPr lang="ru-RU" dirty="0" err="1"/>
              <a:t>первісток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1-2 </a:t>
            </a:r>
            <a:r>
              <a:rPr lang="ru-RU" dirty="0" err="1"/>
              <a:t>години</a:t>
            </a:r>
            <a:r>
              <a:rPr lang="ru-RU" dirty="0"/>
              <a:t>, у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народжує</a:t>
            </a:r>
            <a:r>
              <a:rPr lang="ru-RU" dirty="0"/>
              <a:t> повторно, - </a:t>
            </a:r>
            <a:r>
              <a:rPr lang="ru-RU" dirty="0" err="1"/>
              <a:t>від</a:t>
            </a:r>
            <a:r>
              <a:rPr lang="ru-RU" dirty="0"/>
              <a:t> 5-10 </a:t>
            </a:r>
            <a:r>
              <a:rPr lang="ru-RU" dirty="0" err="1"/>
              <a:t>хвилин</a:t>
            </a:r>
            <a:r>
              <a:rPr lang="ru-RU" dirty="0"/>
              <a:t> до 1 </a:t>
            </a:r>
            <a:r>
              <a:rPr lang="ru-RU" dirty="0" err="1"/>
              <a:t>години</a:t>
            </a:r>
            <a:r>
              <a:rPr lang="ru-RU" dirty="0"/>
              <a:t>). </a:t>
            </a:r>
            <a:r>
              <a:rPr lang="ru-RU" dirty="0" err="1"/>
              <a:t>Третій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- </a:t>
            </a:r>
            <a:r>
              <a:rPr lang="ru-RU" dirty="0" err="1"/>
              <a:t>послідовий</a:t>
            </a:r>
            <a:r>
              <a:rPr lang="ru-RU" dirty="0"/>
              <a:t>, коли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відділення</a:t>
            </a:r>
            <a:r>
              <a:rPr lang="ru-RU" dirty="0"/>
              <a:t> і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посліду</a:t>
            </a:r>
            <a:r>
              <a:rPr lang="ru-RU" dirty="0"/>
              <a:t> (</a:t>
            </a:r>
            <a:r>
              <a:rPr lang="ru-RU" dirty="0" err="1"/>
              <a:t>плаценти</a:t>
            </a:r>
            <a:r>
              <a:rPr lang="ru-RU" dirty="0"/>
              <a:t> та </a:t>
            </a:r>
            <a:r>
              <a:rPr lang="ru-RU" dirty="0" err="1"/>
              <a:t>плодових</a:t>
            </a:r>
            <a:r>
              <a:rPr lang="ru-RU" dirty="0"/>
              <a:t> </a:t>
            </a:r>
            <a:r>
              <a:rPr lang="ru-RU" dirty="0" err="1"/>
              <a:t>оболонок</a:t>
            </a:r>
            <a:r>
              <a:rPr lang="ru-RU" dirty="0"/>
              <a:t>).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протяжність</a:t>
            </a:r>
            <a:r>
              <a:rPr lang="ru-RU" dirty="0"/>
              <a:t> становить у </a:t>
            </a:r>
            <a:r>
              <a:rPr lang="ru-RU" dirty="0" err="1"/>
              <a:t>середньому</a:t>
            </a:r>
            <a:r>
              <a:rPr lang="ru-RU" dirty="0"/>
              <a:t> 30 </a:t>
            </a:r>
            <a:r>
              <a:rPr lang="ru-RU" dirty="0" err="1"/>
              <a:t>хвилин</a:t>
            </a:r>
            <a:r>
              <a:rPr lang="ru-RU" dirty="0"/>
              <a:t>. </a:t>
            </a:r>
            <a:r>
              <a:rPr lang="ru-RU" dirty="0" err="1"/>
              <a:t>Зазвичай</a:t>
            </a:r>
            <a:r>
              <a:rPr lang="ru-RU" dirty="0"/>
              <a:t> в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народжує</a:t>
            </a:r>
            <a:r>
              <a:rPr lang="ru-RU" dirty="0"/>
              <a:t> </a:t>
            </a:r>
            <a:r>
              <a:rPr lang="ru-RU" dirty="0" err="1"/>
              <a:t>вперше</a:t>
            </a:r>
            <a:r>
              <a:rPr lang="ru-RU" dirty="0"/>
              <a:t>, пологи </a:t>
            </a:r>
            <a:r>
              <a:rPr lang="ru-RU" dirty="0" err="1"/>
              <a:t>тривають</a:t>
            </a:r>
            <a:r>
              <a:rPr lang="ru-RU" dirty="0"/>
              <a:t> 12-16 годин, у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народжує</a:t>
            </a:r>
            <a:r>
              <a:rPr lang="ru-RU" dirty="0"/>
              <a:t> </a:t>
            </a:r>
            <a:r>
              <a:rPr lang="ru-RU" dirty="0" err="1"/>
              <a:t>вдруге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втретє</a:t>
            </a:r>
            <a:r>
              <a:rPr lang="ru-RU" dirty="0"/>
              <a:t> - 8-10 годин.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897" y="1484784"/>
            <a:ext cx="3598164" cy="279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582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5556" y="612844"/>
            <a:ext cx="7992888" cy="4832092"/>
          </a:xfrm>
          <a:prstGeom prst="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Перший </a:t>
            </a:r>
            <a:r>
              <a:rPr lang="ru-RU" sz="2000" b="1" dirty="0" err="1"/>
              <a:t>період</a:t>
            </a:r>
            <a:r>
              <a:rPr lang="ru-RU" sz="2000" b="1" dirty="0"/>
              <a:t> </a:t>
            </a:r>
            <a:r>
              <a:rPr lang="ru-RU" sz="2000" b="1" dirty="0" err="1"/>
              <a:t>пологів</a:t>
            </a:r>
            <a:endParaRPr lang="ru-RU" sz="2000" b="1" dirty="0"/>
          </a:p>
          <a:p>
            <a:endParaRPr lang="ru-RU" dirty="0"/>
          </a:p>
          <a:p>
            <a:r>
              <a:rPr lang="ru-RU" dirty="0"/>
              <a:t>Перший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з </a:t>
            </a:r>
            <a:r>
              <a:rPr lang="ru-RU" dirty="0" err="1"/>
              <a:t>перейм</a:t>
            </a:r>
            <a:r>
              <a:rPr lang="ru-RU" dirty="0"/>
              <a:t> - </a:t>
            </a:r>
            <a:r>
              <a:rPr lang="ru-RU" dirty="0" err="1"/>
              <a:t>регулярних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 матки,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призводять</a:t>
            </a:r>
            <a:r>
              <a:rPr lang="ru-RU" dirty="0"/>
              <a:t> до </a:t>
            </a:r>
            <a:r>
              <a:rPr lang="ru-RU" dirty="0" err="1"/>
              <a:t>повного</a:t>
            </a:r>
            <a:r>
              <a:rPr lang="ru-RU" dirty="0"/>
              <a:t> </a:t>
            </a:r>
            <a:r>
              <a:rPr lang="ru-RU" dirty="0" err="1"/>
              <a:t>розкриття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шийки</a:t>
            </a:r>
            <a:r>
              <a:rPr lang="ru-RU" dirty="0"/>
              <a:t>. Сама </a:t>
            </a:r>
            <a:r>
              <a:rPr lang="ru-RU" dirty="0" err="1"/>
              <a:t>перейма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секунд,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яких</a:t>
            </a:r>
            <a:r>
              <a:rPr lang="ru-RU" dirty="0"/>
              <a:t> матка </a:t>
            </a:r>
            <a:r>
              <a:rPr lang="ru-RU" dirty="0" err="1"/>
              <a:t>напружується</a:t>
            </a:r>
            <a:r>
              <a:rPr lang="ru-RU" dirty="0"/>
              <a:t> і </a:t>
            </a:r>
            <a:r>
              <a:rPr lang="ru-RU" dirty="0" err="1"/>
              <a:t>жінка</a:t>
            </a:r>
            <a:r>
              <a:rPr lang="ru-RU" dirty="0"/>
              <a:t> </a:t>
            </a:r>
            <a:r>
              <a:rPr lang="ru-RU" dirty="0" err="1"/>
              <a:t>відчуває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живіт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твердим;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матка </a:t>
            </a:r>
            <a:r>
              <a:rPr lang="ru-RU" dirty="0" err="1"/>
              <a:t>розслабляється</a:t>
            </a:r>
            <a:r>
              <a:rPr lang="ru-RU" dirty="0"/>
              <a:t>. </a:t>
            </a:r>
            <a:r>
              <a:rPr lang="ru-RU" dirty="0" err="1"/>
              <a:t>Перші</a:t>
            </a:r>
            <a:r>
              <a:rPr lang="ru-RU" dirty="0"/>
              <a:t> перейми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залишитися</a:t>
            </a:r>
            <a:r>
              <a:rPr lang="ru-RU" dirty="0"/>
              <a:t> </a:t>
            </a:r>
            <a:r>
              <a:rPr lang="ru-RU" dirty="0" err="1"/>
              <a:t>непоміченими</a:t>
            </a:r>
            <a:r>
              <a:rPr lang="ru-RU" dirty="0"/>
              <a:t> через те, </a:t>
            </a:r>
            <a:r>
              <a:rPr lang="ru-RU" dirty="0" err="1"/>
              <a:t>що</a:t>
            </a:r>
            <a:r>
              <a:rPr lang="ru-RU" dirty="0"/>
              <a:t> вони практично </a:t>
            </a:r>
            <a:r>
              <a:rPr lang="ru-RU" dirty="0" err="1"/>
              <a:t>безболісні</a:t>
            </a:r>
            <a:r>
              <a:rPr lang="ru-RU" dirty="0"/>
              <a:t>. 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регулярної</a:t>
            </a:r>
            <a:r>
              <a:rPr lang="ru-RU" dirty="0"/>
              <a:t> </a:t>
            </a:r>
            <a:r>
              <a:rPr lang="ru-RU" dirty="0" err="1"/>
              <a:t>родової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перейми </a:t>
            </a:r>
            <a:r>
              <a:rPr lang="ru-RU" dirty="0" err="1"/>
              <a:t>посилюються</a:t>
            </a:r>
            <a:r>
              <a:rPr lang="ru-RU" dirty="0"/>
              <a:t>, </a:t>
            </a:r>
            <a:r>
              <a:rPr lang="ru-RU" dirty="0" err="1"/>
              <a:t>супроводжуються</a:t>
            </a:r>
            <a:r>
              <a:rPr lang="ru-RU" dirty="0"/>
              <a:t> болями внизу живота і / </a:t>
            </a:r>
            <a:r>
              <a:rPr lang="ru-RU" dirty="0" err="1"/>
              <a:t>або</a:t>
            </a:r>
            <a:r>
              <a:rPr lang="ru-RU" dirty="0"/>
              <a:t> в </a:t>
            </a:r>
            <a:r>
              <a:rPr lang="ru-RU" dirty="0" err="1"/>
              <a:t>попереку</a:t>
            </a:r>
            <a:r>
              <a:rPr lang="ru-RU" dirty="0"/>
              <a:t>. </a:t>
            </a:r>
            <a:r>
              <a:rPr lang="ru-RU" dirty="0" err="1"/>
              <a:t>Розкриттю</a:t>
            </a:r>
            <a:r>
              <a:rPr lang="ru-RU" dirty="0"/>
              <a:t> </a:t>
            </a:r>
            <a:r>
              <a:rPr lang="ru-RU" dirty="0" err="1"/>
              <a:t>шийки</a:t>
            </a:r>
            <a:r>
              <a:rPr lang="ru-RU" dirty="0"/>
              <a:t> матки часто </a:t>
            </a:r>
            <a:r>
              <a:rPr lang="ru-RU" dirty="0" err="1"/>
              <a:t>супроводжують</a:t>
            </a:r>
            <a:r>
              <a:rPr lang="ru-RU" dirty="0"/>
              <a:t> </a:t>
            </a:r>
            <a:r>
              <a:rPr lang="ru-RU" dirty="0" err="1"/>
              <a:t>рясні</a:t>
            </a:r>
            <a:r>
              <a:rPr lang="ru-RU" dirty="0"/>
              <a:t> </a:t>
            </a:r>
            <a:r>
              <a:rPr lang="ru-RU" dirty="0" err="1"/>
              <a:t>слизові</a:t>
            </a:r>
            <a:r>
              <a:rPr lang="ru-RU" dirty="0"/>
              <a:t> </a:t>
            </a:r>
            <a:r>
              <a:rPr lang="ru-RU" dirty="0" err="1"/>
              <a:t>виділення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забарвлені</a:t>
            </a:r>
            <a:r>
              <a:rPr lang="ru-RU" dirty="0"/>
              <a:t> </a:t>
            </a:r>
            <a:r>
              <a:rPr lang="ru-RU" dirty="0" err="1"/>
              <a:t>кров'ю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скорочення</a:t>
            </a:r>
            <a:r>
              <a:rPr lang="ru-RU" dirty="0"/>
              <a:t> матки стали </a:t>
            </a:r>
            <a:r>
              <a:rPr lang="ru-RU" dirty="0" err="1"/>
              <a:t>регулярними</a:t>
            </a:r>
            <a:r>
              <a:rPr lang="ru-RU" dirty="0"/>
              <a:t>, а </a:t>
            </a:r>
            <a:r>
              <a:rPr lang="ru-RU" dirty="0" err="1"/>
              <a:t>їх</a:t>
            </a:r>
            <a:r>
              <a:rPr lang="ru-RU" dirty="0"/>
              <a:t> частота і </a:t>
            </a:r>
            <a:r>
              <a:rPr lang="ru-RU" dirty="0" err="1"/>
              <a:t>інтенсивність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зростають</a:t>
            </a:r>
            <a:r>
              <a:rPr lang="ru-RU" dirty="0"/>
              <a:t>, то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вірний</a:t>
            </a:r>
            <a:r>
              <a:rPr lang="ru-RU" dirty="0"/>
              <a:t> </a:t>
            </a:r>
            <a:r>
              <a:rPr lang="ru-RU" dirty="0" err="1"/>
              <a:t>ознака</a:t>
            </a:r>
            <a:r>
              <a:rPr lang="ru-RU" dirty="0"/>
              <a:t> початку </a:t>
            </a:r>
            <a:r>
              <a:rPr lang="ru-RU" dirty="0" err="1"/>
              <a:t>пологів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початкові</a:t>
            </a:r>
            <a:r>
              <a:rPr lang="ru-RU" dirty="0"/>
              <a:t> перейми </a:t>
            </a:r>
            <a:r>
              <a:rPr lang="ru-RU" dirty="0" err="1"/>
              <a:t>зазвичай</a:t>
            </a:r>
            <a:r>
              <a:rPr lang="ru-RU" dirty="0"/>
              <a:t> (</a:t>
            </a:r>
            <a:r>
              <a:rPr lang="ru-RU" dirty="0" err="1"/>
              <a:t>хоча</a:t>
            </a:r>
            <a:r>
              <a:rPr lang="ru-RU" dirty="0"/>
              <a:t> й не </a:t>
            </a:r>
            <a:r>
              <a:rPr lang="ru-RU" dirty="0" err="1"/>
              <a:t>завжди</a:t>
            </a:r>
            <a:r>
              <a:rPr lang="ru-RU" dirty="0"/>
              <a:t>) </a:t>
            </a:r>
            <a:r>
              <a:rPr lang="ru-RU" dirty="0" err="1"/>
              <a:t>короткі</a:t>
            </a:r>
            <a:r>
              <a:rPr lang="ru-RU" dirty="0"/>
              <a:t> і </a:t>
            </a:r>
            <a:r>
              <a:rPr lang="ru-RU" dirty="0" err="1"/>
              <a:t>несильні</a:t>
            </a:r>
            <a:r>
              <a:rPr lang="ru-RU" dirty="0"/>
              <a:t>, </a:t>
            </a:r>
            <a:r>
              <a:rPr lang="ru-RU" dirty="0" err="1"/>
              <a:t>тривають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30 до 40 секунд, з </a:t>
            </a:r>
            <a:r>
              <a:rPr lang="ru-RU" dirty="0" err="1"/>
              <a:t>інтервалом</a:t>
            </a:r>
            <a:r>
              <a:rPr lang="ru-RU" dirty="0"/>
              <a:t> 15-20 </a:t>
            </a:r>
            <a:r>
              <a:rPr lang="ru-RU" dirty="0" err="1"/>
              <a:t>хвилин</a:t>
            </a:r>
            <a:r>
              <a:rPr lang="ru-RU" dirty="0"/>
              <a:t>. Правда, </a:t>
            </a:r>
            <a:r>
              <a:rPr lang="ru-RU" dirty="0" err="1"/>
              <a:t>іноді</a:t>
            </a:r>
            <a:r>
              <a:rPr lang="ru-RU" dirty="0"/>
              <a:t> пологи, </a:t>
            </a:r>
            <a:r>
              <a:rPr lang="ru-RU" dirty="0" err="1"/>
              <a:t>навпаки</a:t>
            </a:r>
            <a:r>
              <a:rPr lang="ru-RU" dirty="0"/>
              <a:t>, </a:t>
            </a:r>
            <a:r>
              <a:rPr lang="ru-RU" dirty="0" err="1"/>
              <a:t>починаються</a:t>
            </a:r>
            <a:r>
              <a:rPr lang="ru-RU" dirty="0"/>
              <a:t> з </a:t>
            </a:r>
            <a:r>
              <a:rPr lang="ru-RU" dirty="0" err="1"/>
              <a:t>частих</a:t>
            </a:r>
            <a:r>
              <a:rPr lang="ru-RU" dirty="0"/>
              <a:t> і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сильних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 матки.</a:t>
            </a:r>
          </a:p>
        </p:txBody>
      </p:sp>
    </p:spTree>
    <p:extLst>
      <p:ext uri="{BB962C8B-B14F-4D97-AF65-F5344CB8AC3E}">
        <p14:creationId xmlns:p14="http://schemas.microsoft.com/office/powerpoint/2010/main" val="1921933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1764" y="751344"/>
            <a:ext cx="8820472" cy="5355312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перейми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інтенсивні</a:t>
            </a:r>
            <a:r>
              <a:rPr lang="ru-RU" dirty="0"/>
              <a:t> і </a:t>
            </a:r>
            <a:r>
              <a:rPr lang="ru-RU" dirty="0" err="1"/>
              <a:t>тривають</a:t>
            </a:r>
            <a:r>
              <a:rPr lang="ru-RU" dirty="0"/>
              <a:t> по 90-120 секунд з </a:t>
            </a:r>
            <a:r>
              <a:rPr lang="ru-RU" dirty="0" err="1"/>
              <a:t>інтервалом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в 2-3 </a:t>
            </a:r>
            <a:r>
              <a:rPr lang="ru-RU" dirty="0" err="1"/>
              <a:t>хвилини</a:t>
            </a:r>
            <a:r>
              <a:rPr lang="ru-RU" dirty="0"/>
              <a:t>. </a:t>
            </a:r>
            <a:r>
              <a:rPr lang="ru-RU" dirty="0" err="1"/>
              <a:t>Незабаром</a:t>
            </a:r>
            <a:r>
              <a:rPr lang="ru-RU" dirty="0"/>
              <a:t> </a:t>
            </a:r>
            <a:r>
              <a:rPr lang="ru-RU" dirty="0" err="1"/>
              <a:t>відпочинок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переймами</a:t>
            </a:r>
            <a:r>
              <a:rPr lang="ru-RU" dirty="0"/>
              <a:t> </a:t>
            </a:r>
            <a:r>
              <a:rPr lang="ru-RU" dirty="0" err="1"/>
              <a:t>стає</a:t>
            </a:r>
            <a:r>
              <a:rPr lang="ru-RU" dirty="0"/>
              <a:t> таким коротким,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жінка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не </a:t>
            </a:r>
            <a:r>
              <a:rPr lang="ru-RU" dirty="0" err="1"/>
              <a:t>встигає</a:t>
            </a:r>
            <a:r>
              <a:rPr lang="ru-RU" dirty="0"/>
              <a:t> </a:t>
            </a:r>
            <a:r>
              <a:rPr lang="ru-RU" dirty="0" err="1"/>
              <a:t>підготуватися</a:t>
            </a:r>
            <a:r>
              <a:rPr lang="ru-RU" dirty="0"/>
              <a:t> до </a:t>
            </a:r>
            <a:r>
              <a:rPr lang="ru-RU" dirty="0" err="1"/>
              <a:t>наступної</a:t>
            </a:r>
            <a:r>
              <a:rPr lang="ru-RU" dirty="0"/>
              <a:t> перейми.</a:t>
            </a:r>
          </a:p>
          <a:p>
            <a:endParaRPr lang="ru-RU" dirty="0"/>
          </a:p>
          <a:p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обов'язково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бути </a:t>
            </a:r>
            <a:r>
              <a:rPr lang="ru-RU" dirty="0" err="1"/>
              <a:t>регулярними</a:t>
            </a:r>
            <a:r>
              <a:rPr lang="ru-RU" dirty="0"/>
              <a:t> та </a:t>
            </a:r>
            <a:r>
              <a:rPr lang="ru-RU" dirty="0" err="1"/>
              <a:t>інтенсивними</a:t>
            </a:r>
            <a:r>
              <a:rPr lang="ru-RU" dirty="0"/>
              <a:t>.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перейм</a:t>
            </a:r>
            <a:r>
              <a:rPr lang="ru-RU" dirty="0"/>
              <a:t> (</a:t>
            </a:r>
            <a:r>
              <a:rPr lang="ru-RU" dirty="0" err="1"/>
              <a:t>інтенсивність</a:t>
            </a:r>
            <a:r>
              <a:rPr lang="ru-RU" dirty="0"/>
              <a:t>, </a:t>
            </a:r>
            <a:r>
              <a:rPr lang="ru-RU" dirty="0" err="1"/>
              <a:t>тривалість</a:t>
            </a:r>
            <a:r>
              <a:rPr lang="ru-RU" dirty="0"/>
              <a:t>) </a:t>
            </a:r>
            <a:r>
              <a:rPr lang="ru-RU" dirty="0" err="1"/>
              <a:t>оцінюється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спеціальних</a:t>
            </a:r>
            <a:r>
              <a:rPr lang="ru-RU" dirty="0"/>
              <a:t> </a:t>
            </a:r>
            <a:r>
              <a:rPr lang="ru-RU" dirty="0" err="1"/>
              <a:t>приладів</a:t>
            </a:r>
            <a:r>
              <a:rPr lang="ru-RU" dirty="0"/>
              <a:t> - КТГ-</a:t>
            </a:r>
            <a:r>
              <a:rPr lang="ru-RU" dirty="0" err="1"/>
              <a:t>моніторів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показників</a:t>
            </a:r>
            <a:r>
              <a:rPr lang="ru-RU" dirty="0"/>
              <a:t> </a:t>
            </a:r>
            <a:r>
              <a:rPr lang="ru-RU" dirty="0" err="1"/>
              <a:t>родової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</a:t>
            </a:r>
            <a:r>
              <a:rPr lang="ru-RU" dirty="0" err="1"/>
              <a:t>реєструють</a:t>
            </a:r>
            <a:r>
              <a:rPr lang="ru-RU" dirty="0"/>
              <a:t> і частоту </a:t>
            </a:r>
            <a:r>
              <a:rPr lang="ru-RU" dirty="0" err="1"/>
              <a:t>серцевих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 плоду. </a:t>
            </a:r>
            <a:r>
              <a:rPr lang="ru-RU" dirty="0" err="1"/>
              <a:t>Ефективність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 </a:t>
            </a:r>
            <a:r>
              <a:rPr lang="ru-RU" dirty="0" err="1"/>
              <a:t>оцінюється</a:t>
            </a:r>
            <a:r>
              <a:rPr lang="ru-RU" dirty="0"/>
              <a:t> по </a:t>
            </a:r>
            <a:r>
              <a:rPr lang="ru-RU" dirty="0" err="1"/>
              <a:t>динаміці</a:t>
            </a:r>
            <a:r>
              <a:rPr lang="ru-RU" dirty="0"/>
              <a:t> </a:t>
            </a:r>
            <a:r>
              <a:rPr lang="ru-RU" dirty="0" err="1"/>
              <a:t>розкриття</a:t>
            </a:r>
            <a:r>
              <a:rPr lang="ru-RU" dirty="0"/>
              <a:t> </a:t>
            </a:r>
            <a:r>
              <a:rPr lang="ru-RU" dirty="0" err="1"/>
              <a:t>шийки</a:t>
            </a:r>
            <a:r>
              <a:rPr lang="ru-RU" dirty="0"/>
              <a:t> матки.</a:t>
            </a:r>
          </a:p>
          <a:p>
            <a:endParaRPr lang="ru-RU" dirty="0"/>
          </a:p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перейм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відчувають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 у </a:t>
            </a:r>
            <a:r>
              <a:rPr lang="ru-RU" dirty="0" err="1"/>
              <a:t>нижній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живота </a:t>
            </a:r>
            <a:r>
              <a:rPr lang="ru-RU" dirty="0" err="1"/>
              <a:t>або</a:t>
            </a:r>
            <a:r>
              <a:rPr lang="ru-RU" dirty="0"/>
              <a:t> в </a:t>
            </a:r>
            <a:r>
              <a:rPr lang="ru-RU" dirty="0" err="1"/>
              <a:t>поперековому</a:t>
            </a:r>
            <a:r>
              <a:rPr lang="ru-RU" dirty="0"/>
              <a:t> </a:t>
            </a:r>
            <a:r>
              <a:rPr lang="ru-RU" dirty="0" err="1"/>
              <a:t>відділі</a:t>
            </a:r>
            <a:r>
              <a:rPr lang="ru-RU" dirty="0"/>
              <a:t>. Але є </a:t>
            </a:r>
            <a:r>
              <a:rPr lang="ru-RU" dirty="0" err="1"/>
              <a:t>породіллі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 не </a:t>
            </a:r>
            <a:r>
              <a:rPr lang="ru-RU" dirty="0" err="1"/>
              <a:t>відчувають</a:t>
            </a:r>
            <a:r>
              <a:rPr lang="ru-RU" dirty="0"/>
              <a:t> болю, а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потягування</a:t>
            </a:r>
            <a:r>
              <a:rPr lang="ru-RU" dirty="0"/>
              <a:t> низу живота.</a:t>
            </a:r>
          </a:p>
          <a:p>
            <a:endParaRPr lang="ru-RU" dirty="0"/>
          </a:p>
          <a:p>
            <a:r>
              <a:rPr lang="ru-RU" dirty="0"/>
              <a:t>При </a:t>
            </a:r>
            <a:r>
              <a:rPr lang="ru-RU" dirty="0" err="1"/>
              <a:t>інтенсивних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болючих</a:t>
            </a:r>
            <a:r>
              <a:rPr lang="ru-RU" dirty="0"/>
              <a:t> </a:t>
            </a:r>
            <a:r>
              <a:rPr lang="ru-RU" dirty="0" err="1"/>
              <a:t>переймах</a:t>
            </a:r>
            <a:r>
              <a:rPr lang="ru-RU" dirty="0"/>
              <a:t> </a:t>
            </a:r>
            <a:r>
              <a:rPr lang="ru-RU" dirty="0" err="1"/>
              <a:t>можливо</a:t>
            </a:r>
            <a:r>
              <a:rPr lang="ru-RU" dirty="0"/>
              <a:t> </a:t>
            </a:r>
            <a:r>
              <a:rPr lang="ru-RU" dirty="0" err="1"/>
              <a:t>знеболювання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. </a:t>
            </a:r>
            <a:r>
              <a:rPr lang="ru-RU" dirty="0" err="1"/>
              <a:t>Найбільш</a:t>
            </a:r>
            <a:r>
              <a:rPr lang="ru-RU" dirty="0"/>
              <a:t> часто </a:t>
            </a:r>
            <a:r>
              <a:rPr lang="ru-RU" dirty="0" err="1"/>
              <a:t>застосовується</a:t>
            </a:r>
            <a:r>
              <a:rPr lang="ru-RU" dirty="0"/>
              <a:t> </a:t>
            </a:r>
            <a:r>
              <a:rPr lang="ru-RU" dirty="0" err="1"/>
              <a:t>епідуральна</a:t>
            </a:r>
            <a:r>
              <a:rPr lang="ru-RU" dirty="0"/>
              <a:t> </a:t>
            </a:r>
            <a:r>
              <a:rPr lang="ru-RU" dirty="0" err="1"/>
              <a:t>анестезія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 </a:t>
            </a:r>
            <a:r>
              <a:rPr lang="ru-RU" dirty="0" err="1"/>
              <a:t>знімається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, а в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посилення</a:t>
            </a:r>
            <a:r>
              <a:rPr lang="ru-RU" dirty="0"/>
              <a:t> </a:t>
            </a:r>
            <a:r>
              <a:rPr lang="ru-RU" dirty="0" err="1"/>
              <a:t>неприємних</a:t>
            </a:r>
            <a:r>
              <a:rPr lang="ru-RU" dirty="0"/>
              <a:t> </a:t>
            </a:r>
            <a:r>
              <a:rPr lang="ru-RU" dirty="0" err="1"/>
              <a:t>відчуттів</a:t>
            </a:r>
            <a:r>
              <a:rPr lang="ru-RU" dirty="0"/>
              <a:t> </a:t>
            </a:r>
            <a:r>
              <a:rPr lang="ru-RU" dirty="0" err="1"/>
              <a:t>ліки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додавати</a:t>
            </a:r>
            <a:r>
              <a:rPr lang="ru-RU" dirty="0"/>
              <a:t> через тоненький катетер.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зберігається</a:t>
            </a:r>
            <a:r>
              <a:rPr lang="ru-RU" dirty="0"/>
              <a:t> </a:t>
            </a:r>
            <a:r>
              <a:rPr lang="ru-RU" dirty="0" err="1"/>
              <a:t>температурна</a:t>
            </a:r>
            <a:r>
              <a:rPr lang="ru-RU" dirty="0"/>
              <a:t> і тактильна </a:t>
            </a:r>
            <a:r>
              <a:rPr lang="ru-RU" dirty="0" err="1"/>
              <a:t>чутливість</a:t>
            </a:r>
            <a:r>
              <a:rPr lang="ru-RU" dirty="0"/>
              <a:t> (на </a:t>
            </a:r>
            <a:r>
              <a:rPr lang="ru-RU" dirty="0" err="1"/>
              <a:t>дотику</a:t>
            </a:r>
            <a:r>
              <a:rPr lang="ru-RU" dirty="0"/>
              <a:t>). </a:t>
            </a:r>
            <a:r>
              <a:rPr lang="ru-RU" dirty="0" err="1"/>
              <a:t>Епідуральна</a:t>
            </a:r>
            <a:r>
              <a:rPr lang="ru-RU" dirty="0"/>
              <a:t> </a:t>
            </a:r>
            <a:r>
              <a:rPr lang="ru-RU" dirty="0" err="1"/>
              <a:t>анестезія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необхідна</a:t>
            </a:r>
            <a:r>
              <a:rPr lang="ru-RU" dirty="0"/>
              <a:t> для </a:t>
            </a:r>
            <a:r>
              <a:rPr lang="ru-RU" dirty="0" err="1"/>
              <a:t>дбайливого</a:t>
            </a:r>
            <a:r>
              <a:rPr lang="ru-RU" dirty="0"/>
              <a:t> </a:t>
            </a:r>
            <a:r>
              <a:rPr lang="ru-RU" dirty="0" err="1"/>
              <a:t>ведення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229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t="21496" r="32933" b="25388"/>
          <a:stretch/>
        </p:blipFill>
        <p:spPr bwMode="auto">
          <a:xfrm>
            <a:off x="20094" y="188640"/>
            <a:ext cx="9123906" cy="590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53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9842" r="33427" b="53405"/>
          <a:stretch/>
        </p:blipFill>
        <p:spPr bwMode="auto">
          <a:xfrm>
            <a:off x="251521" y="116632"/>
            <a:ext cx="8640959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581128"/>
            <a:ext cx="3116548" cy="207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695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8496944" cy="1477328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/>
              <a:t>Умовно</a:t>
            </a:r>
            <a:r>
              <a:rPr lang="ru-RU" b="1" dirty="0"/>
              <a:t> </a:t>
            </a:r>
            <a:r>
              <a:rPr lang="ru-RU" b="1" dirty="0" err="1"/>
              <a:t>післяпологовий</a:t>
            </a:r>
            <a:r>
              <a:rPr lang="ru-RU" b="1" dirty="0"/>
              <a:t> </a:t>
            </a:r>
            <a:r>
              <a:rPr lang="ru-RU" b="1" dirty="0" err="1"/>
              <a:t>період</a:t>
            </a:r>
            <a:r>
              <a:rPr lang="ru-RU" b="1" dirty="0"/>
              <a:t> </a:t>
            </a:r>
            <a:r>
              <a:rPr lang="ru-RU" b="1" dirty="0" err="1"/>
              <a:t>поділяють</a:t>
            </a:r>
            <a:r>
              <a:rPr lang="ru-RU" b="1" dirty="0"/>
              <a:t> на два </a:t>
            </a:r>
            <a:r>
              <a:rPr lang="ru-RU" b="1" dirty="0" err="1"/>
              <a:t>етапи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err="1"/>
              <a:t>ранній</a:t>
            </a:r>
            <a:r>
              <a:rPr lang="ru-RU" dirty="0"/>
              <a:t> і </a:t>
            </a:r>
            <a:r>
              <a:rPr lang="ru-RU" dirty="0" err="1"/>
              <a:t>пізній</a:t>
            </a:r>
            <a:r>
              <a:rPr lang="ru-RU" dirty="0"/>
              <a:t>.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поділ</a:t>
            </a:r>
            <a:r>
              <a:rPr lang="ru-RU" dirty="0"/>
              <a:t> </a:t>
            </a:r>
            <a:r>
              <a:rPr lang="ru-RU" dirty="0" err="1"/>
              <a:t>обумовлено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серйозні</a:t>
            </a:r>
            <a:r>
              <a:rPr lang="ru-RU" dirty="0"/>
              <a:t> </a:t>
            </a:r>
            <a:r>
              <a:rPr lang="ru-RU" dirty="0" err="1"/>
              <a:t>післяпологові</a:t>
            </a:r>
            <a:r>
              <a:rPr lang="ru-RU" dirty="0"/>
              <a:t> </a:t>
            </a:r>
            <a:r>
              <a:rPr lang="ru-RU" dirty="0" err="1"/>
              <a:t>ускладнення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перших 4-х годин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. </a:t>
            </a:r>
            <a:r>
              <a:rPr lang="ru-RU" dirty="0" err="1"/>
              <a:t>Зокрема</a:t>
            </a:r>
            <a:r>
              <a:rPr lang="ru-RU" dirty="0"/>
              <a:t>, </a:t>
            </a:r>
            <a:r>
              <a:rPr lang="ru-RU" dirty="0" err="1"/>
              <a:t>атонічна</a:t>
            </a:r>
            <a:r>
              <a:rPr lang="ru-RU" dirty="0"/>
              <a:t> </a:t>
            </a:r>
            <a:r>
              <a:rPr lang="ru-RU" dirty="0" err="1"/>
              <a:t>кровотеча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кровотеча</a:t>
            </a:r>
            <a:r>
              <a:rPr lang="ru-RU" dirty="0"/>
              <a:t>, </a:t>
            </a:r>
            <a:r>
              <a:rPr lang="ru-RU" dirty="0" err="1"/>
              <a:t>пов'язана</a:t>
            </a:r>
            <a:r>
              <a:rPr lang="ru-RU" dirty="0"/>
              <a:t> з </a:t>
            </a:r>
            <a:r>
              <a:rPr lang="ru-RU" dirty="0" err="1"/>
              <a:t>затримкою</a:t>
            </a:r>
            <a:r>
              <a:rPr lang="ru-RU" dirty="0"/>
              <a:t> в </a:t>
            </a:r>
            <a:r>
              <a:rPr lang="ru-RU" dirty="0" err="1"/>
              <a:t>матці</a:t>
            </a:r>
            <a:r>
              <a:rPr lang="ru-RU" dirty="0"/>
              <a:t> </a:t>
            </a:r>
            <a:r>
              <a:rPr lang="ru-RU" dirty="0" err="1"/>
              <a:t>залишків</a:t>
            </a:r>
            <a:r>
              <a:rPr lang="ru-RU" dirty="0"/>
              <a:t> </a:t>
            </a:r>
            <a:r>
              <a:rPr lang="ru-RU" dirty="0" err="1"/>
              <a:t>плаценти</a:t>
            </a:r>
            <a:r>
              <a:rPr lang="ru-RU" dirty="0"/>
              <a:t>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розвинутися</a:t>
            </a:r>
            <a:r>
              <a:rPr lang="ru-RU" dirty="0"/>
              <a:t> </a:t>
            </a:r>
            <a:r>
              <a:rPr lang="ru-RU" dirty="0" err="1"/>
              <a:t>найближчим</a:t>
            </a:r>
            <a:r>
              <a:rPr lang="ru-RU" dirty="0"/>
              <a:t> часом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2896"/>
            <a:ext cx="66675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949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55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20006" r="18112" b="19920"/>
          <a:stretch/>
        </p:blipFill>
        <p:spPr bwMode="auto">
          <a:xfrm>
            <a:off x="368490" y="332656"/>
            <a:ext cx="8407020" cy="590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96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t="21408" r="26505" b="32882"/>
          <a:stretch/>
        </p:blipFill>
        <p:spPr bwMode="auto">
          <a:xfrm>
            <a:off x="611560" y="260648"/>
            <a:ext cx="8208912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4196627"/>
            <a:ext cx="4968552" cy="2839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4521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15252" r="26924" b="45196"/>
          <a:stretch/>
        </p:blipFill>
        <p:spPr bwMode="auto">
          <a:xfrm>
            <a:off x="194016" y="260648"/>
            <a:ext cx="8755967" cy="3982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43" y="4207637"/>
            <a:ext cx="3779912" cy="252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707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4572000" cy="31700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 smtClean="0"/>
              <a:t>Фетальна фаза. </a:t>
            </a:r>
            <a:r>
              <a:rPr lang="ru-RU" dirty="0" smtClean="0"/>
              <a:t>Вона </a:t>
            </a:r>
            <a:r>
              <a:rPr lang="ru-RU" dirty="0" err="1" smtClean="0"/>
              <a:t>настає</a:t>
            </a:r>
            <a:r>
              <a:rPr lang="ru-RU" dirty="0" smtClean="0"/>
              <a:t> на </a:t>
            </a:r>
            <a:r>
              <a:rPr lang="ru-RU" dirty="0" err="1" smtClean="0"/>
              <a:t>третьому</a:t>
            </a:r>
            <a:r>
              <a:rPr lang="ru-RU" dirty="0" smtClean="0"/>
              <a:t> </a:t>
            </a:r>
            <a:r>
              <a:rPr lang="ru-RU" dirty="0" err="1" smtClean="0"/>
              <a:t>місяці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запліднення</a:t>
            </a:r>
            <a:r>
              <a:rPr lang="ru-RU" dirty="0" smtClean="0"/>
              <a:t> і </a:t>
            </a:r>
            <a:r>
              <a:rPr lang="ru-RU" dirty="0" err="1" smtClean="0"/>
              <a:t>триває</a:t>
            </a:r>
            <a:r>
              <a:rPr lang="ru-RU" dirty="0" smtClean="0"/>
              <a:t> до </a:t>
            </a:r>
            <a:r>
              <a:rPr lang="ru-RU" dirty="0" err="1" smtClean="0"/>
              <a:t>народження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. У </a:t>
            </a:r>
            <a:r>
              <a:rPr lang="ru-RU" dirty="0" err="1" smtClean="0"/>
              <a:t>цей</a:t>
            </a:r>
            <a:r>
              <a:rPr lang="ru-RU" dirty="0" smtClean="0"/>
              <a:t> час </a:t>
            </a:r>
            <a:r>
              <a:rPr lang="ru-RU" dirty="0" err="1" smtClean="0"/>
              <a:t>розмір</a:t>
            </a:r>
            <a:r>
              <a:rPr lang="ru-RU" dirty="0" smtClean="0"/>
              <a:t> плода становить 7,6 см, вага - ЗО гр. На </a:t>
            </a:r>
            <a:r>
              <a:rPr lang="ru-RU" dirty="0" err="1" smtClean="0"/>
              <a:t>пальцях</a:t>
            </a:r>
            <a:r>
              <a:rPr lang="ru-RU" dirty="0" smtClean="0"/>
              <a:t> </a:t>
            </a:r>
            <a:r>
              <a:rPr lang="ru-RU" dirty="0" err="1" smtClean="0"/>
              <a:t>з'являються</a:t>
            </a:r>
            <a:r>
              <a:rPr lang="ru-RU" dirty="0" smtClean="0"/>
              <a:t> </a:t>
            </a:r>
            <a:r>
              <a:rPr lang="ru-RU" dirty="0" err="1" smtClean="0"/>
              <a:t>нігті</a:t>
            </a:r>
            <a:r>
              <a:rPr lang="ru-RU" dirty="0" smtClean="0"/>
              <a:t>, голова </a:t>
            </a:r>
            <a:r>
              <a:rPr lang="ru-RU" dirty="0" err="1" smtClean="0"/>
              <a:t>випрямляється</a:t>
            </a:r>
            <a:r>
              <a:rPr lang="ru-RU" dirty="0" smtClean="0"/>
              <a:t> і </a:t>
            </a:r>
            <a:r>
              <a:rPr lang="ru-RU" dirty="0" err="1" smtClean="0"/>
              <a:t>окреслюється</a:t>
            </a:r>
            <a:r>
              <a:rPr lang="ru-RU" dirty="0" smtClean="0"/>
              <a:t> шия. </a:t>
            </a:r>
            <a:r>
              <a:rPr lang="ru-RU" dirty="0" err="1" smtClean="0"/>
              <a:t>Очі</a:t>
            </a:r>
            <a:r>
              <a:rPr lang="ru-RU" dirty="0" smtClean="0"/>
              <a:t> </a:t>
            </a:r>
            <a:r>
              <a:rPr lang="ru-RU" dirty="0" err="1" smtClean="0"/>
              <a:t>закриваються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зрощеним</a:t>
            </a:r>
            <a:r>
              <a:rPr lang="ru-RU" dirty="0" smtClean="0"/>
              <a:t> </a:t>
            </a:r>
            <a:r>
              <a:rPr lang="ru-RU" dirty="0" err="1" smtClean="0"/>
              <a:t>повікам</a:t>
            </a:r>
            <a:r>
              <a:rPr lang="ru-RU" dirty="0" smtClean="0"/>
              <a:t>. У </a:t>
            </a:r>
            <a:r>
              <a:rPr lang="ru-RU" dirty="0" err="1" smtClean="0"/>
              <a:t>другій</a:t>
            </a:r>
            <a:r>
              <a:rPr lang="ru-RU" dirty="0" smtClean="0"/>
              <a:t> </a:t>
            </a:r>
            <a:r>
              <a:rPr lang="ru-RU" dirty="0" err="1" smtClean="0"/>
              <a:t>половині</a:t>
            </a:r>
            <a:r>
              <a:rPr lang="ru-RU" dirty="0" smtClean="0"/>
              <a:t> </a:t>
            </a:r>
            <a:r>
              <a:rPr lang="ru-RU" dirty="0" err="1" smtClean="0"/>
              <a:t>третього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 </a:t>
            </a:r>
            <a:r>
              <a:rPr lang="ru-RU" dirty="0" err="1" smtClean="0"/>
              <a:t>з'являються</a:t>
            </a:r>
            <a:r>
              <a:rPr lang="ru-RU" dirty="0" smtClean="0"/>
              <a:t> </a:t>
            </a:r>
            <a:r>
              <a:rPr lang="ru-RU" dirty="0" err="1" smtClean="0"/>
              <a:t>зовнішні</a:t>
            </a:r>
            <a:r>
              <a:rPr lang="ru-RU" dirty="0" smtClean="0"/>
              <a:t> </a:t>
            </a:r>
            <a:r>
              <a:rPr lang="ru-RU" dirty="0" err="1" smtClean="0"/>
              <a:t>статеві</a:t>
            </a:r>
            <a:r>
              <a:rPr lang="ru-RU" dirty="0" smtClean="0"/>
              <a:t> </a:t>
            </a:r>
            <a:r>
              <a:rPr lang="ru-RU" dirty="0" err="1" smtClean="0"/>
              <a:t>органи</a:t>
            </a:r>
            <a:r>
              <a:rPr lang="ru-RU" dirty="0" smtClean="0"/>
              <a:t>. До </a:t>
            </a:r>
            <a:r>
              <a:rPr lang="ru-RU" dirty="0" err="1" smtClean="0"/>
              <a:t>кінця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 </a:t>
            </a:r>
            <a:r>
              <a:rPr lang="ru-RU" dirty="0" err="1" smtClean="0"/>
              <a:t>обличчя</a:t>
            </a:r>
            <a:r>
              <a:rPr lang="ru-RU" dirty="0" smtClean="0"/>
              <a:t> плода </a:t>
            </a:r>
            <a:r>
              <a:rPr lang="ru-RU" dirty="0" err="1" smtClean="0"/>
              <a:t>стає</a:t>
            </a:r>
            <a:r>
              <a:rPr lang="ru-RU" dirty="0" smtClean="0"/>
              <a:t> схоже на </a:t>
            </a:r>
            <a:r>
              <a:rPr lang="ru-RU" dirty="0" err="1" smtClean="0"/>
              <a:t>людське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45">
            <a:off x="4376143" y="3007230"/>
            <a:ext cx="4340320" cy="3787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6056" y="315535"/>
            <a:ext cx="3835987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 err="1" smtClean="0"/>
              <a:t>зовнішніми</a:t>
            </a:r>
            <a:r>
              <a:rPr lang="ru-RU" dirty="0" smtClean="0"/>
              <a:t> </a:t>
            </a:r>
            <a:r>
              <a:rPr lang="ru-RU" dirty="0" err="1" smtClean="0"/>
              <a:t>статевими</a:t>
            </a:r>
            <a:r>
              <a:rPr lang="ru-RU" dirty="0" smtClean="0"/>
              <a:t> органами </a:t>
            </a:r>
            <a:r>
              <a:rPr lang="ru-RU" dirty="0" err="1" smtClean="0"/>
              <a:t>можна</a:t>
            </a:r>
            <a:r>
              <a:rPr lang="ru-RU" dirty="0" smtClean="0"/>
              <a:t> легко </a:t>
            </a:r>
            <a:r>
              <a:rPr lang="ru-RU" dirty="0" err="1" smtClean="0"/>
              <a:t>визначити</a:t>
            </a:r>
            <a:r>
              <a:rPr lang="ru-RU" dirty="0" smtClean="0"/>
              <a:t>, хлопчик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дівчинка</a:t>
            </a:r>
            <a:r>
              <a:rPr lang="ru-RU" dirty="0" smtClean="0"/>
              <a:t>. </a:t>
            </a:r>
            <a:r>
              <a:rPr lang="ru-RU" dirty="0" err="1" smtClean="0"/>
              <a:t>Починає</a:t>
            </a:r>
            <a:r>
              <a:rPr lang="ru-RU" dirty="0" smtClean="0"/>
              <a:t> </a:t>
            </a:r>
            <a:r>
              <a:rPr lang="ru-RU" dirty="0" err="1" smtClean="0"/>
              <a:t>з'являтися</a:t>
            </a:r>
            <a:r>
              <a:rPr lang="ru-RU" dirty="0" smtClean="0"/>
              <a:t> </a:t>
            </a:r>
            <a:r>
              <a:rPr lang="ru-RU" dirty="0" err="1" smtClean="0"/>
              <a:t>м'язова</a:t>
            </a:r>
            <a:r>
              <a:rPr lang="ru-RU" dirty="0" smtClean="0"/>
              <a:t> </a:t>
            </a:r>
            <a:r>
              <a:rPr lang="ru-RU" dirty="0" err="1" smtClean="0"/>
              <a:t>активність</a:t>
            </a:r>
            <a:r>
              <a:rPr lang="ru-RU" dirty="0" smtClean="0"/>
              <a:t>, але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слабкі</a:t>
            </a:r>
            <a:r>
              <a:rPr lang="ru-RU" dirty="0" smtClean="0"/>
              <a:t> </a:t>
            </a:r>
            <a:r>
              <a:rPr lang="ru-RU" dirty="0" err="1" smtClean="0"/>
              <a:t>рухи</a:t>
            </a:r>
            <a:r>
              <a:rPr lang="ru-RU" dirty="0" smtClean="0"/>
              <a:t> </a:t>
            </a:r>
            <a:r>
              <a:rPr lang="ru-RU" dirty="0" err="1" smtClean="0"/>
              <a:t>поки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відчутні</a:t>
            </a:r>
            <a:r>
              <a:rPr lang="ru-RU" dirty="0" smtClean="0"/>
              <a:t> для </a:t>
            </a:r>
            <a:r>
              <a:rPr lang="ru-RU" dirty="0" err="1" smtClean="0"/>
              <a:t>матері</a:t>
            </a:r>
            <a:r>
              <a:rPr lang="ru-RU" dirty="0" smtClean="0"/>
              <a:t>. </a:t>
            </a:r>
            <a:r>
              <a:rPr lang="ru-RU" dirty="0" err="1" smtClean="0"/>
              <a:t>Рухи</a:t>
            </a:r>
            <a:r>
              <a:rPr lang="ru-RU" dirty="0" smtClean="0"/>
              <a:t> плода вона </a:t>
            </a:r>
            <a:r>
              <a:rPr lang="ru-RU" dirty="0" err="1" smtClean="0"/>
              <a:t>починає</a:t>
            </a:r>
            <a:r>
              <a:rPr lang="ru-RU" dirty="0" smtClean="0"/>
              <a:t> </a:t>
            </a:r>
            <a:r>
              <a:rPr lang="ru-RU" dirty="0" err="1" smtClean="0"/>
              <a:t>виразно</a:t>
            </a:r>
            <a:r>
              <a:rPr lang="ru-RU" dirty="0" smtClean="0"/>
              <a:t> </a:t>
            </a:r>
            <a:r>
              <a:rPr lang="ru-RU" dirty="0" err="1" smtClean="0"/>
              <a:t>відчувати</a:t>
            </a:r>
            <a:r>
              <a:rPr lang="ru-RU" dirty="0" smtClean="0"/>
              <a:t> </a:t>
            </a:r>
            <a:r>
              <a:rPr lang="ru-RU" dirty="0" err="1" smtClean="0"/>
              <a:t>наприкінці</a:t>
            </a:r>
            <a:r>
              <a:rPr lang="ru-RU" dirty="0" smtClean="0"/>
              <a:t> четвертого </a:t>
            </a:r>
            <a:r>
              <a:rPr lang="ru-RU" dirty="0" err="1" smtClean="0"/>
              <a:t>місяця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свідчить</a:t>
            </a:r>
            <a:r>
              <a:rPr lang="ru-RU" dirty="0" smtClean="0"/>
              <a:t> про </a:t>
            </a:r>
            <a:r>
              <a:rPr lang="ru-RU" dirty="0" err="1" smtClean="0"/>
              <a:t>сформованість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м'язів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409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5065" r="24826" b="52099"/>
          <a:stretch/>
        </p:blipFill>
        <p:spPr bwMode="auto">
          <a:xfrm>
            <a:off x="395536" y="188640"/>
            <a:ext cx="8352928" cy="4176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22170"/>
            <a:ext cx="3312368" cy="260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159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/>
          <a:lstStyle/>
          <a:p>
            <a:r>
              <a:rPr lang="uk-UA" dirty="0" smtClean="0"/>
              <a:t>Підготовка до народження.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628800"/>
            <a:ext cx="8208912" cy="369332"/>
          </a:xfrm>
          <a:prstGeom prst="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і </a:t>
            </a:r>
            <a:r>
              <a:rPr lang="ru-RU" dirty="0" err="1"/>
              <a:t>чого</a:t>
            </a:r>
            <a:r>
              <a:rPr lang="ru-RU" dirty="0"/>
              <a:t> не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, </a:t>
            </a:r>
            <a:r>
              <a:rPr lang="ru-RU" dirty="0" err="1"/>
              <a:t>готуючись</a:t>
            </a:r>
            <a:r>
              <a:rPr lang="ru-RU" dirty="0"/>
              <a:t> до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348880"/>
            <a:ext cx="849694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Не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купувати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речі</a:t>
            </a:r>
            <a:r>
              <a:rPr lang="ru-RU" dirty="0"/>
              <a:t> </a:t>
            </a:r>
            <a:r>
              <a:rPr lang="ru-RU" dirty="0" err="1"/>
              <a:t>відразу</a:t>
            </a:r>
            <a:r>
              <a:rPr lang="ru-RU" dirty="0"/>
              <a:t> - </a:t>
            </a:r>
            <a:r>
              <a:rPr lang="ru-RU" dirty="0" err="1"/>
              <a:t>придбайте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необхідності</a:t>
            </a:r>
            <a:r>
              <a:rPr lang="ru-RU" dirty="0"/>
              <a:t> -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Ви </a:t>
            </a:r>
            <a:r>
              <a:rPr lang="ru-RU" dirty="0" err="1"/>
              <a:t>вирішили</a:t>
            </a:r>
            <a:r>
              <a:rPr lang="ru-RU" dirty="0"/>
              <a:t> </a:t>
            </a:r>
            <a:r>
              <a:rPr lang="ru-RU" dirty="0" err="1"/>
              <a:t>купити</a:t>
            </a:r>
            <a:r>
              <a:rPr lang="ru-RU" dirty="0"/>
              <a:t> </a:t>
            </a:r>
            <a:r>
              <a:rPr lang="ru-RU" dirty="0" err="1"/>
              <a:t>колиску</a:t>
            </a:r>
            <a:r>
              <a:rPr lang="ru-RU" dirty="0"/>
              <a:t>, то </a:t>
            </a:r>
            <a:r>
              <a:rPr lang="ru-RU" dirty="0" err="1"/>
              <a:t>ліжечко</a:t>
            </a:r>
            <a:r>
              <a:rPr lang="ru-RU" dirty="0"/>
              <a:t> </a:t>
            </a:r>
            <a:r>
              <a:rPr lang="ru-RU" dirty="0" err="1"/>
              <a:t>знадобиться</a:t>
            </a:r>
            <a:r>
              <a:rPr lang="ru-RU" dirty="0"/>
              <a:t> </a:t>
            </a:r>
            <a:r>
              <a:rPr lang="ru-RU" dirty="0" err="1"/>
              <a:t>вашому</a:t>
            </a:r>
            <a:r>
              <a:rPr lang="ru-RU" dirty="0"/>
              <a:t> </a:t>
            </a:r>
            <a:r>
              <a:rPr lang="ru-RU" dirty="0" err="1"/>
              <a:t>малюкові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тоді</a:t>
            </a:r>
            <a:r>
              <a:rPr lang="ru-RU" dirty="0"/>
              <a:t>, коли </a:t>
            </a:r>
            <a:r>
              <a:rPr lang="ru-RU" dirty="0" err="1"/>
              <a:t>колиска</a:t>
            </a:r>
            <a:r>
              <a:rPr lang="ru-RU" dirty="0"/>
              <a:t> стане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замала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8390" y="3429000"/>
            <a:ext cx="850408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не </a:t>
            </a:r>
            <a:r>
              <a:rPr lang="ru-RU" dirty="0" err="1"/>
              <a:t>знаєте</a:t>
            </a:r>
            <a:r>
              <a:rPr lang="ru-RU" dirty="0"/>
              <a:t> стать </a:t>
            </a:r>
            <a:r>
              <a:rPr lang="ru-RU" dirty="0" err="1"/>
              <a:t>дитини</a:t>
            </a:r>
            <a:r>
              <a:rPr lang="ru-RU" dirty="0"/>
              <a:t>, </a:t>
            </a:r>
            <a:r>
              <a:rPr lang="ru-RU" dirty="0" err="1"/>
              <a:t>пофарбуйте</a:t>
            </a:r>
            <a:r>
              <a:rPr lang="ru-RU" dirty="0"/>
              <a:t> </a:t>
            </a:r>
            <a:r>
              <a:rPr lang="ru-RU" dirty="0" err="1"/>
              <a:t>стіни</a:t>
            </a:r>
            <a:r>
              <a:rPr lang="ru-RU" dirty="0"/>
              <a:t> </a:t>
            </a:r>
            <a:r>
              <a:rPr lang="ru-RU" dirty="0" err="1"/>
              <a:t>дитячої</a:t>
            </a:r>
            <a:r>
              <a:rPr lang="ru-RU" dirty="0"/>
              <a:t> в </a:t>
            </a:r>
            <a:r>
              <a:rPr lang="ru-RU" dirty="0" err="1"/>
              <a:t>нейтральні</a:t>
            </a:r>
            <a:r>
              <a:rPr lang="ru-RU" dirty="0"/>
              <a:t> тони і додайте </a:t>
            </a:r>
            <a:r>
              <a:rPr lang="ru-RU" dirty="0" err="1"/>
              <a:t>аксесуари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малюка</a:t>
            </a:r>
            <a:r>
              <a:rPr lang="ru-RU" dirty="0"/>
              <a:t>. Але </a:t>
            </a:r>
            <a:r>
              <a:rPr lang="ru-RU" dirty="0" err="1"/>
              <a:t>якщо</a:t>
            </a:r>
            <a:r>
              <a:rPr lang="ru-RU" dirty="0"/>
              <a:t> Вам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закінчити</a:t>
            </a:r>
            <a:r>
              <a:rPr lang="ru-RU" dirty="0"/>
              <a:t> </a:t>
            </a:r>
            <a:r>
              <a:rPr lang="ru-RU" dirty="0" err="1"/>
              <a:t>облаштування</a:t>
            </a:r>
            <a:r>
              <a:rPr lang="ru-RU" dirty="0"/>
              <a:t> </a:t>
            </a:r>
            <a:r>
              <a:rPr lang="ru-RU" dirty="0" err="1"/>
              <a:t>кімнати</a:t>
            </a:r>
            <a:r>
              <a:rPr lang="ru-RU" dirty="0"/>
              <a:t> до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, ми </a:t>
            </a:r>
            <a:r>
              <a:rPr lang="ru-RU" dirty="0" err="1"/>
              <a:t>пропонуємо</a:t>
            </a:r>
            <a:r>
              <a:rPr lang="ru-RU" dirty="0"/>
              <a:t> </a:t>
            </a: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дитячих</a:t>
            </a:r>
            <a:r>
              <a:rPr lang="ru-RU" dirty="0"/>
              <a:t> </a:t>
            </a:r>
            <a:r>
              <a:rPr lang="ru-RU" dirty="0" err="1"/>
              <a:t>колекцій</a:t>
            </a:r>
            <a:r>
              <a:rPr lang="ru-RU" dirty="0"/>
              <a:t> в </a:t>
            </a:r>
            <a:r>
              <a:rPr lang="ru-RU" dirty="0" err="1"/>
              <a:t>стилі</a:t>
            </a:r>
            <a:r>
              <a:rPr lang="ru-RU" dirty="0"/>
              <a:t> </a:t>
            </a:r>
            <a:r>
              <a:rPr lang="ru-RU" dirty="0" err="1"/>
              <a:t>унісекс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підійдуть</a:t>
            </a:r>
            <a:r>
              <a:rPr lang="ru-RU" dirty="0"/>
              <a:t> як </a:t>
            </a:r>
            <a:r>
              <a:rPr lang="ru-RU" dirty="0" err="1"/>
              <a:t>дівчаткам</a:t>
            </a:r>
            <a:r>
              <a:rPr lang="ru-RU" dirty="0"/>
              <a:t>, так і хлопчикам.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3224" y="4829850"/>
            <a:ext cx="846925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Поцікавтеся</a:t>
            </a:r>
            <a:r>
              <a:rPr lang="ru-RU" dirty="0"/>
              <a:t> у </a:t>
            </a:r>
            <a:r>
              <a:rPr lang="ru-RU" dirty="0" err="1"/>
              <a:t>своїх</a:t>
            </a:r>
            <a:r>
              <a:rPr lang="ru-RU" dirty="0"/>
              <a:t> подруг,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стали мамами, </a:t>
            </a:r>
            <a:r>
              <a:rPr lang="ru-RU" dirty="0" err="1"/>
              <a:t>що</a:t>
            </a:r>
            <a:r>
              <a:rPr lang="ru-RU" dirty="0"/>
              <a:t> з </a:t>
            </a:r>
            <a:r>
              <a:rPr lang="ru-RU" dirty="0" err="1"/>
              <a:t>дитячого</a:t>
            </a:r>
            <a:r>
              <a:rPr lang="ru-RU" dirty="0"/>
              <a:t> </a:t>
            </a:r>
            <a:r>
              <a:rPr lang="ru-RU" dirty="0" err="1"/>
              <a:t>приладдя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стало в </a:t>
            </a:r>
            <a:r>
              <a:rPr lang="ru-RU" dirty="0" err="1"/>
              <a:t>нагоді</a:t>
            </a:r>
            <a:r>
              <a:rPr lang="ru-RU" dirty="0"/>
              <a:t> </a:t>
            </a:r>
            <a:r>
              <a:rPr lang="ru-RU" dirty="0" err="1"/>
              <a:t>найбільше</a:t>
            </a:r>
            <a:r>
              <a:rPr lang="ru-RU" dirty="0"/>
              <a:t>. Але </a:t>
            </a:r>
            <a:r>
              <a:rPr lang="ru-RU" dirty="0" err="1"/>
              <a:t>пам'ятайте</a:t>
            </a:r>
            <a:r>
              <a:rPr lang="ru-RU" dirty="0"/>
              <a:t> -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підійшло</a:t>
            </a:r>
            <a:r>
              <a:rPr lang="ru-RU" dirty="0"/>
              <a:t>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матусі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абсолютно не </a:t>
            </a:r>
            <a:r>
              <a:rPr lang="ru-RU" dirty="0" err="1"/>
              <a:t>знадобитися</a:t>
            </a:r>
            <a:r>
              <a:rPr lang="ru-RU" dirty="0"/>
              <a:t> </a:t>
            </a:r>
            <a:r>
              <a:rPr lang="ru-RU" dirty="0" err="1"/>
              <a:t>інший</a:t>
            </a:r>
            <a:r>
              <a:rPr lang="ru-RU" dirty="0"/>
              <a:t>. </a:t>
            </a:r>
            <a:r>
              <a:rPr lang="ru-RU" dirty="0" err="1"/>
              <a:t>Візьміть</a:t>
            </a:r>
            <a:r>
              <a:rPr lang="ru-RU" dirty="0"/>
              <a:t> на </a:t>
            </a:r>
            <a:r>
              <a:rPr lang="ru-RU" dirty="0" err="1"/>
              <a:t>замітку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поради</a:t>
            </a:r>
            <a:r>
              <a:rPr lang="ru-RU" dirty="0"/>
              <a:t>, але не </a:t>
            </a:r>
            <a:r>
              <a:rPr lang="ru-RU" dirty="0" err="1"/>
              <a:t>забувайте</a:t>
            </a:r>
            <a:r>
              <a:rPr lang="ru-RU" dirty="0"/>
              <a:t> і про здоровий </a:t>
            </a:r>
            <a:r>
              <a:rPr lang="ru-RU" dirty="0" err="1"/>
              <a:t>глузд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3997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6632"/>
            <a:ext cx="8712968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Друзі</a:t>
            </a:r>
            <a:r>
              <a:rPr lang="ru-RU" dirty="0"/>
              <a:t>, </a:t>
            </a:r>
            <a:r>
              <a:rPr lang="ru-RU" dirty="0" err="1"/>
              <a:t>чиї</a:t>
            </a:r>
            <a:r>
              <a:rPr lang="ru-RU" dirty="0"/>
              <a:t>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виросли</a:t>
            </a:r>
            <a:r>
              <a:rPr lang="ru-RU" dirty="0"/>
              <a:t>,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пропонувати</a:t>
            </a:r>
            <a:r>
              <a:rPr lang="ru-RU" dirty="0"/>
              <a:t> Вам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дитячі</a:t>
            </a:r>
            <a:r>
              <a:rPr lang="ru-RU" dirty="0"/>
              <a:t> </a:t>
            </a:r>
            <a:r>
              <a:rPr lang="ru-RU" dirty="0" err="1"/>
              <a:t>ліжечка</a:t>
            </a:r>
            <a:r>
              <a:rPr lang="ru-RU" dirty="0"/>
              <a:t> та </a:t>
            </a:r>
            <a:r>
              <a:rPr lang="ru-RU" dirty="0" err="1"/>
              <a:t>аксесуари</a:t>
            </a:r>
            <a:r>
              <a:rPr lang="ru-RU" dirty="0"/>
              <a:t>, але </a:t>
            </a:r>
            <a:r>
              <a:rPr lang="ru-RU" dirty="0" err="1"/>
              <a:t>ні</a:t>
            </a:r>
            <a:r>
              <a:rPr lang="ru-RU" dirty="0"/>
              <a:t>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разі</a:t>
            </a:r>
            <a:r>
              <a:rPr lang="ru-RU" dirty="0"/>
              <a:t> не </a:t>
            </a:r>
            <a:r>
              <a:rPr lang="ru-RU" dirty="0" err="1"/>
              <a:t>беріть</a:t>
            </a:r>
            <a:r>
              <a:rPr lang="ru-RU" dirty="0"/>
              <a:t> </a:t>
            </a:r>
            <a:r>
              <a:rPr lang="ru-RU" dirty="0" err="1"/>
              <a:t>старий</a:t>
            </a:r>
            <a:r>
              <a:rPr lang="ru-RU" dirty="0"/>
              <a:t> матрац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старе</a:t>
            </a:r>
            <a:r>
              <a:rPr lang="ru-RU" dirty="0"/>
              <a:t> </a:t>
            </a:r>
            <a:r>
              <a:rPr lang="ru-RU" dirty="0" err="1"/>
              <a:t>автокрісло</a:t>
            </a:r>
            <a:r>
              <a:rPr lang="ru-RU" dirty="0"/>
              <a:t>.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купуйте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матрац для </a:t>
            </a:r>
            <a:r>
              <a:rPr lang="ru-RU" dirty="0" err="1"/>
              <a:t>новонародженого</a:t>
            </a:r>
            <a:r>
              <a:rPr lang="ru-RU" dirty="0"/>
              <a:t>, тому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старий</a:t>
            </a:r>
            <a:r>
              <a:rPr lang="ru-RU" dirty="0"/>
              <a:t>,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втратив</a:t>
            </a:r>
            <a:r>
              <a:rPr lang="ru-RU" dirty="0"/>
              <a:t> </a:t>
            </a:r>
            <a:r>
              <a:rPr lang="ru-RU" dirty="0" err="1"/>
              <a:t>колишні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. Те ж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стосується</a:t>
            </a:r>
            <a:r>
              <a:rPr lang="ru-RU" dirty="0"/>
              <a:t> </a:t>
            </a:r>
            <a:r>
              <a:rPr lang="ru-RU" dirty="0" err="1"/>
              <a:t>дитячих</a:t>
            </a:r>
            <a:r>
              <a:rPr lang="ru-RU" dirty="0"/>
              <a:t> </a:t>
            </a:r>
            <a:r>
              <a:rPr lang="ru-RU" dirty="0" err="1"/>
              <a:t>автокрісел</a:t>
            </a:r>
            <a:r>
              <a:rPr lang="ru-RU" dirty="0"/>
              <a:t>, особливо </a:t>
            </a:r>
            <a:r>
              <a:rPr lang="ru-RU" dirty="0" err="1"/>
              <a:t>якщо</a:t>
            </a:r>
            <a:r>
              <a:rPr lang="ru-RU" dirty="0"/>
              <a:t> Вам </a:t>
            </a:r>
            <a:r>
              <a:rPr lang="ru-RU" dirty="0" err="1"/>
              <a:t>невідомо</a:t>
            </a:r>
            <a:r>
              <a:rPr lang="ru-RU" dirty="0"/>
              <a:t>, </a:t>
            </a:r>
            <a:r>
              <a:rPr lang="ru-RU" dirty="0" err="1"/>
              <a:t>скільки</a:t>
            </a:r>
            <a:r>
              <a:rPr lang="ru-RU" dirty="0"/>
              <a:t> </a:t>
            </a:r>
            <a:r>
              <a:rPr lang="ru-RU" dirty="0" err="1"/>
              <a:t>власників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у </a:t>
            </a:r>
            <a:r>
              <a:rPr lang="ru-RU" dirty="0" err="1"/>
              <a:t>нього</a:t>
            </a:r>
            <a:r>
              <a:rPr lang="ru-RU" dirty="0"/>
              <a:t> і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побувало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в </a:t>
            </a:r>
            <a:r>
              <a:rPr lang="ru-RU" dirty="0" err="1"/>
              <a:t>автомобільній</a:t>
            </a:r>
            <a:r>
              <a:rPr lang="ru-RU" dirty="0"/>
              <a:t> </a:t>
            </a:r>
            <a:r>
              <a:rPr lang="ru-RU" dirty="0" err="1"/>
              <a:t>аварії</a:t>
            </a:r>
            <a:r>
              <a:rPr lang="ru-RU" dirty="0"/>
              <a:t> (в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захисні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крісла</a:t>
            </a:r>
            <a:r>
              <a:rPr lang="ru-RU" dirty="0"/>
              <a:t> </a:t>
            </a:r>
            <a:r>
              <a:rPr lang="ru-RU" dirty="0" err="1"/>
              <a:t>знизилися</a:t>
            </a:r>
            <a:r>
              <a:rPr lang="ru-RU" dirty="0"/>
              <a:t>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5560" y="2060848"/>
            <a:ext cx="8698927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Переконайтеся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фарба</a:t>
            </a:r>
            <a:r>
              <a:rPr lang="ru-RU" dirty="0"/>
              <a:t>, яку Ви </a:t>
            </a:r>
            <a:r>
              <a:rPr lang="ru-RU" dirty="0" err="1"/>
              <a:t>використовуєте</a:t>
            </a:r>
            <a:r>
              <a:rPr lang="ru-RU" dirty="0"/>
              <a:t> для </a:t>
            </a:r>
            <a:r>
              <a:rPr lang="ru-RU" dirty="0" err="1"/>
              <a:t>дитячої</a:t>
            </a:r>
            <a:r>
              <a:rPr lang="ru-RU" dirty="0"/>
              <a:t> </a:t>
            </a:r>
            <a:r>
              <a:rPr lang="ru-RU" dirty="0" err="1"/>
              <a:t>кімнати</a:t>
            </a:r>
            <a:r>
              <a:rPr lang="ru-RU" dirty="0"/>
              <a:t> </a:t>
            </a:r>
            <a:r>
              <a:rPr lang="ru-RU" dirty="0" err="1"/>
              <a:t>Вашої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, нетоксична, і </a:t>
            </a:r>
            <a:r>
              <a:rPr lang="ru-RU" dirty="0" err="1"/>
              <a:t>гарненько</a:t>
            </a:r>
            <a:r>
              <a:rPr lang="ru-RU" dirty="0"/>
              <a:t> </a:t>
            </a:r>
            <a:r>
              <a:rPr lang="ru-RU" dirty="0" err="1"/>
              <a:t>провітріть</a:t>
            </a:r>
            <a:r>
              <a:rPr lang="ru-RU" dirty="0"/>
              <a:t> </a:t>
            </a:r>
            <a:r>
              <a:rPr lang="ru-RU" dirty="0" err="1"/>
              <a:t>кімнату</a:t>
            </a:r>
            <a:r>
              <a:rPr lang="ru-RU" dirty="0"/>
              <a:t>, перш </a:t>
            </a:r>
            <a:r>
              <a:rPr lang="ru-RU" dirty="0" err="1"/>
              <a:t>ніж</a:t>
            </a:r>
            <a:r>
              <a:rPr lang="ru-RU" dirty="0"/>
              <a:t> «</a:t>
            </a:r>
            <a:r>
              <a:rPr lang="ru-RU" dirty="0" err="1"/>
              <a:t>поселити</a:t>
            </a:r>
            <a:r>
              <a:rPr lang="ru-RU" dirty="0"/>
              <a:t>» </a:t>
            </a:r>
            <a:r>
              <a:rPr lang="ru-RU" dirty="0" err="1"/>
              <a:t>туди</a:t>
            </a:r>
            <a:r>
              <a:rPr lang="ru-RU" dirty="0"/>
              <a:t> </a:t>
            </a:r>
            <a:r>
              <a:rPr lang="ru-RU" dirty="0" err="1"/>
              <a:t>малюка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4403" y="2996952"/>
            <a:ext cx="8690084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/>
              <a:t>Ознайомтеся</a:t>
            </a:r>
            <a:r>
              <a:rPr lang="ru-RU" dirty="0"/>
              <a:t> з </a:t>
            </a:r>
            <a:r>
              <a:rPr lang="ru-RU" dirty="0" err="1"/>
              <a:t>літературою</a:t>
            </a:r>
            <a:r>
              <a:rPr lang="ru-RU" dirty="0"/>
              <a:t> про </a:t>
            </a:r>
            <a:r>
              <a:rPr lang="ru-RU" dirty="0" err="1"/>
              <a:t>грудне</a:t>
            </a:r>
            <a:r>
              <a:rPr lang="ru-RU" dirty="0"/>
              <a:t> </a:t>
            </a:r>
            <a:r>
              <a:rPr lang="ru-RU" dirty="0" err="1"/>
              <a:t>вигодовування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до того як </a:t>
            </a:r>
            <a:r>
              <a:rPr lang="ru-RU" dirty="0" err="1"/>
              <a:t>самі</a:t>
            </a:r>
            <a:r>
              <a:rPr lang="ru-RU" dirty="0"/>
              <a:t> почнете </a:t>
            </a:r>
            <a:r>
              <a:rPr lang="ru-RU" dirty="0" err="1"/>
              <a:t>годувати</a:t>
            </a:r>
            <a:r>
              <a:rPr lang="ru-RU" dirty="0"/>
              <a:t> </a:t>
            </a:r>
            <a:r>
              <a:rPr lang="ru-RU" dirty="0" err="1"/>
              <a:t>малюка</a:t>
            </a:r>
            <a:r>
              <a:rPr lang="ru-RU" dirty="0"/>
              <a:t>. </a:t>
            </a:r>
            <a:r>
              <a:rPr lang="ru-RU" dirty="0" err="1"/>
              <a:t>Годування</a:t>
            </a:r>
            <a:r>
              <a:rPr lang="ru-RU" dirty="0"/>
              <a:t> </a:t>
            </a:r>
            <a:r>
              <a:rPr lang="ru-RU" dirty="0" err="1"/>
              <a:t>грудьми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чудовий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вигодовування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, але </a:t>
            </a:r>
            <a:r>
              <a:rPr lang="ru-RU" dirty="0" err="1"/>
              <a:t>навчитися</a:t>
            </a:r>
            <a:r>
              <a:rPr lang="ru-RU" dirty="0"/>
              <a:t> </a:t>
            </a:r>
            <a:r>
              <a:rPr lang="ru-RU" dirty="0" err="1"/>
              <a:t>цьому</a:t>
            </a:r>
            <a:r>
              <a:rPr lang="ru-RU" dirty="0"/>
              <a:t> не так-то просто. </a:t>
            </a:r>
            <a:r>
              <a:rPr lang="ru-RU" dirty="0" err="1"/>
              <a:t>Уточніть</a:t>
            </a:r>
            <a:r>
              <a:rPr lang="ru-RU" dirty="0"/>
              <a:t> у </a:t>
            </a:r>
            <a:r>
              <a:rPr lang="ru-RU" dirty="0" err="1"/>
              <a:t>жіночій</a:t>
            </a:r>
            <a:r>
              <a:rPr lang="ru-RU" dirty="0"/>
              <a:t> </a:t>
            </a:r>
            <a:r>
              <a:rPr lang="ru-RU" dirty="0" err="1"/>
              <a:t>консультації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курси</a:t>
            </a:r>
            <a:r>
              <a:rPr lang="ru-RU" dirty="0"/>
              <a:t> </a:t>
            </a:r>
            <a:r>
              <a:rPr lang="ru-RU" dirty="0" err="1"/>
              <a:t>підготовки</a:t>
            </a:r>
            <a:r>
              <a:rPr lang="ru-RU" dirty="0"/>
              <a:t> до </a:t>
            </a:r>
            <a:r>
              <a:rPr lang="ru-RU" dirty="0" err="1"/>
              <a:t>пологів</a:t>
            </a:r>
            <a:r>
              <a:rPr lang="ru-RU" dirty="0"/>
              <a:t> та </a:t>
            </a:r>
            <a:r>
              <a:rPr lang="ru-RU" dirty="0" err="1"/>
              <a:t>майстер-класи</a:t>
            </a:r>
            <a:r>
              <a:rPr lang="ru-RU" dirty="0"/>
              <a:t> з грудного </a:t>
            </a:r>
            <a:r>
              <a:rPr lang="ru-RU" dirty="0" err="1"/>
              <a:t>вигодовування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відвідати</a:t>
            </a:r>
            <a:r>
              <a:rPr lang="ru-RU" dirty="0"/>
              <a:t> до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. </a:t>
            </a:r>
            <a:r>
              <a:rPr lang="ru-RU" dirty="0" err="1"/>
              <a:t>Попросіть</a:t>
            </a:r>
            <a:r>
              <a:rPr lang="ru-RU" dirty="0"/>
              <a:t> </a:t>
            </a:r>
            <a:r>
              <a:rPr lang="ru-RU" dirty="0" err="1"/>
              <a:t>знайомих</a:t>
            </a:r>
            <a:r>
              <a:rPr lang="ru-RU" dirty="0"/>
              <a:t> </a:t>
            </a:r>
            <a:r>
              <a:rPr lang="ru-RU" dirty="0" err="1"/>
              <a:t>годуючих</a:t>
            </a:r>
            <a:r>
              <a:rPr lang="ru-RU" dirty="0"/>
              <a:t> мам </a:t>
            </a:r>
            <a:r>
              <a:rPr lang="ru-RU" dirty="0" err="1"/>
              <a:t>показати</a:t>
            </a:r>
            <a:r>
              <a:rPr lang="ru-RU" dirty="0"/>
              <a:t> Вам, як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робиться</a:t>
            </a:r>
            <a:r>
              <a:rPr lang="ru-RU" dirty="0"/>
              <a:t>, перш </a:t>
            </a:r>
            <a:r>
              <a:rPr lang="ru-RU" dirty="0" err="1"/>
              <a:t>ніж</a:t>
            </a:r>
            <a:r>
              <a:rPr lang="ru-RU" dirty="0"/>
              <a:t> почнете </a:t>
            </a:r>
            <a:r>
              <a:rPr lang="ru-RU" dirty="0" err="1"/>
              <a:t>годувати</a:t>
            </a:r>
            <a:r>
              <a:rPr lang="ru-RU" dirty="0"/>
              <a:t> </a:t>
            </a:r>
            <a:r>
              <a:rPr lang="ru-RU" dirty="0" err="1"/>
              <a:t>грудьми</a:t>
            </a:r>
            <a:r>
              <a:rPr lang="ru-RU" dirty="0"/>
              <a:t> </a:t>
            </a:r>
            <a:r>
              <a:rPr lang="ru-RU" dirty="0" err="1"/>
              <a:t>самі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допоможе</a:t>
            </a:r>
            <a:r>
              <a:rPr lang="ru-RU" dirty="0"/>
              <a:t> вам </a:t>
            </a:r>
            <a:r>
              <a:rPr lang="ru-RU" dirty="0" err="1"/>
              <a:t>навчитися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правильно.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8265" y="5157192"/>
            <a:ext cx="872622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Не </a:t>
            </a:r>
            <a:r>
              <a:rPr lang="ru-RU" dirty="0" err="1"/>
              <a:t>плануйте</a:t>
            </a:r>
            <a:r>
              <a:rPr lang="ru-RU" dirty="0"/>
              <a:t> </a:t>
            </a:r>
            <a:r>
              <a:rPr lang="ru-RU" dirty="0" err="1"/>
              <a:t>ніяких</a:t>
            </a:r>
            <a:r>
              <a:rPr lang="ru-RU" dirty="0"/>
              <a:t> </a:t>
            </a:r>
            <a:r>
              <a:rPr lang="ru-RU" dirty="0" err="1"/>
              <a:t>складних</a:t>
            </a:r>
            <a:r>
              <a:rPr lang="ru-RU" dirty="0"/>
              <a:t> і </a:t>
            </a:r>
            <a:r>
              <a:rPr lang="ru-RU" dirty="0" err="1"/>
              <a:t>термінових</a:t>
            </a:r>
            <a:r>
              <a:rPr lang="ru-RU" dirty="0"/>
              <a:t> справ на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тижнів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пологів</a:t>
            </a:r>
            <a:r>
              <a:rPr lang="ru-RU" dirty="0"/>
              <a:t>. Вам </a:t>
            </a:r>
            <a:r>
              <a:rPr lang="ru-RU" dirty="0" err="1"/>
              <a:t>потрібен</a:t>
            </a:r>
            <a:r>
              <a:rPr lang="ru-RU" dirty="0"/>
              <a:t> час,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відновитися</a:t>
            </a:r>
            <a:r>
              <a:rPr lang="ru-RU" dirty="0"/>
              <a:t> і </a:t>
            </a:r>
            <a:r>
              <a:rPr lang="ru-RU" dirty="0" err="1"/>
              <a:t>звикнути</a:t>
            </a:r>
            <a:r>
              <a:rPr lang="ru-RU" dirty="0"/>
              <a:t> до </a:t>
            </a:r>
            <a:r>
              <a:rPr lang="ru-RU" dirty="0" err="1"/>
              <a:t>Вашого</a:t>
            </a:r>
            <a:r>
              <a:rPr lang="ru-RU" dirty="0"/>
              <a:t> </a:t>
            </a:r>
            <a:r>
              <a:rPr lang="ru-RU" dirty="0" err="1"/>
              <a:t>малюка</a:t>
            </a:r>
            <a:r>
              <a:rPr lang="ru-RU" dirty="0"/>
              <a:t>. </a:t>
            </a:r>
            <a:r>
              <a:rPr lang="ru-RU" dirty="0" err="1"/>
              <a:t>Постарайтеся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обмежити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гостей у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днів</a:t>
            </a:r>
            <a:r>
              <a:rPr lang="ru-RU" dirty="0"/>
              <a:t> - Вам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побути</a:t>
            </a:r>
            <a:r>
              <a:rPr lang="ru-RU" dirty="0"/>
              <a:t> </a:t>
            </a:r>
            <a:r>
              <a:rPr lang="ru-RU" dirty="0" err="1"/>
              <a:t>наодинці</a:t>
            </a:r>
            <a:r>
              <a:rPr lang="ru-RU" dirty="0"/>
              <a:t> з </a:t>
            </a:r>
            <a:r>
              <a:rPr lang="ru-RU" dirty="0" err="1"/>
              <a:t>дитиною</a:t>
            </a:r>
            <a:r>
              <a:rPr lang="ru-RU" dirty="0"/>
              <a:t> і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пізнати</a:t>
            </a:r>
            <a:r>
              <a:rPr lang="ru-RU" dirty="0"/>
              <a:t> один одного.</a:t>
            </a:r>
          </a:p>
        </p:txBody>
      </p:sp>
    </p:spTree>
    <p:extLst>
      <p:ext uri="{BB962C8B-B14F-4D97-AF65-F5344CB8AC3E}">
        <p14:creationId xmlns:p14="http://schemas.microsoft.com/office/powerpoint/2010/main" val="664530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Практичне заняття 3. Підготовка жінок до вагітності та материнства.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0114"/>
            <a:ext cx="4186436" cy="278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836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/>
          <a:lstStyle/>
          <a:p>
            <a:r>
              <a:rPr lang="uk-UA" dirty="0" smtClean="0"/>
              <a:t>Сутність материнського ставлення до вагітності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t="25326" r="23148" b="46129"/>
          <a:stretch/>
        </p:blipFill>
        <p:spPr bwMode="auto">
          <a:xfrm>
            <a:off x="539552" y="1844824"/>
            <a:ext cx="806489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58" y="4700474"/>
            <a:ext cx="3506883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4850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9" t="15252" r="21784" b="38293"/>
          <a:stretch/>
        </p:blipFill>
        <p:spPr bwMode="auto">
          <a:xfrm>
            <a:off x="367080" y="236122"/>
            <a:ext cx="8568951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46" y="4382570"/>
            <a:ext cx="3717907" cy="247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7171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22714" r="22623" b="30457"/>
          <a:stretch/>
        </p:blipFill>
        <p:spPr bwMode="auto">
          <a:xfrm>
            <a:off x="395536" y="332656"/>
            <a:ext cx="8424936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293096"/>
            <a:ext cx="3089920" cy="205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810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2" t="27565" r="22413" b="25234"/>
          <a:stretch/>
        </p:blipFill>
        <p:spPr bwMode="auto">
          <a:xfrm>
            <a:off x="179512" y="404664"/>
            <a:ext cx="8712968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575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uk-UA" dirty="0" smtClean="0"/>
              <a:t>Пренатальне виховання дитини.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20849" r="28602" b="36801"/>
          <a:stretch/>
        </p:blipFill>
        <p:spPr bwMode="auto">
          <a:xfrm>
            <a:off x="755576" y="1772816"/>
            <a:ext cx="7632848" cy="4824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622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13573" r="26085" b="22435"/>
          <a:stretch/>
        </p:blipFill>
        <p:spPr bwMode="auto">
          <a:xfrm>
            <a:off x="323528" y="260648"/>
            <a:ext cx="8208912" cy="6313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2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36458" r="24977" b="31345"/>
          <a:stretch/>
        </p:blipFill>
        <p:spPr bwMode="auto">
          <a:xfrm>
            <a:off x="287524" y="188640"/>
            <a:ext cx="8568952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20888"/>
            <a:ext cx="3204356" cy="371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7971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4" t="31297" r="28077" b="27285"/>
          <a:stretch/>
        </p:blipFill>
        <p:spPr bwMode="auto">
          <a:xfrm>
            <a:off x="467544" y="402372"/>
            <a:ext cx="7936012" cy="4106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7" y="4509120"/>
            <a:ext cx="4769346" cy="224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37722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Практичне заняття 4. Програма роботи з формування відповідального ставлення до батьківства у </a:t>
            </a:r>
            <a:r>
              <a:rPr lang="uk-UA" dirty="0" err="1" smtClean="0"/>
              <a:t>старшекласників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2936"/>
            <a:ext cx="3753767" cy="281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19" y="2694575"/>
            <a:ext cx="4441676" cy="317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7352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19030" r="22170" b="17538"/>
          <a:stretch/>
        </p:blipFill>
        <p:spPr bwMode="auto">
          <a:xfrm>
            <a:off x="179512" y="476672"/>
            <a:ext cx="8712968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49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t="19356" r="23357" b="11427"/>
          <a:stretch/>
        </p:blipFill>
        <p:spPr bwMode="auto">
          <a:xfrm>
            <a:off x="539552" y="476672"/>
            <a:ext cx="8208912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96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4" t="37687" r="23953" b="21828"/>
          <a:stretch/>
        </p:blipFill>
        <p:spPr bwMode="auto">
          <a:xfrm>
            <a:off x="467544" y="476672"/>
            <a:ext cx="8208912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09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Програма роботи з формування відповідального ставлення до батьківства у майбутніх батьків.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8" t="28685" r="23357" b="53592"/>
          <a:stretch/>
        </p:blipFill>
        <p:spPr bwMode="auto">
          <a:xfrm>
            <a:off x="467544" y="2204864"/>
            <a:ext cx="8280920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24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7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014" name="Picture 1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1" t="25513" r="24302" b="14599"/>
          <a:stretch/>
        </p:blipFill>
        <p:spPr bwMode="auto">
          <a:xfrm>
            <a:off x="233772" y="299827"/>
            <a:ext cx="8676456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831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2" t="34842" r="25874" b="43516"/>
          <a:stretch/>
        </p:blipFill>
        <p:spPr bwMode="auto">
          <a:xfrm>
            <a:off x="251520" y="476672"/>
            <a:ext cx="8568952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84198"/>
            <a:ext cx="2618542" cy="226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68387"/>
            <a:ext cx="2193254" cy="209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71079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47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Роль матері та батька у розвитку психіки дитини в пренатальний період.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3590" y="2049110"/>
            <a:ext cx="7992888" cy="4708981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 smtClean="0"/>
              <a:t>Важливість</a:t>
            </a:r>
            <a:r>
              <a:rPr lang="ru-RU" sz="2000" dirty="0"/>
              <a:t> </a:t>
            </a:r>
            <a:r>
              <a:rPr lang="ru-RU" sz="2000" dirty="0" err="1" smtClean="0"/>
              <a:t>ролі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</a:t>
            </a:r>
            <a:r>
              <a:rPr lang="ru-RU" sz="2000" dirty="0" smtClean="0"/>
              <a:t> в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сьогодні</a:t>
            </a:r>
            <a:r>
              <a:rPr lang="ru-RU" sz="2000" dirty="0" smtClean="0"/>
              <a:t> є</a:t>
            </a:r>
          </a:p>
          <a:p>
            <a:r>
              <a:rPr lang="ru-RU" sz="2000" dirty="0" err="1" smtClean="0"/>
              <a:t>беззаперечною</a:t>
            </a:r>
            <a:r>
              <a:rPr lang="ru-RU" sz="2000" dirty="0" smtClean="0"/>
              <a:t>,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пренатального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,</a:t>
            </a:r>
          </a:p>
          <a:p>
            <a:r>
              <a:rPr lang="ru-RU" sz="2000" dirty="0" err="1" smtClean="0"/>
              <a:t>відповідно</a:t>
            </a:r>
            <a:r>
              <a:rPr lang="ru-RU" sz="2000" dirty="0" smtClean="0"/>
              <a:t>, </a:t>
            </a:r>
            <a:r>
              <a:rPr lang="ru-RU" sz="2000" dirty="0" err="1" smtClean="0"/>
              <a:t>вагітності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</a:t>
            </a:r>
            <a:r>
              <a:rPr lang="ru-RU" sz="2000" dirty="0" smtClean="0"/>
              <a:t>, мама і </a:t>
            </a:r>
            <a:r>
              <a:rPr lang="ru-RU" sz="2000" dirty="0" err="1" smtClean="0"/>
              <a:t>дитина</a:t>
            </a:r>
            <a:r>
              <a:rPr lang="ru-RU" sz="2000" dirty="0" smtClean="0"/>
              <a:t> </a:t>
            </a:r>
            <a:r>
              <a:rPr lang="ru-RU" sz="2000" dirty="0" err="1" smtClean="0"/>
              <a:t>існують</a:t>
            </a:r>
            <a:endParaRPr lang="ru-RU" sz="2000" dirty="0" smtClean="0"/>
          </a:p>
          <a:p>
            <a:r>
              <a:rPr lang="ru-RU" sz="2000" dirty="0" smtClean="0"/>
              <a:t>разом не </a:t>
            </a:r>
            <a:r>
              <a:rPr lang="ru-RU" sz="2000" dirty="0" err="1" smtClean="0"/>
              <a:t>лише</a:t>
            </a:r>
            <a:r>
              <a:rPr lang="ru-RU" sz="2000" dirty="0" smtClean="0"/>
              <a:t> </a:t>
            </a:r>
            <a:r>
              <a:rPr lang="ru-RU" sz="2000" dirty="0" err="1" smtClean="0"/>
              <a:t>фізіологічно</a:t>
            </a:r>
            <a:r>
              <a:rPr lang="ru-RU" sz="2000" dirty="0" smtClean="0"/>
              <a:t>, вони </a:t>
            </a:r>
            <a:r>
              <a:rPr lang="ru-RU" sz="2000" dirty="0" err="1" smtClean="0"/>
              <a:t>утворюють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діадичну</a:t>
            </a:r>
            <a:endParaRPr lang="ru-RU" sz="2000" dirty="0" smtClean="0"/>
          </a:p>
          <a:p>
            <a:r>
              <a:rPr lang="ru-RU" sz="2000" dirty="0" err="1" smtClean="0"/>
              <a:t>єдність</a:t>
            </a:r>
            <a:r>
              <a:rPr lang="ru-RU" sz="2000" dirty="0" smtClean="0"/>
              <a:t>. </a:t>
            </a:r>
          </a:p>
          <a:p>
            <a:endParaRPr lang="ru-RU" sz="2000" dirty="0"/>
          </a:p>
          <a:p>
            <a:r>
              <a:rPr lang="ru-RU" sz="2000" dirty="0" smtClean="0"/>
              <a:t>Природно,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коли мама </a:t>
            </a:r>
            <a:r>
              <a:rPr lang="ru-RU" sz="2000" dirty="0" err="1" smtClean="0"/>
              <a:t>переживає</a:t>
            </a:r>
            <a:r>
              <a:rPr lang="ru-RU" sz="2000" dirty="0" smtClean="0"/>
              <a:t> </a:t>
            </a:r>
            <a:r>
              <a:rPr lang="ru-RU" sz="2000" dirty="0" err="1" smtClean="0"/>
              <a:t>позитивні</a:t>
            </a:r>
            <a:endParaRPr lang="ru-RU" sz="2000" dirty="0" smtClean="0"/>
          </a:p>
          <a:p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негативні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емоції</a:t>
            </a:r>
            <a:r>
              <a:rPr lang="ru-RU" sz="2000" dirty="0" smtClean="0"/>
              <a:t>, то і </a:t>
            </a:r>
            <a:r>
              <a:rPr lang="ru-RU" sz="2000" dirty="0" err="1" smtClean="0"/>
              <a:t>дитина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перебуває</a:t>
            </a:r>
            <a:r>
              <a:rPr lang="ru-RU" sz="2000" dirty="0" smtClean="0"/>
              <a:t> в такому</a:t>
            </a:r>
          </a:p>
          <a:p>
            <a:r>
              <a:rPr lang="ru-RU" sz="2000" dirty="0" err="1" smtClean="0"/>
              <a:t>стані</a:t>
            </a:r>
            <a:r>
              <a:rPr lang="ru-RU" sz="2000" dirty="0" smtClean="0"/>
              <a:t>. Одним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ключових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переживань</a:t>
            </a:r>
            <a:r>
              <a:rPr lang="ru-RU" sz="2000" dirty="0" smtClean="0"/>
              <a:t> перинатального</a:t>
            </a:r>
          </a:p>
          <a:p>
            <a:r>
              <a:rPr lang="ru-RU" sz="2000" dirty="0" err="1" smtClean="0"/>
              <a:t>періоду</a:t>
            </a:r>
            <a:r>
              <a:rPr lang="ru-RU" sz="2000" dirty="0" smtClean="0"/>
              <a:t> є </a:t>
            </a:r>
            <a:r>
              <a:rPr lang="ru-RU" sz="2000" dirty="0" err="1" smtClean="0"/>
              <a:t>ставлення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батьків</a:t>
            </a:r>
            <a:r>
              <a:rPr lang="ru-RU" sz="2000" dirty="0" smtClean="0"/>
              <a:t> до </a:t>
            </a:r>
            <a:r>
              <a:rPr lang="ru-RU" sz="2000" dirty="0" err="1" smtClean="0"/>
              <a:t>виникнення</a:t>
            </a:r>
            <a:r>
              <a:rPr lang="ru-RU" sz="2000" dirty="0" smtClean="0"/>
              <a:t> нового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«Для </a:t>
            </a:r>
            <a:r>
              <a:rPr lang="ru-RU" sz="2000" dirty="0" err="1" smtClean="0"/>
              <a:t>майбутньої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значення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її</a:t>
            </a:r>
            <a:r>
              <a:rPr lang="ru-RU" sz="2000" dirty="0" smtClean="0"/>
              <a:t> </a:t>
            </a:r>
            <a:r>
              <a:rPr lang="ru-RU" sz="2000" dirty="0" err="1" smtClean="0"/>
              <a:t>свідоме</a:t>
            </a:r>
            <a:r>
              <a:rPr lang="ru-RU" sz="2000" dirty="0" smtClean="0"/>
              <a:t> й </a:t>
            </a:r>
            <a:r>
              <a:rPr lang="ru-RU" sz="2000" dirty="0" err="1" smtClean="0"/>
              <a:t>бажане</a:t>
            </a:r>
            <a:endParaRPr lang="ru-RU" sz="2000" dirty="0" smtClean="0"/>
          </a:p>
          <a:p>
            <a:r>
              <a:rPr lang="ru-RU" sz="2000" dirty="0" err="1" smtClean="0"/>
              <a:t>зачаття</a:t>
            </a:r>
            <a:r>
              <a:rPr lang="ru-RU" sz="2000" dirty="0" smtClean="0"/>
              <a:t> у </a:t>
            </a:r>
            <a:r>
              <a:rPr lang="ru-RU" sz="2000" dirty="0" err="1" smtClean="0"/>
              <a:t>взаємній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любові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батьків</a:t>
            </a:r>
            <a:r>
              <a:rPr lang="ru-RU" sz="2000" dirty="0" smtClean="0"/>
              <a:t>, </a:t>
            </a:r>
            <a:r>
              <a:rPr lang="ru-RU" sz="2000" dirty="0" err="1" smtClean="0"/>
              <a:t>оскільки</a:t>
            </a:r>
            <a:r>
              <a:rPr lang="ru-RU" sz="2000" dirty="0" smtClean="0"/>
              <a:t> в такому</a:t>
            </a:r>
          </a:p>
          <a:p>
            <a:r>
              <a:rPr lang="ru-RU" sz="2000" dirty="0" err="1" smtClean="0"/>
              <a:t>випадку</a:t>
            </a:r>
            <a:r>
              <a:rPr lang="ru-RU" sz="2000" dirty="0" smtClean="0"/>
              <a:t> в новому </a:t>
            </a:r>
            <a:r>
              <a:rPr lang="ru-RU" sz="2000" dirty="0" err="1" smtClean="0"/>
              <a:t>створінні</a:t>
            </a:r>
            <a:r>
              <a:rPr lang="ru-RU" sz="2000" dirty="0" smtClean="0"/>
              <a:t> до </a:t>
            </a:r>
            <a:r>
              <a:rPr lang="ru-RU" sz="2000" dirty="0" err="1" smtClean="0"/>
              <a:t>кінця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розкривається</a:t>
            </a:r>
            <a:r>
              <a:rPr lang="ru-RU" sz="2000" dirty="0" smtClean="0"/>
              <a:t> і</a:t>
            </a:r>
          </a:p>
          <a:p>
            <a:r>
              <a:rPr lang="ru-RU" sz="2000" dirty="0" err="1" smtClean="0"/>
              <a:t>кристалізується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потенційна</a:t>
            </a:r>
            <a:r>
              <a:rPr lang="ru-RU" sz="2000" dirty="0" smtClean="0"/>
              <a:t> і </a:t>
            </a:r>
            <a:r>
              <a:rPr lang="ru-RU" sz="2000" dirty="0" err="1" smtClean="0"/>
              <a:t>вселюдська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любов</a:t>
            </a:r>
            <a:r>
              <a:rPr lang="ru-RU" sz="2000" dirty="0" smtClean="0"/>
              <a:t>, яка</a:t>
            </a:r>
          </a:p>
          <a:p>
            <a:r>
              <a:rPr lang="ru-RU" sz="2000" dirty="0" err="1" smtClean="0"/>
              <a:t>втілена</a:t>
            </a:r>
            <a:r>
              <a:rPr lang="ru-RU" sz="2000" dirty="0" smtClean="0"/>
              <a:t> – </a:t>
            </a:r>
            <a:r>
              <a:rPr lang="ru-RU" sz="2000" dirty="0" err="1" smtClean="0"/>
              <a:t>відбита</a:t>
            </a:r>
            <a:r>
              <a:rPr lang="ru-RU" sz="2000" dirty="0" smtClean="0"/>
              <a:t> в батьках».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454399"/>
            <a:ext cx="1949202" cy="194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867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0"/>
            <a:ext cx="9324528" cy="691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04663"/>
            <a:ext cx="4572000" cy="50167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 err="1" smtClean="0"/>
              <a:t>Ні</a:t>
            </a:r>
            <a:r>
              <a:rPr lang="ru-RU" sz="2000" dirty="0" smtClean="0"/>
              <a:t> в один </a:t>
            </a:r>
            <a:r>
              <a:rPr lang="ru-RU" sz="2000" dirty="0" err="1" smtClean="0"/>
              <a:t>період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 </a:t>
            </a:r>
            <a:r>
              <a:rPr lang="ru-RU" sz="2000" dirty="0" err="1" smtClean="0"/>
              <a:t>психосоматика</a:t>
            </a:r>
            <a:r>
              <a:rPr lang="ru-RU" sz="2000" dirty="0" smtClean="0"/>
              <a:t> не </a:t>
            </a:r>
            <a:r>
              <a:rPr lang="ru-RU" sz="2000" dirty="0" err="1" smtClean="0"/>
              <a:t>грає</a:t>
            </a:r>
            <a:r>
              <a:rPr lang="ru-RU" sz="2000" dirty="0" smtClean="0"/>
              <a:t> </a:t>
            </a:r>
            <a:r>
              <a:rPr lang="ru-RU" sz="2000" dirty="0" err="1" smtClean="0"/>
              <a:t>такої</a:t>
            </a:r>
            <a:r>
              <a:rPr lang="ru-RU" sz="2000" dirty="0"/>
              <a:t> </a:t>
            </a:r>
            <a:r>
              <a:rPr lang="ru-RU" sz="2000" dirty="0" err="1" smtClean="0"/>
              <a:t>суттєвої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ролі,як</a:t>
            </a:r>
            <a:r>
              <a:rPr lang="ru-RU" sz="2000" dirty="0" smtClean="0"/>
              <a:t>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час </a:t>
            </a:r>
            <a:r>
              <a:rPr lang="ru-RU" sz="2000" dirty="0" err="1" smtClean="0"/>
              <a:t>вагітності</a:t>
            </a:r>
            <a:r>
              <a:rPr lang="ru-RU" sz="2000" dirty="0" smtClean="0"/>
              <a:t>. </a:t>
            </a:r>
            <a:r>
              <a:rPr lang="ru-RU" sz="2000" dirty="0" err="1" smtClean="0"/>
              <a:t>Урівноважений</a:t>
            </a:r>
            <a:r>
              <a:rPr lang="ru-RU" sz="2000" dirty="0" smtClean="0"/>
              <a:t>, </a:t>
            </a:r>
            <a:r>
              <a:rPr lang="ru-RU" sz="2000" dirty="0" err="1" smtClean="0"/>
              <a:t>оптимістичний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настрій</a:t>
            </a:r>
            <a:r>
              <a:rPr lang="ru-RU" sz="2000" dirty="0" smtClean="0"/>
              <a:t> </a:t>
            </a:r>
            <a:r>
              <a:rPr lang="ru-RU" sz="2000" dirty="0" err="1" smtClean="0"/>
              <a:t>жінки</a:t>
            </a:r>
            <a:r>
              <a:rPr lang="ru-RU" sz="2000" dirty="0" smtClean="0"/>
              <a:t> </a:t>
            </a:r>
            <a:r>
              <a:rPr lang="ru-RU" sz="2000" dirty="0" err="1" smtClean="0"/>
              <a:t>значно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полегшує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перебіг</a:t>
            </a:r>
            <a:endParaRPr lang="ru-RU" sz="2000" dirty="0" smtClean="0"/>
          </a:p>
          <a:p>
            <a:r>
              <a:rPr lang="ru-RU" sz="2000" dirty="0" err="1" smtClean="0"/>
              <a:t>вагітності</a:t>
            </a:r>
            <a:r>
              <a:rPr lang="ru-RU" sz="2000" dirty="0" smtClean="0"/>
              <a:t>. Головна </a:t>
            </a:r>
            <a:r>
              <a:rPr lang="ru-RU" sz="2000" dirty="0" err="1" smtClean="0"/>
              <a:t>умова</a:t>
            </a:r>
            <a:r>
              <a:rPr lang="ru-RU" sz="2000" dirty="0" smtClean="0"/>
              <a:t> </a:t>
            </a:r>
            <a:r>
              <a:rPr lang="ru-RU" sz="2000" dirty="0" err="1" smtClean="0"/>
              <a:t>спокійного</a:t>
            </a:r>
            <a:r>
              <a:rPr lang="ru-RU" sz="2000" dirty="0" smtClean="0"/>
              <a:t> стану –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бажання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жінки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дитину</a:t>
            </a:r>
            <a:r>
              <a:rPr lang="ru-RU" sz="2000" dirty="0" smtClean="0"/>
              <a:t>. </a:t>
            </a:r>
            <a:r>
              <a:rPr lang="ru-RU" sz="2000" dirty="0" err="1" smtClean="0"/>
              <a:t>Невід`ємне</a:t>
            </a:r>
            <a:r>
              <a:rPr lang="ru-RU" sz="2000" dirty="0" smtClean="0"/>
              <a:t> право </a:t>
            </a:r>
            <a:r>
              <a:rPr lang="ru-RU" sz="2000" dirty="0" err="1" smtClean="0"/>
              <a:t>кожної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дитиниправо</a:t>
            </a:r>
            <a:endParaRPr lang="ru-RU" sz="2000" dirty="0" smtClean="0"/>
          </a:p>
          <a:p>
            <a:r>
              <a:rPr lang="ru-RU" sz="2000" dirty="0" smtClean="0"/>
              <a:t>бути </a:t>
            </a:r>
            <a:r>
              <a:rPr lang="ru-RU" sz="2000" dirty="0" err="1" smtClean="0"/>
              <a:t>бажаним</a:t>
            </a:r>
            <a:r>
              <a:rPr lang="ru-RU" sz="2000" dirty="0" smtClean="0"/>
              <a:t> . На </a:t>
            </a:r>
            <a:r>
              <a:rPr lang="ru-RU" sz="2000" dirty="0" err="1" smtClean="0"/>
              <a:t>сьогодні</a:t>
            </a:r>
            <a:r>
              <a:rPr lang="ru-RU" sz="2000" dirty="0" smtClean="0"/>
              <a:t> є </a:t>
            </a:r>
            <a:r>
              <a:rPr lang="ru-RU" sz="2000" dirty="0" err="1" smtClean="0"/>
              <a:t>достатньо</a:t>
            </a:r>
            <a:r>
              <a:rPr lang="ru-RU" sz="2000" dirty="0" smtClean="0"/>
              <a:t> </a:t>
            </a:r>
            <a:r>
              <a:rPr lang="ru-RU" sz="2000" dirty="0" err="1" smtClean="0"/>
              <a:t>доказів</a:t>
            </a:r>
            <a:r>
              <a:rPr lang="ru-RU" sz="2000" dirty="0" smtClean="0"/>
              <a:t> того,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бажані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небажані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відрізняються</a:t>
            </a:r>
            <a:r>
              <a:rPr lang="ru-RU" sz="2000" dirty="0" smtClean="0"/>
              <a:t>. Так,</a:t>
            </a:r>
          </a:p>
          <a:p>
            <a:r>
              <a:rPr lang="ru-RU" sz="2000" dirty="0" err="1" smtClean="0"/>
              <a:t>бажані</a:t>
            </a:r>
            <a:r>
              <a:rPr lang="ru-RU" sz="2000" dirty="0" smtClean="0"/>
              <a:t> </a:t>
            </a:r>
            <a:r>
              <a:rPr lang="ru-RU" sz="2000" dirty="0" err="1" smtClean="0"/>
              <a:t>діти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народжуються</a:t>
            </a:r>
            <a:r>
              <a:rPr lang="ru-RU" sz="2000" dirty="0" smtClean="0"/>
              <a:t> з </a:t>
            </a:r>
            <a:r>
              <a:rPr lang="ru-RU" sz="2000" dirty="0" err="1" smtClean="0"/>
              <a:t>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високою</a:t>
            </a:r>
            <a:r>
              <a:rPr lang="ru-RU" sz="2000" dirty="0" smtClean="0"/>
              <a:t> </a:t>
            </a:r>
            <a:r>
              <a:rPr lang="ru-RU" sz="2000" dirty="0" err="1" smtClean="0"/>
              <a:t>масою</a:t>
            </a:r>
            <a:r>
              <a:rPr lang="ru-RU" sz="2000" dirty="0" smtClean="0"/>
              <a:t> </a:t>
            </a:r>
            <a:r>
              <a:rPr lang="ru-RU" sz="2000" dirty="0" err="1" smtClean="0"/>
              <a:t>тіла</a:t>
            </a:r>
            <a:r>
              <a:rPr lang="ru-RU" sz="2000" dirty="0" smtClean="0"/>
              <a:t>, </a:t>
            </a:r>
            <a:r>
              <a:rPr lang="ru-RU" sz="2000" dirty="0" err="1" smtClean="0"/>
              <a:t>рідше</a:t>
            </a:r>
            <a:r>
              <a:rPr lang="ru-RU" sz="2000" dirty="0" smtClean="0"/>
              <a:t> </a:t>
            </a:r>
            <a:r>
              <a:rPr lang="ru-RU" sz="2000" dirty="0" err="1" smtClean="0"/>
              <a:t>хворіють</a:t>
            </a:r>
            <a:r>
              <a:rPr lang="ru-RU" sz="2000" dirty="0" smtClean="0"/>
              <a:t>,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кращі</a:t>
            </a:r>
            <a:r>
              <a:rPr lang="ru-RU" sz="2000" dirty="0" smtClean="0"/>
              <a:t> характеристики психомоторного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та </a:t>
            </a:r>
            <a:r>
              <a:rPr lang="ru-RU" sz="2000" dirty="0" err="1" smtClean="0"/>
              <a:t>більш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високий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базовий</a:t>
            </a:r>
            <a:r>
              <a:rPr lang="ru-RU" sz="2000" dirty="0"/>
              <a:t> </a:t>
            </a:r>
            <a:r>
              <a:rPr lang="ru-RU" sz="2000" dirty="0" err="1" smtClean="0"/>
              <a:t>психічний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потенціал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5" name="Выгнутая вниз стрелка 4"/>
          <p:cNvSpPr/>
          <p:nvPr/>
        </p:nvSpPr>
        <p:spPr>
          <a:xfrm>
            <a:off x="4499992" y="5517232"/>
            <a:ext cx="2520280" cy="720080"/>
          </a:xfrm>
          <a:prstGeom prst="curved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92452" y="2348880"/>
            <a:ext cx="3708920" cy="258532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Таким чином,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переживання</a:t>
            </a:r>
            <a:r>
              <a:rPr lang="ru-RU" dirty="0" smtClean="0"/>
              <a:t>, </a:t>
            </a:r>
            <a:r>
              <a:rPr lang="ru-RU" dirty="0" err="1" smtClean="0"/>
              <a:t>почуття,думки</a:t>
            </a:r>
            <a:r>
              <a:rPr lang="ru-RU" dirty="0" smtClean="0"/>
              <a:t> </a:t>
            </a:r>
            <a:r>
              <a:rPr lang="ru-RU" dirty="0" err="1" smtClean="0"/>
              <a:t>матері</a:t>
            </a:r>
            <a:r>
              <a:rPr lang="ru-RU" dirty="0" smtClean="0"/>
              <a:t> </a:t>
            </a:r>
            <a:r>
              <a:rPr lang="ru-RU" dirty="0" err="1" smtClean="0"/>
              <a:t>впливають</a:t>
            </a:r>
            <a:r>
              <a:rPr lang="ru-RU" dirty="0" smtClean="0"/>
              <a:t> на </a:t>
            </a:r>
            <a:r>
              <a:rPr lang="ru-RU" dirty="0" err="1" smtClean="0"/>
              <a:t>ненароджену</a:t>
            </a:r>
            <a:r>
              <a:rPr lang="ru-RU" dirty="0" smtClean="0"/>
              <a:t> </a:t>
            </a:r>
            <a:r>
              <a:rPr lang="ru-RU" dirty="0" err="1" smtClean="0"/>
              <a:t>дитину</a:t>
            </a:r>
            <a:r>
              <a:rPr lang="ru-RU" dirty="0" smtClean="0"/>
              <a:t> на</a:t>
            </a:r>
          </a:p>
          <a:p>
            <a:r>
              <a:rPr lang="ru-RU" dirty="0" err="1" smtClean="0"/>
              <a:t>клітинному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. Доведено,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психоемоційний</a:t>
            </a:r>
            <a:r>
              <a:rPr lang="ru-RU" dirty="0" smtClean="0"/>
              <a:t> стан </a:t>
            </a:r>
            <a:r>
              <a:rPr lang="ru-RU" dirty="0" err="1" smtClean="0"/>
              <a:t>жінок</a:t>
            </a:r>
            <a:r>
              <a:rPr lang="ru-RU" dirty="0" smtClean="0"/>
              <a:t> </a:t>
            </a:r>
            <a:r>
              <a:rPr lang="ru-RU" dirty="0" err="1" smtClean="0"/>
              <a:t>впливає</a:t>
            </a:r>
            <a:r>
              <a:rPr lang="ru-RU" dirty="0" smtClean="0"/>
              <a:t> на </a:t>
            </a:r>
            <a:r>
              <a:rPr lang="ru-RU" dirty="0" err="1" smtClean="0"/>
              <a:t>перебіг</a:t>
            </a:r>
            <a:r>
              <a:rPr lang="ru-RU" dirty="0" smtClean="0"/>
              <a:t> </a:t>
            </a:r>
            <a:r>
              <a:rPr lang="ru-RU" dirty="0" err="1" smtClean="0"/>
              <a:t>вагітності</a:t>
            </a:r>
            <a:r>
              <a:rPr lang="ru-RU" dirty="0" smtClean="0"/>
              <a:t>, на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пологів</a:t>
            </a:r>
            <a:r>
              <a:rPr lang="ru-RU" dirty="0" smtClean="0"/>
              <a:t>, на </a:t>
            </a:r>
            <a:r>
              <a:rPr lang="ru-RU" dirty="0" err="1" smtClean="0"/>
              <a:t>післяпологовий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та </a:t>
            </a:r>
            <a:r>
              <a:rPr lang="ru-RU" dirty="0" err="1" smtClean="0"/>
              <a:t>визначає</a:t>
            </a:r>
            <a:r>
              <a:rPr lang="ru-RU" dirty="0" smtClean="0"/>
              <a:t>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156"/>
            <a:ext cx="2880320" cy="172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899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8680"/>
            <a:ext cx="8280920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err="1"/>
              <a:t>В</a:t>
            </a:r>
            <a:r>
              <a:rPr lang="ru-RU" sz="2000" dirty="0" err="1" smtClean="0"/>
              <a:t>плив</a:t>
            </a:r>
            <a:r>
              <a:rPr lang="ru-RU" sz="2000" dirty="0" smtClean="0"/>
              <a:t> </a:t>
            </a:r>
            <a:r>
              <a:rPr lang="ru-RU" sz="2000" dirty="0" err="1" smtClean="0"/>
              <a:t>емоційного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стресу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матері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плід</a:t>
            </a:r>
            <a:r>
              <a:rPr lang="ru-RU" sz="2000" dirty="0" smtClean="0"/>
              <a:t>, </a:t>
            </a:r>
            <a:r>
              <a:rPr lang="ru-RU" sz="2000" dirty="0" err="1" smtClean="0"/>
              <a:t>вказує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при негативному </a:t>
            </a:r>
            <a:r>
              <a:rPr lang="ru-RU" sz="2000" dirty="0" err="1" smtClean="0"/>
              <a:t>переживанні</a:t>
            </a:r>
            <a:r>
              <a:rPr lang="ru-RU" sz="2000" dirty="0" smtClean="0"/>
              <a:t> в кров </a:t>
            </a:r>
            <a:r>
              <a:rPr lang="ru-RU" sz="2000" dirty="0" err="1" smtClean="0"/>
              <a:t>матері</a:t>
            </a:r>
            <a:r>
              <a:rPr lang="ru-RU" sz="2000" dirty="0" smtClean="0"/>
              <a:t> </a:t>
            </a:r>
            <a:r>
              <a:rPr lang="ru-RU" sz="2000" dirty="0" err="1" smtClean="0"/>
              <a:t>виділяються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гормони</a:t>
            </a:r>
            <a:r>
              <a:rPr lang="ru-RU" sz="2000" dirty="0" smtClean="0"/>
              <a:t> </a:t>
            </a:r>
            <a:r>
              <a:rPr lang="ru-RU" sz="2000" dirty="0" err="1" smtClean="0"/>
              <a:t>стурбованості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досягають</a:t>
            </a:r>
            <a:r>
              <a:rPr lang="ru-RU" sz="2000" dirty="0" smtClean="0"/>
              <a:t> і плоду. </a:t>
            </a:r>
            <a:r>
              <a:rPr lang="ru-RU" sz="2000" dirty="0" err="1" smtClean="0"/>
              <a:t>Оскільки</a:t>
            </a:r>
            <a:r>
              <a:rPr lang="ru-RU" sz="2000" dirty="0" smtClean="0"/>
              <a:t> у </a:t>
            </a:r>
            <a:r>
              <a:rPr lang="ru-RU" sz="2000" dirty="0" err="1" smtClean="0"/>
              <a:t>дитини</a:t>
            </a:r>
            <a:r>
              <a:rPr lang="ru-RU" sz="2000" dirty="0" smtClean="0"/>
              <a:t> </a:t>
            </a:r>
            <a:r>
              <a:rPr lang="ru-RU" sz="2000" dirty="0" err="1" smtClean="0"/>
              <a:t>ще</a:t>
            </a:r>
            <a:r>
              <a:rPr lang="ru-RU" sz="2000" dirty="0" smtClean="0"/>
              <a:t> не </a:t>
            </a:r>
            <a:r>
              <a:rPr lang="ru-RU" sz="2000" dirty="0" err="1" smtClean="0"/>
              <a:t>розвинена</a:t>
            </a:r>
            <a:r>
              <a:rPr lang="ru-RU" sz="2000" dirty="0" smtClean="0"/>
              <a:t> система </a:t>
            </a:r>
            <a:r>
              <a:rPr lang="ru-RU" sz="2000" dirty="0" err="1" smtClean="0"/>
              <a:t>нейтралізації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цих</a:t>
            </a:r>
            <a:r>
              <a:rPr lang="ru-RU" sz="2000" dirty="0" smtClean="0"/>
              <a:t> </a:t>
            </a:r>
            <a:r>
              <a:rPr lang="ru-RU" sz="2000" dirty="0" err="1" smtClean="0"/>
              <a:t>гормонів</a:t>
            </a:r>
            <a:r>
              <a:rPr lang="ru-RU" sz="2000" dirty="0" smtClean="0"/>
              <a:t>, то вони </a:t>
            </a:r>
            <a:r>
              <a:rPr lang="ru-RU" sz="2000" dirty="0" err="1" smtClean="0"/>
              <a:t>накопичуються</a:t>
            </a:r>
            <a:r>
              <a:rPr lang="ru-RU" sz="2000" dirty="0" smtClean="0"/>
              <a:t> в </a:t>
            </a:r>
            <a:r>
              <a:rPr lang="ru-RU" sz="2000" dirty="0" err="1" smtClean="0"/>
              <a:t>організмі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навколоплідній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рідині</a:t>
            </a:r>
            <a:r>
              <a:rPr lang="ru-RU" sz="2000" dirty="0" smtClean="0"/>
              <a:t>. </a:t>
            </a:r>
            <a:r>
              <a:rPr lang="ru-RU" sz="2000" dirty="0" err="1" smtClean="0"/>
              <a:t>Відповідно</a:t>
            </a:r>
            <a:r>
              <a:rPr lang="ru-RU" sz="2000" dirty="0" smtClean="0"/>
              <a:t>, </a:t>
            </a:r>
            <a:r>
              <a:rPr lang="ru-RU" sz="2000" dirty="0" err="1" smtClean="0"/>
              <a:t>плід</a:t>
            </a:r>
            <a:r>
              <a:rPr lang="ru-RU" sz="2000" dirty="0" smtClean="0"/>
              <a:t> </a:t>
            </a:r>
            <a:r>
              <a:rPr lang="ru-RU" sz="2000" dirty="0" err="1" smtClean="0"/>
              <a:t>теж</a:t>
            </a:r>
            <a:r>
              <a:rPr lang="ru-RU" sz="2000" dirty="0" smtClean="0"/>
              <a:t> </a:t>
            </a:r>
            <a:r>
              <a:rPr lang="ru-RU" sz="2000" dirty="0" err="1" smtClean="0"/>
              <a:t>починає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переживати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стурбованість</a:t>
            </a:r>
            <a:r>
              <a:rPr lang="ru-RU" sz="2000" dirty="0" smtClean="0"/>
              <a:t>, </a:t>
            </a:r>
            <a:r>
              <a:rPr lang="ru-RU" sz="2000" dirty="0" err="1" smtClean="0"/>
              <a:t>стрес</a:t>
            </a:r>
            <a:r>
              <a:rPr lang="ru-RU" sz="2000" dirty="0" smtClean="0"/>
              <a:t>. </a:t>
            </a:r>
            <a:r>
              <a:rPr lang="ru-RU" sz="2000" dirty="0" err="1" smtClean="0"/>
              <a:t>Одночасно</a:t>
            </a:r>
            <a:r>
              <a:rPr lang="ru-RU" sz="2000" dirty="0" smtClean="0"/>
              <a:t> </a:t>
            </a:r>
            <a:r>
              <a:rPr lang="ru-RU" sz="2000" dirty="0" err="1" smtClean="0"/>
              <a:t>дитина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переживає</a:t>
            </a:r>
            <a:r>
              <a:rPr lang="ru-RU" sz="2000" dirty="0" smtClean="0"/>
              <a:t> </a:t>
            </a:r>
            <a:r>
              <a:rPr lang="ru-RU" sz="2000" dirty="0" err="1" smtClean="0"/>
              <a:t>ще</a:t>
            </a:r>
            <a:r>
              <a:rPr lang="ru-RU" sz="2000" dirty="0" smtClean="0"/>
              <a:t> й </a:t>
            </a:r>
            <a:r>
              <a:rPr lang="ru-RU" sz="2000" dirty="0" err="1" smtClean="0"/>
              <a:t>дефіцит</a:t>
            </a:r>
            <a:r>
              <a:rPr lang="ru-RU" sz="2000" dirty="0" smtClean="0"/>
              <a:t> </a:t>
            </a:r>
            <a:r>
              <a:rPr lang="ru-RU" sz="2000" dirty="0" err="1" smtClean="0"/>
              <a:t>кисню</a:t>
            </a:r>
            <a:r>
              <a:rPr lang="ru-RU" sz="2000" dirty="0" smtClean="0"/>
              <a:t> через </a:t>
            </a:r>
            <a:r>
              <a:rPr lang="ru-RU" sz="2000" dirty="0" err="1" smtClean="0"/>
              <a:t>звуження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кровоносних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судин</a:t>
            </a:r>
            <a:r>
              <a:rPr lang="ru-RU" sz="2000" dirty="0" smtClean="0"/>
              <a:t> </a:t>
            </a:r>
            <a:r>
              <a:rPr lang="ru-RU" sz="2000" dirty="0" err="1" smtClean="0"/>
              <a:t>внаслідок</a:t>
            </a:r>
            <a:r>
              <a:rPr lang="ru-RU" sz="2000" dirty="0" smtClean="0"/>
              <a:t> </a:t>
            </a:r>
            <a:r>
              <a:rPr lang="ru-RU" sz="2000" dirty="0" err="1" smtClean="0"/>
              <a:t>дії</a:t>
            </a:r>
            <a:r>
              <a:rPr lang="ru-RU" sz="2000" dirty="0" smtClean="0"/>
              <a:t> </a:t>
            </a:r>
            <a:r>
              <a:rPr lang="ru-RU" sz="2000" dirty="0" err="1" smtClean="0"/>
              <a:t>гормонів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стресу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сприяє</a:t>
            </a:r>
            <a:r>
              <a:rPr lang="ru-RU" sz="2000" dirty="0" smtClean="0"/>
              <a:t> </a:t>
            </a:r>
            <a:r>
              <a:rPr lang="ru-RU" sz="2000" dirty="0" err="1" smtClean="0"/>
              <a:t>накопиченню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пренатальних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порушень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131746" y="2984547"/>
            <a:ext cx="57606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59" y="2967271"/>
            <a:ext cx="6334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13542"/>
            <a:ext cx="633413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3502"/>
            <a:ext cx="7287467" cy="302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7853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-30163"/>
            <a:ext cx="932815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71275" y="752137"/>
            <a:ext cx="4572000" cy="5355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Очікування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 є </a:t>
            </a:r>
            <a:r>
              <a:rPr lang="ru-RU" dirty="0" err="1" smtClean="0"/>
              <a:t>свідченням</a:t>
            </a:r>
            <a:r>
              <a:rPr lang="ru-RU" dirty="0" smtClean="0"/>
              <a:t> </a:t>
            </a:r>
            <a:r>
              <a:rPr lang="ru-RU" dirty="0" err="1" smtClean="0"/>
              <a:t>певних</a:t>
            </a:r>
            <a:r>
              <a:rPr lang="ru-RU" dirty="0" smtClean="0"/>
              <a:t> </a:t>
            </a:r>
            <a:r>
              <a:rPr lang="ru-RU" dirty="0" err="1" smtClean="0"/>
              <a:t>змін</a:t>
            </a:r>
            <a:r>
              <a:rPr lang="ru-RU" dirty="0" smtClean="0"/>
              <a:t> у </a:t>
            </a:r>
            <a:r>
              <a:rPr lang="ru-RU" b="1" dirty="0" err="1" smtClean="0"/>
              <a:t>житті</a:t>
            </a:r>
            <a:r>
              <a:rPr lang="ru-RU" b="1" dirty="0" smtClean="0"/>
              <a:t> </a:t>
            </a:r>
            <a:r>
              <a:rPr lang="ru-RU" b="1" dirty="0" err="1" smtClean="0"/>
              <a:t>майбутніх</a:t>
            </a:r>
            <a:r>
              <a:rPr lang="ru-RU" b="1" dirty="0" smtClean="0"/>
              <a:t> </a:t>
            </a:r>
            <a:r>
              <a:rPr lang="ru-RU" b="1" dirty="0" err="1" smtClean="0"/>
              <a:t>батьків</a:t>
            </a:r>
            <a:r>
              <a:rPr lang="ru-RU" b="1" dirty="0" smtClean="0"/>
              <a:t>, </a:t>
            </a:r>
            <a:r>
              <a:rPr lang="ru-RU" dirty="0" err="1" smtClean="0"/>
              <a:t>необхідності</a:t>
            </a:r>
            <a:r>
              <a:rPr lang="ru-RU" dirty="0" smtClean="0"/>
              <a:t> </a:t>
            </a:r>
            <a:r>
              <a:rPr lang="ru-RU" dirty="0" err="1" smtClean="0"/>
              <a:t>опанування</a:t>
            </a:r>
            <a:r>
              <a:rPr lang="ru-RU" dirty="0" smtClean="0"/>
              <a:t> ними </a:t>
            </a:r>
            <a:r>
              <a:rPr lang="ru-RU" dirty="0" err="1" smtClean="0"/>
              <a:t>нових</a:t>
            </a:r>
            <a:r>
              <a:rPr lang="ru-RU" dirty="0" smtClean="0"/>
              <a:t> ролей і </a:t>
            </a:r>
            <a:r>
              <a:rPr lang="ru-RU" dirty="0" err="1" smtClean="0"/>
              <a:t>стосунків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важливі</a:t>
            </a:r>
            <a:r>
              <a:rPr lang="ru-RU" dirty="0" smtClean="0"/>
              <a:t> </a:t>
            </a:r>
            <a:r>
              <a:rPr lang="ru-RU" dirty="0" err="1" smtClean="0"/>
              <a:t>життєві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часто </a:t>
            </a:r>
            <a:r>
              <a:rPr lang="ru-RU" dirty="0" err="1" smtClean="0"/>
              <a:t>супроводжуються</a:t>
            </a:r>
            <a:r>
              <a:rPr lang="ru-RU" dirty="0" smtClean="0"/>
              <a:t> </a:t>
            </a:r>
            <a:r>
              <a:rPr lang="ru-RU" dirty="0" err="1" smtClean="0"/>
              <a:t>стресом</a:t>
            </a:r>
            <a:r>
              <a:rPr lang="ru-RU" dirty="0" smtClean="0"/>
              <a:t> і </a:t>
            </a:r>
            <a:r>
              <a:rPr lang="ru-RU" dirty="0" err="1" smtClean="0"/>
              <a:t>вимагають</a:t>
            </a:r>
            <a:r>
              <a:rPr lang="ru-RU" dirty="0" smtClean="0"/>
              <a:t> </a:t>
            </a:r>
            <a:r>
              <a:rPr lang="ru-RU" dirty="0" err="1" smtClean="0"/>
              <a:t>інтенсивного</a:t>
            </a:r>
            <a:r>
              <a:rPr lang="ru-RU" dirty="0" smtClean="0"/>
              <a:t> та </a:t>
            </a:r>
            <a:r>
              <a:rPr lang="ru-RU" dirty="0" err="1" smtClean="0"/>
              <a:t>цілеспрямованого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у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спільного</a:t>
            </a:r>
            <a:r>
              <a:rPr lang="ru-RU" dirty="0" smtClean="0"/>
              <a:t> </a:t>
            </a:r>
            <a:r>
              <a:rPr lang="ru-RU" dirty="0" err="1" smtClean="0"/>
              <a:t>розв'язання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проблем. </a:t>
            </a:r>
            <a:r>
              <a:rPr lang="ru-RU" dirty="0" err="1" smtClean="0"/>
              <a:t>Пристосування</a:t>
            </a:r>
            <a:r>
              <a:rPr lang="ru-RU" dirty="0" smtClean="0"/>
              <a:t> до </a:t>
            </a:r>
            <a:r>
              <a:rPr lang="ru-RU" dirty="0" err="1" smtClean="0"/>
              <a:t>ролі</a:t>
            </a:r>
            <a:r>
              <a:rPr lang="ru-RU" dirty="0" smtClean="0"/>
              <a:t> </a:t>
            </a:r>
            <a:r>
              <a:rPr lang="ru-RU" dirty="0" err="1" smtClean="0"/>
              <a:t>батьків</a:t>
            </a:r>
            <a:r>
              <a:rPr lang="ru-RU" dirty="0" smtClean="0"/>
              <a:t> є </a:t>
            </a:r>
            <a:r>
              <a:rPr lang="ru-RU" dirty="0" err="1" smtClean="0"/>
              <a:t>основним</a:t>
            </a:r>
            <a:r>
              <a:rPr lang="ru-RU" dirty="0" smtClean="0"/>
              <a:t> </a:t>
            </a:r>
            <a:r>
              <a:rPr lang="ru-RU" dirty="0" err="1" smtClean="0"/>
              <a:t>завданням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 в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дорослості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особливо складно </a:t>
            </a:r>
            <a:r>
              <a:rPr lang="ru-RU" dirty="0" err="1" smtClean="0"/>
              <a:t>дається</a:t>
            </a:r>
            <a:r>
              <a:rPr lang="ru-RU" dirty="0" smtClean="0"/>
              <a:t> при </a:t>
            </a:r>
            <a:r>
              <a:rPr lang="ru-RU" dirty="0" err="1" smtClean="0"/>
              <a:t>появі</a:t>
            </a:r>
            <a:r>
              <a:rPr lang="ru-RU" dirty="0" smtClean="0"/>
              <a:t> </a:t>
            </a:r>
            <a:r>
              <a:rPr lang="ru-RU" dirty="0" err="1" smtClean="0"/>
              <a:t>першої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. </a:t>
            </a:r>
            <a:r>
              <a:rPr lang="ru-RU" dirty="0" err="1" smtClean="0"/>
              <a:t>Майбутнім</a:t>
            </a:r>
            <a:r>
              <a:rPr lang="ru-RU" dirty="0" smtClean="0"/>
              <a:t> батькам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змінити</a:t>
            </a:r>
            <a:r>
              <a:rPr lang="ru-RU" dirty="0" smtClean="0"/>
              <a:t> </a:t>
            </a:r>
            <a:r>
              <a:rPr lang="ru-RU" dirty="0" err="1" smtClean="0"/>
              <a:t>соціальний</a:t>
            </a:r>
            <a:r>
              <a:rPr lang="ru-RU" dirty="0" smtClean="0"/>
              <a:t> і </a:t>
            </a:r>
            <a:r>
              <a:rPr lang="ru-RU" dirty="0" err="1" smtClean="0"/>
              <a:t>економічний</a:t>
            </a:r>
            <a:r>
              <a:rPr lang="ru-RU" dirty="0" smtClean="0"/>
              <a:t> уклад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, а </a:t>
            </a:r>
            <a:r>
              <a:rPr lang="ru-RU" dirty="0" err="1" smtClean="0"/>
              <a:t>нерідко</a:t>
            </a:r>
            <a:r>
              <a:rPr lang="ru-RU" dirty="0" smtClean="0"/>
              <a:t> </a:t>
            </a:r>
            <a:r>
              <a:rPr lang="ru-RU" dirty="0" err="1" smtClean="0"/>
              <a:t>переглянути</a:t>
            </a:r>
            <a:r>
              <a:rPr lang="ru-RU" dirty="0" smtClean="0"/>
              <a:t> і </a:t>
            </a:r>
            <a:r>
              <a:rPr lang="ru-RU" dirty="0" err="1" smtClean="0"/>
              <a:t>скоригувати</a:t>
            </a:r>
            <a:r>
              <a:rPr lang="ru-RU" dirty="0" smtClean="0"/>
              <a:t> </a:t>
            </a:r>
            <a:r>
              <a:rPr lang="ru-RU" dirty="0" err="1" smtClean="0"/>
              <a:t>існуючі</a:t>
            </a:r>
            <a:r>
              <a:rPr lang="ru-RU" dirty="0" smtClean="0"/>
              <a:t> </a:t>
            </a:r>
            <a:r>
              <a:rPr lang="ru-RU" dirty="0" err="1" smtClean="0"/>
              <a:t>стосунки</a:t>
            </a:r>
            <a:r>
              <a:rPr lang="ru-RU" dirty="0" smtClean="0"/>
              <a:t>. На </a:t>
            </a:r>
            <a:r>
              <a:rPr lang="ru-RU" dirty="0" err="1" smtClean="0"/>
              <a:t>процес</a:t>
            </a:r>
            <a:r>
              <a:rPr lang="ru-RU" dirty="0" smtClean="0"/>
              <a:t> переходу до </a:t>
            </a:r>
            <a:r>
              <a:rPr lang="ru-RU" dirty="0" err="1" smtClean="0"/>
              <a:t>батьківства</a:t>
            </a:r>
            <a:r>
              <a:rPr lang="ru-RU" dirty="0" smtClean="0"/>
              <a:t> </a:t>
            </a:r>
            <a:r>
              <a:rPr lang="ru-RU" dirty="0" err="1" smtClean="0"/>
              <a:t>відчутно</a:t>
            </a:r>
            <a:r>
              <a:rPr lang="ru-RU" dirty="0" smtClean="0"/>
              <a:t> </a:t>
            </a:r>
            <a:r>
              <a:rPr lang="ru-RU" dirty="0" err="1" smtClean="0"/>
              <a:t>впливають</a:t>
            </a:r>
            <a:r>
              <a:rPr lang="ru-RU" dirty="0" smtClean="0"/>
              <a:t> </a:t>
            </a:r>
            <a:r>
              <a:rPr lang="ru-RU" dirty="0" err="1" smtClean="0"/>
              <a:t>типові</a:t>
            </a:r>
            <a:r>
              <a:rPr lang="ru-RU" dirty="0" smtClean="0"/>
              <a:t> для </a:t>
            </a:r>
            <a:r>
              <a:rPr lang="ru-RU" dirty="0" err="1" smtClean="0"/>
              <a:t>культури</a:t>
            </a:r>
            <a:r>
              <a:rPr lang="ru-RU" dirty="0" smtClean="0"/>
              <a:t> </a:t>
            </a:r>
            <a:r>
              <a:rPr lang="ru-RU" dirty="0" err="1" smtClean="0"/>
              <a:t>конкретної</a:t>
            </a:r>
            <a:r>
              <a:rPr lang="ru-RU" dirty="0" smtClean="0"/>
              <a:t> </a:t>
            </a:r>
            <a:r>
              <a:rPr lang="ru-RU" dirty="0" err="1" smtClean="0"/>
              <a:t>сім'ї</a:t>
            </a:r>
            <a:r>
              <a:rPr lang="ru-RU" dirty="0" smtClean="0"/>
              <a:t> установки </a:t>
            </a:r>
            <a:r>
              <a:rPr lang="ru-RU" dirty="0" err="1" smtClean="0"/>
              <a:t>стосовно</a:t>
            </a:r>
            <a:r>
              <a:rPr lang="ru-RU" dirty="0" smtClean="0"/>
              <a:t> </a:t>
            </a:r>
            <a:r>
              <a:rPr lang="ru-RU" dirty="0" err="1" smtClean="0"/>
              <a:t>вагітності</a:t>
            </a:r>
            <a:r>
              <a:rPr lang="ru-RU" dirty="0" smtClean="0"/>
              <a:t>, </a:t>
            </a:r>
            <a:r>
              <a:rPr lang="ru-RU" dirty="0" err="1" smtClean="0"/>
              <a:t>народження</a:t>
            </a:r>
            <a:r>
              <a:rPr lang="ru-RU" dirty="0" smtClean="0"/>
              <a:t> і </a:t>
            </a:r>
            <a:r>
              <a:rPr lang="ru-RU" dirty="0" err="1" smtClean="0"/>
              <a:t>виховання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08" y="3717032"/>
            <a:ext cx="328271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68" y="836712"/>
            <a:ext cx="352099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7867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4260</Words>
  <Application>Microsoft Office PowerPoint</Application>
  <PresentationFormat>Экран (4:3)</PresentationFormat>
  <Paragraphs>121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Arial</vt:lpstr>
      <vt:lpstr>Calibri</vt:lpstr>
      <vt:lpstr>Тема Office</vt:lpstr>
      <vt:lpstr> Тема 2. Розвиток психіки дитини в пренатальному періоді.</vt:lpstr>
      <vt:lpstr>Особливості пренатального розвитку дитини</vt:lpstr>
      <vt:lpstr>Презентация PowerPoint</vt:lpstr>
      <vt:lpstr>Презентация PowerPoint</vt:lpstr>
      <vt:lpstr>Презентация PowerPoint</vt:lpstr>
      <vt:lpstr>Роль матері та батька у розвитку психіки дитини в пренатальний період.</vt:lpstr>
      <vt:lpstr>Презентация PowerPoint</vt:lpstr>
      <vt:lpstr>Презентация PowerPoint</vt:lpstr>
      <vt:lpstr>Презентация PowerPoint</vt:lpstr>
      <vt:lpstr>Презентация PowerPoint</vt:lpstr>
      <vt:lpstr>Взаємозв’язок матері з дитиною в пренатальному періоді розвитку.</vt:lpstr>
      <vt:lpstr>Презентация PowerPoint</vt:lpstr>
      <vt:lpstr>Презентация PowerPoint</vt:lpstr>
      <vt:lpstr>Презентация PowerPoint</vt:lpstr>
      <vt:lpstr>Культурні традиції оформлення зачаття і періоду вагітності.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Практичне заняття 2. Розвиток психіки дитини в перинатальному періоді.</vt:lpstr>
      <vt:lpstr>Особливості перинатального періоду розвитку і його періодизація(передпологовий період, пологи, післяпологовий період).</vt:lpstr>
      <vt:lpstr>Що ж таке передпологовий період і що необхідно зробити в цей час?</vt:lpstr>
      <vt:lpstr>Презентация PowerPoint</vt:lpstr>
      <vt:lpstr>Презентация PowerPoint</vt:lpstr>
      <vt:lpstr>Презентация PowerPoint</vt:lpstr>
      <vt:lpstr>Презентация PowerPoint</vt:lpstr>
      <vt:lpstr>Пологи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Підготовка до народження.</vt:lpstr>
      <vt:lpstr>Презентация PowerPoint</vt:lpstr>
      <vt:lpstr>Практичне заняття 3. Підготовка жінок до вагітності та материнства. </vt:lpstr>
      <vt:lpstr>Сутність материнського ставлення до вагітності</vt:lpstr>
      <vt:lpstr>Презентация PowerPoint</vt:lpstr>
      <vt:lpstr>Презентация PowerPoint</vt:lpstr>
      <vt:lpstr>Презентация PowerPoint</vt:lpstr>
      <vt:lpstr>Пренатальне виховання дитини.</vt:lpstr>
      <vt:lpstr>Презентация PowerPoint</vt:lpstr>
      <vt:lpstr>Презентация PowerPoint</vt:lpstr>
      <vt:lpstr>Практичне заняття 4. Програма роботи з формування відповідального ставлення до батьківства у старшекласників.</vt:lpstr>
      <vt:lpstr>Презентация PowerPoint</vt:lpstr>
      <vt:lpstr>Презентация PowerPoint</vt:lpstr>
      <vt:lpstr>Презентация PowerPoint</vt:lpstr>
      <vt:lpstr>Програма роботи з формування відповідального ставлення до батьківства у майбутніх батьків.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Розділ 1. Практичне заняття 1. Розвиток психіки дитини в пренатальному періоді.</dc:title>
  <dc:creator>Пользователь Windows</dc:creator>
  <cp:lastModifiedBy>Пользователь</cp:lastModifiedBy>
  <cp:revision>17</cp:revision>
  <dcterms:created xsi:type="dcterms:W3CDTF">2018-11-13T15:57:42Z</dcterms:created>
  <dcterms:modified xsi:type="dcterms:W3CDTF">2020-09-07T07:42:32Z</dcterms:modified>
</cp:coreProperties>
</file>