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61" r:id="rId7"/>
    <p:sldId id="259" r:id="rId8"/>
    <p:sldId id="264" r:id="rId9"/>
    <p:sldId id="260" r:id="rId10"/>
    <p:sldId id="265" r:id="rId11"/>
    <p:sldId id="268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74" r:id="rId25"/>
    <p:sldId id="375" r:id="rId26"/>
    <p:sldId id="376" r:id="rId27"/>
    <p:sldId id="377" r:id="rId28"/>
    <p:sldId id="378" r:id="rId2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C5E0E-39A5-44B6-A9C3-825760DD2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F78414-BACE-45A4-8A2E-DD67455B1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8EF2E-DC0B-4B35-AE72-E2E8174F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F51C9A-3609-4C4D-A89D-5F8E628E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C7B05-390E-4E8F-9345-370DC81F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49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87ECF-F1FB-47AD-90F6-15B98A95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90C59A-1E9D-44C2-98FE-1D4DAF17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442E20-2C10-4FAB-8060-2801BD59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DC7D5D-E98C-431F-A48F-69F27552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F4318-4AE7-4383-A635-563F6F3F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10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F6EA5E-8F18-4CC6-A322-28D03CE3C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B4D8A0-38D9-4E6C-A363-5A9FAE513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1336A2-3799-414D-A4B7-B67AEEFF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A2906-0802-4E64-85D3-39472CB7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91884-8B04-4102-8EEB-D641F99C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360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9459C-5DB2-4BC3-A3EB-668B72A5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6D028-BD56-4048-9D5F-C1C0FB60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9C15E-3BD6-4B28-9A51-F07CD20A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50B07-158F-4BB1-9719-424DC91A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138E4F-0830-43A6-B715-DDD7EF20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139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2AF4A-1BBF-43A2-BA65-CDAAFC29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18BBE7-AF1E-4B94-A6E3-98B798E3E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46504-4D0E-4F58-AC74-F6495AE3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1605F-A115-4D4C-8E24-819B087D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6BC9B-EB9B-44FC-9FE7-3D4DA38C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626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3D93B-8223-484D-B189-B0DD20C2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E2614-C514-4AF8-B584-DF8133160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1CD4B-B9EF-40BD-905A-A47E43540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C4F4E2-607C-4005-8D12-C1774F78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D12C54-DA38-4C9F-B285-B3AD9F9D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95B0BF-F92F-4B2A-8478-F9ED272B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870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2E5A6-809F-40CF-87FE-82C0D44E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3935A9-58D4-4C33-93F5-FDB0B73B1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DCCC1F-71BF-40BF-B4C6-B1F78E6B7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18D00-29D0-4E27-AA97-C26C57A09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DB9967-1E00-442C-BB9A-4D5BB3074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C30794-B1B2-46BF-95FB-4ECBCE2E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E8F5D5-206F-4329-80C1-55C24E222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9B7602-9DB7-4908-A7FE-A6E1D0C7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231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CF53D-58A0-4C43-AABA-D5BA26D0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5EB54E-7154-4DBB-AB24-85240FD5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567980-DDFA-4834-B8D2-AF5603C4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4F630E-F5C9-4A7A-BB4C-F4827A26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1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E7F58-1544-4A7B-9602-F67AB352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3A1DF8-9259-4CFC-95E5-0C059494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C2F34-03C2-4B13-B569-34F7B07D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683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06141-AB6A-4B00-8306-1CD28F3F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44DC0-0F3D-4C76-BB92-186A483A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C0738-2D79-4D00-B9A1-3F7A95D09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3C9B92-5758-44F4-9793-CE6EFE8B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4450DF-BEF4-470A-9CD9-FAEE0E72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FAB26-0D81-4275-9D49-69576097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184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C0900-7155-46F8-8C27-04B2438E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59565B-9053-488B-8B68-856F47D97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623E2C-F717-4C03-B817-D4CCBBE3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19A33C-F516-474B-B888-5821ACB0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B5623D-26C7-4CBD-AB14-06729BC2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A45062-F169-4713-A3E2-A127438A6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8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0F8765-C492-4FD0-8620-AED41C00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538EE8-9E10-4094-BBAA-ABF8C5462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3EA60-F6F2-4DCA-86EE-C19711124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CD0C-BB9C-4657-8E2A-19B396962469}" type="datetimeFigureOut">
              <a:rPr lang="ru-UA" smtClean="0"/>
              <a:t>07.09.2020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36432-2F71-4608-BA07-80C1619FA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B4A98-DC72-445B-B6E2-98674FC0A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AAAEB-94BD-446F-B661-617595E3F0C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83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ipr3eCamWP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yphonov.ru/tryphonov2/terms2/phytch00_r.htm#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5EFEC-AE12-454A-A814-3675CA66C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/>
              <a:t>Біомембрани</a:t>
            </a:r>
            <a:br>
              <a:rPr lang="uk-UA"/>
            </a:b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4CF89-6F5F-4306-B537-70AD823AC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164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EDC977-B28D-4F61-8333-C034E6F9EFEC}"/>
              </a:ext>
            </a:extLst>
          </p:cNvPr>
          <p:cNvSpPr/>
          <p:nvPr/>
        </p:nvSpPr>
        <p:spPr>
          <a:xfrm>
            <a:off x="398637" y="411682"/>
            <a:ext cx="2921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sz="2000" b="1" dirty="0"/>
              <a:t>«</a:t>
            </a:r>
            <a:r>
              <a:rPr lang="ru-RU" sz="2000" b="1" dirty="0"/>
              <a:t>Т</a:t>
            </a:r>
            <a:r>
              <a:rPr lang="ru-UA" sz="2000" b="1" dirty="0" err="1"/>
              <a:t>еорі</a:t>
            </a:r>
            <a:r>
              <a:rPr lang="uk-UA" sz="2000" b="1" dirty="0"/>
              <a:t>я</a:t>
            </a:r>
            <a:r>
              <a:rPr lang="ru-UA" sz="2000" b="1" dirty="0"/>
              <a:t> </a:t>
            </a:r>
            <a:r>
              <a:rPr lang="ru-UA" sz="2000" b="1" dirty="0" err="1"/>
              <a:t>ліпідних</a:t>
            </a:r>
            <a:r>
              <a:rPr lang="ru-UA" sz="2000" b="1" dirty="0"/>
              <a:t> </a:t>
            </a:r>
            <a:r>
              <a:rPr lang="ru-UA" sz="2000" b="1" dirty="0" err="1"/>
              <a:t>рафтів</a:t>
            </a:r>
            <a:r>
              <a:rPr lang="ru-UA" sz="2000" b="1" dirty="0"/>
              <a:t>"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213C71-E42E-4804-8A67-F09C030929DE}"/>
              </a:ext>
            </a:extLst>
          </p:cNvPr>
          <p:cNvSpPr/>
          <p:nvPr/>
        </p:nvSpPr>
        <p:spPr>
          <a:xfrm>
            <a:off x="6389591" y="411682"/>
            <a:ext cx="503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https://www.youtube.com/watch?v=ipr3eCamWPU</a:t>
            </a:r>
            <a:endParaRPr lang="ru-UA" dirty="0"/>
          </a:p>
        </p:txBody>
      </p:sp>
      <p:pic>
        <p:nvPicPr>
          <p:cNvPr id="5" name="y2mate.com - lypid_rafts_ipr3eCamWPU_360p">
            <a:hlinkClick r:id="" action="ppaction://media"/>
            <a:extLst>
              <a:ext uri="{FF2B5EF4-FFF2-40B4-BE49-F238E27FC236}">
                <a16:creationId xmlns:a16="http://schemas.microsoft.com/office/drawing/2014/main" id="{CE65165E-6981-4AB3-A789-4259718049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0086" y="1241863"/>
            <a:ext cx="6614019" cy="37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 ÐµÐ·ÑÐ»ÑÑÐ°Ñ Ð¿Ð¾ÑÑÐºÑ Ð·Ð¾Ð±ÑÐ°Ð¶ÐµÐ½Ñ Ð·Ð° Ð·Ð°Ð¿Ð¸ÑÐ¾Ð¼ &quot;Ð»ÑÐ¿ÑÐ´Ð½Ð¸Ð¹ ÑÐ°ÑÑ&quot;">
            <a:extLst>
              <a:ext uri="{FF2B5EF4-FFF2-40B4-BE49-F238E27FC236}">
                <a16:creationId xmlns:a16="http://schemas.microsoft.com/office/drawing/2014/main" id="{F675C90E-4828-4F88-912C-741F8710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70" y="228599"/>
            <a:ext cx="8288958" cy="620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 ÐµÐ·ÑÐ»ÑÑÐ°Ñ Ð¿Ð¾ÑÑÐºÑ Ð·Ð¾Ð±ÑÐ°Ð¶ÐµÐ½Ñ Ð·Ð° Ð·Ð°Ð¿Ð¸ÑÐ¾Ð¼ &quot;Ð»ÑÐ¿ÑÐ´Ð½Ð¸Ð¹ ÑÐ°ÑÑ&quot;">
            <a:extLst>
              <a:ext uri="{FF2B5EF4-FFF2-40B4-BE49-F238E27FC236}">
                <a16:creationId xmlns:a16="http://schemas.microsoft.com/office/drawing/2014/main" id="{0A7F3129-AB0C-4DCD-BA9A-6DD409A0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1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1E1AD86-A23F-4DF9-B13E-0DE29C4C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0"/>
            <a:ext cx="454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8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 ÐµÐ·ÑÐ»ÑÑÐ°Ñ Ð¿Ð¾ÑÑÐºÑ Ð·Ð¾Ð±ÑÐ°Ð¶ÐµÐ½Ñ Ð·Ð° Ð·Ð°Ð¿Ð¸ÑÐ¾Ð¼ &quot;Ð±ÑÐ»ÐºÐ¸ Ð¼ÐµÐ¼Ð±ÑÐ°Ð½&quot;">
            <a:extLst>
              <a:ext uri="{FF2B5EF4-FFF2-40B4-BE49-F238E27FC236}">
                <a16:creationId xmlns:a16="http://schemas.microsoft.com/office/drawing/2014/main" id="{83E382CD-A0B4-46E1-8C31-091BF802D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5942" r="3841" b="5072"/>
          <a:stretch/>
        </p:blipFill>
        <p:spPr bwMode="auto">
          <a:xfrm>
            <a:off x="159027" y="75157"/>
            <a:ext cx="6276180" cy="45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 ÐµÐ·ÑÐ»ÑÑÐ°Ñ Ð¿Ð¾ÑÑÐºÑ Ð·Ð¾Ð±ÑÐ°Ð¶ÐµÐ½Ñ Ð·Ð° Ð·Ð°Ð¿Ð¸ÑÐ¾Ð¼ &quot;Ð±ÑÐ»ÐºÐ¸ Ð¼ÐµÐ¼Ð±ÑÐ°Ð½ ÐºÐ»Ð°ÑÐ¸ÑÑÐºÐ°ÑÑÑ&quot;">
            <a:extLst>
              <a:ext uri="{FF2B5EF4-FFF2-40B4-BE49-F238E27FC236}">
                <a16:creationId xmlns:a16="http://schemas.microsoft.com/office/drawing/2014/main" id="{D288B4A0-6365-4B32-AD33-A5FA19DB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06" y="2941983"/>
            <a:ext cx="5756793" cy="38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7F3D1C-7FB5-4852-A333-265926A600CB}"/>
              </a:ext>
            </a:extLst>
          </p:cNvPr>
          <p:cNvSpPr/>
          <p:nvPr/>
        </p:nvSpPr>
        <p:spPr>
          <a:xfrm>
            <a:off x="7075682" y="0"/>
            <a:ext cx="5493812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/>
              <a:t>Функціональна класифікація білків:</a:t>
            </a:r>
          </a:p>
          <a:p>
            <a:pPr marL="457200" indent="-457200">
              <a:buAutoNum type="arabicPeriod"/>
            </a:pPr>
            <a:r>
              <a:rPr lang="ru-RU" sz="2000" dirty="0" err="1"/>
              <a:t>Т</a:t>
            </a:r>
            <a:r>
              <a:rPr lang="ru-RU" dirty="0" err="1"/>
              <a:t>ранспортні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 err="1"/>
              <a:t>білки-ферменти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err="1"/>
              <a:t>сигнальні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залучені</a:t>
            </a:r>
            <a:r>
              <a:rPr lang="ru-RU" dirty="0"/>
              <a:t> у </a:t>
            </a:r>
            <a:r>
              <a:rPr lang="ru-RU" dirty="0" err="1"/>
              <a:t>розпізнавання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міжклітинних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7653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AA077E-D6DB-4C9D-90A7-460550BA9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2" t="24348" r="30897" b="3914"/>
          <a:stretch/>
        </p:blipFill>
        <p:spPr>
          <a:xfrm>
            <a:off x="119270" y="0"/>
            <a:ext cx="4641574" cy="491987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2DF9B3-0D24-4202-974B-1F951DDDB484}"/>
              </a:ext>
            </a:extLst>
          </p:cNvPr>
          <p:cNvSpPr/>
          <p:nvPr/>
        </p:nvSpPr>
        <p:spPr>
          <a:xfrm>
            <a:off x="4919870" y="1960676"/>
            <a:ext cx="68679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С</a:t>
            </a:r>
            <a:r>
              <a:rPr lang="ru-UA" b="1" dirty="0"/>
              <a:t>пособи </a:t>
            </a:r>
            <a:r>
              <a:rPr lang="ru-UA" b="1" dirty="0" err="1"/>
              <a:t>прикріплення</a:t>
            </a:r>
            <a:r>
              <a:rPr lang="ru-UA" b="1" dirty="0"/>
              <a:t> </a:t>
            </a:r>
            <a:r>
              <a:rPr lang="ru-UA" b="1" dirty="0" err="1"/>
              <a:t>білкових</a:t>
            </a:r>
            <a:r>
              <a:rPr lang="ru-UA" b="1" dirty="0"/>
              <a:t> молекул  до </a:t>
            </a:r>
            <a:r>
              <a:rPr lang="ru-UA" b="1" dirty="0" err="1"/>
              <a:t>ліпідного</a:t>
            </a:r>
            <a:r>
              <a:rPr lang="ru-UA" b="1" dirty="0"/>
              <a:t> </a:t>
            </a:r>
            <a:r>
              <a:rPr lang="ru-UA" b="1" dirty="0" err="1"/>
              <a:t>бішару</a:t>
            </a:r>
            <a:r>
              <a:rPr lang="ru-UA" b="1" dirty="0"/>
              <a:t>:</a:t>
            </a:r>
            <a:endParaRPr lang="uk-UA" b="1" dirty="0"/>
          </a:p>
          <a:p>
            <a:pPr algn="just"/>
            <a:endParaRPr lang="uk-UA" b="1" dirty="0"/>
          </a:p>
          <a:p>
            <a:pPr algn="just"/>
            <a:r>
              <a:rPr lang="ru-UA" b="1" dirty="0"/>
              <a:t> </a:t>
            </a:r>
            <a:endParaRPr lang="uk-UA" b="1" dirty="0"/>
          </a:p>
          <a:p>
            <a:pPr algn="just"/>
            <a:r>
              <a:rPr lang="ru-UA" dirty="0"/>
              <a:t>1 – </a:t>
            </a:r>
            <a:r>
              <a:rPr lang="ru-UA" dirty="0" err="1"/>
              <a:t>інтегральний</a:t>
            </a:r>
            <a:r>
              <a:rPr lang="ru-UA" dirty="0"/>
              <a:t> </a:t>
            </a:r>
            <a:r>
              <a:rPr lang="ru-UA" dirty="0" err="1"/>
              <a:t>монотопний</a:t>
            </a:r>
            <a:r>
              <a:rPr lang="ru-UA" dirty="0"/>
              <a:t> (1-TMS) </a:t>
            </a:r>
            <a:r>
              <a:rPr lang="ru-UA" dirty="0" err="1"/>
              <a:t>білок</a:t>
            </a:r>
            <a:r>
              <a:rPr lang="ru-UA" dirty="0"/>
              <a:t>;  </a:t>
            </a:r>
            <a:endParaRPr lang="uk-UA" dirty="0"/>
          </a:p>
          <a:p>
            <a:pPr algn="just"/>
            <a:r>
              <a:rPr lang="ru-UA" dirty="0"/>
              <a:t>2 – </a:t>
            </a:r>
            <a:r>
              <a:rPr lang="ru-UA" dirty="0" err="1"/>
              <a:t>інтегральний</a:t>
            </a:r>
            <a:r>
              <a:rPr lang="ru-UA" dirty="0"/>
              <a:t> </a:t>
            </a:r>
            <a:r>
              <a:rPr lang="ru-UA" dirty="0" err="1"/>
              <a:t>політопний</a:t>
            </a:r>
            <a:r>
              <a:rPr lang="ru-UA" dirty="0"/>
              <a:t> (7-TMS) </a:t>
            </a:r>
            <a:r>
              <a:rPr lang="ru-UA" dirty="0" err="1"/>
              <a:t>білок</a:t>
            </a:r>
            <a:r>
              <a:rPr lang="ru-UA" dirty="0"/>
              <a:t>; </a:t>
            </a:r>
            <a:r>
              <a:rPr lang="ru-UA" dirty="0" err="1"/>
              <a:t>деякі</a:t>
            </a:r>
            <a:r>
              <a:rPr lang="ru-UA" dirty="0"/>
              <a:t> </a:t>
            </a:r>
            <a:r>
              <a:rPr lang="ru-UA" dirty="0" err="1"/>
              <a:t>із</a:t>
            </a:r>
            <a:r>
              <a:rPr lang="ru-UA" dirty="0"/>
              <a:t> </a:t>
            </a:r>
            <a:r>
              <a:rPr lang="ru-UA" dirty="0" err="1"/>
              <a:t>цих</a:t>
            </a:r>
            <a:r>
              <a:rPr lang="ru-UA" dirty="0"/>
              <a:t> моно-  та </a:t>
            </a:r>
            <a:r>
              <a:rPr lang="ru-UA" dirty="0" err="1"/>
              <a:t>політопних</a:t>
            </a:r>
            <a:r>
              <a:rPr lang="ru-UA" dirty="0"/>
              <a:t> </a:t>
            </a:r>
            <a:r>
              <a:rPr lang="ru-UA" dirty="0" err="1"/>
              <a:t>білків</a:t>
            </a:r>
            <a:r>
              <a:rPr lang="ru-UA" dirty="0"/>
              <a:t> </a:t>
            </a:r>
            <a:r>
              <a:rPr lang="ru-UA" dirty="0" err="1"/>
              <a:t>можуть</a:t>
            </a:r>
            <a:r>
              <a:rPr lang="ru-UA" dirty="0"/>
              <a:t> </a:t>
            </a:r>
            <a:r>
              <a:rPr lang="ru-UA" dirty="0" err="1"/>
              <a:t>додатково</a:t>
            </a:r>
            <a:r>
              <a:rPr lang="ru-UA" dirty="0"/>
              <a:t> </a:t>
            </a:r>
            <a:r>
              <a:rPr lang="ru-UA" dirty="0" err="1"/>
              <a:t>заякорюватися</a:t>
            </a:r>
            <a:r>
              <a:rPr lang="ru-UA" dirty="0"/>
              <a:t>  в один </a:t>
            </a:r>
            <a:r>
              <a:rPr lang="ru-UA" dirty="0" err="1"/>
              <a:t>із</a:t>
            </a:r>
            <a:r>
              <a:rPr lang="ru-UA" dirty="0"/>
              <a:t> </a:t>
            </a:r>
            <a:r>
              <a:rPr lang="ru-UA" dirty="0" err="1"/>
              <a:t>моношарів</a:t>
            </a:r>
            <a:r>
              <a:rPr lang="ru-UA" dirty="0"/>
              <a:t> </a:t>
            </a:r>
            <a:r>
              <a:rPr lang="ru-UA" dirty="0" err="1"/>
              <a:t>мембрани</a:t>
            </a:r>
            <a:r>
              <a:rPr lang="ru-UA" dirty="0"/>
              <a:t> за </a:t>
            </a:r>
            <a:r>
              <a:rPr lang="ru-UA" dirty="0" err="1"/>
              <a:t>допомогою</a:t>
            </a:r>
            <a:r>
              <a:rPr lang="ru-UA" dirty="0"/>
              <a:t> ковалентно </a:t>
            </a:r>
            <a:r>
              <a:rPr lang="ru-UA" dirty="0" err="1"/>
              <a:t>приєднаної</a:t>
            </a:r>
            <a:r>
              <a:rPr lang="ru-UA" dirty="0"/>
              <a:t> </a:t>
            </a:r>
            <a:r>
              <a:rPr lang="ru-UA" dirty="0" err="1"/>
              <a:t>жирної</a:t>
            </a:r>
            <a:r>
              <a:rPr lang="ru-UA" dirty="0"/>
              <a:t> </a:t>
            </a:r>
            <a:r>
              <a:rPr lang="ru-UA" dirty="0" err="1"/>
              <a:t>кислоти</a:t>
            </a:r>
            <a:r>
              <a:rPr lang="ru-UA" dirty="0"/>
              <a:t> (1); </a:t>
            </a:r>
            <a:endParaRPr lang="uk-UA" dirty="0"/>
          </a:p>
          <a:p>
            <a:pPr algn="just"/>
            <a:r>
              <a:rPr lang="ru-UA" dirty="0"/>
              <a:t>3 – "</a:t>
            </a:r>
            <a:r>
              <a:rPr lang="ru-UA" dirty="0" err="1"/>
              <a:t>заякорений</a:t>
            </a:r>
            <a:r>
              <a:rPr lang="ru-UA" dirty="0"/>
              <a:t>" </a:t>
            </a:r>
            <a:r>
              <a:rPr lang="ru-UA" dirty="0" err="1"/>
              <a:t>білок</a:t>
            </a:r>
            <a:r>
              <a:rPr lang="ru-UA" dirty="0"/>
              <a:t>, </a:t>
            </a:r>
            <a:r>
              <a:rPr lang="ru-UA" dirty="0" err="1"/>
              <a:t>приєднаний</a:t>
            </a:r>
            <a:r>
              <a:rPr lang="ru-UA" dirty="0"/>
              <a:t> до </a:t>
            </a:r>
            <a:r>
              <a:rPr lang="ru-UA" dirty="0" err="1"/>
              <a:t>мембрани</a:t>
            </a:r>
            <a:r>
              <a:rPr lang="ru-UA" dirty="0"/>
              <a:t> через </a:t>
            </a:r>
            <a:r>
              <a:rPr lang="ru-UA" dirty="0" err="1"/>
              <a:t>жирну</a:t>
            </a:r>
            <a:r>
              <a:rPr lang="ru-UA" dirty="0"/>
              <a:t> кислоту </a:t>
            </a:r>
            <a:r>
              <a:rPr lang="ru-UA" dirty="0" err="1"/>
              <a:t>або</a:t>
            </a:r>
            <a:r>
              <a:rPr lang="ru-UA" dirty="0"/>
              <a:t> </a:t>
            </a:r>
            <a:r>
              <a:rPr lang="ru-UA" dirty="0" err="1"/>
              <a:t>ізопреноїдний</a:t>
            </a:r>
            <a:r>
              <a:rPr lang="ru-UA" dirty="0"/>
              <a:t> </a:t>
            </a:r>
            <a:r>
              <a:rPr lang="ru-UA" dirty="0" err="1"/>
              <a:t>залишок</a:t>
            </a:r>
            <a:r>
              <a:rPr lang="ru-UA" dirty="0"/>
              <a:t>;  </a:t>
            </a:r>
            <a:endParaRPr lang="uk-UA" dirty="0"/>
          </a:p>
          <a:p>
            <a:pPr algn="just"/>
            <a:r>
              <a:rPr lang="ru-UA" dirty="0"/>
              <a:t>4 – "</a:t>
            </a:r>
            <a:r>
              <a:rPr lang="ru-UA" dirty="0" err="1"/>
              <a:t>заякорений</a:t>
            </a:r>
            <a:r>
              <a:rPr lang="ru-UA" dirty="0"/>
              <a:t>" </a:t>
            </a:r>
            <a:r>
              <a:rPr lang="ru-UA" dirty="0" err="1"/>
              <a:t>білок</a:t>
            </a:r>
            <a:r>
              <a:rPr lang="ru-UA" dirty="0"/>
              <a:t>, ковалентно </a:t>
            </a:r>
            <a:r>
              <a:rPr lang="ru-UA" dirty="0" err="1"/>
              <a:t>приєднаний</a:t>
            </a:r>
            <a:r>
              <a:rPr lang="ru-UA" dirty="0"/>
              <a:t> до </a:t>
            </a:r>
            <a:r>
              <a:rPr lang="ru-UA" dirty="0" err="1"/>
              <a:t>розташованого</a:t>
            </a:r>
            <a:r>
              <a:rPr lang="ru-UA" dirty="0"/>
              <a:t>  в </a:t>
            </a:r>
            <a:r>
              <a:rPr lang="ru-UA" dirty="0" err="1"/>
              <a:t>зовнішньому</a:t>
            </a:r>
            <a:r>
              <a:rPr lang="ru-UA" dirty="0"/>
              <a:t> </a:t>
            </a:r>
            <a:r>
              <a:rPr lang="ru-UA" dirty="0" err="1"/>
              <a:t>моношарі</a:t>
            </a:r>
            <a:r>
              <a:rPr lang="ru-UA" dirty="0"/>
              <a:t> </a:t>
            </a:r>
            <a:r>
              <a:rPr lang="ru-UA" dirty="0" err="1"/>
              <a:t>мембрани</a:t>
            </a:r>
            <a:r>
              <a:rPr lang="ru-UA" dirty="0"/>
              <a:t> </a:t>
            </a:r>
            <a:r>
              <a:rPr lang="ru-UA" dirty="0" err="1"/>
              <a:t>глікозильованого</a:t>
            </a:r>
            <a:r>
              <a:rPr lang="ru-UA" dirty="0"/>
              <a:t>  </a:t>
            </a:r>
            <a:r>
              <a:rPr lang="ru-UA" dirty="0" err="1"/>
              <a:t>фосфатидилінозитолу</a:t>
            </a:r>
            <a:r>
              <a:rPr lang="ru-UA" dirty="0"/>
              <a:t> (GPI);</a:t>
            </a:r>
            <a:endParaRPr lang="uk-UA" dirty="0"/>
          </a:p>
          <a:p>
            <a:pPr algn="just"/>
            <a:r>
              <a:rPr lang="ru-UA" dirty="0"/>
              <a:t> 5, 6 – </a:t>
            </a:r>
            <a:r>
              <a:rPr lang="ru-UA" dirty="0" err="1"/>
              <a:t>периферійні</a:t>
            </a:r>
            <a:r>
              <a:rPr lang="ru-UA" dirty="0"/>
              <a:t> </a:t>
            </a:r>
            <a:r>
              <a:rPr lang="ru-UA" dirty="0" err="1"/>
              <a:t>білки</a:t>
            </a:r>
            <a:r>
              <a:rPr lang="ru-UA" dirty="0"/>
              <a:t>,  </a:t>
            </a:r>
            <a:r>
              <a:rPr lang="ru-UA" dirty="0" err="1"/>
              <a:t>які</a:t>
            </a:r>
            <a:r>
              <a:rPr lang="ru-UA" dirty="0"/>
              <a:t> не </a:t>
            </a:r>
            <a:r>
              <a:rPr lang="ru-UA" dirty="0" err="1"/>
              <a:t>мають</a:t>
            </a:r>
            <a:r>
              <a:rPr lang="ru-UA" dirty="0"/>
              <a:t> </a:t>
            </a:r>
            <a:r>
              <a:rPr lang="ru-UA" dirty="0" err="1"/>
              <a:t>гідрофобних</a:t>
            </a:r>
            <a:r>
              <a:rPr lang="ru-UA" dirty="0"/>
              <a:t> </a:t>
            </a:r>
            <a:r>
              <a:rPr lang="ru-UA" dirty="0" err="1"/>
              <a:t>ділянок</a:t>
            </a:r>
            <a:r>
              <a:rPr lang="ru-UA" dirty="0"/>
              <a:t>, а </a:t>
            </a:r>
            <a:r>
              <a:rPr lang="ru-UA" dirty="0" err="1"/>
              <a:t>містять</a:t>
            </a:r>
            <a:r>
              <a:rPr lang="ru-UA" dirty="0"/>
              <a:t> </a:t>
            </a:r>
            <a:r>
              <a:rPr lang="ru-UA" dirty="0" err="1"/>
              <a:t>заряджені</a:t>
            </a:r>
            <a:r>
              <a:rPr lang="ru-UA" dirty="0"/>
              <a:t> </a:t>
            </a:r>
            <a:r>
              <a:rPr lang="ru-UA" dirty="0" err="1"/>
              <a:t>частини</a:t>
            </a:r>
            <a:r>
              <a:rPr lang="ru-UA" dirty="0"/>
              <a:t>,  </a:t>
            </a:r>
            <a:r>
              <a:rPr lang="ru-UA" dirty="0" err="1"/>
              <a:t>що</a:t>
            </a:r>
            <a:r>
              <a:rPr lang="ru-UA" dirty="0"/>
              <a:t> </a:t>
            </a:r>
            <a:r>
              <a:rPr lang="ru-UA" dirty="0" err="1"/>
              <a:t>взаємодіють</a:t>
            </a:r>
            <a:r>
              <a:rPr lang="ru-UA" dirty="0"/>
              <a:t> з </a:t>
            </a:r>
            <a:r>
              <a:rPr lang="ru-UA" dirty="0" err="1"/>
              <a:t>іншими</a:t>
            </a:r>
            <a:r>
              <a:rPr lang="ru-UA" dirty="0"/>
              <a:t> </a:t>
            </a:r>
            <a:r>
              <a:rPr lang="ru-UA" dirty="0" err="1"/>
              <a:t>білками</a:t>
            </a:r>
            <a:r>
              <a:rPr lang="ru-UA" dirty="0"/>
              <a:t> (5) </a:t>
            </a:r>
            <a:r>
              <a:rPr lang="ru-UA" dirty="0" err="1"/>
              <a:t>або</a:t>
            </a:r>
            <a:r>
              <a:rPr lang="ru-UA" dirty="0"/>
              <a:t> з </a:t>
            </a:r>
            <a:r>
              <a:rPr lang="ru-UA" dirty="0" err="1"/>
              <a:t>фосфатними</a:t>
            </a:r>
            <a:r>
              <a:rPr lang="ru-UA" dirty="0"/>
              <a:t> </a:t>
            </a:r>
            <a:r>
              <a:rPr lang="ru-UA" dirty="0" err="1"/>
              <a:t>групами</a:t>
            </a:r>
            <a:r>
              <a:rPr lang="ru-UA" dirty="0"/>
              <a:t> </a:t>
            </a:r>
            <a:r>
              <a:rPr lang="ru-UA" dirty="0" err="1"/>
              <a:t>фосфоліпідів</a:t>
            </a:r>
            <a:r>
              <a:rPr lang="ru-UA" dirty="0"/>
              <a:t>. </a:t>
            </a:r>
            <a:endParaRPr lang="uk-UA" dirty="0"/>
          </a:p>
          <a:p>
            <a:pPr algn="just"/>
            <a:r>
              <a:rPr lang="ru-UA" dirty="0"/>
              <a:t>Б – структура GPI-якоря </a:t>
            </a:r>
          </a:p>
        </p:txBody>
      </p:sp>
    </p:spTree>
    <p:extLst>
      <p:ext uri="{BB962C8B-B14F-4D97-AF65-F5344CB8AC3E}">
        <p14:creationId xmlns:p14="http://schemas.microsoft.com/office/powerpoint/2010/main" val="301719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7C2B025-26EC-485E-871F-5067753C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0"/>
            <a:ext cx="5936973" cy="44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ABADB8-2498-4C82-99F3-91D835CBB465}"/>
              </a:ext>
            </a:extLst>
          </p:cNvPr>
          <p:cNvSpPr/>
          <p:nvPr/>
        </p:nvSpPr>
        <p:spPr>
          <a:xfrm>
            <a:off x="906597" y="5739056"/>
            <a:ext cx="446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Ф</a:t>
            </a:r>
            <a:r>
              <a:rPr lang="ru-UA" dirty="0" err="1"/>
              <a:t>ункція</a:t>
            </a:r>
            <a:r>
              <a:rPr lang="uk-UA" dirty="0"/>
              <a:t> -</a:t>
            </a:r>
            <a:r>
              <a:rPr lang="ru-UA" dirty="0"/>
              <a:t> </a:t>
            </a:r>
            <a:r>
              <a:rPr lang="ru-UA" dirty="0" err="1"/>
              <a:t>клітинна</a:t>
            </a:r>
            <a:r>
              <a:rPr lang="ru-UA" dirty="0"/>
              <a:t> </a:t>
            </a:r>
            <a:r>
              <a:rPr lang="ru-UA" dirty="0" err="1"/>
              <a:t>адгезія</a:t>
            </a:r>
            <a:r>
              <a:rPr lang="ru-UA" dirty="0"/>
              <a:t> та </a:t>
            </a:r>
            <a:r>
              <a:rPr lang="ru-UA" dirty="0" err="1"/>
              <a:t>розпізнавання</a:t>
            </a:r>
            <a:endParaRPr lang="ru-UA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447F14C-7BAA-4A59-9B14-79705738886C}"/>
              </a:ext>
            </a:extLst>
          </p:cNvPr>
          <p:cNvGraphicFramePr>
            <a:graphicFrameLocks noGrp="1"/>
          </p:cNvGraphicFramePr>
          <p:nvPr/>
        </p:nvGraphicFramePr>
        <p:xfrm>
          <a:off x="6075810" y="1537964"/>
          <a:ext cx="40380" cy="4926660"/>
        </p:xfrm>
        <a:graphic>
          <a:graphicData uri="http://schemas.openxmlformats.org/drawingml/2006/table">
            <a:tbl>
              <a:tblPr/>
              <a:tblGrid>
                <a:gridCol w="40380">
                  <a:extLst>
                    <a:ext uri="{9D8B030D-6E8A-4147-A177-3AD203B41FA5}">
                      <a16:colId xmlns:a16="http://schemas.microsoft.com/office/drawing/2014/main" val="2276591288"/>
                    </a:ext>
                  </a:extLst>
                </a:gridCol>
              </a:tblGrid>
              <a:tr h="4134902">
                <a:tc>
                  <a:txBody>
                    <a:bodyPr/>
                    <a:lstStyle/>
                    <a:p>
                      <a: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Схема. </a:t>
                      </a:r>
                      <a:r>
                        <a:rPr lang="ru-RU" sz="200" b="1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Гликокаликс эндотелиоцитов</a:t>
                      </a:r>
                      <a: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. Электронная микрофотография капилляра.</a:t>
                      </a:r>
                      <a:b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200" i="1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Модификация</a:t>
                      </a:r>
                      <a: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en-US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Bernard M. van den Berg., Max Nieuwdorp, Erik Stroes, and Hans Vink. Endothelial Luminal Glycocalyx. p. 689. In: Aird W.C., Ed. Endothelial Biomedicine, Cambridge University Press, 2007, 1500 p. C</a:t>
                      </a:r>
                      <a: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м.: </a:t>
                      </a:r>
                      <a:r>
                        <a:rPr lang="ru-RU" sz="200" i="1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Физиология человека: Литература. Иллюстрации</a:t>
                      </a:r>
                      <a:r>
                        <a:rPr lang="ru-RU" sz="20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ru-RU" sz="200">
                        <a:effectLst/>
                      </a:endParaRPr>
                    </a:p>
                  </a:txBody>
                  <a:tcPr marL="3230" marR="3230" marT="3230" marB="3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9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966046"/>
                  </a:ext>
                </a:extLst>
              </a:tr>
              <a:tr h="35534">
                <a:tc>
                  <a:txBody>
                    <a:bodyPr/>
                    <a:lstStyle/>
                    <a:p>
                      <a:endParaRPr lang="ru-UA" sz="200"/>
                    </a:p>
                  </a:txBody>
                  <a:tcPr marL="3230" marR="3230" marT="3230" marB="3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45002"/>
                  </a:ext>
                </a:extLst>
              </a:tr>
              <a:tr h="180902">
                <a:tc>
                  <a:txBody>
                    <a:bodyPr/>
                    <a:lstStyle/>
                    <a:p>
                      <a:r>
                        <a:rPr lang="ru-RU" sz="200" b="1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Примечание</a:t>
                      </a:r>
                      <a:r>
                        <a:rPr lang="ru-RU" sz="200" dirty="0">
                          <a:solidFill>
                            <a:srgbClr val="800080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endParaRPr lang="ru-RU" sz="200" dirty="0">
                        <a:effectLst/>
                      </a:endParaRPr>
                    </a:p>
                  </a:txBody>
                  <a:tcPr marL="3230" marR="3230" marT="3230" marB="32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253484"/>
                  </a:ext>
                </a:extLst>
              </a:tr>
            </a:tbl>
          </a:graphicData>
        </a:graphic>
      </p:graphicFrame>
      <p:pic>
        <p:nvPicPr>
          <p:cNvPr id="12291" name="Picture 3" descr="http://www.tryphonov.ru/tryphonov2/pic2/glycx1.jpg">
            <a:extLst>
              <a:ext uri="{FF2B5EF4-FFF2-40B4-BE49-F238E27FC236}">
                <a16:creationId xmlns:a16="http://schemas.microsoft.com/office/drawing/2014/main" id="{27B60AE2-7AAA-4886-B35D-B253BBD3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51" y="2502566"/>
            <a:ext cx="5691220" cy="26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98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DF9622-1464-4276-B82A-DDFE79A02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45" t="11304" r="9268" b="16667"/>
          <a:stretch/>
        </p:blipFill>
        <p:spPr>
          <a:xfrm>
            <a:off x="327992" y="1331842"/>
            <a:ext cx="7106478" cy="4939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DCBA2-B3C9-4800-9246-1218324B27A3}"/>
              </a:ext>
            </a:extLst>
          </p:cNvPr>
          <p:cNvSpPr txBox="1"/>
          <p:nvPr/>
        </p:nvSpPr>
        <p:spPr>
          <a:xfrm>
            <a:off x="3786809" y="0"/>
            <a:ext cx="34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Векторні білки мембран</a:t>
            </a:r>
            <a:endParaRPr lang="ru-UA" sz="2400" b="1" dirty="0"/>
          </a:p>
        </p:txBody>
      </p:sp>
      <p:pic>
        <p:nvPicPr>
          <p:cNvPr id="13314" name="Picture 2" descr="Ð ÐµÐ·ÑÐ»ÑÑÐ°Ñ Ð¿Ð¾ÑÑÐºÑ Ð·Ð¾Ð±ÑÐ°Ð¶ÐµÐ½Ñ Ð·Ð° Ð·Ð°Ð¿Ð¸ÑÐ¾Ð¼ &quot;Ð°Ð´ÐµÐ½ÑÐ»Ð°ÑÑÐ¸ÐºÐ»Ð°Ð·Ð°&quot;">
            <a:extLst>
              <a:ext uri="{FF2B5EF4-FFF2-40B4-BE49-F238E27FC236}">
                <a16:creationId xmlns:a16="http://schemas.microsoft.com/office/drawing/2014/main" id="{62C952F8-B927-4676-AF9C-E5938AE9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2495550"/>
            <a:ext cx="42767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16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 ÐµÐ·ÑÐ»ÑÑÐ°Ñ Ð¿Ð¾ÑÑÐºÑ Ð·Ð¾Ð±ÑÐ°Ð¶ÐµÐ½Ñ Ð·Ð° Ð·Ð°Ð¿Ð¸ÑÐ¾Ð¼ &quot;Ð - Na Ð°ÑÑ fpf&quot;">
            <a:extLst>
              <a:ext uri="{FF2B5EF4-FFF2-40B4-BE49-F238E27FC236}">
                <a16:creationId xmlns:a16="http://schemas.microsoft.com/office/drawing/2014/main" id="{B57DAE58-01E5-4828-A198-6E264B0A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4" y="447469"/>
            <a:ext cx="7561948" cy="430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 ÐµÐ·ÑÐ»ÑÑÐ°Ñ Ð¿Ð¾ÑÑÐºÑ Ð·Ð¾Ð±ÑÐ°Ð¶ÐµÐ½Ñ Ð·Ð° Ð·Ð°Ð¿Ð¸ÑÐ¾Ð¼ &quot;Ð - Na Ð°ÑÑ fpf&quot;">
            <a:extLst>
              <a:ext uri="{FF2B5EF4-FFF2-40B4-BE49-F238E27FC236}">
                <a16:creationId xmlns:a16="http://schemas.microsoft.com/office/drawing/2014/main" id="{0CA60CE7-EBE0-4D09-9E82-8E07D05B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97" y="1530626"/>
            <a:ext cx="2188843" cy="291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5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 ÐµÐ·ÑÐ»ÑÑÐ°Ñ Ð¿Ð¾ÑÑÐºÑ Ð·Ð¾Ð±ÑÐ°Ð¶ÐµÐ½Ñ Ð·Ð° Ð·Ð°Ð¿Ð¸ÑÐ¾Ð¼ &quot;ÑÐ¸Ð½ÑÐµÐ· Ð±ÑÐ»ÐºÑÐ² Ð¼ÐµÐ¼Ð±ÑÐ°Ð½ Ð½Ð° ÐµÑ&quot;">
            <a:extLst>
              <a:ext uri="{FF2B5EF4-FFF2-40B4-BE49-F238E27FC236}">
                <a16:creationId xmlns:a16="http://schemas.microsoft.com/office/drawing/2014/main" id="{E3D25496-D735-4E31-B70F-AF3079AF9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46000"/>
          <a:stretch/>
        </p:blipFill>
        <p:spPr bwMode="auto">
          <a:xfrm>
            <a:off x="0" y="0"/>
            <a:ext cx="762331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9448A5-E16C-4FD8-A8A4-E449C7594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8" t="16667" r="20434" b="7536"/>
          <a:stretch/>
        </p:blipFill>
        <p:spPr>
          <a:xfrm>
            <a:off x="6778486" y="2861564"/>
            <a:ext cx="5413513" cy="3926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FEE4C8-D59B-41A8-AB96-D45BE6D473EA}"/>
              </a:ext>
            </a:extLst>
          </p:cNvPr>
          <p:cNvSpPr txBox="1"/>
          <p:nvPr/>
        </p:nvSpPr>
        <p:spPr>
          <a:xfrm>
            <a:off x="834887" y="4015409"/>
            <a:ext cx="4979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Синтез та транспорт компонентів мембран</a:t>
            </a:r>
            <a:endParaRPr lang="ru-UA" sz="2000" b="1" dirty="0"/>
          </a:p>
        </p:txBody>
      </p:sp>
    </p:spTree>
    <p:extLst>
      <p:ext uri="{BB962C8B-B14F-4D97-AF65-F5344CB8AC3E}">
        <p14:creationId xmlns:p14="http://schemas.microsoft.com/office/powerpoint/2010/main" val="412317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30F376-1D3D-434E-A88E-4C7C73B95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5" t="17681" r="22392" b="22899"/>
          <a:stretch/>
        </p:blipFill>
        <p:spPr>
          <a:xfrm>
            <a:off x="5705446" y="2713383"/>
            <a:ext cx="6486554" cy="4075043"/>
          </a:xfrm>
          <a:prstGeom prst="rect">
            <a:avLst/>
          </a:prstGeom>
        </p:spPr>
      </p:pic>
      <p:pic>
        <p:nvPicPr>
          <p:cNvPr id="1026" name="Picture 2" descr="Ð ÐµÐ·ÑÐ»ÑÑÐ°Ñ Ð¿Ð¾ÑÑÐºÑ Ð·Ð¾Ð±ÑÐ°Ð¶ÐµÐ½Ñ Ð·Ð° Ð·Ð°Ð¿Ð¸ÑÐ¾Ð¼ &quot;ÑÑÐ´Ð¸Ð½Ð½Ð¾ Ð¼Ð¾Ð·Ð°ÑÑÐ½Ð° Ð¼Ð¾Ð´ÐµÐ»Ñ ÐºÐ»ÑÑÐ¸Ð½Ð½Ð¾Ñ Ð¼ÐµÐ¼Ð±ÑÐ°Ð½Ð¸&quot;">
            <a:extLst>
              <a:ext uri="{FF2B5EF4-FFF2-40B4-BE49-F238E27FC236}">
                <a16:creationId xmlns:a16="http://schemas.microsoft.com/office/drawing/2014/main" id="{C6F39535-9B96-48D1-943B-1D283ADA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6" y="208428"/>
            <a:ext cx="6103214" cy="30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1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9A8DFA-9EA0-4A36-8EEC-844C698EBF89}"/>
              </a:ext>
            </a:extLst>
          </p:cNvPr>
          <p:cNvSpPr/>
          <p:nvPr/>
        </p:nvSpPr>
        <p:spPr>
          <a:xfrm>
            <a:off x="477078" y="215492"/>
            <a:ext cx="11479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UA" dirty="0" err="1"/>
              <a:t>Завдяки</a:t>
            </a:r>
            <a:r>
              <a:rPr lang="ru-UA" dirty="0"/>
              <a:t> </a:t>
            </a:r>
            <a:r>
              <a:rPr lang="ru-UA" dirty="0" err="1"/>
              <a:t>існуванню</a:t>
            </a:r>
            <a:r>
              <a:rPr lang="ru-UA" dirty="0"/>
              <a:t> </a:t>
            </a:r>
            <a:r>
              <a:rPr lang="ru-UA" dirty="0" err="1"/>
              <a:t>специфічних</a:t>
            </a:r>
            <a:r>
              <a:rPr lang="ru-UA" dirty="0"/>
              <a:t> </a:t>
            </a:r>
            <a:r>
              <a:rPr lang="ru-UA" dirty="0" err="1"/>
              <a:t>транспортних</a:t>
            </a:r>
            <a:r>
              <a:rPr lang="ru-UA" dirty="0"/>
              <a:t> систем </a:t>
            </a:r>
            <a:r>
              <a:rPr lang="ru-UA" dirty="0" err="1"/>
              <a:t>плазматична</a:t>
            </a:r>
            <a:r>
              <a:rPr lang="ru-UA" dirty="0"/>
              <a:t> мембрана є основною структурою, </a:t>
            </a:r>
            <a:r>
              <a:rPr lang="ru-UA" dirty="0" err="1"/>
              <a:t>що</a:t>
            </a:r>
            <a:r>
              <a:rPr lang="ru-UA" dirty="0"/>
              <a:t> </a:t>
            </a:r>
            <a:r>
              <a:rPr lang="ru-UA" dirty="0" err="1"/>
              <a:t>забезпечує</a:t>
            </a:r>
            <a:r>
              <a:rPr lang="ru-UA" dirty="0"/>
              <a:t> </a:t>
            </a:r>
            <a:r>
              <a:rPr lang="ru-UA" dirty="0" err="1"/>
              <a:t>створення</a:t>
            </a:r>
            <a:r>
              <a:rPr lang="ru-UA" dirty="0"/>
              <a:t> і </a:t>
            </a:r>
            <a:r>
              <a:rPr lang="ru-UA" dirty="0" err="1"/>
              <a:t>підтримку</a:t>
            </a:r>
            <a:r>
              <a:rPr lang="ru-UA" dirty="0"/>
              <a:t> </a:t>
            </a:r>
            <a:r>
              <a:rPr lang="ru-UA" dirty="0" err="1"/>
              <a:t>концентраційного</a:t>
            </a:r>
            <a:r>
              <a:rPr lang="ru-UA" dirty="0"/>
              <a:t> та </a:t>
            </a:r>
            <a:r>
              <a:rPr lang="ru-UA" dirty="0" err="1"/>
              <a:t>електрохімічного</a:t>
            </a:r>
            <a:r>
              <a:rPr lang="ru-UA" dirty="0"/>
              <a:t> </a:t>
            </a:r>
            <a:r>
              <a:rPr lang="ru-UA" dirty="0" err="1"/>
              <a:t>градієнтів</a:t>
            </a:r>
            <a:r>
              <a:rPr lang="ru-UA" dirty="0"/>
              <a:t> і </a:t>
            </a:r>
            <a:r>
              <a:rPr lang="ru-UA" dirty="0" err="1"/>
              <a:t>залучає</a:t>
            </a:r>
            <a:r>
              <a:rPr lang="ru-UA" dirty="0"/>
              <a:t> </a:t>
            </a:r>
            <a:r>
              <a:rPr lang="ru-UA" dirty="0" err="1"/>
              <a:t>клітину</a:t>
            </a:r>
            <a:r>
              <a:rPr lang="ru-UA" dirty="0"/>
              <a:t> до </a:t>
            </a:r>
            <a:r>
              <a:rPr lang="ru-UA" dirty="0" err="1"/>
              <a:t>обміну</a:t>
            </a:r>
            <a:r>
              <a:rPr lang="ru-UA" dirty="0"/>
              <a:t> </a:t>
            </a:r>
            <a:r>
              <a:rPr lang="ru-UA" dirty="0" err="1"/>
              <a:t>речовин</a:t>
            </a:r>
            <a:r>
              <a:rPr lang="ru-UA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2AFEB2-385A-4E3A-9343-F92C7FF72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4" t="26232" r="18968" b="11884"/>
          <a:stretch/>
        </p:blipFill>
        <p:spPr>
          <a:xfrm>
            <a:off x="2348947" y="1451113"/>
            <a:ext cx="7494106" cy="42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0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 ÐµÐ·ÑÐ»ÑÑÐ°Ñ Ð¿Ð¾ÑÑÐºÑ Ð·Ð¾Ð±ÑÐ°Ð¶ÐµÐ½Ñ Ð·Ð° Ð·Ð°Ð¿Ð¸ÑÐ¾Ð¼ &quot;ÑÑÐ°Ð½ÑÐ¿Ð¾ÑÑ ÑÐµÑÐ¾Ð²Ð¸Ð½ ÑÐµÑÐµÐ· Ð¼ÐµÐ¼Ð±ÑÐ°Ð½Ñ&quot;">
            <a:extLst>
              <a:ext uri="{FF2B5EF4-FFF2-40B4-BE49-F238E27FC236}">
                <a16:creationId xmlns:a16="http://schemas.microsoft.com/office/drawing/2014/main" id="{3A25C6D1-A010-4DF8-9E0E-461ED2579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3167" r="3515" b="14612"/>
          <a:stretch/>
        </p:blipFill>
        <p:spPr bwMode="auto">
          <a:xfrm>
            <a:off x="457200" y="168964"/>
            <a:ext cx="5844209" cy="37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Ð ÐµÐ·ÑÐ»ÑÑÐ°Ñ Ð¿Ð¾ÑÑÐºÑ Ð·Ð¾Ð±ÑÐ°Ð¶ÐµÐ½Ñ Ð·Ð° Ð·Ð°Ð¿Ð¸ÑÐ¾Ð¼ &quot;ÑÑÐ°Ð½ÑÐ¿Ð¾ÑÑ ÑÐµÑÐ¾Ð²Ð¸Ð½ ÑÐµÑÐµÐ· Ð¼ÐµÐ¼Ð±ÑÐ°Ð½Ñ&quot;">
            <a:extLst>
              <a:ext uri="{FF2B5EF4-FFF2-40B4-BE49-F238E27FC236}">
                <a16:creationId xmlns:a16="http://schemas.microsoft.com/office/drawing/2014/main" id="{79B2401D-F640-4589-9485-EFF38B80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55" y="2195512"/>
            <a:ext cx="48577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Ð ÐµÐ·ÑÐ»ÑÑÐ°Ñ Ð¿Ð¾ÑÑÐºÑ Ð·Ð¾Ð±ÑÐ°Ð¶ÐµÐ½Ñ Ð·Ð° Ð·Ð°Ð¿Ð¸ÑÐ¾Ð¼ &quot;ÑÑÐ°Ð½ÑÐ¿Ð¾ÑÑ ÑÐµÑÐ¾Ð²Ð¸Ð½ ÑÐµÑÐµÐ· Ð¼ÐµÐ¼Ð±ÑÐ°Ð½Ñ&quot;">
            <a:extLst>
              <a:ext uri="{FF2B5EF4-FFF2-40B4-BE49-F238E27FC236}">
                <a16:creationId xmlns:a16="http://schemas.microsoft.com/office/drawing/2014/main" id="{1F49E1CE-24BB-4BD2-8460-3E377D22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5" y="4258711"/>
            <a:ext cx="59912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7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4E42F6-60E1-4520-B8FF-F3550283B474}"/>
              </a:ext>
            </a:extLst>
          </p:cNvPr>
          <p:cNvSpPr/>
          <p:nvPr/>
        </p:nvSpPr>
        <p:spPr>
          <a:xfrm>
            <a:off x="1230148" y="342108"/>
            <a:ext cx="4509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sz="2000" b="1" dirty="0"/>
              <a:t>GLUT</a:t>
            </a:r>
            <a:r>
              <a:rPr lang="uk-UA" sz="2000" b="1" dirty="0"/>
              <a:t> </a:t>
            </a:r>
            <a:r>
              <a:rPr lang="ru-UA" sz="2000" b="1" dirty="0"/>
              <a:t>1 </a:t>
            </a:r>
            <a:r>
              <a:rPr lang="uk-UA" sz="2000" b="1" dirty="0"/>
              <a:t> - 4 </a:t>
            </a:r>
            <a:r>
              <a:rPr lang="ru-UA" sz="2000" b="1" dirty="0"/>
              <a:t>(транспортер </a:t>
            </a:r>
            <a:r>
              <a:rPr lang="uk-UA" sz="2000" b="1" dirty="0"/>
              <a:t>и</a:t>
            </a:r>
            <a:r>
              <a:rPr lang="ru-UA" sz="2000" b="1" dirty="0"/>
              <a:t>для </a:t>
            </a:r>
            <a:r>
              <a:rPr lang="ru-UA" sz="2000" b="1" dirty="0" err="1"/>
              <a:t>глюкози</a:t>
            </a:r>
            <a:r>
              <a:rPr lang="ru-UA" sz="2000" b="1" dirty="0"/>
              <a:t>)</a:t>
            </a:r>
          </a:p>
        </p:txBody>
      </p:sp>
      <p:pic>
        <p:nvPicPr>
          <p:cNvPr id="17410" name="Picture 2" descr="Ð ÐµÐ·ÑÐ»ÑÑÐ°Ñ Ð¿Ð¾ÑÑÐºÑ Ð·Ð¾Ð±ÑÐ°Ð¶ÐµÐ½Ñ Ð·Ð° Ð·Ð°Ð¿Ð¸ÑÐ¾Ð¼ &quot;GLUT1 (ÑÑÐ°Ð½ÑÐ¿Ð¾ÑÑÐµÑ Ð´Ð»Ñ Ð³Ð»ÑÐºÐ¾Ð·Ð¸)&quot;">
            <a:extLst>
              <a:ext uri="{FF2B5EF4-FFF2-40B4-BE49-F238E27FC236}">
                <a16:creationId xmlns:a16="http://schemas.microsoft.com/office/drawing/2014/main" id="{5E0B1227-A229-4EC1-B5DB-060C62432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4" y="1362075"/>
            <a:ext cx="64103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 ÐµÐ·ÑÐ»ÑÑÐ°Ñ Ð¿Ð¾ÑÑÐºÑ Ð·Ð¾Ð±ÑÐ°Ð¶ÐµÐ½Ñ Ð·Ð° Ð·Ð°Ð¿Ð¸ÑÐ¾Ð¼ &quot;ÐºÐ°ÑÑÐ¾Ð½Ð½Ð¾Ð³Ð¾ ÐºÐ°Ð½Ð°Ð»Ñ&quot;">
            <a:extLst>
              <a:ext uri="{FF2B5EF4-FFF2-40B4-BE49-F238E27FC236}">
                <a16:creationId xmlns:a16="http://schemas.microsoft.com/office/drawing/2014/main" id="{F44FC279-43F7-4077-ABC6-6889C215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429257"/>
            <a:ext cx="5464519" cy="291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imgp.golos.io/0x0/https:/www.ptglab.com/media/3242/voltage-gated.jpg?width=667px&amp;height=310px">
            <a:extLst>
              <a:ext uri="{FF2B5EF4-FFF2-40B4-BE49-F238E27FC236}">
                <a16:creationId xmlns:a16="http://schemas.microsoft.com/office/drawing/2014/main" id="{A0B2355D-15E5-4091-9DBA-5A8563BF70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90A9FE4-07C2-4DE2-A02F-E2961F99B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....</a:t>
            </a:r>
            <a:br>
              <a:rPr kumimoji="0" lang="ru-UA" altLang="ru-UA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UA" altLang="ru-UA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AutoShape 10" descr="https://imgp.golos.io/0x0/https:/www.ptglab.com/media/3242/voltage-gated.jpg?width=667px&amp;height=310px">
            <a:extLst>
              <a:ext uri="{FF2B5EF4-FFF2-40B4-BE49-F238E27FC236}">
                <a16:creationId xmlns:a16="http://schemas.microsoft.com/office/drawing/2014/main" id="{56E2B306-048D-4F2B-A2FE-BC2EFEB4DA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53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0338313-AD5B-45F9-876E-ACDB2D0B7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....</a:t>
            </a:r>
            <a:br>
              <a:rPr kumimoji="0" lang="ru-UA" altLang="ru-UA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UA" altLang="ru-UA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ru-UA" altLang="ru-U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AutoShape 12" descr="https://imgp.golos.io/0x0/https:/www.ptglab.com/media/3242/voltage-gated.jpg?width=667px&amp;height=310px">
            <a:extLst>
              <a:ext uri="{FF2B5EF4-FFF2-40B4-BE49-F238E27FC236}">
                <a16:creationId xmlns:a16="http://schemas.microsoft.com/office/drawing/2014/main" id="{B1A8B867-047E-40D4-8E54-0A50913882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9400" y="98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225B2B-7390-4881-AEA1-9250063C3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0" t="34927" r="28929" b="27681"/>
          <a:stretch/>
        </p:blipFill>
        <p:spPr>
          <a:xfrm>
            <a:off x="711200" y="304800"/>
            <a:ext cx="4740989" cy="222477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858954-448B-403D-8553-838BF6802984}"/>
              </a:ext>
            </a:extLst>
          </p:cNvPr>
          <p:cNvSpPr/>
          <p:nvPr/>
        </p:nvSpPr>
        <p:spPr>
          <a:xfrm>
            <a:off x="5687246" y="1182363"/>
            <a:ext cx="287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dirty="0"/>
              <a:t> </a:t>
            </a:r>
            <a:r>
              <a:rPr lang="uk-UA" b="1" dirty="0"/>
              <a:t>П</a:t>
            </a:r>
            <a:r>
              <a:rPr lang="ru-UA" b="1" dirty="0" err="1"/>
              <a:t>отенціалзалежні</a:t>
            </a:r>
            <a:r>
              <a:rPr lang="uk-UA" b="1" dirty="0"/>
              <a:t> канали</a:t>
            </a:r>
            <a:r>
              <a:rPr lang="ru-UA" b="1" dirty="0"/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0F0EAB5-7EA4-4614-8F18-30B9DF3758E6}"/>
              </a:ext>
            </a:extLst>
          </p:cNvPr>
          <p:cNvSpPr/>
          <p:nvPr/>
        </p:nvSpPr>
        <p:spPr>
          <a:xfrm>
            <a:off x="5687246" y="4048346"/>
            <a:ext cx="520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dirty="0"/>
              <a:t> </a:t>
            </a:r>
            <a:r>
              <a:rPr lang="uk-UA" b="1" dirty="0"/>
              <a:t>Л</a:t>
            </a:r>
            <a:r>
              <a:rPr lang="ru-UA" b="1" dirty="0" err="1"/>
              <a:t>ігандозалежні</a:t>
            </a:r>
            <a:r>
              <a:rPr lang="uk-UA" b="1" dirty="0"/>
              <a:t> канали</a:t>
            </a:r>
          </a:p>
          <a:p>
            <a:endParaRPr lang="uk-UA" dirty="0"/>
          </a:p>
          <a:p>
            <a:r>
              <a:rPr lang="uk-UA" dirty="0"/>
              <a:t>Позаклітинні ліганди(ацетилхолін, серотонін, глутамат, </a:t>
            </a:r>
            <a:r>
              <a:rPr lang="el-GR" dirty="0"/>
              <a:t>γ-</a:t>
            </a:r>
            <a:r>
              <a:rPr lang="uk-UA" dirty="0" err="1"/>
              <a:t>аміномасляна</a:t>
            </a:r>
            <a:r>
              <a:rPr lang="uk-UA" dirty="0"/>
              <a:t> кислота (ГАМК), гліцин)</a:t>
            </a:r>
          </a:p>
          <a:p>
            <a:endParaRPr lang="uk-UA" dirty="0"/>
          </a:p>
          <a:p>
            <a:r>
              <a:rPr lang="uk-UA" dirty="0"/>
              <a:t>Внутрішньоклітинними лігандами найчастіше є фосфатні залишки, що приєднуються до ОН-груп </a:t>
            </a:r>
            <a:r>
              <a:rPr lang="uk-UA" dirty="0" err="1"/>
              <a:t>серину</a:t>
            </a:r>
            <a:r>
              <a:rPr lang="uk-UA" dirty="0"/>
              <a:t>, </a:t>
            </a:r>
            <a:r>
              <a:rPr lang="uk-UA" dirty="0" err="1"/>
              <a:t>треоніну</a:t>
            </a:r>
            <a:r>
              <a:rPr lang="uk-UA" dirty="0"/>
              <a:t> чи тирозину. </a:t>
            </a:r>
          </a:p>
          <a:p>
            <a:r>
              <a:rPr lang="uk-UA" dirty="0"/>
              <a:t>Також </a:t>
            </a:r>
            <a:r>
              <a:rPr lang="uk-UA" dirty="0" err="1"/>
              <a:t>цАМФ</a:t>
            </a:r>
            <a:r>
              <a:rPr lang="uk-UA" dirty="0"/>
              <a:t> і </a:t>
            </a:r>
            <a:r>
              <a:rPr lang="uk-UA" dirty="0" err="1"/>
              <a:t>цГМФ</a:t>
            </a:r>
            <a:r>
              <a:rPr lang="uk-UA" dirty="0"/>
              <a:t> .</a:t>
            </a:r>
          </a:p>
          <a:p>
            <a:r>
              <a:rPr lang="ru-UA" dirty="0"/>
              <a:t> 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D37CF7E-0D6A-4D69-AEFE-613E82BD9754}"/>
              </a:ext>
            </a:extLst>
          </p:cNvPr>
          <p:cNvCxnSpPr/>
          <p:nvPr/>
        </p:nvCxnSpPr>
        <p:spPr>
          <a:xfrm>
            <a:off x="9357064" y="5341008"/>
            <a:ext cx="0" cy="464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6" name="Picture 14" descr="Ð ÐµÐ·ÑÐ»ÑÑÐ°Ñ Ð¿Ð¾ÑÑÐºÑ Ð·Ð¾Ð±ÑÐ°Ð¶ÐµÐ½Ñ Ð·Ð° Ð·Ð°Ð¿Ð¸ÑÐ¾Ð¼ &quot;ÐÐ°-ÐºÐ°Ð½Ð°Ð» Ð¿Ð¾ÑÐµÐ½ÑÑÐ°Ð»Ð·Ð°Ð»ÐµÐ¶Ð½Ð¸Ð¹&quot;">
            <a:extLst>
              <a:ext uri="{FF2B5EF4-FFF2-40B4-BE49-F238E27FC236}">
                <a16:creationId xmlns:a16="http://schemas.microsoft.com/office/drawing/2014/main" id="{A040081B-D435-4F4D-BD1F-2C2EE1393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t="18900" r="23171" b="-1747"/>
          <a:stretch/>
        </p:blipFill>
        <p:spPr bwMode="auto">
          <a:xfrm>
            <a:off x="8762584" y="53976"/>
            <a:ext cx="3429416" cy="37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93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28BE0A52-6500-4381-A470-EAEE63FA3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9" y="207963"/>
            <a:ext cx="458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UA"/>
              <a:t>Рецепторные </a:t>
            </a:r>
            <a:r>
              <a:rPr lang="en-US" altLang="ru-UA"/>
              <a:t>Ser/Thr</a:t>
            </a:r>
            <a:r>
              <a:rPr lang="ru-RU" altLang="ru-UA"/>
              <a:t> протеинкиназы </a:t>
            </a:r>
          </a:p>
        </p:txBody>
      </p:sp>
      <p:pic>
        <p:nvPicPr>
          <p:cNvPr id="9219" name="Picture 8">
            <a:extLst>
              <a:ext uri="{FF2B5EF4-FFF2-40B4-BE49-F238E27FC236}">
                <a16:creationId xmlns:a16="http://schemas.microsoft.com/office/drawing/2014/main" id="{36CA0949-624B-4250-BD8F-CF18C04C1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4" y="2278064"/>
            <a:ext cx="4645025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13">
            <a:extLst>
              <a:ext uri="{FF2B5EF4-FFF2-40B4-BE49-F238E27FC236}">
                <a16:creationId xmlns:a16="http://schemas.microsoft.com/office/drawing/2014/main" id="{64066D99-8702-4744-93E7-5DE422BFE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438" y="2644775"/>
            <a:ext cx="1490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800"/>
              <a:t>киназный домен</a:t>
            </a:r>
          </a:p>
        </p:txBody>
      </p:sp>
      <p:sp>
        <p:nvSpPr>
          <p:cNvPr id="9221" name="Text Box 14">
            <a:extLst>
              <a:ext uri="{FF2B5EF4-FFF2-40B4-BE49-F238E27FC236}">
                <a16:creationId xmlns:a16="http://schemas.microsoft.com/office/drawing/2014/main" id="{4CF6BE7B-D665-4E8A-BA9F-B87C82AD8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76" y="950913"/>
            <a:ext cx="735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800"/>
              <a:t>ТМ</a:t>
            </a:r>
            <a:endParaRPr lang="en-US" altLang="ru-UA" sz="1800"/>
          </a:p>
          <a:p>
            <a:pPr algn="ctr" eaLnBrk="1" hangingPunct="1"/>
            <a:r>
              <a:rPr lang="ru-RU" altLang="ru-UA" sz="1800"/>
              <a:t>домен</a:t>
            </a:r>
          </a:p>
        </p:txBody>
      </p:sp>
      <p:sp>
        <p:nvSpPr>
          <p:cNvPr id="9222" name="Line 15">
            <a:extLst>
              <a:ext uri="{FF2B5EF4-FFF2-40B4-BE49-F238E27FC236}">
                <a16:creationId xmlns:a16="http://schemas.microsoft.com/office/drawing/2014/main" id="{FAF068D6-7A5E-4C72-8473-A63788489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3309938"/>
            <a:ext cx="1136650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23" name="Rectangle 17">
            <a:extLst>
              <a:ext uri="{FF2B5EF4-FFF2-40B4-BE49-F238E27FC236}">
                <a16:creationId xmlns:a16="http://schemas.microsoft.com/office/drawing/2014/main" id="{DE3B31F5-353D-41CD-BD2A-0D7972222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9" y="3197226"/>
            <a:ext cx="103187" cy="193675"/>
          </a:xfrm>
          <a:prstGeom prst="rect">
            <a:avLst/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24" name="Oval 16">
            <a:extLst>
              <a:ext uri="{FF2B5EF4-FFF2-40B4-BE49-F238E27FC236}">
                <a16:creationId xmlns:a16="http://schemas.microsoft.com/office/drawing/2014/main" id="{C28CEDA3-C3F0-4B2D-9783-2EFE149D6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1" y="2652714"/>
            <a:ext cx="277813" cy="541337"/>
          </a:xfrm>
          <a:prstGeom prst="ellipse">
            <a:avLst/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25" name="AutoShape 18">
            <a:extLst>
              <a:ext uri="{FF2B5EF4-FFF2-40B4-BE49-F238E27FC236}">
                <a16:creationId xmlns:a16="http://schemas.microsoft.com/office/drawing/2014/main" id="{41C822B2-75C1-4E64-8178-A8D44040F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6" y="3389314"/>
            <a:ext cx="207963" cy="346075"/>
          </a:xfrm>
          <a:prstGeom prst="roundRect">
            <a:avLst>
              <a:gd name="adj" fmla="val 16667"/>
            </a:avLst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26" name="Rectangle 20">
            <a:extLst>
              <a:ext uri="{FF2B5EF4-FFF2-40B4-BE49-F238E27FC236}">
                <a16:creationId xmlns:a16="http://schemas.microsoft.com/office/drawing/2014/main" id="{66278597-06B2-450F-9797-4D796445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3190876"/>
            <a:ext cx="103188" cy="193675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prstShdw prst="shdw17" dist="17961" dir="2700000">
              <a:srgbClr val="995C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27" name="Oval 19">
            <a:extLst>
              <a:ext uri="{FF2B5EF4-FFF2-40B4-BE49-F238E27FC236}">
                <a16:creationId xmlns:a16="http://schemas.microsoft.com/office/drawing/2014/main" id="{3AEFEBFB-65DE-42D0-8F5A-5BE015D12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2646364"/>
            <a:ext cx="277812" cy="541337"/>
          </a:xfrm>
          <a:prstGeom prst="ellipse">
            <a:avLst/>
          </a:prstGeom>
          <a:solidFill>
            <a:srgbClr val="FF9966"/>
          </a:solidFill>
          <a:ln>
            <a:noFill/>
          </a:ln>
          <a:effectLst>
            <a:prstShdw prst="shdw17" dist="17961" dir="2700000">
              <a:srgbClr val="995C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28" name="Rectangle 21">
            <a:extLst>
              <a:ext uri="{FF2B5EF4-FFF2-40B4-BE49-F238E27FC236}">
                <a16:creationId xmlns:a16="http://schemas.microsoft.com/office/drawing/2014/main" id="{43A54751-B9E5-45FA-8640-5A34CBE66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738" y="3849689"/>
            <a:ext cx="1204912" cy="29225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endParaRPr lang="ru-UA" altLang="ru-UA"/>
          </a:p>
        </p:txBody>
      </p:sp>
      <p:sp>
        <p:nvSpPr>
          <p:cNvPr id="9229" name="Line 22">
            <a:extLst>
              <a:ext uri="{FF2B5EF4-FFF2-40B4-BE49-F238E27FC236}">
                <a16:creationId xmlns:a16="http://schemas.microsoft.com/office/drawing/2014/main" id="{F1486359-2DD6-4667-98AA-AC46D291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3263" y="5313363"/>
            <a:ext cx="1135062" cy="0"/>
          </a:xfrm>
          <a:prstGeom prst="line">
            <a:avLst/>
          </a:prstGeom>
          <a:noFill/>
          <a:ln w="28575">
            <a:solidFill>
              <a:srgbClr val="66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30" name="Rectangle 23">
            <a:extLst>
              <a:ext uri="{FF2B5EF4-FFF2-40B4-BE49-F238E27FC236}">
                <a16:creationId xmlns:a16="http://schemas.microsoft.com/office/drawing/2014/main" id="{BE6D0EA1-BF99-4987-A317-76E6B20F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5241926"/>
            <a:ext cx="103188" cy="193675"/>
          </a:xfrm>
          <a:prstGeom prst="rect">
            <a:avLst/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31" name="AutoShape 25">
            <a:extLst>
              <a:ext uri="{FF2B5EF4-FFF2-40B4-BE49-F238E27FC236}">
                <a16:creationId xmlns:a16="http://schemas.microsoft.com/office/drawing/2014/main" id="{00EBE8E7-4F6F-4701-8281-1A8DE5FF8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5434014"/>
            <a:ext cx="207962" cy="346075"/>
          </a:xfrm>
          <a:prstGeom prst="roundRect">
            <a:avLst>
              <a:gd name="adj" fmla="val 16667"/>
            </a:avLst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32" name="Rectangle 26">
            <a:extLst>
              <a:ext uri="{FF2B5EF4-FFF2-40B4-BE49-F238E27FC236}">
                <a16:creationId xmlns:a16="http://schemas.microsoft.com/office/drawing/2014/main" id="{273D06B5-15DC-44D3-A655-2559EE025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4" y="5235576"/>
            <a:ext cx="103187" cy="193675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prstShdw prst="shdw17" dist="17961" dir="2700000">
              <a:srgbClr val="995C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33" name="Oval 27">
            <a:extLst>
              <a:ext uri="{FF2B5EF4-FFF2-40B4-BE49-F238E27FC236}">
                <a16:creationId xmlns:a16="http://schemas.microsoft.com/office/drawing/2014/main" id="{D7C64373-9827-4D30-B1A9-1800BC760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691064"/>
            <a:ext cx="277812" cy="541337"/>
          </a:xfrm>
          <a:prstGeom prst="ellipse">
            <a:avLst/>
          </a:prstGeom>
          <a:solidFill>
            <a:srgbClr val="FF9966"/>
          </a:solidFill>
          <a:ln>
            <a:noFill/>
          </a:ln>
          <a:effectLst>
            <a:prstShdw prst="shdw17" dist="17961" dir="2700000">
              <a:srgbClr val="995C3D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34" name="Line 28">
            <a:extLst>
              <a:ext uri="{FF2B5EF4-FFF2-40B4-BE49-F238E27FC236}">
                <a16:creationId xmlns:a16="http://schemas.microsoft.com/office/drawing/2014/main" id="{FB818CFA-DDB7-4476-A7E1-B8ACB01E0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41550" y="3987800"/>
            <a:ext cx="1270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35" name="Arc 29">
            <a:extLst>
              <a:ext uri="{FF2B5EF4-FFF2-40B4-BE49-F238E27FC236}">
                <a16:creationId xmlns:a16="http://schemas.microsoft.com/office/drawing/2014/main" id="{A0D650EF-3D46-4974-8E49-D4FF52A86350}"/>
              </a:ext>
            </a:extLst>
          </p:cNvPr>
          <p:cNvSpPr>
            <a:spLocks/>
          </p:cNvSpPr>
          <p:nvPr/>
        </p:nvSpPr>
        <p:spPr bwMode="auto">
          <a:xfrm flipH="1">
            <a:off x="2257426" y="4056063"/>
            <a:ext cx="263525" cy="430212"/>
          </a:xfrm>
          <a:custGeom>
            <a:avLst/>
            <a:gdLst>
              <a:gd name="T0" fmla="*/ 0 w 21600"/>
              <a:gd name="T1" fmla="*/ 0 h 21600"/>
              <a:gd name="T2" fmla="*/ 263525 w 21600"/>
              <a:gd name="T3" fmla="*/ 430212 h 21600"/>
              <a:gd name="T4" fmla="*/ 0 w 21600"/>
              <a:gd name="T5" fmla="*/ 4302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pic>
        <p:nvPicPr>
          <p:cNvPr id="9236" name="Picture 30">
            <a:extLst>
              <a:ext uri="{FF2B5EF4-FFF2-40B4-BE49-F238E27FC236}">
                <a16:creationId xmlns:a16="http://schemas.microsoft.com/office/drawing/2014/main" id="{B3D16605-2D01-49B0-8D61-48D3A02F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128588"/>
            <a:ext cx="219075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7" name="Text Box 12">
            <a:extLst>
              <a:ext uri="{FF2B5EF4-FFF2-40B4-BE49-F238E27FC236}">
                <a16:creationId xmlns:a16="http://schemas.microsoft.com/office/drawing/2014/main" id="{705F0A1D-1D5B-454F-9A72-E4FE3322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863" y="1"/>
            <a:ext cx="1947862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UA" sz="1800"/>
              <a:t>LRR</a:t>
            </a:r>
            <a:r>
              <a:rPr lang="ru-RU" altLang="ru-UA" sz="1800"/>
              <a:t> домен</a:t>
            </a:r>
          </a:p>
          <a:p>
            <a:pPr algn="ctr" eaLnBrk="1" hangingPunct="1"/>
            <a:r>
              <a:rPr lang="ru-RU" altLang="ru-UA" sz="1600"/>
              <a:t>(экстраклеточный, связывает лиганд)</a:t>
            </a:r>
          </a:p>
        </p:txBody>
      </p:sp>
      <p:sp>
        <p:nvSpPr>
          <p:cNvPr id="9238" name="Arc 31">
            <a:extLst>
              <a:ext uri="{FF2B5EF4-FFF2-40B4-BE49-F238E27FC236}">
                <a16:creationId xmlns:a16="http://schemas.microsoft.com/office/drawing/2014/main" id="{BBB5E1BC-518C-4AC5-93CB-C53DB13DF441}"/>
              </a:ext>
            </a:extLst>
          </p:cNvPr>
          <p:cNvSpPr>
            <a:spLocks/>
          </p:cNvSpPr>
          <p:nvPr/>
        </p:nvSpPr>
        <p:spPr bwMode="auto">
          <a:xfrm rot="15695365" flipH="1">
            <a:off x="9613901" y="2147888"/>
            <a:ext cx="373062" cy="817563"/>
          </a:xfrm>
          <a:custGeom>
            <a:avLst/>
            <a:gdLst>
              <a:gd name="T0" fmla="*/ 0 w 21600"/>
              <a:gd name="T1" fmla="*/ 0 h 42488"/>
              <a:gd name="T2" fmla="*/ 94975 w 21600"/>
              <a:gd name="T3" fmla="*/ 817563 h 42488"/>
              <a:gd name="T4" fmla="*/ 0 w 21600"/>
              <a:gd name="T5" fmla="*/ 415632 h 42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411"/>
                  <a:pt x="14987" y="39990"/>
                  <a:pt x="5499" y="42488"/>
                </a:cubicBezTo>
              </a:path>
              <a:path w="21600" h="424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411"/>
                  <a:pt x="14987" y="39990"/>
                  <a:pt x="5499" y="424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sp>
        <p:nvSpPr>
          <p:cNvPr id="9239" name="Arc 32">
            <a:extLst>
              <a:ext uri="{FF2B5EF4-FFF2-40B4-BE49-F238E27FC236}">
                <a16:creationId xmlns:a16="http://schemas.microsoft.com/office/drawing/2014/main" id="{F650D30F-D25E-4733-8C1D-62A11DC331CE}"/>
              </a:ext>
            </a:extLst>
          </p:cNvPr>
          <p:cNvSpPr>
            <a:spLocks/>
          </p:cNvSpPr>
          <p:nvPr/>
        </p:nvSpPr>
        <p:spPr bwMode="auto">
          <a:xfrm rot="15977333" flipH="1">
            <a:off x="9012238" y="2168526"/>
            <a:ext cx="373063" cy="817562"/>
          </a:xfrm>
          <a:custGeom>
            <a:avLst/>
            <a:gdLst>
              <a:gd name="T0" fmla="*/ 0 w 21600"/>
              <a:gd name="T1" fmla="*/ 0 h 42488"/>
              <a:gd name="T2" fmla="*/ 94976 w 21600"/>
              <a:gd name="T3" fmla="*/ 817562 h 42488"/>
              <a:gd name="T4" fmla="*/ 0 w 21600"/>
              <a:gd name="T5" fmla="*/ 415631 h 42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248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411"/>
                  <a:pt x="14987" y="39990"/>
                  <a:pt x="5499" y="42488"/>
                </a:cubicBezTo>
              </a:path>
              <a:path w="21600" h="4248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411"/>
                  <a:pt x="14987" y="39990"/>
                  <a:pt x="5499" y="4248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UA"/>
          </a:p>
        </p:txBody>
      </p:sp>
      <p:sp>
        <p:nvSpPr>
          <p:cNvPr id="9240" name="Line 33">
            <a:extLst>
              <a:ext uri="{FF2B5EF4-FFF2-40B4-BE49-F238E27FC236}">
                <a16:creationId xmlns:a16="http://schemas.microsoft.com/office/drawing/2014/main" id="{C0F49C3A-B581-4B44-916F-277CE0043A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56650" y="2382838"/>
            <a:ext cx="2698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41" name="Line 35">
            <a:extLst>
              <a:ext uri="{FF2B5EF4-FFF2-40B4-BE49-F238E27FC236}">
                <a16:creationId xmlns:a16="http://schemas.microsoft.com/office/drawing/2014/main" id="{9E0A24EF-76B3-49FD-8DC1-56E623E51F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69525" y="2424113"/>
            <a:ext cx="26988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42" name="Text Box 36">
            <a:extLst>
              <a:ext uri="{FF2B5EF4-FFF2-40B4-BE49-F238E27FC236}">
                <a16:creationId xmlns:a16="http://schemas.microsoft.com/office/drawing/2014/main" id="{DF73F1E7-5AA3-4F11-A8EB-8E2E669DF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463" y="2011363"/>
            <a:ext cx="41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/>
              <a:t>Ser</a:t>
            </a:r>
            <a:endParaRPr lang="ru-RU" altLang="ru-UA" sz="1400"/>
          </a:p>
        </p:txBody>
      </p:sp>
      <p:sp>
        <p:nvSpPr>
          <p:cNvPr id="9243" name="Text Box 37">
            <a:extLst>
              <a:ext uri="{FF2B5EF4-FFF2-40B4-BE49-F238E27FC236}">
                <a16:creationId xmlns:a16="http://schemas.microsoft.com/office/drawing/2014/main" id="{4D6C694D-31B8-42C3-BCDC-F93DF2D04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3738" y="2033588"/>
            <a:ext cx="41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/>
              <a:t>Ser</a:t>
            </a:r>
            <a:endParaRPr lang="ru-RU" altLang="ru-UA" sz="1400"/>
          </a:p>
        </p:txBody>
      </p:sp>
      <p:sp>
        <p:nvSpPr>
          <p:cNvPr id="9244" name="Line 38">
            <a:extLst>
              <a:ext uri="{FF2B5EF4-FFF2-40B4-BE49-F238E27FC236}">
                <a16:creationId xmlns:a16="http://schemas.microsoft.com/office/drawing/2014/main" id="{8EF245F1-E4B2-44DD-B0DF-B06B04539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2675" y="2452689"/>
            <a:ext cx="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45" name="Line 39">
            <a:extLst>
              <a:ext uri="{FF2B5EF4-FFF2-40B4-BE49-F238E27FC236}">
                <a16:creationId xmlns:a16="http://schemas.microsoft.com/office/drawing/2014/main" id="{FE673F51-A463-4B9E-B77F-061BCF2A9C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75" y="2392364"/>
            <a:ext cx="0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46" name="Text Box 41">
            <a:extLst>
              <a:ext uri="{FF2B5EF4-FFF2-40B4-BE49-F238E27FC236}">
                <a16:creationId xmlns:a16="http://schemas.microsoft.com/office/drawing/2014/main" id="{42D90950-2176-4B03-8F82-B215C5756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855664"/>
            <a:ext cx="58785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UA" sz="2000" b="1"/>
              <a:t>Для рецепции образуют гетеродимеры</a:t>
            </a:r>
          </a:p>
          <a:p>
            <a:pPr eaLnBrk="1" hangingPunct="1">
              <a:buFontTx/>
              <a:buChar char="•"/>
            </a:pPr>
            <a:r>
              <a:rPr lang="ru-RU" altLang="ru-UA" sz="2000" b="1"/>
              <a:t>При связывании лиганда автофосфорилируются по остаткам </a:t>
            </a:r>
            <a:r>
              <a:rPr lang="en-US" altLang="ru-UA" sz="2000" b="1"/>
              <a:t>Ser</a:t>
            </a:r>
          </a:p>
          <a:p>
            <a:pPr eaLnBrk="1" hangingPunct="1">
              <a:buFontTx/>
              <a:buChar char="•"/>
            </a:pPr>
            <a:r>
              <a:rPr lang="ru-RU" altLang="ru-UA" sz="2000" b="1"/>
              <a:t>Фосфорилируют белки-мишени по остаткам </a:t>
            </a:r>
            <a:r>
              <a:rPr lang="en-US" altLang="ru-UA" sz="2000" b="1"/>
              <a:t>Thr</a:t>
            </a:r>
            <a:endParaRPr lang="ru-RU" altLang="ru-UA" sz="2000" b="1"/>
          </a:p>
          <a:p>
            <a:pPr eaLnBrk="1" hangingPunct="1">
              <a:buFontTx/>
              <a:buChar char="•"/>
            </a:pPr>
            <a:endParaRPr lang="ru-RU" altLang="ru-UA" sz="2000" b="1"/>
          </a:p>
        </p:txBody>
      </p:sp>
      <p:sp>
        <p:nvSpPr>
          <p:cNvPr id="9247" name="Line 42">
            <a:extLst>
              <a:ext uri="{FF2B5EF4-FFF2-40B4-BE49-F238E27FC236}">
                <a16:creationId xmlns:a16="http://schemas.microsoft.com/office/drawing/2014/main" id="{80A60C65-3376-4CB7-85CC-B644A8E6C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873751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48" name="Text Box 44">
            <a:extLst>
              <a:ext uri="{FF2B5EF4-FFF2-40B4-BE49-F238E27FC236}">
                <a16:creationId xmlns:a16="http://schemas.microsoft.com/office/drawing/2014/main" id="{77AA1091-300A-4874-A8F4-689B15990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1" y="6169025"/>
            <a:ext cx="1406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400" b="1"/>
              <a:t>Поддержание ПАМ</a:t>
            </a:r>
            <a:r>
              <a:rPr lang="en-US" altLang="ru-UA" sz="1400" b="1"/>
              <a:t> </a:t>
            </a:r>
            <a:endParaRPr lang="ru-RU" altLang="ru-UA" sz="1400" b="1"/>
          </a:p>
        </p:txBody>
      </p:sp>
      <p:sp>
        <p:nvSpPr>
          <p:cNvPr id="9249" name="Text Box 45">
            <a:extLst>
              <a:ext uri="{FF2B5EF4-FFF2-40B4-BE49-F238E27FC236}">
                <a16:creationId xmlns:a16="http://schemas.microsoft.com/office/drawing/2014/main" id="{3CEB41CA-C1D2-4E01-A50A-030A5C852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39" y="6180138"/>
            <a:ext cx="1406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400" b="1"/>
              <a:t>Ответ на бр.-стероиды</a:t>
            </a:r>
            <a:r>
              <a:rPr lang="en-US" altLang="ru-UA" sz="1400" b="1"/>
              <a:t> </a:t>
            </a:r>
            <a:endParaRPr lang="ru-RU" altLang="ru-UA" sz="1400" b="1"/>
          </a:p>
        </p:txBody>
      </p:sp>
      <p:sp>
        <p:nvSpPr>
          <p:cNvPr id="9250" name="Text Box 46">
            <a:extLst>
              <a:ext uri="{FF2B5EF4-FFF2-40B4-BE49-F238E27FC236}">
                <a16:creationId xmlns:a16="http://schemas.microsoft.com/office/drawing/2014/main" id="{E187D6FA-E64A-467A-8E85-CBDAAB44F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4" y="6162675"/>
            <a:ext cx="1406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400" b="1"/>
              <a:t>Защита от патогенов</a:t>
            </a:r>
            <a:r>
              <a:rPr lang="en-US" altLang="ru-UA" sz="1400" b="1"/>
              <a:t> </a:t>
            </a:r>
            <a:endParaRPr lang="ru-RU" altLang="ru-UA" sz="1400" b="1"/>
          </a:p>
        </p:txBody>
      </p:sp>
      <p:sp>
        <p:nvSpPr>
          <p:cNvPr id="9251" name="Text Box 47">
            <a:extLst>
              <a:ext uri="{FF2B5EF4-FFF2-40B4-BE49-F238E27FC236}">
                <a16:creationId xmlns:a16="http://schemas.microsoft.com/office/drawing/2014/main" id="{37C7C4E9-D9EE-4755-8D37-C926AAB38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6" y="6156325"/>
            <a:ext cx="1406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400" b="1"/>
              <a:t>Другие ответы</a:t>
            </a:r>
            <a:r>
              <a:rPr lang="en-US" altLang="ru-UA" sz="1400" b="1"/>
              <a:t> </a:t>
            </a:r>
            <a:endParaRPr lang="ru-RU" altLang="ru-UA" sz="1400" b="1"/>
          </a:p>
        </p:txBody>
      </p:sp>
      <p:sp>
        <p:nvSpPr>
          <p:cNvPr id="9252" name="Text Box 48">
            <a:extLst>
              <a:ext uri="{FF2B5EF4-FFF2-40B4-BE49-F238E27FC236}">
                <a16:creationId xmlns:a16="http://schemas.microsoft.com/office/drawing/2014/main" id="{832E9BAA-9829-4BBE-87FE-FA80CEE67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43942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UA" sz="1400" b="1"/>
              <a:t>?</a:t>
            </a:r>
          </a:p>
        </p:txBody>
      </p:sp>
      <p:sp>
        <p:nvSpPr>
          <p:cNvPr id="9253" name="Text Box 49">
            <a:extLst>
              <a:ext uri="{FF2B5EF4-FFF2-40B4-BE49-F238E27FC236}">
                <a16:creationId xmlns:a16="http://schemas.microsoft.com/office/drawing/2014/main" id="{72CDC15C-8CEA-4C75-A312-4E66E2363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438785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UA" sz="1400" b="1"/>
              <a:t>?</a:t>
            </a:r>
          </a:p>
        </p:txBody>
      </p:sp>
      <p:sp>
        <p:nvSpPr>
          <p:cNvPr id="9254" name="Text Box 50">
            <a:extLst>
              <a:ext uri="{FF2B5EF4-FFF2-40B4-BE49-F238E27FC236}">
                <a16:creationId xmlns:a16="http://schemas.microsoft.com/office/drawing/2014/main" id="{AA26427B-DCA1-4873-BEE7-CAF3A56A4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763" y="2413000"/>
            <a:ext cx="741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 b="1">
                <a:solidFill>
                  <a:srgbClr val="4D4D4D"/>
                </a:solidFill>
              </a:rPr>
              <a:t>NB-LRR</a:t>
            </a:r>
            <a:endParaRPr lang="ru-RU" altLang="ru-UA" sz="1400" b="1">
              <a:solidFill>
                <a:srgbClr val="4D4D4D"/>
              </a:solidFill>
            </a:endParaRPr>
          </a:p>
        </p:txBody>
      </p:sp>
      <p:sp>
        <p:nvSpPr>
          <p:cNvPr id="9255" name="Text Box 51">
            <a:extLst>
              <a:ext uri="{FF2B5EF4-FFF2-40B4-BE49-F238E27FC236}">
                <a16:creationId xmlns:a16="http://schemas.microsoft.com/office/drawing/2014/main" id="{D1F7E49F-0D27-4C87-8A4A-699A7C5B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4" y="2365375"/>
            <a:ext cx="55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 b="1">
                <a:solidFill>
                  <a:srgbClr val="4D4D4D"/>
                </a:solidFill>
              </a:rPr>
              <a:t>CLV1</a:t>
            </a:r>
            <a:endParaRPr lang="ru-RU" altLang="ru-UA" sz="1400" b="1">
              <a:solidFill>
                <a:srgbClr val="4D4D4D"/>
              </a:solidFill>
            </a:endParaRPr>
          </a:p>
        </p:txBody>
      </p:sp>
      <p:sp>
        <p:nvSpPr>
          <p:cNvPr id="9256" name="Text Box 52">
            <a:extLst>
              <a:ext uri="{FF2B5EF4-FFF2-40B4-BE49-F238E27FC236}">
                <a16:creationId xmlns:a16="http://schemas.microsoft.com/office/drawing/2014/main" id="{A4DF0950-92F6-42AB-98E3-7B7811E2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1" y="2359025"/>
            <a:ext cx="55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 b="1">
                <a:solidFill>
                  <a:srgbClr val="4D4D4D"/>
                </a:solidFill>
              </a:rPr>
              <a:t>CLV2</a:t>
            </a:r>
            <a:endParaRPr lang="ru-RU" altLang="ru-UA" sz="1400" b="1">
              <a:solidFill>
                <a:srgbClr val="4D4D4D"/>
              </a:solidFill>
            </a:endParaRPr>
          </a:p>
        </p:txBody>
      </p:sp>
      <p:sp>
        <p:nvSpPr>
          <p:cNvPr id="9257" name="Text Box 53">
            <a:extLst>
              <a:ext uri="{FF2B5EF4-FFF2-40B4-BE49-F238E27FC236}">
                <a16:creationId xmlns:a16="http://schemas.microsoft.com/office/drawing/2014/main" id="{9762FE38-CA96-421C-B876-EA21F38EC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463" y="2414588"/>
            <a:ext cx="101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UA" sz="1400" b="1">
                <a:solidFill>
                  <a:srgbClr val="4D4D4D"/>
                </a:solidFill>
              </a:rPr>
              <a:t>другие</a:t>
            </a:r>
            <a:r>
              <a:rPr lang="en-US" altLang="ru-UA" sz="1400" b="1">
                <a:solidFill>
                  <a:srgbClr val="4D4D4D"/>
                </a:solidFill>
              </a:rPr>
              <a:t> LRR</a:t>
            </a:r>
            <a:endParaRPr lang="ru-RU" altLang="ru-UA" sz="1400" b="1">
              <a:solidFill>
                <a:srgbClr val="4D4D4D"/>
              </a:solidFill>
            </a:endParaRPr>
          </a:p>
        </p:txBody>
      </p:sp>
      <p:sp>
        <p:nvSpPr>
          <p:cNvPr id="9258" name="Text Box 54">
            <a:extLst>
              <a:ext uri="{FF2B5EF4-FFF2-40B4-BE49-F238E27FC236}">
                <a16:creationId xmlns:a16="http://schemas.microsoft.com/office/drawing/2014/main" id="{C76EA864-F471-4B31-87F5-82734094E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2808288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ru-RU" altLang="ru-UA" sz="1400" b="1"/>
              <a:t>?</a:t>
            </a:r>
          </a:p>
        </p:txBody>
      </p:sp>
      <p:sp>
        <p:nvSpPr>
          <p:cNvPr id="9259" name="Text Box 57">
            <a:extLst>
              <a:ext uri="{FF2B5EF4-FFF2-40B4-BE49-F238E27FC236}">
                <a16:creationId xmlns:a16="http://schemas.microsoft.com/office/drawing/2014/main" id="{410FC632-2FFD-425A-85A7-890507E9C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9" y="3808413"/>
            <a:ext cx="55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400" b="1">
                <a:solidFill>
                  <a:srgbClr val="4D4D4D"/>
                </a:solidFill>
              </a:rPr>
              <a:t>CLV</a:t>
            </a:r>
            <a:r>
              <a:rPr lang="ru-RU" altLang="ru-UA" sz="1400" b="1">
                <a:solidFill>
                  <a:srgbClr val="4D4D4D"/>
                </a:solidFill>
              </a:rPr>
              <a:t>3</a:t>
            </a:r>
          </a:p>
        </p:txBody>
      </p:sp>
      <p:sp>
        <p:nvSpPr>
          <p:cNvPr id="9260" name="Rectangle 59">
            <a:extLst>
              <a:ext uri="{FF2B5EF4-FFF2-40B4-BE49-F238E27FC236}">
                <a16:creationId xmlns:a16="http://schemas.microsoft.com/office/drawing/2014/main" id="{8B5475FC-D5DE-4FA7-8350-78CEC070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1" y="3376614"/>
            <a:ext cx="339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61" name="Rectangle 60">
            <a:extLst>
              <a:ext uri="{FF2B5EF4-FFF2-40B4-BE49-F238E27FC236}">
                <a16:creationId xmlns:a16="http://schemas.microsoft.com/office/drawing/2014/main" id="{2D8C9208-3312-4ADC-98B6-05A156738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5864" y="3370264"/>
            <a:ext cx="3397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62" name="Text Box 61">
            <a:extLst>
              <a:ext uri="{FF2B5EF4-FFF2-40B4-BE49-F238E27FC236}">
                <a16:creationId xmlns:a16="http://schemas.microsoft.com/office/drawing/2014/main" id="{FDEC8847-7625-456F-9476-C0B9D427B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239" y="3306763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600"/>
              <a:t>Thr</a:t>
            </a:r>
            <a:endParaRPr lang="ru-RU" altLang="ru-UA" sz="1600"/>
          </a:p>
        </p:txBody>
      </p:sp>
      <p:sp>
        <p:nvSpPr>
          <p:cNvPr id="9263" name="Text Box 62">
            <a:extLst>
              <a:ext uri="{FF2B5EF4-FFF2-40B4-BE49-F238E27FC236}">
                <a16:creationId xmlns:a16="http://schemas.microsoft.com/office/drawing/2014/main" id="{CF82219E-5079-4376-8D77-3A9CFA1B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8714" y="3335338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ru-UA" sz="1600"/>
              <a:t>Thr</a:t>
            </a:r>
            <a:endParaRPr lang="ru-RU" altLang="ru-UA" sz="1600"/>
          </a:p>
        </p:txBody>
      </p:sp>
      <p:sp>
        <p:nvSpPr>
          <p:cNvPr id="9264" name="Oval 63">
            <a:extLst>
              <a:ext uri="{FF2B5EF4-FFF2-40B4-BE49-F238E27FC236}">
                <a16:creationId xmlns:a16="http://schemas.microsoft.com/office/drawing/2014/main" id="{2B4065E9-5CAA-440D-8D25-3855A33D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989" y="3059114"/>
            <a:ext cx="200025" cy="200025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UA" sz="1400" b="1"/>
              <a:t>P</a:t>
            </a:r>
            <a:endParaRPr lang="ru-RU" altLang="ru-UA" sz="1400" b="1"/>
          </a:p>
        </p:txBody>
      </p:sp>
      <p:sp>
        <p:nvSpPr>
          <p:cNvPr id="9265" name="Oval 66">
            <a:extLst>
              <a:ext uri="{FF2B5EF4-FFF2-40B4-BE49-F238E27FC236}">
                <a16:creationId xmlns:a16="http://schemas.microsoft.com/office/drawing/2014/main" id="{369A207F-F5F3-4461-819E-126B8923E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6826" y="3041651"/>
            <a:ext cx="200025" cy="200025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ru-UA" sz="1400" b="1"/>
              <a:t>P</a:t>
            </a:r>
            <a:endParaRPr lang="ru-RU" altLang="ru-UA" sz="1400" b="1"/>
          </a:p>
        </p:txBody>
      </p:sp>
      <p:sp>
        <p:nvSpPr>
          <p:cNvPr id="9266" name="Line 67">
            <a:extLst>
              <a:ext uri="{FF2B5EF4-FFF2-40B4-BE49-F238E27FC236}">
                <a16:creationId xmlns:a16="http://schemas.microsoft.com/office/drawing/2014/main" id="{5F367119-2396-468E-A1AA-F75FB72AF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9350" y="323532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67" name="Line 68">
            <a:extLst>
              <a:ext uri="{FF2B5EF4-FFF2-40B4-BE49-F238E27FC236}">
                <a16:creationId xmlns:a16="http://schemas.microsoft.com/office/drawing/2014/main" id="{31C1EF48-46C2-4C5D-B9BE-80585AC1D3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98113" y="32162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68" name="Oval 69">
            <a:extLst>
              <a:ext uri="{FF2B5EF4-FFF2-40B4-BE49-F238E27FC236}">
                <a16:creationId xmlns:a16="http://schemas.microsoft.com/office/drawing/2014/main" id="{B3561C66-8046-4701-BB49-C3701D29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064" y="141288"/>
            <a:ext cx="280987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69" name="Oval 24">
            <a:extLst>
              <a:ext uri="{FF2B5EF4-FFF2-40B4-BE49-F238E27FC236}">
                <a16:creationId xmlns:a16="http://schemas.microsoft.com/office/drawing/2014/main" id="{E5A05F7D-C18D-47A9-AEE5-E253E4900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4697414"/>
            <a:ext cx="277812" cy="541337"/>
          </a:xfrm>
          <a:prstGeom prst="ellipse">
            <a:avLst/>
          </a:prstGeom>
          <a:solidFill>
            <a:srgbClr val="D60093"/>
          </a:solidFill>
          <a:ln>
            <a:noFill/>
          </a:ln>
          <a:effectLst>
            <a:prstShdw prst="shdw17" dist="17961" dir="2700000">
              <a:srgbClr val="80005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9270" name="Text Box 71">
            <a:extLst>
              <a:ext uri="{FF2B5EF4-FFF2-40B4-BE49-F238E27FC236}">
                <a16:creationId xmlns:a16="http://schemas.microsoft.com/office/drawing/2014/main" id="{CDC761AB-0F89-4203-B768-5171F6747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9" y="3887788"/>
            <a:ext cx="1406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ru-RU" altLang="ru-UA" sz="1400" b="1"/>
              <a:t>Другие </a:t>
            </a:r>
          </a:p>
          <a:p>
            <a:pPr algn="ctr" eaLnBrk="1" hangingPunct="1"/>
            <a:r>
              <a:rPr lang="ru-RU" altLang="ru-UA" sz="1400" b="1"/>
              <a:t>лиганды</a:t>
            </a:r>
            <a:r>
              <a:rPr lang="en-US" altLang="ru-UA" sz="1400" b="1"/>
              <a:t> </a:t>
            </a:r>
            <a:endParaRPr lang="ru-RU" altLang="ru-UA" sz="14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ÐÐ ÐÐ ÐÐ¦ÐÐÐ¢ÐÐ Ð &#10;ÐÐÐ¡ÐÐÐÐÐ Ð¢ÐÐ¡ÐÐ£ &#10;Ð¡Ð¸Ð½Ð¾ÐºÐ°ÑÐ¾ÑÐ¸Ð´Ð½Ð° Ð·Ð¾Ð½Ð°, Ð´ÑÐ³Ð° &#10;Ð°Ð¾ÑÑÐ¸, Ð¿ÐµÑÐµÐ´ÑÐµÑÐ´Ñ, Ð»ÑÐ²Ð¸Ð¹ &#10;ÑÐ»ÑÐ½Ð¾ÑÐ¾Ðº ÑÐµÑÑÑ &#10;ÐÐÐÐ¬ÐÐÐÐ Ð¢ÐÐ¡ÐÐ£ &#10;ÐÐµÐ»Ð¸ÐºÑ ...">
            <a:extLst>
              <a:ext uri="{FF2B5EF4-FFF2-40B4-BE49-F238E27FC236}">
                <a16:creationId xmlns:a16="http://schemas.microsoft.com/office/drawing/2014/main" id="{006C579B-F9DE-4253-A398-B651C7005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19402" r="5834" b="2377"/>
          <a:stretch/>
        </p:blipFill>
        <p:spPr bwMode="auto">
          <a:xfrm>
            <a:off x="159798" y="0"/>
            <a:ext cx="4758432" cy="322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1FF58E-6AC7-4F1A-9ABD-9AC2D10FF18E}"/>
              </a:ext>
            </a:extLst>
          </p:cNvPr>
          <p:cNvSpPr txBox="1"/>
          <p:nvPr/>
        </p:nvSpPr>
        <p:spPr>
          <a:xfrm>
            <a:off x="3462292" y="352580"/>
            <a:ext cx="5903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/>
              <a:t>Аквапоріни</a:t>
            </a:r>
            <a:endParaRPr lang="ru-UA" sz="2000" b="1" dirty="0"/>
          </a:p>
        </p:txBody>
      </p:sp>
      <p:pic>
        <p:nvPicPr>
          <p:cNvPr id="19460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9F3655B-F96A-4C52-8452-53225868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1" y="3646524"/>
            <a:ext cx="3169236" cy="23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3A68D-4516-4212-A43D-19D3136D1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94" t="18641" r="29660" b="8997"/>
          <a:stretch/>
        </p:blipFill>
        <p:spPr>
          <a:xfrm>
            <a:off x="7430611" y="86250"/>
            <a:ext cx="4589755" cy="4962618"/>
          </a:xfrm>
          <a:prstGeom prst="rect">
            <a:avLst/>
          </a:prstGeom>
        </p:spPr>
      </p:pic>
      <p:pic>
        <p:nvPicPr>
          <p:cNvPr id="19462" name="Picture 6" descr="https://upload.wikimedia.org/wikipedia/commons/2/22/Cell-type_specificity_of_TIP-YFP_expression_in_the_root_axis_cropped.jpg">
            <a:extLst>
              <a:ext uri="{FF2B5EF4-FFF2-40B4-BE49-F238E27FC236}">
                <a16:creationId xmlns:a16="http://schemas.microsoft.com/office/drawing/2014/main" id="{8F6D1A1A-2445-46FF-871C-0D7C13E77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-190" r="33371" b="5501"/>
          <a:stretch/>
        </p:blipFill>
        <p:spPr bwMode="auto">
          <a:xfrm>
            <a:off x="4651899" y="3637648"/>
            <a:ext cx="3799644" cy="30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70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 ÐµÐ·ÑÐ»ÑÑÐ°Ñ Ð¿Ð¾ÑÑÐºÑ Ð·Ð¾Ð±ÑÐ°Ð¶ÐµÐ½Ñ Ð·Ð° Ð·Ð°Ð¿Ð¸ÑÐ¾Ð¼ &quot;(Ð+-ÐÐ¢Ð¤Ð°Ð·Ð°)&quot;">
            <a:extLst>
              <a:ext uri="{FF2B5EF4-FFF2-40B4-BE49-F238E27FC236}">
                <a16:creationId xmlns:a16="http://schemas.microsoft.com/office/drawing/2014/main" id="{A92ADE87-F20B-415F-B580-21D76469B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7" y="202755"/>
            <a:ext cx="5233387" cy="39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CEA6CB-BC80-4D90-9AA4-18AE56FB0D71}"/>
              </a:ext>
            </a:extLst>
          </p:cNvPr>
          <p:cNvSpPr/>
          <p:nvPr/>
        </p:nvSpPr>
        <p:spPr>
          <a:xfrm>
            <a:off x="377117" y="4623920"/>
            <a:ext cx="108425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гідролізу</a:t>
            </a:r>
            <a:r>
              <a:rPr lang="ru-RU" dirty="0"/>
              <a:t> АТФ переносить </a:t>
            </a:r>
            <a:r>
              <a:rPr lang="ru-RU" dirty="0" err="1"/>
              <a:t>із</a:t>
            </a:r>
            <a:r>
              <a:rPr lang="ru-RU" dirty="0"/>
              <a:t> цитозолю в </a:t>
            </a:r>
            <a:r>
              <a:rPr lang="ru-RU" dirty="0" err="1"/>
              <a:t>позаклітинний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іони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заряд </a:t>
            </a:r>
            <a:r>
              <a:rPr lang="ru-RU" dirty="0" err="1"/>
              <a:t>назовні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Електрохімічний</a:t>
            </a:r>
            <a:r>
              <a:rPr lang="ru-RU" dirty="0"/>
              <a:t> </a:t>
            </a:r>
            <a:r>
              <a:rPr lang="ru-RU" dirty="0" err="1"/>
              <a:t>градієнт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en-US" dirty="0"/>
              <a:t>Na+, K+-AT</a:t>
            </a:r>
            <a:r>
              <a:rPr lang="ru-RU" dirty="0"/>
              <a:t>Фазою, є </a:t>
            </a:r>
            <a:r>
              <a:rPr lang="ru-RU" dirty="0" err="1"/>
              <a:t>необхідним</a:t>
            </a:r>
            <a:r>
              <a:rPr lang="ru-RU" dirty="0"/>
              <a:t> для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залучається</a:t>
            </a:r>
            <a:r>
              <a:rPr lang="ru-RU" dirty="0"/>
              <a:t> у </a:t>
            </a:r>
            <a:r>
              <a:rPr lang="ru-RU" dirty="0" err="1"/>
              <a:t>вторинно-активний</a:t>
            </a:r>
            <a:r>
              <a:rPr lang="ru-RU" dirty="0"/>
              <a:t> транспорт через мембрану низки </a:t>
            </a:r>
            <a:r>
              <a:rPr lang="ru-RU" dirty="0" err="1"/>
              <a:t>сполук</a:t>
            </a:r>
            <a:r>
              <a:rPr lang="ru-RU" dirty="0"/>
              <a:t>, у передачу </a:t>
            </a:r>
            <a:r>
              <a:rPr lang="ru-RU" dirty="0" err="1"/>
              <a:t>нервового</a:t>
            </a:r>
            <a:r>
              <a:rPr lang="ru-RU" dirty="0"/>
              <a:t> </a:t>
            </a:r>
            <a:r>
              <a:rPr lang="ru-RU" dirty="0" err="1"/>
              <a:t>імпульсу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UA" dirty="0"/>
          </a:p>
        </p:txBody>
      </p:sp>
      <p:pic>
        <p:nvPicPr>
          <p:cNvPr id="20484" name="Picture 4" descr="Ð ÐµÐ·ÑÐ»ÑÑÐ°Ñ Ð¿Ð¾ÑÑÐºÑ Ð·Ð¾Ð±ÑÐ°Ð¶ÐµÐ½Ñ Ð·Ð° Ð·Ð°Ð¿Ð¸ÑÐ¾Ð¼ &quot;ÐºÐ°Ð»Ð¸Ð¹ Ð½Ð°ÑÑÐ¸ÐµÐ²Ð°Ñ Ð°ÑÑÐ°Ð·Ð°&quot;">
            <a:extLst>
              <a:ext uri="{FF2B5EF4-FFF2-40B4-BE49-F238E27FC236}">
                <a16:creationId xmlns:a16="http://schemas.microsoft.com/office/drawing/2014/main" id="{13C0155A-974E-421F-97FC-88550D51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71" y="202756"/>
            <a:ext cx="4845912" cy="447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31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 ÐµÐ·ÑÐ»ÑÑÐ°Ñ Ð¿Ð¾ÑÑÐºÑ Ð·Ð¾Ð±ÑÐ°Ð¶ÐµÐ½Ñ Ð·Ð° Ð·Ð°Ð¿Ð¸ÑÐ¾Ð¼ &quot;Ca2+-ATÐ¤Ð°Ð·Ð¸&quot;">
            <a:extLst>
              <a:ext uri="{FF2B5EF4-FFF2-40B4-BE49-F238E27FC236}">
                <a16:creationId xmlns:a16="http://schemas.microsoft.com/office/drawing/2014/main" id="{06303326-FFC3-4443-8F2E-B040C453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212" y="502684"/>
            <a:ext cx="8135336" cy="609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A110A8-17FC-41E5-A421-56C6A7EB0F1D}"/>
              </a:ext>
            </a:extLst>
          </p:cNvPr>
          <p:cNvSpPr/>
          <p:nvPr/>
        </p:nvSpPr>
        <p:spPr>
          <a:xfrm>
            <a:off x="322556" y="362750"/>
            <a:ext cx="26692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dirty="0" err="1"/>
              <a:t>Різні</a:t>
            </a:r>
            <a:r>
              <a:rPr lang="ru-UA" dirty="0"/>
              <a:t> </a:t>
            </a:r>
            <a:r>
              <a:rPr lang="ru-UA" dirty="0" err="1"/>
              <a:t>форми</a:t>
            </a:r>
            <a:r>
              <a:rPr lang="ru-UA" dirty="0"/>
              <a:t> Ca2+-</a:t>
            </a:r>
            <a:r>
              <a:rPr lang="ru-UA" dirty="0" err="1"/>
              <a:t>ATФази</a:t>
            </a:r>
            <a:r>
              <a:rPr lang="ru-UA" dirty="0"/>
              <a:t>, </a:t>
            </a:r>
            <a:r>
              <a:rPr lang="ru-UA" dirty="0" err="1"/>
              <a:t>локалізовані</a:t>
            </a:r>
            <a:r>
              <a:rPr lang="ru-UA" dirty="0"/>
              <a:t> у ПМ та ЕПР, </a:t>
            </a:r>
            <a:r>
              <a:rPr lang="ru-UA" dirty="0" err="1"/>
              <a:t>причетні</a:t>
            </a:r>
            <a:r>
              <a:rPr lang="ru-UA" dirty="0"/>
              <a:t> до </a:t>
            </a:r>
            <a:r>
              <a:rPr lang="ru-UA" dirty="0" err="1"/>
              <a:t>підтримання</a:t>
            </a:r>
            <a:r>
              <a:rPr lang="ru-UA" dirty="0"/>
              <a:t> </a:t>
            </a:r>
            <a:r>
              <a:rPr lang="ru-UA" dirty="0" err="1"/>
              <a:t>цитозольної</a:t>
            </a:r>
            <a:r>
              <a:rPr lang="ru-UA" dirty="0"/>
              <a:t> </a:t>
            </a:r>
            <a:r>
              <a:rPr lang="ru-UA" dirty="0" err="1"/>
              <a:t>концентрації</a:t>
            </a:r>
            <a:r>
              <a:rPr lang="ru-UA" dirty="0"/>
              <a:t> Ca2+ на </a:t>
            </a:r>
            <a:r>
              <a:rPr lang="ru-UA" dirty="0" err="1"/>
              <a:t>низькому</a:t>
            </a:r>
            <a:r>
              <a:rPr lang="ru-UA" dirty="0"/>
              <a:t> </a:t>
            </a:r>
            <a:r>
              <a:rPr lang="ru-UA" dirty="0" err="1"/>
              <a:t>рівні</a:t>
            </a:r>
            <a:r>
              <a:rPr lang="ru-UA" dirty="0"/>
              <a:t> (</a:t>
            </a:r>
            <a:r>
              <a:rPr lang="ru-UA" dirty="0" err="1"/>
              <a:t>вміст</a:t>
            </a:r>
            <a:r>
              <a:rPr lang="ru-UA" dirty="0"/>
              <a:t> </a:t>
            </a:r>
            <a:r>
              <a:rPr lang="ru-UA" dirty="0" err="1"/>
              <a:t>калію</a:t>
            </a:r>
            <a:r>
              <a:rPr lang="ru-UA" dirty="0"/>
              <a:t> у </a:t>
            </a:r>
            <a:r>
              <a:rPr lang="ru-UA" dirty="0" err="1"/>
              <a:t>клітині</a:t>
            </a:r>
            <a:r>
              <a:rPr lang="ru-UA" dirty="0"/>
              <a:t> у </a:t>
            </a:r>
            <a:r>
              <a:rPr lang="ru-UA" dirty="0" err="1"/>
              <a:t>стані</a:t>
            </a:r>
            <a:r>
              <a:rPr lang="ru-UA" dirty="0"/>
              <a:t> </a:t>
            </a:r>
            <a:r>
              <a:rPr lang="ru-UA" dirty="0" err="1"/>
              <a:t>спокою</a:t>
            </a:r>
            <a:r>
              <a:rPr lang="ru-UA" dirty="0"/>
              <a:t> становить 10</a:t>
            </a:r>
            <a:r>
              <a:rPr lang="ru-UA" baseline="30000" dirty="0"/>
              <a:t>−7</a:t>
            </a:r>
            <a:r>
              <a:rPr lang="ru-UA" dirty="0"/>
              <a:t> моль/л, </a:t>
            </a:r>
            <a:r>
              <a:rPr lang="ru-UA" dirty="0" err="1"/>
              <a:t>тоді</a:t>
            </a:r>
            <a:r>
              <a:rPr lang="ru-UA" dirty="0"/>
              <a:t> як поза </a:t>
            </a:r>
            <a:r>
              <a:rPr lang="ru-UA" dirty="0" err="1"/>
              <a:t>клітиною</a:t>
            </a:r>
            <a:r>
              <a:rPr lang="ru-UA" dirty="0"/>
              <a:t> – 10</a:t>
            </a:r>
            <a:r>
              <a:rPr lang="ru-UA" baseline="30000" dirty="0"/>
              <a:t>−3</a:t>
            </a:r>
            <a:r>
              <a:rPr lang="ru-UA" dirty="0"/>
              <a:t>моль/л) шляхом активного транспорту </a:t>
            </a:r>
            <a:r>
              <a:rPr lang="ru-UA" dirty="0" err="1"/>
              <a:t>іонів</a:t>
            </a:r>
            <a:r>
              <a:rPr lang="ru-UA" dirty="0"/>
              <a:t> Ca2+ </a:t>
            </a:r>
            <a:r>
              <a:rPr lang="ru-UA" dirty="0" err="1"/>
              <a:t>або</a:t>
            </a:r>
            <a:r>
              <a:rPr lang="ru-UA" dirty="0"/>
              <a:t> у </a:t>
            </a:r>
            <a:r>
              <a:rPr lang="ru-UA" dirty="0" err="1"/>
              <a:t>позаклітинне</a:t>
            </a:r>
            <a:r>
              <a:rPr lang="ru-UA" dirty="0"/>
              <a:t> </a:t>
            </a:r>
            <a:r>
              <a:rPr lang="ru-UA" dirty="0" err="1"/>
              <a:t>середовище</a:t>
            </a:r>
            <a:r>
              <a:rPr lang="ru-UA" dirty="0"/>
              <a:t> </a:t>
            </a:r>
            <a:r>
              <a:rPr lang="ru-UA" dirty="0" err="1"/>
              <a:t>або</a:t>
            </a:r>
            <a:r>
              <a:rPr lang="ru-UA" dirty="0"/>
              <a:t> у </a:t>
            </a:r>
            <a:r>
              <a:rPr lang="ru-UA" dirty="0" err="1"/>
              <a:t>внутрішньоклітинне</a:t>
            </a:r>
            <a:r>
              <a:rPr lang="ru-UA" dirty="0"/>
              <a:t> депо</a:t>
            </a:r>
            <a:r>
              <a:rPr lang="uk-UA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19513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 ÐµÐ·ÑÐ»ÑÑÐ°Ñ Ð¿Ð¾ÑÑÐºÑ Ð·Ð¾Ð±ÑÐ°Ð¶ÐµÐ½Ñ Ð·Ð° Ð·Ð°Ð¿Ð¸ÑÐ¾Ð¼ &quot;ÐÐÐ¡-ÑÑÐ°Ð½ÑÐ¿Ð¾ÑÑÐµÑÐ¸&quot;">
            <a:extLst>
              <a:ext uri="{FF2B5EF4-FFF2-40B4-BE49-F238E27FC236}">
                <a16:creationId xmlns:a16="http://schemas.microsoft.com/office/drawing/2014/main" id="{3A15BF1E-6399-4685-A9E4-F2473494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30" y="857249"/>
            <a:ext cx="7429870" cy="55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isum.bionet.nsc.ru/kosterin/lectures/lecture7/membrane_.jpg">
            <a:extLst>
              <a:ext uri="{FF2B5EF4-FFF2-40B4-BE49-F238E27FC236}">
                <a16:creationId xmlns:a16="http://schemas.microsoft.com/office/drawing/2014/main" id="{BB93D3AB-7C47-49B4-AD18-0C2EC5752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8" y="1470163"/>
            <a:ext cx="6667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9BC847-D1A6-4AC8-9C1E-8C0102CF772C}"/>
              </a:ext>
            </a:extLst>
          </p:cNvPr>
          <p:cNvSpPr/>
          <p:nvPr/>
        </p:nvSpPr>
        <p:spPr>
          <a:xfrm>
            <a:off x="7054298" y="3059668"/>
            <a:ext cx="444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фосфатидилетаноламін</a:t>
            </a:r>
            <a:r>
              <a:rPr lang="ru-RU" dirty="0"/>
              <a:t> і </a:t>
            </a:r>
            <a:r>
              <a:rPr lang="ru-RU" dirty="0" err="1"/>
              <a:t>фосфатидилсерин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430988-40CF-4140-9458-FF45F5BB58D9}"/>
              </a:ext>
            </a:extLst>
          </p:cNvPr>
          <p:cNvSpPr/>
          <p:nvPr/>
        </p:nvSpPr>
        <p:spPr>
          <a:xfrm>
            <a:off x="7161784" y="2180847"/>
            <a:ext cx="327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фосфатидилхолін</a:t>
            </a:r>
            <a:r>
              <a:rPr lang="ru-RU" dirty="0"/>
              <a:t> і </a:t>
            </a:r>
            <a:r>
              <a:rPr lang="ru-RU" dirty="0" err="1"/>
              <a:t>сфінгомієлін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D6B11C-E0FE-4951-AD98-56FF702D74DA}"/>
              </a:ext>
            </a:extLst>
          </p:cNvPr>
          <p:cNvSpPr/>
          <p:nvPr/>
        </p:nvSpPr>
        <p:spPr>
          <a:xfrm>
            <a:off x="8419665" y="3651460"/>
            <a:ext cx="239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 </a:t>
            </a:r>
            <a:r>
              <a:rPr lang="ru-UA" dirty="0" err="1"/>
              <a:t>фосфатидилінозитол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852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ÑÐ¾ÑÑÐ¾ÑÐ¸Ð´Ð¸Ð»ÑÐµÑÐ¸Ð½&quot;">
            <a:extLst>
              <a:ext uri="{FF2B5EF4-FFF2-40B4-BE49-F238E27FC236}">
                <a16:creationId xmlns:a16="http://schemas.microsoft.com/office/drawing/2014/main" id="{71726CBA-ABC4-43BA-BC83-6A0B05AEE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t="15545" r="26481" b="2916"/>
          <a:stretch/>
        </p:blipFill>
        <p:spPr bwMode="auto">
          <a:xfrm>
            <a:off x="5942237" y="1562655"/>
            <a:ext cx="5588000" cy="45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 ÐµÐ·ÑÐ»ÑÑÐ°Ñ Ð¿Ð¾ÑÑÐºÑ Ð·Ð¾Ð±ÑÐ°Ð¶ÐµÐ½Ñ Ð·Ð° Ð·Ð°Ð¿Ð¸ÑÐ¾Ð¼ &quot;ÑÐ¾ÑÑÐ°ÑÐ¸Ð´Ð¸Ð»ÑÐ½Ð¾Ð·Ð¸ÑÐ¾Ð»&quot;">
            <a:extLst>
              <a:ext uri="{FF2B5EF4-FFF2-40B4-BE49-F238E27FC236}">
                <a16:creationId xmlns:a16="http://schemas.microsoft.com/office/drawing/2014/main" id="{F3823217-477A-4E41-8B44-8EBD57BD5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5" y="4133966"/>
            <a:ext cx="4027939" cy="23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6C4EC9-7ECF-4D0C-8E49-580E9428AD7B}"/>
              </a:ext>
            </a:extLst>
          </p:cNvPr>
          <p:cNvSpPr/>
          <p:nvPr/>
        </p:nvSpPr>
        <p:spPr>
          <a:xfrm>
            <a:off x="5864087" y="622021"/>
            <a:ext cx="356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dirty="0"/>
              <a:t> </a:t>
            </a:r>
            <a:r>
              <a:rPr lang="ru-RU" sz="2400" b="1" dirty="0"/>
              <a:t>Г</a:t>
            </a:r>
            <a:r>
              <a:rPr lang="ru-UA" sz="2400" b="1" dirty="0" err="1"/>
              <a:t>ліцерофосфоліпіди</a:t>
            </a:r>
            <a:r>
              <a:rPr lang="ru-UA" sz="2400" b="1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C5232-5CD7-4D88-A2C9-08F99AA6FFDB}"/>
              </a:ext>
            </a:extLst>
          </p:cNvPr>
          <p:cNvSpPr/>
          <p:nvPr/>
        </p:nvSpPr>
        <p:spPr>
          <a:xfrm>
            <a:off x="10513168" y="6153618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dirty="0"/>
              <a:t>лецитин</a:t>
            </a:r>
          </a:p>
        </p:txBody>
      </p:sp>
      <p:pic>
        <p:nvPicPr>
          <p:cNvPr id="2058" name="Picture 10" descr="Ð ÐµÐ·ÑÐ»ÑÑÐ°Ñ Ð¿Ð¾ÑÑÐºÑ Ð·Ð¾Ð±ÑÐ°Ð¶ÐµÐ½Ñ Ð·Ð° Ð·Ð°Ð¿Ð¸ÑÐ¾Ð¼ &quot;ÑÐ¾ÑÑÐ°ÑÐ¸Ð´Ð½Ð°Ñ ÐºÐ¸ÑÐ»Ð¾ÑÐ°&quot;">
            <a:extLst>
              <a:ext uri="{FF2B5EF4-FFF2-40B4-BE49-F238E27FC236}">
                <a16:creationId xmlns:a16="http://schemas.microsoft.com/office/drawing/2014/main" id="{39AEF363-46F6-4506-A497-1AB127BE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8" y="925996"/>
            <a:ext cx="2390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11BD8F-690B-4B59-BC1D-D85F581FA0BE}"/>
              </a:ext>
            </a:extLst>
          </p:cNvPr>
          <p:cNvSpPr/>
          <p:nvPr/>
        </p:nvSpPr>
        <p:spPr>
          <a:xfrm>
            <a:off x="831268" y="2976738"/>
            <a:ext cx="220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dirty="0" err="1"/>
              <a:t>фосфатидна</a:t>
            </a:r>
            <a:r>
              <a:rPr lang="ru-UA" dirty="0"/>
              <a:t> кислота</a:t>
            </a:r>
          </a:p>
        </p:txBody>
      </p:sp>
    </p:spTree>
    <p:extLst>
      <p:ext uri="{BB962C8B-B14F-4D97-AF65-F5344CB8AC3E}">
        <p14:creationId xmlns:p14="http://schemas.microsoft.com/office/powerpoint/2010/main" val="165843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6AC00D-81C3-4332-9A95-3B8356A5D66E}"/>
              </a:ext>
            </a:extLst>
          </p:cNvPr>
          <p:cNvSpPr/>
          <p:nvPr/>
        </p:nvSpPr>
        <p:spPr>
          <a:xfrm>
            <a:off x="2392017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UA" b="1" dirty="0" err="1"/>
              <a:t>Жирні</a:t>
            </a:r>
            <a:r>
              <a:rPr lang="ru-UA" b="1" dirty="0"/>
              <a:t> </a:t>
            </a:r>
            <a:r>
              <a:rPr lang="ru-UA" b="1" dirty="0" err="1"/>
              <a:t>кислоти</a:t>
            </a:r>
            <a:r>
              <a:rPr lang="ru-UA" b="1" dirty="0"/>
              <a:t> − </a:t>
            </a:r>
            <a:r>
              <a:rPr lang="ru-UA" b="1" dirty="0" err="1"/>
              <a:t>складові</a:t>
            </a:r>
            <a:r>
              <a:rPr lang="ru-UA" b="1" dirty="0"/>
              <a:t> </a:t>
            </a:r>
            <a:r>
              <a:rPr lang="ru-UA" b="1" dirty="0" err="1"/>
              <a:t>гліцерофосфоліпідів</a:t>
            </a:r>
            <a:endParaRPr lang="uk-UA" b="1" dirty="0"/>
          </a:p>
          <a:p>
            <a:pPr algn="ctr"/>
            <a:r>
              <a:rPr lang="ru-UA" b="1" dirty="0"/>
              <a:t> </a:t>
            </a:r>
          </a:p>
          <a:p>
            <a:r>
              <a:rPr lang="ru-UA" dirty="0" err="1"/>
              <a:t>Лауринова</a:t>
            </a:r>
            <a:r>
              <a:rPr lang="ru-UA" dirty="0"/>
              <a:t> С12:0</a:t>
            </a:r>
            <a:endParaRPr lang="uk-UA" dirty="0"/>
          </a:p>
          <a:p>
            <a:r>
              <a:rPr lang="ru-UA" dirty="0" err="1"/>
              <a:t>Міристинова</a:t>
            </a:r>
            <a:r>
              <a:rPr lang="ru-UA" dirty="0"/>
              <a:t> С14:0 </a:t>
            </a:r>
            <a:endParaRPr lang="uk-UA" dirty="0"/>
          </a:p>
          <a:p>
            <a:r>
              <a:rPr lang="ru-UA" dirty="0" err="1"/>
              <a:t>Пальмітинова</a:t>
            </a:r>
            <a:r>
              <a:rPr lang="ru-UA" dirty="0"/>
              <a:t> </a:t>
            </a:r>
            <a:endParaRPr lang="uk-UA" dirty="0"/>
          </a:p>
          <a:p>
            <a:r>
              <a:rPr lang="ru-UA" dirty="0"/>
              <a:t>С16:0 </a:t>
            </a:r>
            <a:r>
              <a:rPr lang="ru-UA" dirty="0" err="1"/>
              <a:t>Маргаринова</a:t>
            </a:r>
            <a:r>
              <a:rPr lang="ru-UA" dirty="0"/>
              <a:t> </a:t>
            </a:r>
            <a:endParaRPr lang="uk-UA" dirty="0"/>
          </a:p>
          <a:p>
            <a:r>
              <a:rPr lang="ru-UA" dirty="0"/>
              <a:t>С17:0 </a:t>
            </a:r>
            <a:r>
              <a:rPr lang="ru-UA" dirty="0" err="1"/>
              <a:t>Стеаринова</a:t>
            </a:r>
            <a:r>
              <a:rPr lang="ru-UA" dirty="0"/>
              <a:t> С18:0 </a:t>
            </a:r>
            <a:endParaRPr lang="uk-UA" dirty="0"/>
          </a:p>
          <a:p>
            <a:r>
              <a:rPr lang="ru-UA" dirty="0" err="1"/>
              <a:t>Арахінова</a:t>
            </a:r>
            <a:r>
              <a:rPr lang="ru-UA" dirty="0"/>
              <a:t> С20:0 </a:t>
            </a:r>
            <a:endParaRPr lang="uk-UA" dirty="0"/>
          </a:p>
          <a:p>
            <a:r>
              <a:rPr lang="ru-UA" dirty="0" err="1"/>
              <a:t>Бегенова</a:t>
            </a:r>
            <a:r>
              <a:rPr lang="ru-UA" dirty="0"/>
              <a:t> С22:0 </a:t>
            </a:r>
            <a:endParaRPr lang="uk-UA" dirty="0"/>
          </a:p>
          <a:p>
            <a:r>
              <a:rPr lang="ru-UA" dirty="0" err="1"/>
              <a:t>Лігноцеринова</a:t>
            </a:r>
            <a:r>
              <a:rPr lang="ru-UA" dirty="0"/>
              <a:t> С24:0 </a:t>
            </a:r>
            <a:endParaRPr lang="uk-UA" dirty="0"/>
          </a:p>
          <a:p>
            <a:r>
              <a:rPr lang="ru-UA" dirty="0" err="1"/>
              <a:t>Пальмітоолеїнова</a:t>
            </a:r>
            <a:r>
              <a:rPr lang="ru-UA" dirty="0"/>
              <a:t> С16:1(9) </a:t>
            </a:r>
            <a:endParaRPr lang="uk-UA" dirty="0"/>
          </a:p>
          <a:p>
            <a:r>
              <a:rPr lang="ru-UA" dirty="0" err="1"/>
              <a:t>Олеїнова</a:t>
            </a:r>
            <a:r>
              <a:rPr lang="ru-UA" dirty="0"/>
              <a:t> С18:1(9цис) </a:t>
            </a:r>
            <a:endParaRPr lang="uk-UA" dirty="0"/>
          </a:p>
          <a:p>
            <a:r>
              <a:rPr lang="ru-UA" dirty="0" err="1"/>
              <a:t>Елаїдинова</a:t>
            </a:r>
            <a:r>
              <a:rPr lang="ru-UA" dirty="0"/>
              <a:t> С18:1(9транс) </a:t>
            </a:r>
            <a:endParaRPr lang="uk-UA" dirty="0"/>
          </a:p>
          <a:p>
            <a:r>
              <a:rPr lang="ru-UA" dirty="0" err="1"/>
              <a:t>Вакценова</a:t>
            </a:r>
            <a:r>
              <a:rPr lang="ru-UA" dirty="0"/>
              <a:t> С18:1(7) </a:t>
            </a:r>
            <a:endParaRPr lang="uk-UA" dirty="0"/>
          </a:p>
          <a:p>
            <a:r>
              <a:rPr lang="ru-UA" dirty="0" err="1"/>
              <a:t>Невронова</a:t>
            </a:r>
            <a:r>
              <a:rPr lang="ru-UA" dirty="0"/>
              <a:t> С24:1(9) </a:t>
            </a:r>
            <a:endParaRPr lang="uk-UA" dirty="0"/>
          </a:p>
          <a:p>
            <a:r>
              <a:rPr lang="ru-UA" dirty="0" err="1"/>
              <a:t>Лінолева</a:t>
            </a:r>
            <a:r>
              <a:rPr lang="ru-UA" dirty="0"/>
              <a:t> С18:2(9,12) </a:t>
            </a:r>
            <a:endParaRPr lang="uk-UA" dirty="0"/>
          </a:p>
          <a:p>
            <a:r>
              <a:rPr lang="ru-UA" dirty="0" err="1"/>
              <a:t>Ліноленова</a:t>
            </a:r>
            <a:r>
              <a:rPr lang="ru-UA" dirty="0"/>
              <a:t> С18:3(9,12,15) </a:t>
            </a:r>
            <a:endParaRPr lang="uk-UA" dirty="0"/>
          </a:p>
          <a:p>
            <a:r>
              <a:rPr lang="ru-UA" dirty="0" err="1"/>
              <a:t>Арахідонова</a:t>
            </a:r>
            <a:r>
              <a:rPr lang="ru-UA" dirty="0"/>
              <a:t> С20:4(5,8,11,14) </a:t>
            </a:r>
            <a:endParaRPr lang="uk-UA" dirty="0"/>
          </a:p>
          <a:p>
            <a:r>
              <a:rPr lang="ru-UA" dirty="0" err="1"/>
              <a:t>Клупанодонова</a:t>
            </a:r>
            <a:r>
              <a:rPr lang="ru-UA" dirty="0"/>
              <a:t> С22:5(7,10,13,16,19) </a:t>
            </a:r>
            <a:endParaRPr lang="uk-UA" dirty="0"/>
          </a:p>
          <a:p>
            <a:r>
              <a:rPr lang="ru-UA" dirty="0" err="1"/>
              <a:t>Докозагексаенова</a:t>
            </a:r>
            <a:r>
              <a:rPr lang="ru-UA" dirty="0"/>
              <a:t> С22:6(4,7,10,13,16,19) </a:t>
            </a:r>
          </a:p>
          <a:p>
            <a:r>
              <a:rPr lang="ru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46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 ÐµÐ·ÑÐ»ÑÑÐ°Ñ Ð¿Ð¾ÑÑÐºÑ Ð·Ð¾Ð±ÑÐ°Ð¶ÐµÐ½Ñ Ð·Ð° Ð·Ð°Ð¿Ð¸ÑÐ¾Ð¼ &quot;ÑÑÑÐ½Ð³Ð¾Ð·Ð¸Ð½&quot;">
            <a:extLst>
              <a:ext uri="{FF2B5EF4-FFF2-40B4-BE49-F238E27FC236}">
                <a16:creationId xmlns:a16="http://schemas.microsoft.com/office/drawing/2014/main" id="{889ADCC8-50A4-4481-814D-90E9FCE6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48" y="3539367"/>
            <a:ext cx="7304671" cy="238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 ÐµÐ·ÑÐ»ÑÑÐ°Ñ Ð¿Ð¾ÑÑÐºÑ Ð·Ð¾Ð±ÑÐ°Ð¶ÐµÐ½Ñ Ð·Ð° Ð·Ð°Ð¿Ð¸ÑÐ¾Ð¼ &quot;ÑÑÑÐ½Ð³Ð¾Ð·Ð¸Ð½&quot;">
            <a:extLst>
              <a:ext uri="{FF2B5EF4-FFF2-40B4-BE49-F238E27FC236}">
                <a16:creationId xmlns:a16="http://schemas.microsoft.com/office/drawing/2014/main" id="{052ED6C2-17FC-42F8-8A5F-10DBE47B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69" y="1570382"/>
            <a:ext cx="4384329" cy="13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BA4BDF-E543-46B4-AA33-7DE8454BAC93}"/>
              </a:ext>
            </a:extLst>
          </p:cNvPr>
          <p:cNvSpPr/>
          <p:nvPr/>
        </p:nvSpPr>
        <p:spPr>
          <a:xfrm>
            <a:off x="7560385" y="596348"/>
            <a:ext cx="3462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Сфінгофосфоліпіди</a:t>
            </a:r>
            <a:endParaRPr lang="ru-UA" sz="2800" b="1" dirty="0"/>
          </a:p>
        </p:txBody>
      </p:sp>
      <p:pic>
        <p:nvPicPr>
          <p:cNvPr id="5126" name="Picture 6" descr="Ð ÐµÐ·ÑÐ»ÑÑÐ°Ñ Ð¿Ð¾ÑÑÐºÑ Ð·Ð¾Ð±ÑÐ°Ð¶ÐµÐ½Ñ Ð·Ð° Ð·Ð°Ð¿Ð¸ÑÐ¾Ð¼ &quot;ÑÑÑÐ½Ð³Ð¾ÑÐ¾ÑÑÐ¾Ð»ÑÐ¿ÑÐ´Ð¸&quot;">
            <a:extLst>
              <a:ext uri="{FF2B5EF4-FFF2-40B4-BE49-F238E27FC236}">
                <a16:creationId xmlns:a16="http://schemas.microsoft.com/office/drawing/2014/main" id="{30F300BD-A426-45D8-8905-E0A50438C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8" t="78928" r="15795" b="9135"/>
          <a:stretch/>
        </p:blipFill>
        <p:spPr bwMode="auto">
          <a:xfrm>
            <a:off x="8407167" y="5289411"/>
            <a:ext cx="851471" cy="2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2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 ÐµÐ·ÑÐ»ÑÑÐ°Ñ Ð¿Ð¾ÑÑÐºÑ Ð·Ð¾Ð±ÑÐ°Ð¶ÐµÐ½Ñ Ð·Ð° Ð·Ð°Ð¿Ð¸ÑÐ¾Ð¼ &quot;ÑÐ¾ÑÑÐ¾ÑÐ¸Ð´Ð¸Ð»ÑÐµÑÐ¸Ð½&quot;">
            <a:extLst>
              <a:ext uri="{FF2B5EF4-FFF2-40B4-BE49-F238E27FC236}">
                <a16:creationId xmlns:a16="http://schemas.microsoft.com/office/drawing/2014/main" id="{462A8B58-0FED-4804-9AC1-487E229B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90" y="1663460"/>
            <a:ext cx="5674967" cy="425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 ÐµÐ·ÑÐ»ÑÑÐ°Ñ Ð¿Ð¾ÑÑÐºÑ Ð·Ð¾Ð±ÑÐ°Ð¶ÐµÐ½Ñ Ð·Ð° Ð·Ð°Ð¿Ð¸ÑÐ¾Ð¼ &quot;ÑÐ¾Ð»ÐµÑÑÐµÑÐ¾Ð»&quot;">
            <a:extLst>
              <a:ext uri="{FF2B5EF4-FFF2-40B4-BE49-F238E27FC236}">
                <a16:creationId xmlns:a16="http://schemas.microsoft.com/office/drawing/2014/main" id="{1AF87C23-2D4D-4915-9C83-30C4DAB66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-694" r="-1823" b="11910"/>
          <a:stretch/>
        </p:blipFill>
        <p:spPr bwMode="auto">
          <a:xfrm>
            <a:off x="218661" y="785191"/>
            <a:ext cx="5252488" cy="25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1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C3695-3D55-4FFE-B8DF-F26A1A1C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84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/>
              <a:t>Гліколіпіди</a:t>
            </a:r>
            <a:r>
              <a:rPr lang="ru-RU" sz="2400" b="1" dirty="0"/>
              <a:t>, </a:t>
            </a:r>
            <a:r>
              <a:rPr lang="ru-RU" sz="2400" b="1" dirty="0" err="1"/>
              <a:t>Гліцерогліколіпіди</a:t>
            </a:r>
            <a:r>
              <a:rPr lang="ru-RU" sz="2400" b="1" dirty="0"/>
              <a:t>, </a:t>
            </a:r>
            <a:r>
              <a:rPr lang="ru-RU" sz="2400" b="1" dirty="0" err="1"/>
              <a:t>Сфінгогліколіпіди</a:t>
            </a:r>
            <a:endParaRPr lang="ru-UA" sz="2400" b="1" dirty="0"/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ÑÐµÑÐµÐ±ÑÐ¾Ð·Ð¸Ð´Ð¸&quot;">
            <a:extLst>
              <a:ext uri="{FF2B5EF4-FFF2-40B4-BE49-F238E27FC236}">
                <a16:creationId xmlns:a16="http://schemas.microsoft.com/office/drawing/2014/main" id="{7A83DBD0-2337-47F8-9031-D198519A3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118791" cy="23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 ÐµÐ·ÑÐ»ÑÑÐ°Ñ Ð¿Ð¾ÑÑÐºÑ Ð·Ð¾Ð±ÑÐ°Ð¶ÐµÐ½Ñ Ð·Ð° Ð·Ð°Ð¿Ð¸ÑÐ¾Ð¼ &quot;ÑÐµÑÐµÐ±ÑÐ¾Ð·Ð¸Ð´Ð¸&quot;">
            <a:extLst>
              <a:ext uri="{FF2B5EF4-FFF2-40B4-BE49-F238E27FC236}">
                <a16:creationId xmlns:a16="http://schemas.microsoft.com/office/drawing/2014/main" id="{354F8453-CDED-4319-A6B8-F64CB16189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62" y="1626256"/>
            <a:ext cx="4249029" cy="28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1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6306FE-5E9C-4166-9DFE-DE5EEDD70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4" t="27101" r="28750" b="6522"/>
          <a:stretch/>
        </p:blipFill>
        <p:spPr>
          <a:xfrm>
            <a:off x="89451" y="129207"/>
            <a:ext cx="5456584" cy="4552123"/>
          </a:xfrm>
          <a:prstGeom prst="rect">
            <a:avLst/>
          </a:prstGeom>
        </p:spPr>
      </p:pic>
      <p:pic>
        <p:nvPicPr>
          <p:cNvPr id="4098" name="Picture 2" descr="Ð ÐµÐ·ÑÐ»ÑÑÐ°Ñ Ð¿Ð¾ÑÑÐºÑ Ð·Ð¾Ð±ÑÐ°Ð¶ÐµÐ½Ñ Ð·Ð° Ð·Ð°Ð¿Ð¸ÑÐ¾Ð¼ &quot;ÑÐ¾ÑÑÐ¾ÑÐ¸Ð´Ð¸Ð»ÑÐµÑÐ¸Ð½ Ð½Ð° Ð¿Ð¾Ð²ÐµÑÑÐ½Ñ&quot;">
            <a:extLst>
              <a:ext uri="{FF2B5EF4-FFF2-40B4-BE49-F238E27FC236}">
                <a16:creationId xmlns:a16="http://schemas.microsoft.com/office/drawing/2014/main" id="{18E735C8-8946-4C8B-A9FF-BE1F4699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87" y="4536800"/>
            <a:ext cx="6427306" cy="21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Ð»ÑÐ¿ÑÐ´Ð½Ð¸Ð¹ ÑÐ°ÑÑ&quot;">
            <a:extLst>
              <a:ext uri="{FF2B5EF4-FFF2-40B4-BE49-F238E27FC236}">
                <a16:creationId xmlns:a16="http://schemas.microsoft.com/office/drawing/2014/main" id="{66BB6A0E-CF20-4663-A7E6-695BAF7AF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5273" r="2473" b="15553"/>
          <a:stretch/>
        </p:blipFill>
        <p:spPr bwMode="auto">
          <a:xfrm>
            <a:off x="5542723" y="176141"/>
            <a:ext cx="6639340" cy="42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58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533</Words>
  <Application>Microsoft Office PowerPoint</Application>
  <PresentationFormat>Широкоэкранный</PresentationFormat>
  <Paragraphs>100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Roboto</vt:lpstr>
      <vt:lpstr>Тема Office</vt:lpstr>
      <vt:lpstr>Біомембрани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Гліколіпіди, Гліцерогліколіпіди, Сфінгогліколіпіди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helenVoit@gmail.com</cp:lastModifiedBy>
  <cp:revision>29</cp:revision>
  <dcterms:created xsi:type="dcterms:W3CDTF">2019-09-11T17:17:33Z</dcterms:created>
  <dcterms:modified xsi:type="dcterms:W3CDTF">2020-09-07T09:57:53Z</dcterms:modified>
</cp:coreProperties>
</file>