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7"/>
  </p:notesMasterIdLst>
  <p:sldIdLst>
    <p:sldId id="256" r:id="rId2"/>
    <p:sldId id="257" r:id="rId3"/>
    <p:sldId id="272" r:id="rId4"/>
    <p:sldId id="258" r:id="rId5"/>
    <p:sldId id="274" r:id="rId6"/>
    <p:sldId id="275" r:id="rId7"/>
    <p:sldId id="273" r:id="rId8"/>
    <p:sldId id="276" r:id="rId9"/>
    <p:sldId id="278" r:id="rId10"/>
    <p:sldId id="280" r:id="rId11"/>
    <p:sldId id="284" r:id="rId12"/>
    <p:sldId id="279" r:id="rId13"/>
    <p:sldId id="281" r:id="rId14"/>
    <p:sldId id="285" r:id="rId15"/>
    <p:sldId id="2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EA3BF-7DBF-46FF-953E-F7D45F91D52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C3C3B-A29B-4295-B8BE-692DA7D4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C3C3B-A29B-4295-B8BE-692DA7D4081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3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3CE7-9A13-4220-A70E-B2BB60AB1F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A41E-A831-4733-8773-FFF58685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6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3CE7-9A13-4220-A70E-B2BB60AB1F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A41E-A831-4733-8773-FFF58685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2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3CE7-9A13-4220-A70E-B2BB60AB1F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A41E-A831-4733-8773-FFF58685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3CE7-9A13-4220-A70E-B2BB60AB1F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A41E-A831-4733-8773-FFF58685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3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3CE7-9A13-4220-A70E-B2BB60AB1F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A41E-A831-4733-8773-FFF58685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5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3CE7-9A13-4220-A70E-B2BB60AB1F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A41E-A831-4733-8773-FFF58685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0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3CE7-9A13-4220-A70E-B2BB60AB1F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A41E-A831-4733-8773-FFF58685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4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3CE7-9A13-4220-A70E-B2BB60AB1F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A41E-A831-4733-8773-FFF58685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1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3CE7-9A13-4220-A70E-B2BB60AB1F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A41E-A831-4733-8773-FFF58685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1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3CE7-9A13-4220-A70E-B2BB60AB1F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A41E-A831-4733-8773-FFF58685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3CE7-9A13-4220-A70E-B2BB60AB1F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A41E-A831-4733-8773-FFF58685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3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3CE7-9A13-4220-A70E-B2BB60AB1F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DA41E-A831-4733-8773-FFF58685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1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64" y="1342351"/>
            <a:ext cx="8825658" cy="2677648"/>
          </a:xfrm>
        </p:spPr>
        <p:txBody>
          <a:bodyPr/>
          <a:lstStyle/>
          <a:p>
            <a:r>
              <a:rPr lang="ru-RU" dirty="0" smtClean="0"/>
              <a:t>Анатомо-</a:t>
            </a:r>
            <a:r>
              <a:rPr lang="ru-RU" dirty="0" err="1" smtClean="0"/>
              <a:t>фізіологічна</a:t>
            </a:r>
            <a:r>
              <a:rPr lang="ru-RU" dirty="0" smtClean="0"/>
              <a:t> характеристика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27" y="748146"/>
            <a:ext cx="78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59101"/>
              </p:ext>
            </p:extLst>
          </p:nvPr>
        </p:nvGraphicFramePr>
        <p:xfrm>
          <a:off x="104931" y="35343"/>
          <a:ext cx="11844263" cy="651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587">
                  <a:extLst>
                    <a:ext uri="{9D8B030D-6E8A-4147-A177-3AD203B41FA5}">
                      <a16:colId xmlns:a16="http://schemas.microsoft.com/office/drawing/2014/main" val="3959999902"/>
                    </a:ext>
                  </a:extLst>
                </a:gridCol>
                <a:gridCol w="6808007">
                  <a:extLst>
                    <a:ext uri="{9D8B030D-6E8A-4147-A177-3AD203B41FA5}">
                      <a16:colId xmlns:a16="http://schemas.microsoft.com/office/drawing/2014/main" val="429120012"/>
                    </a:ext>
                  </a:extLst>
                </a:gridCol>
                <a:gridCol w="3037669">
                  <a:extLst>
                    <a:ext uri="{9D8B030D-6E8A-4147-A177-3AD203B41FA5}">
                      <a16:colId xmlns:a16="http://schemas.microsoft.com/office/drawing/2014/main" val="1587065650"/>
                    </a:ext>
                  </a:extLst>
                </a:gridCol>
              </a:tblGrid>
              <a:tr h="243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Вікові </a:t>
                      </a:r>
                      <a:r>
                        <a:rPr lang="uk-UA" sz="1600" dirty="0" err="1" smtClean="0">
                          <a:effectLst/>
                        </a:rPr>
                        <a:t>периоди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Физичний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розиток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небезпеки вікового періоду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2296117810"/>
                  </a:ext>
                </a:extLst>
              </a:tr>
              <a:tr h="625440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Перший </a:t>
                      </a:r>
                      <a:r>
                        <a:rPr lang="ru-RU" sz="1800" dirty="0" err="1" smtClean="0">
                          <a:effectLst/>
                        </a:rPr>
                        <a:t>період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дитинства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(3–7 </a:t>
                      </a:r>
                      <a:r>
                        <a:rPr lang="ru-RU" sz="1800" dirty="0" err="1" smtClean="0">
                          <a:effectLst/>
                        </a:rPr>
                        <a:t>років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витягування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Шкіра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Відбувається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потовщення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Але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залишається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ризик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легко           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переохолодитися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перегрітися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Кісткова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окостеніння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завершено. Хребет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вже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формою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дорослому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але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тільки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формою.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ваговій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навантаженням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незміцнілий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скелет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Завершується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грудної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клітини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дихання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Дихання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глибоке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рідке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до 7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досягає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23-25 ​​в 1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хвил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Серцево-судинна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система: пульс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продовжує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урежаться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До 7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частота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дорівнює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85-90 в 1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хвил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артеріальний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тиск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- 104/67 мм рт. ст.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Ендокринна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система.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віці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6-7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спостерігається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прискорення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сколіоз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</a:p>
                    <a:p>
                      <a:pPr marL="285750" lvl="0" indent="-285750" algn="l">
                        <a:buFontTx/>
                        <a:buChar char="-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порушення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денного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нічного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сну,</a:t>
                      </a:r>
                    </a:p>
                    <a:p>
                      <a:pPr marL="285750" lvl="0" indent="-285750" algn="l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рухова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активність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зниження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апетиту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аж до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анорексії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функціональні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порушення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нервової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поява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неадекватних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реакцій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плаксивість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підвищена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дратівливість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войовничість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швидка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стомлюваність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велика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відволікання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 занять,</a:t>
                      </a: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3312772657"/>
                  </a:ext>
                </a:extLst>
              </a:tr>
            </a:tbl>
          </a:graphicData>
        </a:graphic>
      </p:graphicFrame>
      <p:pic>
        <p:nvPicPr>
          <p:cNvPr id="5122" name="Picture 2" descr="Картинки по запросу &quot;ребенок 5 лет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1" y="4732664"/>
            <a:ext cx="3376824" cy="21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27" y="748146"/>
            <a:ext cx="78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641646"/>
              </p:ext>
            </p:extLst>
          </p:nvPr>
        </p:nvGraphicFramePr>
        <p:xfrm>
          <a:off x="104931" y="35343"/>
          <a:ext cx="11844263" cy="651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587">
                  <a:extLst>
                    <a:ext uri="{9D8B030D-6E8A-4147-A177-3AD203B41FA5}">
                      <a16:colId xmlns:a16="http://schemas.microsoft.com/office/drawing/2014/main" val="3959999902"/>
                    </a:ext>
                  </a:extLst>
                </a:gridCol>
                <a:gridCol w="6808007">
                  <a:extLst>
                    <a:ext uri="{9D8B030D-6E8A-4147-A177-3AD203B41FA5}">
                      <a16:colId xmlns:a16="http://schemas.microsoft.com/office/drawing/2014/main" val="429120012"/>
                    </a:ext>
                  </a:extLst>
                </a:gridCol>
                <a:gridCol w="3037669">
                  <a:extLst>
                    <a:ext uri="{9D8B030D-6E8A-4147-A177-3AD203B41FA5}">
                      <a16:colId xmlns:a16="http://schemas.microsoft.com/office/drawing/2014/main" val="1587065650"/>
                    </a:ext>
                  </a:extLst>
                </a:gridCol>
              </a:tblGrid>
              <a:tr h="243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Вікові </a:t>
                      </a:r>
                      <a:r>
                        <a:rPr lang="uk-UA" sz="1600" dirty="0" err="1" smtClean="0">
                          <a:effectLst/>
                        </a:rPr>
                        <a:t>периоди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Физичний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розиток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небезпеки вікового періоду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2296117810"/>
                  </a:ext>
                </a:extLst>
              </a:tr>
              <a:tr h="625440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Перший </a:t>
                      </a:r>
                      <a:r>
                        <a:rPr lang="ru-RU" sz="1800" dirty="0" err="1" smtClean="0">
                          <a:effectLst/>
                        </a:rPr>
                        <a:t>період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дитинства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(3–7 </a:t>
                      </a:r>
                      <a:r>
                        <a:rPr lang="ru-RU" sz="1800" dirty="0" err="1" smtClean="0">
                          <a:effectLst/>
                        </a:rPr>
                        <a:t>років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Проявляються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відмінності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поведінці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хлопчиків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дівчаток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участь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процесах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беруть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залози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 щитовидна,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надниркові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залози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гіпофіз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Починається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підготовка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статевих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залоз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статевого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дозрівання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Імунна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укрепляеется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клітини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імунітету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виробляються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організмом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достатній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Нервова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система.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Закладаються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інтелекту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Запам'ятовує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віршів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малювання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твори,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переінакшування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почутих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Осмислення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початків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моралі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вибираючи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 правило,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моделлю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близьких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родичів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нестійке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часто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знижений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пригнічений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настрій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-.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гострі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алергічна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схильність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початкова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стадія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рахіту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зниження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гемоглобіну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нижньої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стану,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загрозливі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по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гіпотрофії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ожиріння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аномалії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рефракції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>
                        <a:effectLst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3312772657"/>
                  </a:ext>
                </a:extLst>
              </a:tr>
            </a:tbl>
          </a:graphicData>
        </a:graphic>
      </p:graphicFrame>
      <p:pic>
        <p:nvPicPr>
          <p:cNvPr id="5122" name="Picture 2" descr="Картинки по запросу &quot;ребенок 5 лет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4369926"/>
            <a:ext cx="3826519" cy="24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27" y="748146"/>
            <a:ext cx="78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348039"/>
              </p:ext>
            </p:extLst>
          </p:nvPr>
        </p:nvGraphicFramePr>
        <p:xfrm>
          <a:off x="104931" y="35343"/>
          <a:ext cx="11844263" cy="6776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587">
                  <a:extLst>
                    <a:ext uri="{9D8B030D-6E8A-4147-A177-3AD203B41FA5}">
                      <a16:colId xmlns:a16="http://schemas.microsoft.com/office/drawing/2014/main" val="3959999902"/>
                    </a:ext>
                  </a:extLst>
                </a:gridCol>
                <a:gridCol w="6808007">
                  <a:extLst>
                    <a:ext uri="{9D8B030D-6E8A-4147-A177-3AD203B41FA5}">
                      <a16:colId xmlns:a16="http://schemas.microsoft.com/office/drawing/2014/main" val="429120012"/>
                    </a:ext>
                  </a:extLst>
                </a:gridCol>
                <a:gridCol w="3037669">
                  <a:extLst>
                    <a:ext uri="{9D8B030D-6E8A-4147-A177-3AD203B41FA5}">
                      <a16:colId xmlns:a16="http://schemas.microsoft.com/office/drawing/2014/main" val="1587065650"/>
                    </a:ext>
                  </a:extLst>
                </a:gridCol>
              </a:tblGrid>
              <a:tr h="243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Вікові </a:t>
                      </a:r>
                      <a:r>
                        <a:rPr lang="uk-UA" sz="1600" dirty="0" err="1" smtClean="0">
                          <a:effectLst/>
                        </a:rPr>
                        <a:t>периоди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Физичний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розиток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effectLst/>
                        </a:rPr>
                        <a:t>небезпеки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вікового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періоду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2296117810"/>
                  </a:ext>
                </a:extLst>
              </a:tr>
              <a:tr h="62544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effectLst/>
                        </a:rPr>
                        <a:t>Другий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період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дитинства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Чоловіча</a:t>
                      </a:r>
                      <a:r>
                        <a:rPr lang="ru-RU" sz="1800" dirty="0" smtClean="0">
                          <a:effectLst/>
                        </a:rPr>
                        <a:t> стать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8 — 12 </a:t>
                      </a:r>
                      <a:r>
                        <a:rPr lang="ru-RU" sz="1800" dirty="0" err="1" smtClean="0">
                          <a:effectLst/>
                        </a:rPr>
                        <a:t>років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Жіноча</a:t>
                      </a:r>
                      <a:r>
                        <a:rPr lang="ru-RU" sz="1800" dirty="0" smtClean="0">
                          <a:effectLst/>
                        </a:rPr>
                        <a:t> стать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8 — 11 </a:t>
                      </a:r>
                      <a:r>
                        <a:rPr lang="ru-RU" sz="1800" dirty="0" err="1" smtClean="0">
                          <a:effectLst/>
                        </a:rPr>
                        <a:t>років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округлення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сповільнюються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збільшується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1,5-2 кг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Довжина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4-5 см за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Дівчінки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ростуть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активно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Пропорційність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довжини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подібна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дорослим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11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знову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кістки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скелета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починають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швидко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рости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формуються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кісткові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відростки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Апофіз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Посилений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ріст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грудної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клітини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дівчаток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починається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11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а у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хлопчиків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12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Дальнеейшее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внутрішніх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Починається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чіткий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статевий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деморфизм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фізичного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розвитку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Хлопчики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відрізняються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дівчаток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типу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дозрівання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них характерного для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статури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12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основному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закінчується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перферіческого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иннервационного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апарату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рухова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область кори головного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мозку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схожою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сторенію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такою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сколіоз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</a:p>
                    <a:p>
                      <a:pPr marL="285750" lvl="0" indent="-285750" algn="l">
                        <a:buFontTx/>
                        <a:buChar char="-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порушення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денного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нічного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сну,</a:t>
                      </a:r>
                    </a:p>
                    <a:p>
                      <a:pPr marL="285750" lvl="0" indent="-285750" algn="l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рухова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активність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зниження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апетиту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аж до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анорексії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функціональні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порушення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нервової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поява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неадекватних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реакцій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плаксивість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підвищена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дратівливість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войовничість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швидка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стомлюваність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велика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відволікання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 занять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Хвороби</a:t>
                      </a:r>
                      <a:r>
                        <a:rPr lang="uk-UA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шкіри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331277265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" y="4735396"/>
            <a:ext cx="3102503" cy="2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27" y="748146"/>
            <a:ext cx="78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422514"/>
              </p:ext>
            </p:extLst>
          </p:nvPr>
        </p:nvGraphicFramePr>
        <p:xfrm>
          <a:off x="104931" y="35343"/>
          <a:ext cx="11844263" cy="651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546">
                  <a:extLst>
                    <a:ext uri="{9D8B030D-6E8A-4147-A177-3AD203B41FA5}">
                      <a16:colId xmlns:a16="http://schemas.microsoft.com/office/drawing/2014/main" val="3959999902"/>
                    </a:ext>
                  </a:extLst>
                </a:gridCol>
                <a:gridCol w="6942048">
                  <a:extLst>
                    <a:ext uri="{9D8B030D-6E8A-4147-A177-3AD203B41FA5}">
                      <a16:colId xmlns:a16="http://schemas.microsoft.com/office/drawing/2014/main" val="429120012"/>
                    </a:ext>
                  </a:extLst>
                </a:gridCol>
                <a:gridCol w="3037669">
                  <a:extLst>
                    <a:ext uri="{9D8B030D-6E8A-4147-A177-3AD203B41FA5}">
                      <a16:colId xmlns:a16="http://schemas.microsoft.com/office/drawing/2014/main" val="1587065650"/>
                    </a:ext>
                  </a:extLst>
                </a:gridCol>
              </a:tblGrid>
              <a:tr h="243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Вікові </a:t>
                      </a:r>
                      <a:r>
                        <a:rPr lang="uk-UA" sz="1600" dirty="0" err="1" smtClean="0">
                          <a:effectLst/>
                        </a:rPr>
                        <a:t>периоди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Физичний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розиток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небезпеки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вікового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періоду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2296117810"/>
                  </a:ext>
                </a:extLst>
              </a:tr>
              <a:tr h="6254405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Підлітковий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вік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Чоловіча</a:t>
                      </a:r>
                      <a:r>
                        <a:rPr lang="ru-RU" sz="1800" dirty="0" smtClean="0">
                          <a:effectLst/>
                        </a:rPr>
                        <a:t> стать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13 — 16 </a:t>
                      </a:r>
                      <a:r>
                        <a:rPr lang="ru-RU" sz="1800" dirty="0" err="1" smtClean="0">
                          <a:effectLst/>
                        </a:rPr>
                        <a:t>років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Жіноча</a:t>
                      </a:r>
                      <a:r>
                        <a:rPr lang="ru-RU" sz="1800" dirty="0" smtClean="0">
                          <a:effectLst/>
                        </a:rPr>
                        <a:t> стать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12 — 15 </a:t>
                      </a:r>
                      <a:r>
                        <a:rPr lang="ru-RU" sz="1800" dirty="0" err="1" smtClean="0">
                          <a:effectLst/>
                        </a:rPr>
                        <a:t>років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ІІІ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витягування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пубертатний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стрибок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довжини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хлопчиків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5-8 см.,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Дівчаток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5-7.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Збільшенням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ваги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до 4-6 кг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кінцівок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тулуба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середнього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відділу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грудної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клітини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крові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статевих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гормонів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швидке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 до 17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збільшується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5-7 см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15 - 16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увелічіваетсяв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рази.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Остаточне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елементів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суглобів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прискорення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хребта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дівчаток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12-13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хлопчиків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до 13-14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тазові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кістки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одну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закінчується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12-15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дівчаток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в 13-16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хлопчиків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Починається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зрощення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крижових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хребців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єдину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кістку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крижі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Хвороби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дихання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Психічні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розлади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розлади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поведінки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нервової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серцево-судинної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травної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Інфекційних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паразитарних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Травми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Хвороби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шкіри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Хвороби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травної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кістково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м'язової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endParaRPr lang="ru-RU" sz="1600" dirty="0">
                        <a:effectLst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331277265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" y="4395924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27" y="748146"/>
            <a:ext cx="78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196089"/>
              </p:ext>
            </p:extLst>
          </p:nvPr>
        </p:nvGraphicFramePr>
        <p:xfrm>
          <a:off x="104931" y="35343"/>
          <a:ext cx="11844263" cy="651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546">
                  <a:extLst>
                    <a:ext uri="{9D8B030D-6E8A-4147-A177-3AD203B41FA5}">
                      <a16:colId xmlns:a16="http://schemas.microsoft.com/office/drawing/2014/main" val="3959999902"/>
                    </a:ext>
                  </a:extLst>
                </a:gridCol>
                <a:gridCol w="6942048">
                  <a:extLst>
                    <a:ext uri="{9D8B030D-6E8A-4147-A177-3AD203B41FA5}">
                      <a16:colId xmlns:a16="http://schemas.microsoft.com/office/drawing/2014/main" val="429120012"/>
                    </a:ext>
                  </a:extLst>
                </a:gridCol>
                <a:gridCol w="3037669">
                  <a:extLst>
                    <a:ext uri="{9D8B030D-6E8A-4147-A177-3AD203B41FA5}">
                      <a16:colId xmlns:a16="http://schemas.microsoft.com/office/drawing/2014/main" val="1587065650"/>
                    </a:ext>
                  </a:extLst>
                </a:gridCol>
              </a:tblGrid>
              <a:tr h="243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Вікові </a:t>
                      </a:r>
                      <a:r>
                        <a:rPr lang="uk-UA" sz="1600" dirty="0" err="1" smtClean="0">
                          <a:effectLst/>
                        </a:rPr>
                        <a:t>периоди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Физичний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розиток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небезпеки вікового періоду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2296117810"/>
                  </a:ext>
                </a:extLst>
              </a:tr>
              <a:tr h="6254405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Підлітковий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вік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Чоловіча</a:t>
                      </a:r>
                      <a:r>
                        <a:rPr lang="ru-RU" sz="1800" dirty="0" smtClean="0">
                          <a:effectLst/>
                        </a:rPr>
                        <a:t> стать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13 — 16 </a:t>
                      </a:r>
                      <a:r>
                        <a:rPr lang="ru-RU" sz="1800" dirty="0" err="1" smtClean="0">
                          <a:effectLst/>
                        </a:rPr>
                        <a:t>років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Жіноча</a:t>
                      </a:r>
                      <a:r>
                        <a:rPr lang="ru-RU" sz="1800" dirty="0" smtClean="0">
                          <a:effectLst/>
                        </a:rPr>
                        <a:t> стать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12 — 15 </a:t>
                      </a:r>
                      <a:r>
                        <a:rPr lang="ru-RU" sz="1800" dirty="0" err="1" smtClean="0">
                          <a:effectLst/>
                        </a:rPr>
                        <a:t>років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ІІІ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витягування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пубертатний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стрибок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13-15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закінчується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відділів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рухового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аналізатораізменяются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рухові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м'язів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швидкість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сила,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спритність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витривалість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відбувається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нерівномірно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гетерохронно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 14-15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мікроструктура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м'язової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тканини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практично не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відрізняється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дихальної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легень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Значно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роль кори головного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мозку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регуляції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поведінки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посилюються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гальмування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поведінка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врівноваженим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психіка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стійка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ніж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підлітків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Пубертат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дівчаток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середньому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починається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віці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9-12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хлопчиків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- 10-13, 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закінчується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дівчат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14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юнаків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до 15.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посилюються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вторинні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статеві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дівчаток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з'являються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менструації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До 12-15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хлопчиків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починається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ріст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волосся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обличчі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пахвових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западинах,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виникають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полюції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перша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статевого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дозрівання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юнаків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Хвороби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дихання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Психічні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розлади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розлади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поведінки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нервової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серцево-судинної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травної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Інфекційних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паразитарних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Травми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Хвороби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шкіри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Хвороби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травної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кістково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м'язової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endParaRPr lang="ru-RU" sz="1600" dirty="0">
                        <a:effectLst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331277265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875"/>
            <a:ext cx="198378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27" y="748146"/>
            <a:ext cx="78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730252"/>
              </p:ext>
            </p:extLst>
          </p:nvPr>
        </p:nvGraphicFramePr>
        <p:xfrm>
          <a:off x="104931" y="35344"/>
          <a:ext cx="11844263" cy="683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587">
                  <a:extLst>
                    <a:ext uri="{9D8B030D-6E8A-4147-A177-3AD203B41FA5}">
                      <a16:colId xmlns:a16="http://schemas.microsoft.com/office/drawing/2014/main" val="3959999902"/>
                    </a:ext>
                  </a:extLst>
                </a:gridCol>
                <a:gridCol w="6808007">
                  <a:extLst>
                    <a:ext uri="{9D8B030D-6E8A-4147-A177-3AD203B41FA5}">
                      <a16:colId xmlns:a16="http://schemas.microsoft.com/office/drawing/2014/main" val="429120012"/>
                    </a:ext>
                  </a:extLst>
                </a:gridCol>
                <a:gridCol w="3037669">
                  <a:extLst>
                    <a:ext uri="{9D8B030D-6E8A-4147-A177-3AD203B41FA5}">
                      <a16:colId xmlns:a16="http://schemas.microsoft.com/office/drawing/2014/main" val="1587065650"/>
                    </a:ext>
                  </a:extLst>
                </a:gridCol>
              </a:tblGrid>
              <a:tr h="367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Вікові </a:t>
                      </a:r>
                      <a:r>
                        <a:rPr lang="uk-UA" sz="1600" dirty="0" err="1" smtClean="0">
                          <a:effectLst/>
                        </a:rPr>
                        <a:t>периоди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Физичний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розиток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effectLst/>
                        </a:rPr>
                        <a:t>небезпеки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вікового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періоду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2296117810"/>
                  </a:ext>
                </a:extLst>
              </a:tr>
              <a:tr h="620466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Юнацький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вік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Чоловіча</a:t>
                      </a:r>
                      <a:r>
                        <a:rPr lang="ru-RU" sz="1800" dirty="0" smtClean="0">
                          <a:effectLst/>
                        </a:rPr>
                        <a:t> стать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17 — 21 </a:t>
                      </a:r>
                      <a:r>
                        <a:rPr lang="ru-RU" sz="1800" dirty="0" err="1" smtClean="0">
                          <a:effectLst/>
                        </a:rPr>
                        <a:t>років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</a:rPr>
                        <a:t>Жіноча</a:t>
                      </a:r>
                      <a:r>
                        <a:rPr lang="ru-RU" sz="1800" dirty="0" smtClean="0">
                          <a:effectLst/>
                        </a:rPr>
                        <a:t> стать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16 — 20 </a:t>
                      </a:r>
                      <a:r>
                        <a:rPr lang="ru-RU" sz="1800" dirty="0" err="1" smtClean="0">
                          <a:effectLst/>
                        </a:rPr>
                        <a:t>років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Остаточно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завершується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статеве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дозрівання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Анатомічна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фізіологічна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зрілість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хлопчиків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Завершено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дозрівання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статевих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вторинних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статевих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мутація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голосу,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гортані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кадика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оволосіння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полюції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дівчаток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встановлений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менструальний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цикл,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закінчено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статевих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запліднення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вагітності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Швидке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збільшенням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Завершенням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систем,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Функціональний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рівнь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Збільшується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товщина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кісток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зміцнюється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зв'язковий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апарат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м'язова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Вдосконалюється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нервова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регуляція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м'язів,формування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вегетативної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ЧСС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досягає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рівня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Узгодженностьв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гормональної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регуляції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обміну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речовин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фізіологічних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роль кори головного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мозку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регуляції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поведінки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посилюються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гальмування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поведінка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врівноваженим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психіка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стійка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статевої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зрілості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err="1" smtClean="0">
                          <a:effectLst/>
                        </a:rPr>
                        <a:t>можуть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страждати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хронічними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захворюваннями</a:t>
                      </a:r>
                      <a:r>
                        <a:rPr lang="ru-RU" sz="1600" dirty="0" smtClean="0">
                          <a:effectLst/>
                        </a:rPr>
                        <a:t>: в </a:t>
                      </a:r>
                      <a:r>
                        <a:rPr lang="ru-RU" sz="1600" dirty="0" err="1" smtClean="0">
                          <a:effectLst/>
                        </a:rPr>
                        <a:t>сфері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ендокринології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гінекології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неврології</a:t>
                      </a:r>
                      <a:r>
                        <a:rPr lang="ru-RU" sz="1600" dirty="0" smtClean="0">
                          <a:effectLst/>
                        </a:rPr>
                        <a:t>.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Часто </a:t>
                      </a:r>
                      <a:r>
                        <a:rPr lang="ru-RU" sz="1600" dirty="0" err="1" smtClean="0">
                          <a:effectLst/>
                        </a:rPr>
                        <a:t>мають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хронічні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захворювання:гастродуоденіт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пієлонефрит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респіраторниеі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алергози</a:t>
                      </a:r>
                      <a:r>
                        <a:rPr lang="ru-RU" sz="1600" dirty="0" smtClean="0">
                          <a:effectLst/>
                        </a:rPr>
                        <a:t> ,</a:t>
                      </a:r>
                      <a:r>
                        <a:rPr lang="ru-RU" sz="1600" dirty="0" err="1" smtClean="0">
                          <a:effectLst/>
                        </a:rPr>
                        <a:t>астми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err="1" smtClean="0">
                          <a:effectLst/>
                        </a:rPr>
                        <a:t>Ожиріння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цукровий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діабет</a:t>
                      </a:r>
                      <a:r>
                        <a:rPr lang="ru-RU" sz="1600" dirty="0" smtClean="0">
                          <a:effectLst/>
                        </a:rPr>
                        <a:t> другого типу, </a:t>
                      </a:r>
                      <a:r>
                        <a:rPr lang="ru-RU" sz="1600" dirty="0" err="1" smtClean="0">
                          <a:effectLst/>
                        </a:rPr>
                        <a:t>виразка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шлунка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гіпертонічна</a:t>
                      </a:r>
                      <a:r>
                        <a:rPr lang="ru-RU" sz="1600" dirty="0" smtClean="0">
                          <a:effectLst/>
                        </a:rPr>
                        <a:t> хвороба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Ішемічні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інсульти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Онкологічні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захворювання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Хвороби</a:t>
                      </a:r>
                      <a:r>
                        <a:rPr lang="ru-RU" sz="1600" dirty="0" smtClean="0">
                          <a:effectLst/>
                        </a:rPr>
                        <a:t> ЛОР-</a:t>
                      </a:r>
                      <a:r>
                        <a:rPr lang="ru-RU" sz="1600" dirty="0" err="1" smtClean="0">
                          <a:effectLst/>
                        </a:rPr>
                        <a:t>органів</a:t>
                      </a:r>
                      <a:r>
                        <a:rPr lang="ru-RU" sz="1600" dirty="0" smtClean="0">
                          <a:effectLst/>
                        </a:rPr>
                        <a:t>: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err="1" smtClean="0">
                          <a:effectLst/>
                        </a:rPr>
                        <a:t>Частие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простудні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захворюваності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аденоідіти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хронічні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тонзиліти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можуть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перерости</a:t>
                      </a:r>
                      <a:r>
                        <a:rPr lang="ru-RU" sz="1600" dirty="0" smtClean="0">
                          <a:effectLst/>
                        </a:rPr>
                        <a:t> в </a:t>
                      </a:r>
                      <a:r>
                        <a:rPr lang="ru-RU" sz="1600" dirty="0" err="1" smtClean="0">
                          <a:effectLst/>
                        </a:rPr>
                        <a:t>алергічні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синусити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риніти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бронхіти</a:t>
                      </a:r>
                      <a:r>
                        <a:rPr lang="ru-RU" sz="1600" dirty="0" smtClean="0">
                          <a:effectLst/>
                        </a:rPr>
                        <a:t> і астму, гаймориту, часто </a:t>
                      </a:r>
                      <a:r>
                        <a:rPr lang="ru-RU" sz="1600" dirty="0" err="1" smtClean="0">
                          <a:effectLst/>
                        </a:rPr>
                        <a:t>хронічним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err="1" smtClean="0">
                          <a:effectLst/>
                        </a:rPr>
                        <a:t>захворювання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сечостатевої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системи:циститів,пієлонефрит</a:t>
                      </a:r>
                      <a:endParaRPr lang="ru-RU" sz="1600" dirty="0">
                        <a:effectLst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331277265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187" y="4966637"/>
            <a:ext cx="2128077" cy="18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654" y="267855"/>
            <a:ext cx="791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Періодизація</a:t>
            </a:r>
            <a:r>
              <a:rPr lang="ru-RU" b="1" dirty="0"/>
              <a:t>, </a:t>
            </a:r>
            <a:r>
              <a:rPr lang="ru-RU" b="1" dirty="0" err="1"/>
              <a:t>прийнята</a:t>
            </a:r>
            <a:r>
              <a:rPr lang="ru-RU" b="1" dirty="0"/>
              <a:t> </a:t>
            </a:r>
            <a:r>
              <a:rPr lang="ru-RU" b="1" dirty="0" err="1"/>
              <a:t>Міжнародним</a:t>
            </a:r>
            <a:r>
              <a:rPr lang="ru-RU" b="1" dirty="0"/>
              <a:t> </a:t>
            </a:r>
            <a:r>
              <a:rPr lang="ru-RU" b="1" dirty="0" err="1"/>
              <a:t>симпозіумом</a:t>
            </a:r>
            <a:r>
              <a:rPr lang="ru-RU" b="1" dirty="0"/>
              <a:t> з </a:t>
            </a:r>
            <a:r>
              <a:rPr lang="ru-RU" b="1" dirty="0" err="1"/>
              <a:t>вікової</a:t>
            </a:r>
            <a:r>
              <a:rPr lang="ru-RU" b="1" dirty="0"/>
              <a:t> </a:t>
            </a:r>
            <a:r>
              <a:rPr lang="ru-RU" b="1" dirty="0" err="1"/>
              <a:t>періодизації</a:t>
            </a:r>
            <a:r>
              <a:rPr lang="ru-RU" b="1" dirty="0"/>
              <a:t> (</a:t>
            </a:r>
            <a:r>
              <a:rPr lang="ru-RU" b="1" dirty="0" err="1"/>
              <a:t>А.А.Маркосяном</a:t>
            </a:r>
            <a:r>
              <a:rPr lang="ru-RU" b="1" dirty="0"/>
              <a:t>, 1968)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182" y="1069808"/>
            <a:ext cx="765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15724"/>
              </p:ext>
            </p:extLst>
          </p:nvPr>
        </p:nvGraphicFramePr>
        <p:xfrm>
          <a:off x="926394" y="877181"/>
          <a:ext cx="10256083" cy="3902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2757">
                  <a:extLst>
                    <a:ext uri="{9D8B030D-6E8A-4147-A177-3AD203B41FA5}">
                      <a16:colId xmlns:a16="http://schemas.microsoft.com/office/drawing/2014/main" val="1927804141"/>
                    </a:ext>
                  </a:extLst>
                </a:gridCol>
                <a:gridCol w="2530405">
                  <a:extLst>
                    <a:ext uri="{9D8B030D-6E8A-4147-A177-3AD203B41FA5}">
                      <a16:colId xmlns:a16="http://schemas.microsoft.com/office/drawing/2014/main" val="3559587326"/>
                    </a:ext>
                  </a:extLst>
                </a:gridCol>
                <a:gridCol w="156352">
                  <a:extLst>
                    <a:ext uri="{9D8B030D-6E8A-4147-A177-3AD203B41FA5}">
                      <a16:colId xmlns:a16="http://schemas.microsoft.com/office/drawing/2014/main" val="3308405080"/>
                    </a:ext>
                  </a:extLst>
                </a:gridCol>
                <a:gridCol w="3276569">
                  <a:extLst>
                    <a:ext uri="{9D8B030D-6E8A-4147-A177-3AD203B41FA5}">
                      <a16:colId xmlns:a16="http://schemas.microsoft.com/office/drawing/2014/main" val="3046853611"/>
                    </a:ext>
                  </a:extLst>
                </a:gridCol>
              </a:tblGrid>
              <a:tr h="329393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50">
                          <a:effectLst/>
                        </a:rPr>
                        <a:t>Вікові періоди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750" dirty="0" err="1">
                          <a:effectLst/>
                        </a:rPr>
                        <a:t>Чоловіча</a:t>
                      </a:r>
                      <a:r>
                        <a:rPr lang="ru-RU" sz="1750" dirty="0">
                          <a:effectLst/>
                        </a:rPr>
                        <a:t> стать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750" dirty="0" err="1">
                          <a:effectLst/>
                        </a:rPr>
                        <a:t>Жіноча</a:t>
                      </a:r>
                      <a:r>
                        <a:rPr lang="ru-RU" sz="1750" dirty="0">
                          <a:effectLst/>
                        </a:rPr>
                        <a:t> стать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4249747998"/>
                  </a:ext>
                </a:extLst>
              </a:tr>
              <a:tr h="575536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50" dirty="0" err="1">
                          <a:effectLst/>
                        </a:rPr>
                        <a:t>Новонароджений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effectLst/>
                        </a:rPr>
                        <a:t>1-10 </a:t>
                      </a:r>
                      <a:r>
                        <a:rPr lang="ru-RU" sz="1750" dirty="0" err="1">
                          <a:effectLst/>
                        </a:rPr>
                        <a:t>днів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05996"/>
                  </a:ext>
                </a:extLst>
              </a:tr>
              <a:tr h="345321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50">
                          <a:effectLst/>
                        </a:rPr>
                        <a:t>Грудна дитина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750">
                          <a:effectLst/>
                        </a:rPr>
                        <a:t>10 днів — 1 рок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18124"/>
                  </a:ext>
                </a:extLst>
              </a:tr>
              <a:tr h="575536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50" dirty="0" err="1">
                          <a:effectLst/>
                        </a:rPr>
                        <a:t>Раннє</a:t>
                      </a:r>
                      <a:r>
                        <a:rPr lang="ru-RU" sz="1750" dirty="0">
                          <a:effectLst/>
                        </a:rPr>
                        <a:t> </a:t>
                      </a:r>
                      <a:r>
                        <a:rPr lang="ru-RU" sz="1750" dirty="0" err="1">
                          <a:effectLst/>
                        </a:rPr>
                        <a:t>дитинство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effectLst/>
                        </a:rPr>
                        <a:t>1–2 роки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231261"/>
                  </a:ext>
                </a:extLst>
              </a:tr>
              <a:tr h="57553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750" dirty="0" smtClean="0">
                          <a:effectLst/>
                        </a:rPr>
                        <a:t>Перший </a:t>
                      </a:r>
                      <a:r>
                        <a:rPr lang="ru-RU" sz="1750" dirty="0" err="1" smtClean="0">
                          <a:effectLst/>
                        </a:rPr>
                        <a:t>період</a:t>
                      </a:r>
                      <a:r>
                        <a:rPr lang="ru-RU" sz="1750" dirty="0" smtClean="0">
                          <a:effectLst/>
                        </a:rPr>
                        <a:t> </a:t>
                      </a:r>
                      <a:r>
                        <a:rPr lang="ru-RU" sz="1750" dirty="0" err="1" smtClean="0">
                          <a:effectLst/>
                        </a:rPr>
                        <a:t>дитинства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effectLst/>
                        </a:rPr>
                        <a:t>3–7 </a:t>
                      </a:r>
                      <a:r>
                        <a:rPr lang="ru-RU" sz="1750" dirty="0" err="1">
                          <a:effectLst/>
                        </a:rPr>
                        <a:t>років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321981"/>
                  </a:ext>
                </a:extLst>
              </a:tr>
              <a:tr h="575536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50" dirty="0" err="1">
                          <a:effectLst/>
                        </a:rPr>
                        <a:t>Другий</a:t>
                      </a:r>
                      <a:r>
                        <a:rPr lang="ru-RU" sz="1750" dirty="0">
                          <a:effectLst/>
                        </a:rPr>
                        <a:t> </a:t>
                      </a:r>
                      <a:r>
                        <a:rPr lang="ru-RU" sz="1750" dirty="0" err="1">
                          <a:effectLst/>
                        </a:rPr>
                        <a:t>період</a:t>
                      </a:r>
                      <a:r>
                        <a:rPr lang="ru-RU" sz="1750" dirty="0">
                          <a:effectLst/>
                        </a:rPr>
                        <a:t> </a:t>
                      </a:r>
                      <a:r>
                        <a:rPr lang="ru-RU" sz="1750" dirty="0" err="1">
                          <a:effectLst/>
                        </a:rPr>
                        <a:t>дитинства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effectLst/>
                        </a:rPr>
                        <a:t>8 — 12 </a:t>
                      </a:r>
                      <a:r>
                        <a:rPr lang="ru-RU" sz="1750" dirty="0" err="1">
                          <a:effectLst/>
                        </a:rPr>
                        <a:t>років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effectLst/>
                        </a:rPr>
                        <a:t>8 — 11 </a:t>
                      </a:r>
                      <a:r>
                        <a:rPr lang="ru-RU" sz="1750" dirty="0" err="1">
                          <a:effectLst/>
                        </a:rPr>
                        <a:t>років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320954"/>
                  </a:ext>
                </a:extLst>
              </a:tr>
              <a:tr h="345321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50" dirty="0" err="1">
                          <a:effectLst/>
                        </a:rPr>
                        <a:t>Підлітковий</a:t>
                      </a:r>
                      <a:r>
                        <a:rPr lang="ru-RU" sz="1750" dirty="0">
                          <a:effectLst/>
                        </a:rPr>
                        <a:t> </a:t>
                      </a:r>
                      <a:r>
                        <a:rPr lang="ru-RU" sz="1750" dirty="0" err="1">
                          <a:effectLst/>
                        </a:rPr>
                        <a:t>вік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750">
                          <a:effectLst/>
                        </a:rPr>
                        <a:t>13 — 16 років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750">
                          <a:effectLst/>
                        </a:rPr>
                        <a:t>12 — 15 років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231974"/>
                  </a:ext>
                </a:extLst>
              </a:tr>
              <a:tr h="345321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750" dirty="0" err="1">
                          <a:effectLst/>
                        </a:rPr>
                        <a:t>Юнацький</a:t>
                      </a:r>
                      <a:r>
                        <a:rPr lang="ru-RU" sz="1750" dirty="0">
                          <a:effectLst/>
                        </a:rPr>
                        <a:t> </a:t>
                      </a:r>
                      <a:r>
                        <a:rPr lang="ru-RU" sz="1750" dirty="0" err="1">
                          <a:effectLst/>
                        </a:rPr>
                        <a:t>вік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750">
                          <a:effectLst/>
                        </a:rPr>
                        <a:t>17 — 21 рік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750" dirty="0">
                          <a:effectLst/>
                        </a:rPr>
                        <a:t>16 — 20 </a:t>
                      </a:r>
                      <a:r>
                        <a:rPr lang="ru-RU" sz="1750" dirty="0" err="1">
                          <a:effectLst/>
                        </a:rPr>
                        <a:t>років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249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7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27" y="748146"/>
            <a:ext cx="78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753441"/>
              </p:ext>
            </p:extLst>
          </p:nvPr>
        </p:nvGraphicFramePr>
        <p:xfrm>
          <a:off x="104931" y="35342"/>
          <a:ext cx="9114021" cy="5773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3810">
                  <a:extLst>
                    <a:ext uri="{9D8B030D-6E8A-4147-A177-3AD203B41FA5}">
                      <a16:colId xmlns:a16="http://schemas.microsoft.com/office/drawing/2014/main" val="3959999902"/>
                    </a:ext>
                  </a:extLst>
                </a:gridCol>
                <a:gridCol w="4542019">
                  <a:extLst>
                    <a:ext uri="{9D8B030D-6E8A-4147-A177-3AD203B41FA5}">
                      <a16:colId xmlns:a16="http://schemas.microsoft.com/office/drawing/2014/main" val="429120012"/>
                    </a:ext>
                  </a:extLst>
                </a:gridCol>
                <a:gridCol w="2758192">
                  <a:extLst>
                    <a:ext uri="{9D8B030D-6E8A-4147-A177-3AD203B41FA5}">
                      <a16:colId xmlns:a16="http://schemas.microsoft.com/office/drawing/2014/main" val="1587065650"/>
                    </a:ext>
                  </a:extLst>
                </a:gridCol>
              </a:tblGrid>
              <a:tr h="554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Вікові </a:t>
                      </a:r>
                      <a:r>
                        <a:rPr lang="uk-UA" sz="1600" dirty="0" err="1">
                          <a:effectLst/>
                        </a:rPr>
                        <a:t>периоди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Физичний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розиток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небезпеки вікового періоду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2296117810"/>
                  </a:ext>
                </a:extLst>
              </a:tr>
              <a:tr h="454632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Грудний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немовляти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Для </a:t>
                      </a:r>
                      <a:r>
                        <a:rPr lang="ru-RU" sz="1600" dirty="0" err="1">
                          <a:effectLst/>
                        </a:rPr>
                        <a:t>цього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періоду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характерні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фізіологічна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жовтяниця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фізіологічна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втрата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маси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err="1" smtClean="0">
                          <a:effectLst/>
                        </a:rPr>
                        <a:t>рухи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рук і </a:t>
                      </a:r>
                      <a:r>
                        <a:rPr lang="ru-RU" sz="1600" dirty="0" err="1">
                          <a:effectLst/>
                        </a:rPr>
                        <a:t>ніг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поривчасті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кінцівки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завжди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зігнуті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оскільки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м'язи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знаходяться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в </a:t>
                      </a:r>
                      <a:r>
                        <a:rPr lang="ru-RU" sz="1600" dirty="0" err="1">
                          <a:effectLst/>
                        </a:rPr>
                        <a:t>стані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фізіологічного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згинального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гіпертонусу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err="1">
                          <a:effectLst/>
                        </a:rPr>
                        <a:t>Намагається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піднімати</a:t>
                      </a:r>
                      <a:r>
                        <a:rPr lang="ru-RU" sz="1600" dirty="0">
                          <a:effectLst/>
                        </a:rPr>
                        <a:t> голову і </a:t>
                      </a:r>
                      <a:r>
                        <a:rPr lang="ru-RU" sz="1600" dirty="0" err="1">
                          <a:effectLst/>
                        </a:rPr>
                        <a:t>утримати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підняту</a:t>
                      </a:r>
                      <a:r>
                        <a:rPr lang="ru-RU" sz="1600" dirty="0">
                          <a:effectLst/>
                        </a:rPr>
                        <a:t> голову </a:t>
                      </a:r>
                      <a:r>
                        <a:rPr lang="ru-RU" sz="1600" dirty="0" err="1">
                          <a:effectLst/>
                        </a:rPr>
                        <a:t>декілька</a:t>
                      </a:r>
                      <a:r>
                        <a:rPr lang="ru-RU" sz="1600" dirty="0">
                          <a:effectLst/>
                        </a:rPr>
                        <a:t> секунд </a:t>
                      </a: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 err="1" smtClean="0">
                          <a:effectLst/>
                        </a:rPr>
                        <a:t>положенні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на </a:t>
                      </a:r>
                      <a:r>
                        <a:rPr lang="ru-RU" sz="1600" dirty="0" err="1">
                          <a:effectLst/>
                        </a:rPr>
                        <a:t>животі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err="1">
                          <a:effectLst/>
                        </a:rPr>
                        <a:t>Тривалість</a:t>
                      </a:r>
                      <a:r>
                        <a:rPr lang="ru-RU" sz="1600" dirty="0">
                          <a:effectLst/>
                        </a:rPr>
                        <a:t> сну 18-20 годин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err="1" smtClean="0">
                          <a:effectLst/>
                        </a:rPr>
                        <a:t>шкіра</a:t>
                      </a:r>
                      <a:r>
                        <a:rPr lang="ru-RU" sz="1600" dirty="0" smtClean="0">
                          <a:effectLst/>
                        </a:rPr>
                        <a:t>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</a:rPr>
                        <a:t>  велика </a:t>
                      </a:r>
                      <a:r>
                        <a:rPr lang="ru-RU" sz="1600" dirty="0" err="1" smtClean="0">
                          <a:effectLst/>
                        </a:rPr>
                        <a:t>кількість</a:t>
                      </a:r>
                      <a:r>
                        <a:rPr lang="ru-RU" sz="1600" dirty="0" smtClean="0">
                          <a:effectLst/>
                        </a:rPr>
                        <a:t> води і </a:t>
                      </a:r>
                      <a:r>
                        <a:rPr lang="ru-RU" sz="1600" dirty="0" err="1" smtClean="0">
                          <a:effectLst/>
                        </a:rPr>
                        <a:t>багато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судин</a:t>
                      </a:r>
                      <a:r>
                        <a:rPr lang="ru-RU" sz="1600" dirty="0" smtClean="0">
                          <a:effectLst/>
                        </a:rPr>
                        <a:t> з тонкими </a:t>
                      </a:r>
                      <a:r>
                        <a:rPr lang="ru-RU" sz="1600" dirty="0" err="1" smtClean="0">
                          <a:effectLst/>
                        </a:rPr>
                        <a:t>проникними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стінками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err="1" smtClean="0">
                          <a:effectLst/>
                        </a:rPr>
                        <a:t>Слабкі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бактерицидні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властивості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err="1" smtClean="0">
                          <a:effectLst/>
                        </a:rPr>
                        <a:t>Зв'язок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між</a:t>
                      </a:r>
                      <a:r>
                        <a:rPr lang="ru-RU" sz="1600" dirty="0" smtClean="0">
                          <a:effectLst/>
                        </a:rPr>
                        <a:t> дермою і </a:t>
                      </a:r>
                      <a:r>
                        <a:rPr lang="ru-RU" sz="1600" dirty="0" err="1" smtClean="0">
                          <a:effectLst/>
                        </a:rPr>
                        <a:t>епідермісом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нетривка</a:t>
                      </a:r>
                      <a:r>
                        <a:rPr lang="ru-RU" sz="1600" dirty="0" smtClean="0">
                          <a:effectLst/>
                        </a:rPr>
                        <a:t>-легко </a:t>
                      </a:r>
                      <a:r>
                        <a:rPr lang="ru-RU" sz="1600" dirty="0" err="1" smtClean="0">
                          <a:effectLst/>
                        </a:rPr>
                        <a:t>утворюються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пухирі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або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бульбашки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err="1" smtClean="0">
                          <a:effectLst/>
                        </a:rPr>
                        <a:t>Незріла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імунна</a:t>
                      </a:r>
                      <a:r>
                        <a:rPr lang="ru-RU" sz="1600" dirty="0" smtClean="0">
                          <a:effectLst/>
                        </a:rPr>
                        <a:t> і </a:t>
                      </a:r>
                      <a:r>
                        <a:rPr lang="ru-RU" sz="1600" dirty="0" err="1" smtClean="0">
                          <a:effectLst/>
                        </a:rPr>
                        <a:t>центральної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нервової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системи</a:t>
                      </a:r>
                      <a:r>
                        <a:rPr lang="ru-RU" sz="1600" dirty="0" smtClean="0">
                          <a:effectLst/>
                        </a:rPr>
                        <a:t>. </a:t>
                      </a:r>
                      <a:r>
                        <a:rPr lang="ru-RU" sz="1600" dirty="0" err="1" smtClean="0">
                          <a:effectLst/>
                        </a:rPr>
                        <a:t>це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створює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умови</a:t>
                      </a:r>
                      <a:r>
                        <a:rPr lang="ru-RU" sz="1600" dirty="0" smtClean="0">
                          <a:effectLst/>
                        </a:rPr>
                        <a:t> для </a:t>
                      </a:r>
                      <a:r>
                        <a:rPr lang="ru-RU" sz="1600" dirty="0" err="1" smtClean="0">
                          <a:effectLst/>
                        </a:rPr>
                        <a:t>шкірних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алергічних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реакцій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що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протікають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більш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бурхливо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ніж</a:t>
                      </a:r>
                      <a:r>
                        <a:rPr lang="ru-RU" sz="1600" dirty="0" smtClean="0">
                          <a:effectLst/>
                        </a:rPr>
                        <a:t> у </a:t>
                      </a:r>
                      <a:r>
                        <a:rPr lang="ru-RU" sz="1600" dirty="0" err="1" smtClean="0">
                          <a:effectLst/>
                        </a:rPr>
                        <a:t>дорослих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>
                        <a:effectLst/>
                      </a:endParaRPr>
                    </a:p>
                    <a:p>
                      <a:pPr marL="200660" indent="-2006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Недосконалість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багатьох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органів</a:t>
                      </a:r>
                      <a:r>
                        <a:rPr lang="ru-RU" sz="1600" dirty="0">
                          <a:effectLst/>
                        </a:rPr>
                        <a:t> та систем.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Кольки і гази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Погано </a:t>
                      </a:r>
                      <a:r>
                        <a:rPr lang="ru-RU" sz="1600" dirty="0" err="1">
                          <a:effectLst/>
                        </a:rPr>
                        <a:t>заживає</a:t>
                      </a:r>
                      <a:r>
                        <a:rPr lang="ru-RU" sz="1600" dirty="0">
                          <a:effectLst/>
                        </a:rPr>
                        <a:t> пупок</a:t>
                      </a: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 err="1">
                          <a:effectLst/>
                        </a:rPr>
                        <a:t>Жовтяниця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err="1">
                          <a:effectLst/>
                        </a:rPr>
                        <a:t>Пупкова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грижа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Лущиться </a:t>
                      </a:r>
                      <a:r>
                        <a:rPr lang="ru-RU" sz="1600" dirty="0" err="1">
                          <a:effectLst/>
                        </a:rPr>
                        <a:t>шкіра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err="1">
                          <a:effectLst/>
                        </a:rPr>
                        <a:t>Акне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новонароджених</a:t>
                      </a:r>
                      <a:r>
                        <a:rPr lang="ru-RU" sz="1600" dirty="0">
                          <a:effectLst/>
                        </a:rPr>
                        <a:t> (</a:t>
                      </a:r>
                      <a:r>
                        <a:rPr lang="ru-RU" sz="1600" dirty="0" err="1">
                          <a:effectLst/>
                        </a:rPr>
                        <a:t>дитячі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вугри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неонатальний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пустулёз</a:t>
                      </a:r>
                      <a:r>
                        <a:rPr lang="ru-RU" sz="1600" dirty="0">
                          <a:effectLst/>
                        </a:rPr>
                        <a:t>)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err="1">
                          <a:effectLst/>
                        </a:rPr>
                        <a:t>Міпіа</a:t>
                      </a:r>
                      <a:r>
                        <a:rPr lang="ru-RU" sz="1600" dirty="0">
                          <a:effectLst/>
                        </a:rPr>
                        <a:t> (на </a:t>
                      </a:r>
                      <a:r>
                        <a:rPr lang="ru-RU" sz="1600" dirty="0" err="1">
                          <a:effectLst/>
                        </a:rPr>
                        <a:t>обличчі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немовляти</a:t>
                      </a:r>
                      <a:r>
                        <a:rPr lang="ru-RU" sz="1600" dirty="0">
                          <a:effectLst/>
                        </a:rPr>
                        <a:t> видно </a:t>
                      </a:r>
                      <a:r>
                        <a:rPr lang="ru-RU" sz="1600" dirty="0" err="1">
                          <a:effectLst/>
                        </a:rPr>
                        <a:t>білі</a:t>
                      </a:r>
                      <a:r>
                        <a:rPr lang="ru-RU" sz="1600" dirty="0">
                          <a:effectLst/>
                        </a:rPr>
                        <a:t> точки, </a:t>
                      </a:r>
                      <a:r>
                        <a:rPr lang="ru-RU" sz="1600" dirty="0" err="1">
                          <a:effectLst/>
                        </a:rPr>
                        <a:t>схожі</a:t>
                      </a:r>
                      <a:r>
                        <a:rPr lang="ru-RU" sz="1600" dirty="0">
                          <a:effectLst/>
                        </a:rPr>
                        <a:t> на </a:t>
                      </a:r>
                      <a:r>
                        <a:rPr lang="ru-RU" sz="1600" dirty="0" err="1">
                          <a:effectLst/>
                        </a:rPr>
                        <a:t>вугровий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висип</a:t>
                      </a:r>
                      <a:r>
                        <a:rPr lang="ru-RU" sz="1600" dirty="0">
                          <a:effectLst/>
                        </a:rPr>
                        <a:t>).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3312772657"/>
                  </a:ext>
                </a:extLst>
              </a:tr>
            </a:tbl>
          </a:graphicData>
        </a:graphic>
      </p:graphicFrame>
      <p:pic>
        <p:nvPicPr>
          <p:cNvPr id="3074" name="Picture 2" descr="Картинки по запросу &quot;ребенок 2 месяц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4006448"/>
            <a:ext cx="4334359" cy="28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27" y="748146"/>
            <a:ext cx="78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78788"/>
              </p:ext>
            </p:extLst>
          </p:nvPr>
        </p:nvGraphicFramePr>
        <p:xfrm>
          <a:off x="104931" y="35343"/>
          <a:ext cx="11844263" cy="6675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587">
                  <a:extLst>
                    <a:ext uri="{9D8B030D-6E8A-4147-A177-3AD203B41FA5}">
                      <a16:colId xmlns:a16="http://schemas.microsoft.com/office/drawing/2014/main" val="3959999902"/>
                    </a:ext>
                  </a:extLst>
                </a:gridCol>
                <a:gridCol w="6261226">
                  <a:extLst>
                    <a:ext uri="{9D8B030D-6E8A-4147-A177-3AD203B41FA5}">
                      <a16:colId xmlns:a16="http://schemas.microsoft.com/office/drawing/2014/main" val="429120012"/>
                    </a:ext>
                  </a:extLst>
                </a:gridCol>
                <a:gridCol w="3584450">
                  <a:extLst>
                    <a:ext uri="{9D8B030D-6E8A-4147-A177-3AD203B41FA5}">
                      <a16:colId xmlns:a16="http://schemas.microsoft.com/office/drawing/2014/main" val="1587065650"/>
                    </a:ext>
                  </a:extLst>
                </a:gridCol>
              </a:tblGrid>
              <a:tr h="421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Вікові </a:t>
                      </a:r>
                      <a:r>
                        <a:rPr lang="uk-UA" sz="1600" dirty="0" err="1">
                          <a:effectLst/>
                        </a:rPr>
                        <a:t>периоди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Физичний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розиток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небезпеки вікового періоду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2296117810"/>
                  </a:ext>
                </a:extLst>
              </a:tr>
              <a:tr h="625440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Грудний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немовляти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 року);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err="1" smtClean="0">
                          <a:effectLst/>
                        </a:rPr>
                        <a:t>Період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молочних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зубів</a:t>
                      </a:r>
                      <a:r>
                        <a:rPr lang="ru-RU" sz="1800" dirty="0" smtClean="0">
                          <a:effectLst/>
                        </a:rPr>
                        <a:t>;</a:t>
                      </a:r>
                    </a:p>
                    <a:p>
                      <a:pPr marL="38290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2 </a:t>
                      </a:r>
                      <a:r>
                        <a:rPr lang="ru-RU" sz="1800" dirty="0" err="1" smtClean="0">
                          <a:effectLst/>
                        </a:rPr>
                        <a:t>місяців</a:t>
                      </a:r>
                      <a:r>
                        <a:rPr lang="ru-RU" sz="1800" dirty="0" smtClean="0">
                          <a:effectLst/>
                        </a:rPr>
                        <a:t>: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err="1" smtClean="0">
                          <a:effectLst/>
                        </a:rPr>
                        <a:t>дитина</a:t>
                      </a:r>
                      <a:r>
                        <a:rPr lang="ru-RU" sz="1800" dirty="0" smtClean="0">
                          <a:effectLst/>
                        </a:rPr>
                        <a:t> добре </a:t>
                      </a:r>
                      <a:r>
                        <a:rPr lang="ru-RU" sz="1800" dirty="0" err="1" smtClean="0">
                          <a:effectLst/>
                        </a:rPr>
                        <a:t>тримає</a:t>
                      </a:r>
                      <a:r>
                        <a:rPr lang="ru-RU" sz="1800" dirty="0" smtClean="0">
                          <a:effectLst/>
                        </a:rPr>
                        <a:t> голову, в </a:t>
                      </a:r>
                      <a:r>
                        <a:rPr lang="ru-RU" sz="1800" dirty="0" err="1" smtClean="0">
                          <a:effectLst/>
                        </a:rPr>
                        <a:t>положенні</a:t>
                      </a:r>
                      <a:r>
                        <a:rPr lang="ru-RU" sz="1800" dirty="0" smtClean="0">
                          <a:effectLst/>
                        </a:rPr>
                        <a:t> на </a:t>
                      </a:r>
                      <a:r>
                        <a:rPr lang="ru-RU" sz="1800" dirty="0" err="1" smtClean="0">
                          <a:effectLst/>
                        </a:rPr>
                        <a:t>животі</a:t>
                      </a:r>
                      <a:r>
                        <a:rPr lang="ru-RU" sz="1800" dirty="0" smtClean="0">
                          <a:effectLst/>
                        </a:rPr>
                        <a:t> - </a:t>
                      </a:r>
                      <a:r>
                        <a:rPr lang="ru-RU" sz="1800" dirty="0" err="1" smtClean="0">
                          <a:effectLst/>
                        </a:rPr>
                        <a:t>підводить</a:t>
                      </a:r>
                      <a:r>
                        <a:rPr lang="ru-RU" sz="1800" dirty="0" smtClean="0">
                          <a:effectLst/>
                        </a:rPr>
                        <a:t> груди.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err="1" smtClean="0">
                          <a:effectLst/>
                        </a:rPr>
                        <a:t>Зникають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тонічний</a:t>
                      </a:r>
                      <a:r>
                        <a:rPr lang="ru-RU" sz="1800" dirty="0" smtClean="0">
                          <a:effectLst/>
                        </a:rPr>
                        <a:t> рефлекс і рефлекс </a:t>
                      </a:r>
                      <a:r>
                        <a:rPr lang="ru-RU" sz="1800" dirty="0" err="1" smtClean="0">
                          <a:effectLst/>
                        </a:rPr>
                        <a:t>повзання</a:t>
                      </a:r>
                      <a:r>
                        <a:rPr lang="ru-RU" sz="1800" dirty="0" smtClean="0">
                          <a:effectLst/>
                        </a:rPr>
                        <a:t>, симптом </a:t>
                      </a:r>
                      <a:r>
                        <a:rPr lang="ru-RU" sz="1800" dirty="0" err="1" smtClean="0">
                          <a:effectLst/>
                        </a:rPr>
                        <a:t>Керніга</a:t>
                      </a:r>
                      <a:r>
                        <a:rPr lang="ru-RU" sz="1800" dirty="0" smtClean="0">
                          <a:effectLst/>
                        </a:rPr>
                        <a:t> часто - </a:t>
                      </a:r>
                      <a:r>
                        <a:rPr lang="ru-RU" sz="1800" dirty="0" err="1" smtClean="0">
                          <a:effectLst/>
                        </a:rPr>
                        <a:t>позитивний</a:t>
                      </a:r>
                      <a:r>
                        <a:rPr lang="ru-RU" sz="1800" dirty="0" smtClean="0">
                          <a:effectLst/>
                        </a:rPr>
                        <a:t>.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err="1" smtClean="0">
                          <a:effectLst/>
                        </a:rPr>
                        <a:t>Утримання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предмети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всією</a:t>
                      </a:r>
                      <a:r>
                        <a:rPr lang="ru-RU" sz="1800" dirty="0" smtClean="0">
                          <a:effectLst/>
                        </a:rPr>
                        <a:t> рукою.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err="1" smtClean="0">
                          <a:effectLst/>
                        </a:rPr>
                        <a:t>дитина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фіксує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погляд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</a:rPr>
                        <a:t>усміхається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</a:rPr>
                        <a:t>починає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гулькати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err="1" smtClean="0">
                          <a:effectLst/>
                        </a:rPr>
                        <a:t>Тривалість</a:t>
                      </a:r>
                      <a:r>
                        <a:rPr lang="ru-RU" sz="1800" dirty="0" smtClean="0">
                          <a:effectLst/>
                        </a:rPr>
                        <a:t> сну до 18 годин в </a:t>
                      </a:r>
                      <a:r>
                        <a:rPr lang="ru-RU" sz="1800" dirty="0" err="1" smtClean="0">
                          <a:effectLst/>
                        </a:rPr>
                        <a:t>добу</a:t>
                      </a:r>
                      <a:r>
                        <a:rPr lang="ru-RU" sz="1800" dirty="0" smtClean="0">
                          <a:effectLst/>
                        </a:rPr>
                        <a:t>.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err="1" smtClean="0">
                          <a:effectLst/>
                        </a:rPr>
                        <a:t>Диференціює</a:t>
                      </a:r>
                      <a:r>
                        <a:rPr lang="ru-RU" sz="1800" dirty="0" smtClean="0">
                          <a:effectLst/>
                        </a:rPr>
                        <a:t> звук</a:t>
                      </a:r>
                    </a:p>
                    <a:p>
                      <a:pPr marL="38290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3 </a:t>
                      </a:r>
                      <a:r>
                        <a:rPr lang="ru-RU" sz="1800" dirty="0" err="1" smtClean="0">
                          <a:effectLst/>
                        </a:rPr>
                        <a:t>місяця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err="1" smtClean="0">
                          <a:effectLst/>
                        </a:rPr>
                        <a:t>дитина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вільно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тримає</a:t>
                      </a:r>
                      <a:r>
                        <a:rPr lang="ru-RU" sz="1800" dirty="0" smtClean="0">
                          <a:effectLst/>
                        </a:rPr>
                        <a:t> голову, </a:t>
                      </a:r>
                      <a:r>
                        <a:rPr lang="ru-RU" sz="1800" dirty="0" err="1" smtClean="0">
                          <a:effectLst/>
                        </a:rPr>
                        <a:t>повертається</a:t>
                      </a:r>
                      <a:r>
                        <a:rPr lang="ru-RU" sz="1800" dirty="0" smtClean="0">
                          <a:effectLst/>
                        </a:rPr>
                        <a:t> на </a:t>
                      </a:r>
                      <a:r>
                        <a:rPr lang="ru-RU" sz="1800" dirty="0" err="1" smtClean="0">
                          <a:effectLst/>
                        </a:rPr>
                        <a:t>живіт</a:t>
                      </a:r>
                      <a:r>
                        <a:rPr lang="ru-RU" sz="1800" dirty="0" smtClean="0">
                          <a:effectLst/>
                        </a:rPr>
                        <a:t> і </a:t>
                      </a:r>
                      <a:r>
                        <a:rPr lang="ru-RU" sz="1800" dirty="0" err="1" smtClean="0">
                          <a:effectLst/>
                        </a:rPr>
                        <a:t>довго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лежить</a:t>
                      </a:r>
                      <a:r>
                        <a:rPr lang="ru-RU" sz="1800" dirty="0" smtClean="0">
                          <a:effectLst/>
                        </a:rPr>
                        <a:t> на </a:t>
                      </a:r>
                      <a:r>
                        <a:rPr lang="ru-RU" sz="1800" dirty="0" err="1" smtClean="0">
                          <a:effectLst/>
                        </a:rPr>
                        <a:t>животі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</a:rPr>
                        <a:t>спираючись</a:t>
                      </a:r>
                      <a:r>
                        <a:rPr lang="ru-RU" sz="1800" dirty="0" smtClean="0">
                          <a:effectLst/>
                        </a:rPr>
                        <a:t> на </a:t>
                      </a:r>
                      <a:r>
                        <a:rPr lang="ru-RU" sz="1800" dirty="0" err="1" smtClean="0">
                          <a:effectLst/>
                        </a:rPr>
                        <a:t>передпліччя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err="1" smtClean="0">
                          <a:effectLst/>
                        </a:rPr>
                        <a:t>Рухи</a:t>
                      </a:r>
                      <a:r>
                        <a:rPr lang="ru-RU" sz="1800" dirty="0" smtClean="0">
                          <a:effectLst/>
                        </a:rPr>
                        <a:t> рук </a:t>
                      </a:r>
                      <a:r>
                        <a:rPr lang="ru-RU" sz="1800" dirty="0" err="1" smtClean="0">
                          <a:effectLst/>
                        </a:rPr>
                        <a:t>стають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вільнішими</a:t>
                      </a:r>
                      <a:r>
                        <a:rPr lang="ru-RU" sz="1800" dirty="0" smtClean="0">
                          <a:effectLst/>
                        </a:rPr>
                        <a:t> і </a:t>
                      </a:r>
                      <a:r>
                        <a:rPr lang="ru-RU" sz="1800" dirty="0" err="1" smtClean="0">
                          <a:effectLst/>
                        </a:rPr>
                        <a:t>оцільними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err="1" smtClean="0">
                          <a:effectLst/>
                        </a:rPr>
                        <a:t>Вловлює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напрям</a:t>
                      </a:r>
                      <a:r>
                        <a:rPr lang="ru-RU" sz="1800" dirty="0" smtClean="0">
                          <a:effectLst/>
                        </a:rPr>
                        <a:t> звуку - </a:t>
                      </a:r>
                      <a:r>
                        <a:rPr lang="ru-RU" sz="1800" dirty="0" err="1" smtClean="0">
                          <a:effectLst/>
                        </a:rPr>
                        <a:t>повертає</a:t>
                      </a:r>
                      <a:r>
                        <a:rPr lang="ru-RU" sz="1800" dirty="0" smtClean="0">
                          <a:effectLst/>
                        </a:rPr>
                        <a:t> на </a:t>
                      </a:r>
                      <a:r>
                        <a:rPr lang="ru-RU" sz="1800" dirty="0" err="1" smtClean="0">
                          <a:effectLst/>
                        </a:rPr>
                        <a:t>нього</a:t>
                      </a:r>
                      <a:r>
                        <a:rPr lang="ru-RU" sz="1800" dirty="0" smtClean="0">
                          <a:effectLst/>
                        </a:rPr>
                        <a:t> голову, </a:t>
                      </a:r>
                      <a:r>
                        <a:rPr lang="ru-RU" sz="1800" dirty="0" err="1" smtClean="0">
                          <a:effectLst/>
                        </a:rPr>
                        <a:t>впізнає</a:t>
                      </a:r>
                      <a:r>
                        <a:rPr lang="ru-RU" sz="1800" dirty="0" smtClean="0">
                          <a:effectLst/>
                        </a:rPr>
                        <a:t> голос </a:t>
                      </a:r>
                      <a:r>
                        <a:rPr lang="ru-RU" sz="1800" dirty="0" err="1" smtClean="0">
                          <a:effectLst/>
                        </a:rPr>
                        <a:t>матері</a:t>
                      </a:r>
                      <a:r>
                        <a:rPr lang="ru-RU" sz="1800" dirty="0" smtClean="0">
                          <a:effectLst/>
                        </a:rPr>
                        <a:t>,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err="1" smtClean="0">
                          <a:effectLst/>
                        </a:rPr>
                        <a:t>гулькає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</a:rPr>
                        <a:t>голосно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сміється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</a:rPr>
                        <a:t>тягне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іграшки</a:t>
                      </a:r>
                      <a:r>
                        <a:rPr lang="ru-RU" sz="1800" dirty="0" smtClean="0">
                          <a:effectLst/>
                        </a:rPr>
                        <a:t> в рот.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Диференціює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декілька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смаків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err="1" smtClean="0">
                          <a:effectLst/>
                        </a:rPr>
                        <a:t>Загальна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тривалість</a:t>
                      </a:r>
                      <a:r>
                        <a:rPr lang="ru-RU" sz="1800" dirty="0" smtClean="0">
                          <a:effectLst/>
                        </a:rPr>
                        <a:t> сну 16-18 годин.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До 2-3 </a:t>
                      </a:r>
                      <a:r>
                        <a:rPr lang="ru-RU" sz="1800" dirty="0" err="1" smtClean="0">
                          <a:effectLst/>
                        </a:rPr>
                        <a:t>міс</a:t>
                      </a:r>
                      <a:r>
                        <a:rPr lang="ru-RU" sz="1800" dirty="0" smtClean="0">
                          <a:effectLst/>
                        </a:rPr>
                        <a:t>. </a:t>
                      </a:r>
                      <a:r>
                        <a:rPr lang="ru-RU" sz="1800" dirty="0" err="1" smtClean="0">
                          <a:effectLst/>
                        </a:rPr>
                        <a:t>Спостерігається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фізіологічна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світлобоязнь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</a:rPr>
                        <a:t>фізіологічний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ністагм</a:t>
                      </a:r>
                      <a:r>
                        <a:rPr lang="ru-RU" sz="1800" dirty="0" smtClean="0">
                          <a:effectLst/>
                        </a:rPr>
                        <a:t>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Кожные болезни младенцев: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Опрелости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Потница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Пелёночный дерматит (пелёночная молочница)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Молочница полости рта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Болезни внутренних органов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Рахит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Гормональный криз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Конъюнктивит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Кривошея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Запор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Понос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Срыгивание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Дисплазия тазобедренного сустава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Простудные заболевания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Кашель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Повышенная температура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3312772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6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27" y="748146"/>
            <a:ext cx="78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453186"/>
              </p:ext>
            </p:extLst>
          </p:nvPr>
        </p:nvGraphicFramePr>
        <p:xfrm>
          <a:off x="104931" y="35343"/>
          <a:ext cx="11844263" cy="7021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394">
                  <a:extLst>
                    <a:ext uri="{9D8B030D-6E8A-4147-A177-3AD203B41FA5}">
                      <a16:colId xmlns:a16="http://schemas.microsoft.com/office/drawing/2014/main" val="3959999902"/>
                    </a:ext>
                  </a:extLst>
                </a:gridCol>
                <a:gridCol w="6768419">
                  <a:extLst>
                    <a:ext uri="{9D8B030D-6E8A-4147-A177-3AD203B41FA5}">
                      <a16:colId xmlns:a16="http://schemas.microsoft.com/office/drawing/2014/main" val="429120012"/>
                    </a:ext>
                  </a:extLst>
                </a:gridCol>
                <a:gridCol w="3584450">
                  <a:extLst>
                    <a:ext uri="{9D8B030D-6E8A-4147-A177-3AD203B41FA5}">
                      <a16:colId xmlns:a16="http://schemas.microsoft.com/office/drawing/2014/main" val="1587065650"/>
                    </a:ext>
                  </a:extLst>
                </a:gridCol>
              </a:tblGrid>
              <a:tr h="421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Вікові </a:t>
                      </a:r>
                      <a:r>
                        <a:rPr lang="uk-UA" sz="1600" dirty="0" err="1">
                          <a:effectLst/>
                        </a:rPr>
                        <a:t>периоди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Физичний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розиток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небезпеки вікового періоду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2296117810"/>
                  </a:ext>
                </a:extLst>
              </a:tr>
              <a:tr h="625440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Грудний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немовляти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місяця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 року);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Рухи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диференційованими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зникає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фізіологічна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гіпертонія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м'язів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нижніх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кінцівок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тягнеться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іграшок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гладить і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утримує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 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пожвавленн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виникає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вже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без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З'являється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радість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побачивши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іграшку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слуханні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музики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Диференціює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декілька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запахів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Утримує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укожній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руці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одному предмету не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менше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 секунд.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Добре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знає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матір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починає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впізнавати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близьких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людей,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ним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спілкуються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Розрізняє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суворий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ласкавий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тон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звертання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Пізнавання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пізнавання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голосу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засноване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диференціюванні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зорових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слухових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подразників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0" algn="ctr" defTabSz="914400" rtl="0" eaLnBrk="1" latinLnBrk="0" hangingPunct="1"/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Перевертається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живота на спину,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сидить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підтримки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з'являються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спроби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повзати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Хопає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однією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рукою,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піднімає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випавшу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рук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іграшку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стояти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підтримці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попід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пахви,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розігнути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ноги 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колінних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</a:t>
                      </a: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кульшових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суглобах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підтримці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груди. 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Робить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спроби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переступати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Починає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розрізняти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кольори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Кожные болезни младенцев: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Опрелости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Потница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Пелёночный дерматит (пелёночная молочница)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Молочница полости рта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Болезни внутренних органов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Рахит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Гормональный криз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Конъюнктивит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Кривошея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Запор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Понос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Срыгивание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Дисплазия тазобедренного сустава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Простудные заболевания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Кашель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Повышенная температура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3312772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4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27" y="748146"/>
            <a:ext cx="78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133918"/>
              </p:ext>
            </p:extLst>
          </p:nvPr>
        </p:nvGraphicFramePr>
        <p:xfrm>
          <a:off x="104931" y="35343"/>
          <a:ext cx="11844263" cy="6675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394">
                  <a:extLst>
                    <a:ext uri="{9D8B030D-6E8A-4147-A177-3AD203B41FA5}">
                      <a16:colId xmlns:a16="http://schemas.microsoft.com/office/drawing/2014/main" val="3959999902"/>
                    </a:ext>
                  </a:extLst>
                </a:gridCol>
                <a:gridCol w="6974238">
                  <a:extLst>
                    <a:ext uri="{9D8B030D-6E8A-4147-A177-3AD203B41FA5}">
                      <a16:colId xmlns:a16="http://schemas.microsoft.com/office/drawing/2014/main" val="429120012"/>
                    </a:ext>
                  </a:extLst>
                </a:gridCol>
                <a:gridCol w="3378631">
                  <a:extLst>
                    <a:ext uri="{9D8B030D-6E8A-4147-A177-3AD203B41FA5}">
                      <a16:colId xmlns:a16="http://schemas.microsoft.com/office/drawing/2014/main" val="1587065650"/>
                    </a:ext>
                  </a:extLst>
                </a:gridCol>
              </a:tblGrid>
              <a:tr h="421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Вікові </a:t>
                      </a:r>
                      <a:r>
                        <a:rPr lang="uk-UA" sz="1600" dirty="0" err="1">
                          <a:effectLst/>
                        </a:rPr>
                        <a:t>периоди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Физичний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розиток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небезпеки вікового періоду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2296117810"/>
                  </a:ext>
                </a:extLst>
              </a:tr>
              <a:tr h="625440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Грудний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немовляти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місяця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 року);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Самостійно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сидить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повзає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коліна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підіймається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карачки,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підтримуваний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попід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пахви добре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переступає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Тягнеться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рук на руки,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протягує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руки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знайомим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тобто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рухи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мають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цілком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певний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емоційний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відтінок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Самостійно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сидить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самостійно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змінити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робить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спроби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ходити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тримаючись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спинку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ліжечка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поглядом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потрібний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предмет,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виконує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проханяя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вивчені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рухи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повертає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голову,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почувши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ім'я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Виражає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мімікою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здивування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інтерес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побачивши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іграшки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Починається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наслідування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звукам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мови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робить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спроби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стояти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 опори,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підтримуючись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бар'єр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манежу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ліжечка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переходить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однієї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опори до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сідає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вертикального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положення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В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иконує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деякі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елементарні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рухи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кубики з ящика,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збирає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дрібні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т.д.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Кожные болезни младенцев: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Опрелости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Потница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Пелёночный дерматит (пелёночная молочница)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Молочница полости рта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Болезни внутренних органов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Рахит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Гормональный криз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Конъюнктивит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Кривошея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Запор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Понос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Срыгивание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Дисплазия тазобедренного сустава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Простудные заболевания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Кашель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Повышенная температура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3312772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1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27" y="748146"/>
            <a:ext cx="78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006523"/>
              </p:ext>
            </p:extLst>
          </p:nvPr>
        </p:nvGraphicFramePr>
        <p:xfrm>
          <a:off x="104931" y="35343"/>
          <a:ext cx="11844263" cy="6675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587">
                  <a:extLst>
                    <a:ext uri="{9D8B030D-6E8A-4147-A177-3AD203B41FA5}">
                      <a16:colId xmlns:a16="http://schemas.microsoft.com/office/drawing/2014/main" val="3959999902"/>
                    </a:ext>
                  </a:extLst>
                </a:gridCol>
                <a:gridCol w="6261226">
                  <a:extLst>
                    <a:ext uri="{9D8B030D-6E8A-4147-A177-3AD203B41FA5}">
                      <a16:colId xmlns:a16="http://schemas.microsoft.com/office/drawing/2014/main" val="429120012"/>
                    </a:ext>
                  </a:extLst>
                </a:gridCol>
                <a:gridCol w="3584450">
                  <a:extLst>
                    <a:ext uri="{9D8B030D-6E8A-4147-A177-3AD203B41FA5}">
                      <a16:colId xmlns:a16="http://schemas.microsoft.com/office/drawing/2014/main" val="1587065650"/>
                    </a:ext>
                  </a:extLst>
                </a:gridCol>
              </a:tblGrid>
              <a:tr h="421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Вікові </a:t>
                      </a:r>
                      <a:r>
                        <a:rPr lang="uk-UA" sz="1600" dirty="0" err="1">
                          <a:effectLst/>
                        </a:rPr>
                        <a:t>периоди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Физичний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розиток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небезпеки вікового періоду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2296117810"/>
                  </a:ext>
                </a:extLst>
              </a:tr>
              <a:tr h="625440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Грудний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немовляти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 року);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10-11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підтримці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починає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сходити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гору в 3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сходинки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сходить з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підлазить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показу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словесної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вказівки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виконують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деякі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накладають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один кубик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іншій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знімають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надягають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стрижень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кільця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великими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отворами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Освоюють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грають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іграшками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Тривалість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сну 14 годин.</a:t>
                      </a:r>
                    </a:p>
                    <a:p>
                      <a:pPr lvl="0"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кінця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1-го року: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знаходить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іграшок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названу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слово не "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 pitchFamily="18" charset="0"/>
                        </a:rPr>
                        <a:t>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року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можливим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через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мову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впливати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поведінку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оскільки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деякі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слова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починають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вже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набувати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узагальненого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характеру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тобто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стають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специфічними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подразниками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сигнальної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Кожные болезни младенцев: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Опрелости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Потница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Пелёночный дерматит (пелёночная молочница)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Молочница полости рта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Болезни внутренних органов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Рахит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Гормональный криз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Конъюнктивит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Кривошея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Запор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Понос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Срыгивание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Дисплазия тазобедренного сустава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Простудные заболевания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Кашель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Повышенная температура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3312772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0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27" y="748146"/>
            <a:ext cx="78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537491"/>
              </p:ext>
            </p:extLst>
          </p:nvPr>
        </p:nvGraphicFramePr>
        <p:xfrm>
          <a:off x="104931" y="35343"/>
          <a:ext cx="11844263" cy="651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587">
                  <a:extLst>
                    <a:ext uri="{9D8B030D-6E8A-4147-A177-3AD203B41FA5}">
                      <a16:colId xmlns:a16="http://schemas.microsoft.com/office/drawing/2014/main" val="3959999902"/>
                    </a:ext>
                  </a:extLst>
                </a:gridCol>
                <a:gridCol w="6668523">
                  <a:extLst>
                    <a:ext uri="{9D8B030D-6E8A-4147-A177-3AD203B41FA5}">
                      <a16:colId xmlns:a16="http://schemas.microsoft.com/office/drawing/2014/main" val="429120012"/>
                    </a:ext>
                  </a:extLst>
                </a:gridCol>
                <a:gridCol w="3177153">
                  <a:extLst>
                    <a:ext uri="{9D8B030D-6E8A-4147-A177-3AD203B41FA5}">
                      <a16:colId xmlns:a16="http://schemas.microsoft.com/office/drawing/2014/main" val="1587065650"/>
                    </a:ext>
                  </a:extLst>
                </a:gridCol>
              </a:tblGrid>
              <a:tr h="243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Вікові </a:t>
                      </a:r>
                      <a:r>
                        <a:rPr lang="uk-UA" sz="1600" dirty="0" err="1">
                          <a:effectLst/>
                        </a:rPr>
                        <a:t>периоди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Физичний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розиток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небезпеки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вікового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періоду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2296117810"/>
                  </a:ext>
                </a:extLst>
              </a:tr>
              <a:tr h="625440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Грудний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немовляти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 року);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витягування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збільшується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6-7 кг (в 3-4) рази,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на 21-25 см. (в 1.5 рази)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окружність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грудей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окружності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2-5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Грудна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відрізняється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відносно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короткими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кінцівками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великим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тулубом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великою головою.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окостеніння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черепа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тім'ячко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зазвичай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повністю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закривається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12-24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Прорізування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перших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зубів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3-8-му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місяці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ШКТ продовжує налаштовуватися.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Шкіра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Захисна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Розвинена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слабо (дерма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ніжна,ліпідний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шар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недостатній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Усмоктувальна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відмінна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Дихальна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Проникає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10 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кисню,ніж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дорослого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Видільна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Практично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Розвивається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тільки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3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Терморегулююча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Також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розвинена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слабо(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Потові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залози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не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розвинені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Синтетична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Тактильна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Розвинени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нормально.</a:t>
                      </a: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Кожные болезни младенцев: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Опрелости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Потница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Пелёночный дерматит (пелёночная молочница)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Молочница полости рта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Болезни внутренних органов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Рахит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Гормональный криз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Конъюнктивит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Кривошея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Запор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Понос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Срыгивание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Дисплазия тазобедренного сустава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Простудные заболевания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Кашель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Повышенная температура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331277265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" y="4998719"/>
            <a:ext cx="330431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27" y="748146"/>
            <a:ext cx="78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416912"/>
              </p:ext>
            </p:extLst>
          </p:nvPr>
        </p:nvGraphicFramePr>
        <p:xfrm>
          <a:off x="104931" y="35343"/>
          <a:ext cx="11844263" cy="6523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587">
                  <a:extLst>
                    <a:ext uri="{9D8B030D-6E8A-4147-A177-3AD203B41FA5}">
                      <a16:colId xmlns:a16="http://schemas.microsoft.com/office/drawing/2014/main" val="3959999902"/>
                    </a:ext>
                  </a:extLst>
                </a:gridCol>
                <a:gridCol w="6808007">
                  <a:extLst>
                    <a:ext uri="{9D8B030D-6E8A-4147-A177-3AD203B41FA5}">
                      <a16:colId xmlns:a16="http://schemas.microsoft.com/office/drawing/2014/main" val="429120012"/>
                    </a:ext>
                  </a:extLst>
                </a:gridCol>
                <a:gridCol w="3037669">
                  <a:extLst>
                    <a:ext uri="{9D8B030D-6E8A-4147-A177-3AD203B41FA5}">
                      <a16:colId xmlns:a16="http://schemas.microsoft.com/office/drawing/2014/main" val="1587065650"/>
                    </a:ext>
                  </a:extLst>
                </a:gridCol>
              </a:tblGrid>
              <a:tr h="243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Вікові </a:t>
                      </a:r>
                      <a:r>
                        <a:rPr lang="uk-UA" sz="1600" dirty="0" err="1" smtClean="0">
                          <a:effectLst/>
                        </a:rPr>
                        <a:t>периоди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Физичний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розиток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небезпеки вікового періоду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2296117810"/>
                  </a:ext>
                </a:extLst>
              </a:tr>
              <a:tr h="6254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effectLst/>
                        </a:rPr>
                        <a:t>Раннє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дитинство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(1-2 рокі)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округлення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сповільнюються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порівнянні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але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залишаються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досить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високими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2-му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році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збільшується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2,6-2,7 кг,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на 3-му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2,1-2,2 кг.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Довжина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20-22 см (за перший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на 25 см).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Підвищується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рухова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активність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тлі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інтенсивного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впливає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кістково-м'язової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Триває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шлунково-кишкового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тракту (ШКТ)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рухової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моторної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травних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залоз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Функціональні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ШКТ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залишаються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обмеженими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Імунна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система проходить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активного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лімфоїдної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тканини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характеризується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зниженою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здатністю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Відбувається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головного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мозку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швидкий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когнітивних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комунікативних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емоційних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Нестабільність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складу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мікрофлори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деяких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дітей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ризик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таких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порушень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травлення:функціональний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запор,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функціональна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діарея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Зростає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навантаження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імунну систему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зв'язку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розширенням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контактів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дитини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оформленням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дитячий сад.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елика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частка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раціоні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стати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частково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причиною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дефіциту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заліза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мікроелементів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1-3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критичний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харчової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поведінки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стійких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порушень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апетиту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зокрема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виборчої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анорексії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331277265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4931" y="4710545"/>
            <a:ext cx="2611837" cy="21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1576</TotalTime>
  <Words>2473</Words>
  <Application>Microsoft Office PowerPoint</Application>
  <PresentationFormat>Широкоэкранный</PresentationFormat>
  <Paragraphs>420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Symbol</vt:lpstr>
      <vt:lpstr>Times New Roman</vt:lpstr>
      <vt:lpstr>Office Theme</vt:lpstr>
      <vt:lpstr>Анатомо-фізіологічна характеристика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ФІЗИЧНИЙ РОЗВИТОК</dc:title>
  <dc:creator>Acer</dc:creator>
  <cp:lastModifiedBy>Пользователь</cp:lastModifiedBy>
  <cp:revision>102</cp:revision>
  <dcterms:created xsi:type="dcterms:W3CDTF">2021-02-07T13:01:48Z</dcterms:created>
  <dcterms:modified xsi:type="dcterms:W3CDTF">2023-02-13T21:40:51Z</dcterms:modified>
</cp:coreProperties>
</file>