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6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8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8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3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7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5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7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8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1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6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0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A273CE7-9A13-4220-A70E-B2BB60AB1F2D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43DA41E-A831-4733-8773-FFF58685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5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64" y="1342351"/>
            <a:ext cx="8825658" cy="2677648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 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ФІЗИЧНОГО РОЗВИТКУ ДИТИНИ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6600" y="3925262"/>
            <a:ext cx="6567054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Накласти сантиметрову стрічку: ззаду – під кутом лопатки, спереду – по нижньому краю ареоли.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Отримані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18" y="1215568"/>
            <a:ext cx="3810000" cy="2476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3" y="862302"/>
            <a:ext cx="3560618" cy="47801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9928" y="252855"/>
            <a:ext cx="5245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обводу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грудної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клітки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87308" y="1541798"/>
            <a:ext cx="4521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Обвід</a:t>
            </a:r>
            <a:r>
              <a:rPr lang="ru-RU" sz="2000" dirty="0"/>
              <a:t> </a:t>
            </a:r>
            <a:r>
              <a:rPr lang="ru-RU" sz="2000" dirty="0" err="1"/>
              <a:t>грудної</a:t>
            </a:r>
            <a:r>
              <a:rPr lang="ru-RU" sz="2000" dirty="0"/>
              <a:t> </a:t>
            </a:r>
            <a:r>
              <a:rPr lang="ru-RU" sz="2000" dirty="0" err="1"/>
              <a:t>клітки</a:t>
            </a:r>
            <a:r>
              <a:rPr lang="ru-RU" sz="2000" dirty="0"/>
              <a:t> </a:t>
            </a:r>
            <a:r>
              <a:rPr lang="ru-RU" sz="2000" dirty="0" err="1"/>
              <a:t>визначати</a:t>
            </a:r>
            <a:r>
              <a:rPr lang="ru-RU" sz="2000" dirty="0"/>
              <a:t> при максимальному </a:t>
            </a:r>
            <a:r>
              <a:rPr lang="ru-RU" sz="2000" dirty="0" err="1"/>
              <a:t>вдиху</a:t>
            </a:r>
            <a:r>
              <a:rPr lang="ru-RU" sz="2000" dirty="0"/>
              <a:t> і </a:t>
            </a:r>
            <a:r>
              <a:rPr lang="ru-RU" sz="2000" dirty="0" err="1"/>
              <a:t>видиху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у </a:t>
            </a:r>
            <a:r>
              <a:rPr lang="ru-RU" sz="2000" dirty="0" err="1"/>
              <a:t>стані</a:t>
            </a:r>
            <a:r>
              <a:rPr lang="ru-RU" sz="2000" dirty="0"/>
              <a:t> </a:t>
            </a:r>
            <a:r>
              <a:rPr lang="ru-RU" sz="2000" dirty="0" err="1"/>
              <a:t>спокою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У </a:t>
            </a:r>
            <a:r>
              <a:rPr lang="ru-RU" sz="2000" dirty="0" err="1"/>
              <a:t>немовлят</a:t>
            </a:r>
            <a:r>
              <a:rPr lang="ru-RU" sz="2000" dirty="0"/>
              <a:t> – </a:t>
            </a:r>
            <a:r>
              <a:rPr lang="ru-RU" sz="2000" dirty="0" err="1"/>
              <a:t>тільки</a:t>
            </a:r>
            <a:r>
              <a:rPr lang="ru-RU" sz="2000" dirty="0"/>
              <a:t> в </a:t>
            </a:r>
            <a:r>
              <a:rPr lang="ru-RU" sz="2000" dirty="0" err="1"/>
              <a:t>стані</a:t>
            </a:r>
            <a:r>
              <a:rPr lang="ru-RU" sz="2000" dirty="0"/>
              <a:t> </a:t>
            </a:r>
            <a:r>
              <a:rPr lang="ru-RU" sz="2000" dirty="0" err="1"/>
              <a:t>спокою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5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2" y="2094596"/>
            <a:ext cx="6096000" cy="26799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Хворий перебуває в лежачому положенні.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Накласти сантиметрову стрічку на стегно під сідничною складкою.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Виміряти обвід стегна.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4 етап. Отримані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01" y="1412286"/>
            <a:ext cx="2409390" cy="51082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6424" y="317652"/>
            <a:ext cx="4506362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Вимірювання обводу стегна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8909" y="3451852"/>
            <a:ext cx="6096000" cy="30092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Хворий перебуває у лежачому положенні.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Накласти сантиметрову стрічку на гомілку в ділянці максимального об’єму литкового м’язу.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Виміряти обвід гомілки.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4 етап. Отримані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7" y="1237672"/>
            <a:ext cx="5287241" cy="35248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9591" y="260988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Вимірювання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обводу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гомілки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4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4" y="2196196"/>
            <a:ext cx="6096000" cy="30092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Хворий перебуває у вертикальному положенні.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Накладають сантиметрову стрічку на плече в ділянці найбільшого потовщення двоголового м’яза.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Виміряти обвід плеча.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4 етап. Отримані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111" y="1157431"/>
            <a:ext cx="3524250" cy="5448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09768" y="297488"/>
            <a:ext cx="4389343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Вимірювання обводу плеча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19" y="1641355"/>
            <a:ext cx="11102109" cy="38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Розрахунок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основних показників фізичного розвитку здорових дітей до року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Маса тіла: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приріст за 1-й міс. – 600 г;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               За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2-й міс. – 800 г;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               За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3-й міс. – 800 г;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                 За кожний наступний місяць – на 50 г менше, ніж за попередній.</a:t>
            </a:r>
            <a:endParaRPr lang="en-U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Зріст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кв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. – по 3 см щомісячно (за квартал 9 см);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За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кв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. – по 2,5 см щомісячно (за квартал 7,5 см);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За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III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кв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. – по 1,5 см щомісячно (за квартал 4,5 см);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За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IV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кв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. – по 1 см щомісячно (за квартал 3 см).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7964" y="251799"/>
            <a:ext cx="8442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ОРІЄНТОВНИХ РОЗРАХУНКІВ ФІЗИЧНОГО РОЗВИТКУ (ЕМПІРИЧНІ ФОРМУЛИ)</a:t>
            </a:r>
          </a:p>
        </p:txBody>
      </p:sp>
    </p:spTree>
    <p:extLst>
      <p:ext uri="{BB962C8B-B14F-4D97-AF65-F5344CB8AC3E}">
        <p14:creationId xmlns:p14="http://schemas.microsoft.com/office/powerpoint/2010/main" val="27134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5" y="749602"/>
            <a:ext cx="6096000" cy="21708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Обвід голови: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Щомісячно збільшується на 1,5 см до 6 міс., після 6 міс.  – на 0,5 см щомісячно.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До 6 міс. обвід голови – 43-1,5(6-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Після 6 міс. – 43+0,5(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-6), де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– вік у місяцях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8110" y="322609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Обвід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грудей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r"/>
            <a:endParaRPr lang="ru-RU" sz="2000" dirty="0"/>
          </a:p>
          <a:p>
            <a:pPr algn="just"/>
            <a:r>
              <a:rPr lang="ru-RU" sz="2000" dirty="0" smtClean="0"/>
              <a:t>1. </a:t>
            </a:r>
            <a:r>
              <a:rPr lang="ru-RU" sz="2000" dirty="0" err="1" smtClean="0"/>
              <a:t>Щомісячно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середньому</a:t>
            </a:r>
            <a:r>
              <a:rPr lang="ru-RU" sz="2000" dirty="0"/>
              <a:t> </a:t>
            </a:r>
            <a:r>
              <a:rPr lang="ru-RU" sz="2000" dirty="0" err="1"/>
              <a:t>збільшується</a:t>
            </a:r>
            <a:r>
              <a:rPr lang="ru-RU" sz="2000" dirty="0"/>
              <a:t> на 1,3 см (до 6 </a:t>
            </a:r>
            <a:r>
              <a:rPr lang="ru-RU" sz="2000" dirty="0" err="1"/>
              <a:t>міс</a:t>
            </a:r>
            <a:r>
              <a:rPr lang="ru-RU" sz="2000" dirty="0"/>
              <a:t>. – на 2 см/</a:t>
            </a:r>
            <a:r>
              <a:rPr lang="ru-RU" sz="2000" dirty="0" err="1"/>
              <a:t>міс</a:t>
            </a:r>
            <a:r>
              <a:rPr lang="ru-RU" sz="2000" dirty="0"/>
              <a:t>., </a:t>
            </a:r>
            <a:r>
              <a:rPr lang="ru-RU" sz="2000" dirty="0" err="1"/>
              <a:t>після</a:t>
            </a:r>
            <a:r>
              <a:rPr lang="ru-RU" sz="2000" dirty="0"/>
              <a:t> 6 </a:t>
            </a:r>
            <a:r>
              <a:rPr lang="ru-RU" sz="2000" dirty="0" err="1"/>
              <a:t>міс</a:t>
            </a:r>
            <a:r>
              <a:rPr lang="ru-RU" sz="2000" dirty="0"/>
              <a:t>. – по 0,5 см/</a:t>
            </a:r>
            <a:r>
              <a:rPr lang="ru-RU" sz="2000" dirty="0" err="1"/>
              <a:t>міс</a:t>
            </a:r>
            <a:r>
              <a:rPr lang="ru-RU" sz="2000" dirty="0"/>
              <a:t>.).</a:t>
            </a:r>
          </a:p>
          <a:p>
            <a:pPr algn="just"/>
            <a:r>
              <a:rPr lang="ru-RU" sz="2000" dirty="0" smtClean="0"/>
              <a:t>2. До </a:t>
            </a:r>
            <a:r>
              <a:rPr lang="ru-RU" sz="2000" dirty="0"/>
              <a:t>6 </a:t>
            </a:r>
            <a:r>
              <a:rPr lang="ru-RU" sz="2000" dirty="0" err="1"/>
              <a:t>міс</a:t>
            </a:r>
            <a:r>
              <a:rPr lang="ru-RU" sz="2000" dirty="0"/>
              <a:t>. </a:t>
            </a:r>
            <a:r>
              <a:rPr lang="ru-RU" sz="2000" dirty="0" err="1"/>
              <a:t>ОГр</a:t>
            </a:r>
            <a:r>
              <a:rPr lang="ru-RU" sz="2000" dirty="0"/>
              <a:t> = 45-2(6-</a:t>
            </a:r>
            <a:r>
              <a:rPr lang="en-US" sz="2000" dirty="0"/>
              <a:t>n);</a:t>
            </a:r>
          </a:p>
          <a:p>
            <a:pPr algn="just"/>
            <a:r>
              <a:rPr lang="ru-RU" sz="2000" dirty="0" err="1"/>
              <a:t>Після</a:t>
            </a:r>
            <a:r>
              <a:rPr lang="ru-RU" sz="2000" dirty="0"/>
              <a:t> 6 </a:t>
            </a:r>
            <a:r>
              <a:rPr lang="ru-RU" sz="2000" dirty="0" err="1"/>
              <a:t>міс</a:t>
            </a:r>
            <a:r>
              <a:rPr lang="ru-RU" sz="2000" dirty="0"/>
              <a:t>. – 45+0,5(</a:t>
            </a:r>
            <a:r>
              <a:rPr lang="en-US" sz="2000" dirty="0"/>
              <a:t>n-6), </a:t>
            </a:r>
            <a:r>
              <a:rPr lang="ru-RU" sz="2000" dirty="0"/>
              <a:t>де </a:t>
            </a:r>
            <a:r>
              <a:rPr lang="en-US" sz="2000" dirty="0"/>
              <a:t>n – </a:t>
            </a:r>
            <a:r>
              <a:rPr lang="ru-RU" sz="2000" dirty="0" err="1"/>
              <a:t>вік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 в </a:t>
            </a:r>
            <a:r>
              <a:rPr lang="ru-RU" sz="2000" dirty="0" err="1"/>
              <a:t>місяцях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6" y="3574877"/>
            <a:ext cx="34004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4794" y="2349011"/>
            <a:ext cx="4839854" cy="3137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Маса тіла: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від 2 до 10 років М(кг) = 10+2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, де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– вік дитини в роках;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Старші 10 років – М = 30+4(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-10), де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– вік дитини в роках.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Зріст: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до 4-х років –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= 100-8(4-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Старші 4-х років –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ru-RU" sz="2000" dirty="0"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 100+6(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-4), де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– вік дитини в роках.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45" y="1386790"/>
            <a:ext cx="3482109" cy="5061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7" y="1386790"/>
            <a:ext cx="3432158" cy="50617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3848" y="279508"/>
            <a:ext cx="7961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Розрахунок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основних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показників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фізичного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старших 1-го року</a:t>
            </a:r>
          </a:p>
        </p:txBody>
      </p:sp>
    </p:spTree>
    <p:extLst>
      <p:ext uri="{BB962C8B-B14F-4D97-AF65-F5344CB8AC3E}">
        <p14:creationId xmlns:p14="http://schemas.microsoft.com/office/powerpoint/2010/main" val="41838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63" y="631529"/>
            <a:ext cx="7610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Обвід голови: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від 1 до 5 років = 50-1(5-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); у 5 років – 50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Після 5 років = 50+0,6(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-5), де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– вік дитини в роках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3199" y="1822024"/>
            <a:ext cx="6096000" cy="141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Обвід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грудей: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1 до 10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=63-1,5(10- n);</a:t>
            </a:r>
          </a:p>
          <a:p>
            <a:pPr algn="just">
              <a:lnSpc>
                <a:spcPct val="150000"/>
              </a:lnSpc>
            </a:pPr>
            <a:r>
              <a:rPr lang="ru-RU" sz="2000" dirty="0" err="1" smtClean="0"/>
              <a:t>Старші</a:t>
            </a:r>
            <a:r>
              <a:rPr lang="ru-RU" sz="2000" dirty="0" smtClean="0"/>
              <a:t> 10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= 63+3(n-10), де n – </a:t>
            </a:r>
            <a:r>
              <a:rPr lang="ru-RU" sz="2000" dirty="0" err="1" smtClean="0"/>
              <a:t>вік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 в роках.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27" y="3657600"/>
            <a:ext cx="6712199" cy="2936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2" y="2221634"/>
            <a:ext cx="47148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921165" y="1128769"/>
                <a:ext cx="6391564" cy="5240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Calibri" panose="020F0502020204030204" pitchFamily="34" charset="0"/>
                  <a:buChar char="-"/>
                </a:pPr>
                <a:r>
                  <a:rPr lang="uk-UA" sz="2000" dirty="0" smtClean="0">
                    <a:ea typeface="Calibri" panose="020F0502020204030204" pitchFamily="34" charset="0"/>
                    <a:cs typeface="Calibri" panose="020F0502020204030204" pitchFamily="34" charset="0"/>
                  </a:rPr>
                  <a:t>Середні </a:t>
                </a: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– відхилення показників в межах 7% від середньої величини;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0"/>
                  </a:spcAft>
                  <a:buFont typeface="Calibri" panose="020F0502020204030204" pitchFamily="34" charset="0"/>
                  <a:buChar char="-"/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Вище або нижче середнього – в межах 8-20%;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800"/>
                  </a:spcAft>
                  <a:buFont typeface="Calibri" panose="020F0502020204030204" pitchFamily="34" charset="0"/>
                  <a:buChar char="-"/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Низькі або високі – понад 20% від середньої величини за емпіричними формулами</a:t>
                </a:r>
                <a:r>
                  <a:rPr lang="uk-UA" sz="2000" dirty="0" smtClean="0"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000" dirty="0" smtClean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07000"/>
                  </a:lnSpc>
                  <a:spcAft>
                    <a:spcPts val="800"/>
                  </a:spcAft>
                  <a:buFont typeface="Calibri" panose="020F0502020204030204" pitchFamily="34" charset="0"/>
                  <a:buChar char="-"/>
                </a:pP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NB</a:t>
                </a:r>
                <a:r>
                  <a:rPr lang="uk-UA" sz="2000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! </a:t>
                </a:r>
                <a:r>
                  <a:rPr lang="uk-UA" sz="2000" dirty="0">
                    <a:solidFill>
                      <a:srgbClr val="00206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дефіцит маси визначають за формулою:</a:t>
                </a:r>
                <a:endParaRPr lang="en-US" sz="20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              Д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uk-UA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НМ−ФМ</m:t>
                        </m:r>
                      </m:num>
                      <m:den>
                        <m:r>
                          <a:rPr lang="uk-UA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НМ</m:t>
                        </m:r>
                      </m:den>
                    </m:f>
                  </m:oMath>
                </a14:m>
                <a:r>
                  <a:rPr lang="uk-UA" sz="2000" dirty="0">
                    <a:ea typeface="Times New Roman" panose="02020603050405020304" pitchFamily="18" charset="0"/>
                    <a:cs typeface="Calibri" panose="020F0502020204030204" pitchFamily="34" charset="0"/>
                  </a:rPr>
                  <a:t> * 100, де </a:t>
                </a:r>
                <a:endParaRPr lang="en-US" sz="2000" dirty="0" smtClean="0"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Д – дефіцит маси тіла в %;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НМ – належна маса тіла;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286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ФМ – фактична маса тіла.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165" y="1128769"/>
                <a:ext cx="6391564" cy="5240409"/>
              </a:xfrm>
              <a:prstGeom prst="rect">
                <a:avLst/>
              </a:prstGeom>
              <a:blipFill>
                <a:blip r:embed="rId2"/>
                <a:stretch>
                  <a:fillRect l="-1049" t="-698" r="-953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2369388" y="599350"/>
            <a:ext cx="4528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dirty="0" err="1">
                <a:solidFill>
                  <a:srgbClr val="002060"/>
                </a:solidFill>
              </a:rPr>
              <a:t>Оцінка</a:t>
            </a:r>
            <a:r>
              <a:rPr lang="ru-RU" sz="2000" u="sng" dirty="0">
                <a:solidFill>
                  <a:srgbClr val="002060"/>
                </a:solidFill>
              </a:rPr>
              <a:t> </a:t>
            </a:r>
            <a:r>
              <a:rPr lang="ru-RU" sz="2000" u="sng" dirty="0" err="1">
                <a:solidFill>
                  <a:srgbClr val="002060"/>
                </a:solidFill>
              </a:rPr>
              <a:t>антропометричних</a:t>
            </a:r>
            <a:r>
              <a:rPr lang="ru-RU" sz="2000" u="sng" dirty="0">
                <a:solidFill>
                  <a:srgbClr val="002060"/>
                </a:solidFill>
              </a:rPr>
              <a:t> </a:t>
            </a:r>
            <a:r>
              <a:rPr lang="ru-RU" sz="2000" u="sng" dirty="0" err="1">
                <a:solidFill>
                  <a:srgbClr val="002060"/>
                </a:solidFill>
              </a:rPr>
              <a:t>даних</a:t>
            </a:r>
            <a:r>
              <a:rPr lang="ru-RU" sz="2000" u="sng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78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1309" y="1230885"/>
            <a:ext cx="9162473" cy="335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Індекс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вгодованості за Л.І.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Чулицькою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характеризує ступінь вгодованості дитини: </a:t>
            </a:r>
            <a:endParaRPr lang="uk-UA" sz="2000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 обводи плеча (см) + обвід стегна (см) + обвід гомілки (см) – зріст (см</a:t>
            </a:r>
            <a:r>
              <a:rPr lang="uk-UA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Норма: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року – 20-25 см; менше 20 см – при гіпотрофії; більше 25 см – при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паратрофії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2-3 роки – 20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6-7 років – 15-10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7-8 років – 6 см.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4938" y="408771"/>
            <a:ext cx="453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АНТРОПОМЕТРИЧНІ ІНДЕКСИ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28" y="3657601"/>
            <a:ext cx="4764922" cy="28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654" y="267855"/>
            <a:ext cx="7915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Алгоритми практичних навичок об’єктивного дослідження 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509" y="1764146"/>
            <a:ext cx="76527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Метод дослідження: </a:t>
            </a:r>
            <a:r>
              <a:rPr lang="uk-UA" sz="2000" dirty="0" smtClean="0"/>
              <a:t>пальпація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 пальпації: </a:t>
            </a:r>
            <a:r>
              <a:rPr lang="uk-UA" sz="2000" dirty="0" smtClean="0"/>
              <a:t>загальноприйняті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 студента: </a:t>
            </a:r>
            <a:r>
              <a:rPr lang="uk-UA" sz="2000" dirty="0" smtClean="0"/>
              <a:t>стоячи або сидячи перед хворим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 хворої дитини: </a:t>
            </a:r>
            <a:r>
              <a:rPr lang="uk-UA" sz="2000" dirty="0" smtClean="0"/>
              <a:t>стоячи, діти раннього віку лежать в ліжку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Перелік характеристик: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000" dirty="0" smtClean="0"/>
              <a:t>ступінь розвитку і товщина підшкірної основи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000" dirty="0" smtClean="0"/>
              <a:t>тургор м’яких тканин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2000" dirty="0" smtClean="0"/>
              <a:t>еластичність шкіри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54" y="1440873"/>
            <a:ext cx="3468537" cy="51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472" y="460544"/>
            <a:ext cx="6585527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Індекс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Ф.Ф. 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Ерісмана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(ІЕ) характеризує розвиток грудної клітки дитини і частково її вгодованість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ІЕ = обвід грудей (см) – ½ зросту (см</a:t>
            </a:r>
            <a:r>
              <a:rPr lang="uk-UA" sz="2000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en-US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Норма: 1-й рік – 13,5-10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2-3 роки – 9-6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6-7 років – 4-2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7-8 років – 0, але найкраще, коли до 15 років ІЕ = 1-3 см;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У дорослих – 5-6 см.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982" y="1439754"/>
            <a:ext cx="3483697" cy="3145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812" y="3725573"/>
            <a:ext cx="2929370" cy="30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136072" y="4413451"/>
                <a:ext cx="6096000" cy="159627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uk-UA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libri" panose="020F0502020204030204" pitchFamily="34" charset="0"/>
                    <a:cs typeface="Calibri" panose="020F0502020204030204" pitchFamily="34" charset="0"/>
                  </a:rPr>
                  <a:t>Коефіцієнт фізичного розвитку</a:t>
                </a:r>
                <a:r>
                  <a:rPr lang="uk-UA" sz="2000" dirty="0" smtClean="0"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ru-RU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uk-UA" sz="2000" dirty="0">
                    <a:ea typeface="Calibri" panose="020F0502020204030204" pitchFamily="34" charset="0"/>
                    <a:cs typeface="Calibri" panose="020F0502020204030204" pitchFamily="34" charset="0"/>
                  </a:rPr>
                  <a:t> показує, який відсоток від нормальної становить маса дитини: 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uk-UA" sz="2000" dirty="0">
                    <a:solidFill>
                      <a:srgbClr val="00206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uk-UA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фактична маса(кг)</m:t>
                        </m:r>
                      </m:num>
                      <m:den>
                        <m:r>
                          <a:rPr lang="uk-UA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належна маса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uk-UA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кг</m:t>
                            </m:r>
                          </m:e>
                        </m:d>
                      </m:den>
                    </m:f>
                  </m:oMath>
                </a14:m>
                <a:r>
                  <a:rPr lang="uk-UA" sz="2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 * 100, норма – 100%.</a:t>
                </a:r>
                <a:endParaRPr lang="en-US" sz="20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72" y="4413451"/>
                <a:ext cx="6096000" cy="1596271"/>
              </a:xfrm>
              <a:prstGeom prst="rect">
                <a:avLst/>
              </a:prstGeom>
              <a:blipFill>
                <a:blip r:embed="rId2"/>
                <a:stretch>
                  <a:fillRect l="-1100" t="-2672" r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1819563" y="2702301"/>
            <a:ext cx="9707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Індекс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пропорційності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Л.І.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Чулицькою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3 обводи плеча = обводу </a:t>
            </a:r>
            <a:r>
              <a:rPr lang="ru-RU" sz="2000" dirty="0" err="1">
                <a:solidFill>
                  <a:srgbClr val="002060"/>
                </a:solidFill>
              </a:rPr>
              <a:t>грудної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клітки</a:t>
            </a:r>
            <a:r>
              <a:rPr lang="ru-RU" sz="2000" dirty="0">
                <a:solidFill>
                  <a:srgbClr val="002060"/>
                </a:solidFill>
              </a:rPr>
              <a:t> = обводу стегна + </a:t>
            </a:r>
            <a:r>
              <a:rPr lang="ru-RU" sz="2000" dirty="0" err="1">
                <a:solidFill>
                  <a:srgbClr val="002060"/>
                </a:solidFill>
              </a:rPr>
              <a:t>обвід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гомілки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7453" y="701631"/>
            <a:ext cx="63546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Індекс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О.Ф. Тура: </a:t>
            </a:r>
            <a:r>
              <a:rPr lang="ru-RU" sz="2000" dirty="0" err="1"/>
              <a:t>відношення</a:t>
            </a:r>
            <a:r>
              <a:rPr lang="ru-RU" sz="2000" dirty="0"/>
              <a:t> обводу </a:t>
            </a:r>
            <a:r>
              <a:rPr lang="ru-RU" sz="2000" dirty="0" err="1"/>
              <a:t>голови</a:t>
            </a:r>
            <a:r>
              <a:rPr lang="ru-RU" sz="2000" dirty="0"/>
              <a:t> до обводу </a:t>
            </a:r>
            <a:r>
              <a:rPr lang="ru-RU" sz="2000" dirty="0" err="1"/>
              <a:t>грудної</a:t>
            </a:r>
            <a:r>
              <a:rPr lang="ru-RU" sz="2000" dirty="0"/>
              <a:t> </a:t>
            </a:r>
            <a:r>
              <a:rPr lang="ru-RU" sz="2000" dirty="0" err="1"/>
              <a:t>клітки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Норма: </a:t>
            </a:r>
            <a:r>
              <a:rPr lang="ru-RU" sz="2000" dirty="0" err="1"/>
              <a:t>від</a:t>
            </a:r>
            <a:r>
              <a:rPr lang="ru-RU" sz="2000" dirty="0"/>
              <a:t> 1 до 7 </a:t>
            </a:r>
            <a:r>
              <a:rPr lang="ru-RU" sz="2000" dirty="0" err="1"/>
              <a:t>років</a:t>
            </a:r>
            <a:r>
              <a:rPr lang="ru-RU" sz="2000" dirty="0"/>
              <a:t> </a:t>
            </a:r>
            <a:r>
              <a:rPr lang="ru-RU" sz="2000" dirty="0" err="1"/>
              <a:t>обвід</a:t>
            </a:r>
            <a:r>
              <a:rPr lang="ru-RU" sz="2000" dirty="0"/>
              <a:t> грудей </a:t>
            </a:r>
            <a:r>
              <a:rPr lang="ru-RU" sz="2000" dirty="0" err="1"/>
              <a:t>перевищує</a:t>
            </a:r>
            <a:r>
              <a:rPr lang="ru-RU" sz="2000" dirty="0"/>
              <a:t> </a:t>
            </a:r>
            <a:r>
              <a:rPr lang="ru-RU" sz="2000" dirty="0" err="1"/>
              <a:t>обвід</a:t>
            </a:r>
            <a:r>
              <a:rPr lang="ru-RU" sz="2000" dirty="0"/>
              <a:t> </a:t>
            </a:r>
            <a:r>
              <a:rPr lang="ru-RU" sz="2000" dirty="0" err="1"/>
              <a:t>голови</a:t>
            </a:r>
            <a:r>
              <a:rPr lang="ru-RU" sz="2000" dirty="0"/>
              <a:t> на </a:t>
            </a:r>
            <a:r>
              <a:rPr lang="ru-RU" sz="2000" dirty="0" err="1"/>
              <a:t>стільки</a:t>
            </a:r>
            <a:r>
              <a:rPr lang="ru-RU" sz="2000" dirty="0"/>
              <a:t> </a:t>
            </a:r>
            <a:r>
              <a:rPr lang="ru-RU" sz="2000" dirty="0" err="1"/>
              <a:t>сантиметрів</a:t>
            </a:r>
            <a:r>
              <a:rPr lang="ru-RU" sz="2000" dirty="0"/>
              <a:t>, </a:t>
            </a:r>
            <a:r>
              <a:rPr lang="ru-RU" sz="2000" dirty="0" err="1"/>
              <a:t>скільки</a:t>
            </a:r>
            <a:r>
              <a:rPr lang="ru-RU" sz="2000" dirty="0"/>
              <a:t> </a:t>
            </a:r>
            <a:r>
              <a:rPr lang="ru-RU" sz="2000" dirty="0" err="1"/>
              <a:t>років</a:t>
            </a:r>
            <a:r>
              <a:rPr lang="ru-RU" sz="2000" dirty="0"/>
              <a:t> </a:t>
            </a:r>
            <a:r>
              <a:rPr lang="ru-RU" sz="2000" dirty="0" err="1"/>
              <a:t>дитині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7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655" y="496691"/>
            <a:ext cx="712123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Масо-</a:t>
            </a: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зростовий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коефіцієнт: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відношення маси до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зросту (для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новонароджених норма 60-64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7163" y="1497870"/>
            <a:ext cx="114900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002060"/>
                </a:solidFill>
              </a:rPr>
              <a:t>NB! </a:t>
            </a:r>
            <a:r>
              <a:rPr lang="ru-RU" sz="1900" dirty="0" err="1">
                <a:solidFill>
                  <a:srgbClr val="002060"/>
                </a:solidFill>
              </a:rPr>
              <a:t>Зниження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масо-зростового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коефіцієнта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менше</a:t>
            </a:r>
            <a:r>
              <a:rPr lang="ru-RU" sz="1900" dirty="0">
                <a:solidFill>
                  <a:srgbClr val="002060"/>
                </a:solidFill>
              </a:rPr>
              <a:t> 60 </a:t>
            </a:r>
            <a:r>
              <a:rPr lang="ru-RU" sz="1900" dirty="0" err="1">
                <a:solidFill>
                  <a:srgbClr val="002060"/>
                </a:solidFill>
              </a:rPr>
              <a:t>слід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вважати</a:t>
            </a:r>
            <a:r>
              <a:rPr lang="ru-RU" sz="1900" dirty="0">
                <a:solidFill>
                  <a:srgbClr val="002060"/>
                </a:solidFill>
              </a:rPr>
              <a:t> одним з </a:t>
            </a:r>
            <a:r>
              <a:rPr lang="ru-RU" sz="1900" dirty="0" err="1">
                <a:solidFill>
                  <a:srgbClr val="002060"/>
                </a:solidFill>
              </a:rPr>
              <a:t>основних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діагностичних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критеріїв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вродженої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  <a:r>
              <a:rPr lang="ru-RU" sz="1900" dirty="0" err="1">
                <a:solidFill>
                  <a:srgbClr val="002060"/>
                </a:solidFill>
              </a:rPr>
              <a:t>гіпотрофії</a:t>
            </a:r>
            <a:r>
              <a:rPr lang="ru-RU" sz="19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963" y="4759328"/>
            <a:ext cx="106587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величини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</a:t>
            </a:r>
            <a:r>
              <a:rPr lang="ru-RU" sz="2000" dirty="0" err="1"/>
              <a:t>показника</a:t>
            </a:r>
            <a:r>
              <a:rPr lang="ru-RU" sz="2000" dirty="0"/>
              <a:t>, </a:t>
            </a:r>
            <a:r>
              <a:rPr lang="ru-RU" sz="2000" dirty="0" err="1"/>
              <a:t>затримку</a:t>
            </a:r>
            <a:r>
              <a:rPr lang="ru-RU" sz="2000" dirty="0"/>
              <a:t> </a:t>
            </a:r>
            <a:r>
              <a:rPr lang="ru-RU" sz="2000" dirty="0" err="1"/>
              <a:t>внутрішньоутробного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класифікують</a:t>
            </a:r>
            <a:r>
              <a:rPr lang="ru-RU" sz="2000" dirty="0"/>
              <a:t> </a:t>
            </a:r>
            <a:r>
              <a:rPr lang="ru-RU" sz="2000" dirty="0" err="1"/>
              <a:t>наступним</a:t>
            </a:r>
            <a:r>
              <a:rPr lang="ru-RU" sz="2000" dirty="0"/>
              <a:t> чином:</a:t>
            </a:r>
          </a:p>
          <a:p>
            <a:pPr algn="ctr"/>
            <a:r>
              <a:rPr lang="ru-RU" sz="2000" dirty="0"/>
              <a:t>І </a:t>
            </a:r>
            <a:r>
              <a:rPr lang="ru-RU" sz="2000" dirty="0" err="1"/>
              <a:t>ступінь</a:t>
            </a:r>
            <a:r>
              <a:rPr lang="ru-RU" sz="2000" dirty="0"/>
              <a:t> – 59-55</a:t>
            </a:r>
          </a:p>
          <a:p>
            <a:pPr algn="ctr"/>
            <a:r>
              <a:rPr lang="ru-RU" sz="2000" dirty="0"/>
              <a:t>ІІ </a:t>
            </a:r>
            <a:r>
              <a:rPr lang="ru-RU" sz="2000" dirty="0" err="1"/>
              <a:t>ступінь</a:t>
            </a:r>
            <a:r>
              <a:rPr lang="ru-RU" sz="2000" dirty="0"/>
              <a:t> – 54-50</a:t>
            </a:r>
          </a:p>
          <a:p>
            <a:pPr algn="ctr"/>
            <a:r>
              <a:rPr lang="ru-RU" sz="2000" dirty="0"/>
              <a:t>ІІІ </a:t>
            </a:r>
            <a:r>
              <a:rPr lang="ru-RU" sz="2000" dirty="0" err="1"/>
              <a:t>ступінь</a:t>
            </a:r>
            <a:r>
              <a:rPr lang="ru-RU" sz="2000" dirty="0"/>
              <a:t> – 50 і </a:t>
            </a:r>
            <a:r>
              <a:rPr lang="ru-RU" sz="2000" dirty="0" err="1"/>
              <a:t>менше</a:t>
            </a:r>
            <a:r>
              <a:rPr lang="ru-RU" sz="20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35" y="2346807"/>
            <a:ext cx="4710545" cy="2240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49" y="2344232"/>
            <a:ext cx="3934689" cy="2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7" y="1154471"/>
            <a:ext cx="7241309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Є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найбільш точним, оскільки індивідуальні антропометричні дані дітей порівнюють з віковими, статевими і регіональними антропометричними таблицями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стандартів двох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типів: параметричного (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сигмального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) і непараметричного (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центильного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) типів.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7015" y="279460"/>
            <a:ext cx="6546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АНТРОПОМЕТРИЧНИХ СТАНДАРТІВ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34" y="3444403"/>
            <a:ext cx="5104673" cy="30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5309" y="413164"/>
            <a:ext cx="9384146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uk-UA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Сигмальні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таблиці: </a:t>
            </a:r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Визначення середнього квадратичного відхилення (сигма);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Оцінка фізичного розвитку проводиться індивідуально шляхом порівняння антропометричних даних дитини із середніми показниками фізичного розвитку (стандартами);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Різницю між цими показниками ділять на сигму, вказану в таблицях;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Отримують сигму регресії;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Оцінюють за шкалою регресії, в основу береться умовна зросту.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5" y="3745345"/>
            <a:ext cx="4876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564" y="546994"/>
            <a:ext cx="6096000" cy="22734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Оціночні підгрупи за показниками зросту: </a:t>
            </a:r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Низький (варіабельність сигми -2 і нижче);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Нижче середнього (від -1 до -2);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Середній (від +1 до +2);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Високий (від +2 і вище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5816" y="3577121"/>
            <a:ext cx="65208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маса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 і </a:t>
            </a:r>
            <a:r>
              <a:rPr lang="ru-RU" sz="2000" dirty="0" err="1"/>
              <a:t>обвід</a:t>
            </a:r>
            <a:r>
              <a:rPr lang="ru-RU" sz="2000" dirty="0"/>
              <a:t> грудей </a:t>
            </a:r>
            <a:r>
              <a:rPr lang="ru-RU" sz="2000" dirty="0" err="1"/>
              <a:t>відповідають</a:t>
            </a:r>
            <a:r>
              <a:rPr lang="ru-RU" sz="2000" dirty="0"/>
              <a:t> </a:t>
            </a:r>
            <a:r>
              <a:rPr lang="ru-RU" sz="2000" dirty="0" err="1"/>
              <a:t>сигмі</a:t>
            </a:r>
            <a:r>
              <a:rPr lang="ru-RU" sz="2000" dirty="0"/>
              <a:t> </a:t>
            </a:r>
            <a:r>
              <a:rPr lang="ru-RU" sz="2000" dirty="0" err="1"/>
              <a:t>регресії</a:t>
            </a:r>
            <a:r>
              <a:rPr lang="ru-RU" sz="2000" dirty="0"/>
              <a:t> </a:t>
            </a:r>
            <a:r>
              <a:rPr lang="ru-RU" sz="2000" dirty="0" err="1"/>
              <a:t>зросту</a:t>
            </a:r>
            <a:r>
              <a:rPr lang="ru-RU" sz="2000" dirty="0"/>
              <a:t>, то </a:t>
            </a:r>
            <a:r>
              <a:rPr lang="ru-RU" sz="2000" dirty="0" err="1"/>
              <a:t>фізичний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 </a:t>
            </a:r>
            <a:r>
              <a:rPr lang="ru-RU" sz="2000" dirty="0" err="1"/>
              <a:t>вважають</a:t>
            </a:r>
            <a:r>
              <a:rPr lang="ru-RU" sz="2000" dirty="0"/>
              <a:t> </a:t>
            </a:r>
            <a:r>
              <a:rPr lang="ru-RU" sz="2000" dirty="0" err="1"/>
              <a:t>гармонійним</a:t>
            </a:r>
            <a:r>
              <a:rPr lang="ru-RU" sz="2000" dirty="0"/>
              <a:t>. </a:t>
            </a: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показники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різницю</a:t>
            </a:r>
            <a:r>
              <a:rPr lang="ru-RU" sz="2000" dirty="0"/>
              <a:t> </a:t>
            </a:r>
            <a:r>
              <a:rPr lang="ru-RU" sz="2000" dirty="0" err="1"/>
              <a:t>більшу</a:t>
            </a:r>
            <a:r>
              <a:rPr lang="ru-RU" sz="2000" dirty="0"/>
              <a:t>, </a:t>
            </a:r>
            <a:r>
              <a:rPr lang="ru-RU" sz="2000" dirty="0" err="1"/>
              <a:t>ніж</a:t>
            </a:r>
            <a:r>
              <a:rPr lang="ru-RU" sz="2000" dirty="0"/>
              <a:t> одна сигма </a:t>
            </a:r>
            <a:r>
              <a:rPr lang="ru-RU" sz="2000" dirty="0" err="1"/>
              <a:t>регресії</a:t>
            </a:r>
            <a:r>
              <a:rPr lang="ru-RU" sz="2000" dirty="0"/>
              <a:t> –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дисгармонійний</a:t>
            </a:r>
            <a:r>
              <a:rPr lang="ru-RU" sz="2000" dirty="0"/>
              <a:t> </a:t>
            </a:r>
            <a:r>
              <a:rPr lang="ru-RU" sz="2000" dirty="0" err="1"/>
              <a:t>фізичний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(</a:t>
            </a:r>
            <a:r>
              <a:rPr lang="ru-RU" sz="2000" dirty="0" err="1"/>
              <a:t>вказують</a:t>
            </a:r>
            <a:r>
              <a:rPr lang="ru-RU" sz="2000" dirty="0"/>
              <a:t>, за </a:t>
            </a:r>
            <a:r>
              <a:rPr lang="ru-RU" sz="2000" dirty="0" err="1"/>
              <a:t>рахунок</a:t>
            </a:r>
            <a:r>
              <a:rPr lang="ru-RU" sz="2000" dirty="0"/>
              <a:t> </a:t>
            </a:r>
            <a:r>
              <a:rPr lang="ru-RU" sz="2000" dirty="0" err="1"/>
              <a:t>чого</a:t>
            </a:r>
            <a:r>
              <a:rPr lang="ru-RU" sz="2000" dirty="0"/>
              <a:t> </a:t>
            </a:r>
            <a:r>
              <a:rPr lang="ru-RU" sz="2000" dirty="0" err="1"/>
              <a:t>ця</a:t>
            </a:r>
            <a:r>
              <a:rPr lang="ru-RU" sz="2000" dirty="0"/>
              <a:t> </a:t>
            </a:r>
            <a:r>
              <a:rPr lang="ru-RU" sz="2000" dirty="0" err="1"/>
              <a:t>дисгармонія</a:t>
            </a:r>
            <a:r>
              <a:rPr lang="ru-RU" sz="2000" dirty="0"/>
              <a:t>, </a:t>
            </a:r>
            <a:r>
              <a:rPr lang="ru-RU" sz="2000" dirty="0" err="1"/>
              <a:t>враховуючи</a:t>
            </a:r>
            <a:r>
              <a:rPr lang="ru-RU" sz="2000" dirty="0"/>
              <a:t> </a:t>
            </a:r>
            <a:r>
              <a:rPr lang="ru-RU" sz="2000" dirty="0" err="1"/>
              <a:t>соматоскопічні</a:t>
            </a:r>
            <a:r>
              <a:rPr lang="ru-RU" sz="2000" dirty="0"/>
              <a:t> </a:t>
            </a:r>
            <a:r>
              <a:rPr lang="ru-RU" sz="2000" dirty="0" err="1"/>
              <a:t>показники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21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18" y="144060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marR="371475"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центильних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таблиць в тому, що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центилі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ділять значення показників фізичного розвитку на 100 рівнозначних інтервалів, найчастіше використовують 3-, 10-, 25-, 50-, 75-, 90- і 97-й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центилі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Оцінка: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25-75-й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центилі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середні показники;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25-10-й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75-90-й  - тенденції до зниження або зростання показника;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10-3-й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90-97-й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центилі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явне зниження або явне зростання показника.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0789" y="381062"/>
            <a:ext cx="3034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Центильний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метод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594" y="2033477"/>
            <a:ext cx="4532457" cy="338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46" y="2074630"/>
            <a:ext cx="655781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371475" algn="just"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Оцінити фізичний розвиток дитини віком 6 міс, яка народилась доношеною з масою тіла 3800 г і довжиною тіла 54 см. </a:t>
            </a:r>
            <a:endParaRPr lang="uk-UA" sz="2000" dirty="0" smtClean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marR="371475" algn="just">
              <a:spcAft>
                <a:spcPts val="600"/>
              </a:spcAft>
            </a:pP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даний час дитина важить 8,5 кг, має зріст 70 см, обводи голови 43,5 см, грудей 45 см, плеча 15 см, стегна 32 см, гомілки 18 см.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5054" y="334926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розрахунків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оцінці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фізичного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600" y="2882413"/>
            <a:ext cx="4864946" cy="34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089" y="1177483"/>
            <a:ext cx="953192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емпіричними формулами належна </a:t>
            </a: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тіла дитини: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3800 + 600 + 800 + 800 + 750 + 700 + 650 = 8100 г (відхилення 4,9 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Зріст: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54 + 3 х 3  + 2,5 х 3 = 70,5 см (відхилення від норми 0,7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Обсяг голови: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34 + 1,5 х 6 = 43 см (відхилення +1,1 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Обсяг грудної клітки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6 міс = 45 см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Чулицької</a:t>
            </a:r>
            <a:r>
              <a:rPr lang="uk-UA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 х 15 + 32 + 18 - 70 = 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Індекс </a:t>
            </a:r>
            <a:r>
              <a:rPr lang="uk-UA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Ерісмана</a:t>
            </a: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45 - 70/2 = 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Індекс фізичного розвитку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8,5: 8,1х100%=104,9%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578" y="279461"/>
            <a:ext cx="2228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Еталон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відповіді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2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473" y="4605216"/>
            <a:ext cx="59389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u="sng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000" u="sng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центильними</a:t>
            </a:r>
            <a:r>
              <a:rPr lang="uk-UA" sz="2000" u="sng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таблицями</a:t>
            </a:r>
            <a:r>
              <a:rPr lang="uk-UA" sz="2000" u="sng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endParaRPr lang="en-US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маса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тіла за зростом в межах 25-50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центилей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 маса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віком 50-75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центилей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371475" algn="just">
              <a:lnSpc>
                <a:spcPts val="1800"/>
              </a:lnSpc>
              <a:spcAft>
                <a:spcPts val="600"/>
              </a:spcAft>
            </a:pP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  зріст 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 віком 75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центилей</a:t>
            </a:r>
            <a:r>
              <a:rPr lang="uk-UA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454" y="24265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u="sng" dirty="0">
                <a:solidFill>
                  <a:srgbClr val="002060"/>
                </a:solidFill>
              </a:rPr>
              <a:t>За </a:t>
            </a:r>
            <a:r>
              <a:rPr lang="ru-RU" sz="2000" u="sng" dirty="0" err="1">
                <a:solidFill>
                  <a:srgbClr val="002060"/>
                </a:solidFill>
              </a:rPr>
              <a:t>сигмальними</a:t>
            </a:r>
            <a:r>
              <a:rPr lang="ru-RU" sz="2000" u="sng" dirty="0">
                <a:solidFill>
                  <a:srgbClr val="002060"/>
                </a:solidFill>
              </a:rPr>
              <a:t> </a:t>
            </a:r>
            <a:r>
              <a:rPr lang="ru-RU" sz="2000" u="sng" dirty="0" err="1">
                <a:solidFill>
                  <a:srgbClr val="002060"/>
                </a:solidFill>
              </a:rPr>
              <a:t>таблицями</a:t>
            </a:r>
            <a:r>
              <a:rPr lang="ru-RU" sz="2000" u="sng" dirty="0" smtClean="0">
                <a:solidFill>
                  <a:srgbClr val="002060"/>
                </a:solidFill>
              </a:rPr>
              <a:t>:</a:t>
            </a:r>
          </a:p>
          <a:p>
            <a:endParaRPr lang="ru-RU" sz="2000" dirty="0"/>
          </a:p>
          <a:p>
            <a:r>
              <a:rPr lang="ru-RU" sz="2000" dirty="0"/>
              <a:t> 1.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Зріст</a:t>
            </a:r>
            <a:r>
              <a:rPr lang="ru-RU" sz="2000" dirty="0"/>
              <a:t> 67,9 см, сигма 2,2;</a:t>
            </a:r>
          </a:p>
          <a:p>
            <a:r>
              <a:rPr lang="ru-RU" sz="2000" dirty="0"/>
              <a:t> </a:t>
            </a:r>
            <a:r>
              <a:rPr lang="ru-RU" sz="2000" dirty="0" err="1"/>
              <a:t>фактичне</a:t>
            </a:r>
            <a:r>
              <a:rPr lang="ru-RU" sz="2000" dirty="0"/>
              <a:t> </a:t>
            </a:r>
            <a:r>
              <a:rPr lang="ru-RU" sz="2000" dirty="0" err="1"/>
              <a:t>відхилення</a:t>
            </a:r>
            <a:r>
              <a:rPr lang="ru-RU" sz="2000" dirty="0"/>
              <a:t> : 70 - 67,9 = 2,1</a:t>
            </a:r>
          </a:p>
          <a:p>
            <a:r>
              <a:rPr lang="ru-RU" sz="2000" dirty="0"/>
              <a:t> </a:t>
            </a:r>
            <a:r>
              <a:rPr lang="ru-RU" sz="2000" dirty="0" err="1"/>
              <a:t>відхилення</a:t>
            </a:r>
            <a:r>
              <a:rPr lang="ru-RU" sz="2000" dirty="0"/>
              <a:t> </a:t>
            </a:r>
            <a:r>
              <a:rPr lang="ru-RU" sz="2000" dirty="0" err="1"/>
              <a:t>сигми</a:t>
            </a:r>
            <a:r>
              <a:rPr lang="ru-RU" sz="2000" dirty="0"/>
              <a:t>: 2,1 : 2,2 = 0,95 </a:t>
            </a:r>
            <a:r>
              <a:rPr lang="ru-RU" sz="2000" dirty="0" err="1"/>
              <a:t>сигми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58221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2.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</a:t>
            </a:r>
            <a:r>
              <a:rPr lang="ru-RU" sz="2000" dirty="0"/>
              <a:t> за таблицею 8770, сигма 780;</a:t>
            </a:r>
          </a:p>
          <a:p>
            <a:r>
              <a:rPr lang="ru-RU" sz="2000" dirty="0" err="1"/>
              <a:t>фактичне</a:t>
            </a:r>
            <a:r>
              <a:rPr lang="ru-RU" sz="2000" dirty="0"/>
              <a:t> </a:t>
            </a:r>
            <a:r>
              <a:rPr lang="ru-RU" sz="2000" dirty="0" err="1"/>
              <a:t>відхилення</a:t>
            </a:r>
            <a:r>
              <a:rPr lang="ru-RU" sz="2000" dirty="0"/>
              <a:t>: 8770 - 8500 = 270</a:t>
            </a:r>
          </a:p>
          <a:p>
            <a:r>
              <a:rPr lang="ru-RU" sz="2000" dirty="0" err="1"/>
              <a:t>відхилення</a:t>
            </a:r>
            <a:r>
              <a:rPr lang="ru-RU" sz="2000" dirty="0"/>
              <a:t> </a:t>
            </a:r>
            <a:r>
              <a:rPr lang="ru-RU" sz="2000" dirty="0" err="1"/>
              <a:t>сигми</a:t>
            </a:r>
            <a:r>
              <a:rPr lang="ru-RU" sz="2000" dirty="0"/>
              <a:t>  270 : 780 = 0,34 </a:t>
            </a:r>
            <a:r>
              <a:rPr lang="ru-RU" sz="2000" dirty="0" err="1"/>
              <a:t>сигми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9454" y="259788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3.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Обвід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/>
              <a:t>за таблицею 44,2, сигма 1,5;</a:t>
            </a:r>
          </a:p>
          <a:p>
            <a:r>
              <a:rPr lang="ru-RU" sz="2000" dirty="0" err="1"/>
              <a:t>фактичне</a:t>
            </a:r>
            <a:r>
              <a:rPr lang="ru-RU" sz="2000" dirty="0"/>
              <a:t> </a:t>
            </a:r>
            <a:r>
              <a:rPr lang="ru-RU" sz="2000" dirty="0" err="1"/>
              <a:t>відхилення</a:t>
            </a:r>
            <a:r>
              <a:rPr lang="ru-RU" sz="2000" dirty="0"/>
              <a:t> 44,2 - 43,5 = 0,7</a:t>
            </a:r>
          </a:p>
          <a:p>
            <a:r>
              <a:rPr lang="ru-RU" sz="2000" dirty="0" err="1"/>
              <a:t>відхилення</a:t>
            </a:r>
            <a:r>
              <a:rPr lang="ru-RU" sz="2000" dirty="0"/>
              <a:t> </a:t>
            </a:r>
            <a:r>
              <a:rPr lang="ru-RU" sz="2000" dirty="0" err="1"/>
              <a:t>сигми</a:t>
            </a:r>
            <a:r>
              <a:rPr lang="ru-RU" sz="2000" dirty="0"/>
              <a:t> 0,7 : 1,5 = 0,46 </a:t>
            </a:r>
            <a:r>
              <a:rPr lang="ru-RU" sz="2000" dirty="0" err="1"/>
              <a:t>сигми</a:t>
            </a:r>
            <a:r>
              <a:rPr lang="ru-RU" sz="20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358955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4.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Обвід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грудей </a:t>
            </a:r>
            <a:r>
              <a:rPr lang="ru-RU" sz="2000" dirty="0"/>
              <a:t>45,4, сигма 2,0;</a:t>
            </a:r>
          </a:p>
          <a:p>
            <a:r>
              <a:rPr lang="ru-RU" sz="2000" dirty="0"/>
              <a:t> </a:t>
            </a:r>
            <a:r>
              <a:rPr lang="ru-RU" sz="2000" dirty="0" err="1"/>
              <a:t>фактичне</a:t>
            </a:r>
            <a:r>
              <a:rPr lang="ru-RU" sz="2000" dirty="0"/>
              <a:t> </a:t>
            </a:r>
            <a:r>
              <a:rPr lang="ru-RU" sz="2000" dirty="0" err="1"/>
              <a:t>відхилення</a:t>
            </a:r>
            <a:r>
              <a:rPr lang="ru-RU" sz="2000" dirty="0"/>
              <a:t> 45,4 - 45 = 0,4</a:t>
            </a:r>
          </a:p>
          <a:p>
            <a:r>
              <a:rPr lang="ru-RU" sz="2000" dirty="0"/>
              <a:t> </a:t>
            </a:r>
            <a:r>
              <a:rPr lang="ru-RU" sz="2000" dirty="0" err="1"/>
              <a:t>відхилення</a:t>
            </a:r>
            <a:r>
              <a:rPr lang="ru-RU" sz="2000" dirty="0"/>
              <a:t> </a:t>
            </a:r>
            <a:r>
              <a:rPr lang="ru-RU" sz="2000" dirty="0" err="1"/>
              <a:t>сигми</a:t>
            </a:r>
            <a:r>
              <a:rPr lang="ru-RU" sz="2000" dirty="0"/>
              <a:t> 0,4 : 2,0 = 0,2 </a:t>
            </a:r>
            <a:r>
              <a:rPr lang="ru-RU" sz="2000" dirty="0" err="1"/>
              <a:t>сигми</a:t>
            </a:r>
            <a:r>
              <a:rPr lang="ru-RU" sz="20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98327" y="6388799"/>
            <a:ext cx="3804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/>
              <a:t>Зводимо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дані</a:t>
            </a:r>
            <a:r>
              <a:rPr lang="ru-RU" sz="2000" dirty="0"/>
              <a:t> в </a:t>
            </a:r>
            <a:r>
              <a:rPr lang="ru-RU" sz="2000" dirty="0" err="1"/>
              <a:t>таблицю</a:t>
            </a:r>
            <a:r>
              <a:rPr lang="ru-RU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85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127" y="748146"/>
            <a:ext cx="7823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Метод дослідження:</a:t>
            </a:r>
            <a:r>
              <a:rPr lang="uk-UA" sz="2000" dirty="0" smtClean="0"/>
              <a:t> антропометричні дослідження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 дослідження:</a:t>
            </a:r>
            <a:r>
              <a:rPr lang="uk-UA" sz="2000" dirty="0" smtClean="0"/>
              <a:t> загальноприйняті</a:t>
            </a:r>
          </a:p>
          <a:p>
            <a:r>
              <a:rPr lang="uk-UA" sz="2000" dirty="0"/>
              <a:t> </a:t>
            </a:r>
            <a:r>
              <a:rPr lang="uk-UA" sz="2000" dirty="0" smtClean="0"/>
              <a:t>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Матеріальне забезпечення:</a:t>
            </a:r>
            <a:r>
              <a:rPr lang="uk-UA" sz="2000" dirty="0" smtClean="0"/>
              <a:t> чашкові терези, важільні терези, горизонтальний та вертикальний ростоміри, сантиметрова стрічка</a:t>
            </a:r>
          </a:p>
          <a:p>
            <a:r>
              <a:rPr lang="uk-UA" sz="2000" dirty="0" smtClean="0"/>
              <a:t>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 студента:</a:t>
            </a:r>
            <a:r>
              <a:rPr lang="uk-UA" sz="2000" dirty="0" smtClean="0"/>
              <a:t> стоячи або сидячи перед хворим</a:t>
            </a:r>
          </a:p>
          <a:p>
            <a:r>
              <a:rPr lang="uk-UA" sz="2000" dirty="0" smtClean="0"/>
              <a:t>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 хворої дитини:</a:t>
            </a:r>
            <a:r>
              <a:rPr lang="uk-UA" sz="2000" dirty="0" smtClean="0"/>
              <a:t> стоячи, діти грудного віку лежать на </a:t>
            </a:r>
            <a:r>
              <a:rPr lang="uk-UA" sz="2000" dirty="0" err="1" smtClean="0"/>
              <a:t>пеленальному</a:t>
            </a:r>
            <a:r>
              <a:rPr lang="uk-UA" sz="2000" dirty="0" smtClean="0"/>
              <a:t> столику</a:t>
            </a:r>
          </a:p>
          <a:p>
            <a:r>
              <a:rPr lang="uk-UA" sz="2000" dirty="0" smtClean="0"/>
              <a:t>   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Перелік характеристик: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зважування дітей різного віку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вимірювання зросту у дітей різного віку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вимірювання обводу голови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вимірювання обводу грудей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вимірювання обводу стегна, гомілки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 smtClean="0"/>
              <a:t>вимірювання обводу плеча</a:t>
            </a:r>
          </a:p>
          <a:p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238" y="3493495"/>
            <a:ext cx="42862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252412"/>
            <a:ext cx="82581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228" y="1144506"/>
            <a:ext cx="9587345" cy="4850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>
              <a:spcAft>
                <a:spcPts val="500"/>
              </a:spcAft>
              <a:buAutoNum type="arabicPeriod"/>
            </a:pP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Яка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маса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здорової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доношеної</a:t>
            </a:r>
            <a:r>
              <a:rPr lang="uk-UA" sz="2000" dirty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новонародженої </a:t>
            </a:r>
            <a:r>
              <a:rPr lang="uk-UA" sz="2000" dirty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дитини</a:t>
            </a: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?</a:t>
            </a:r>
            <a:endParaRPr lang="en-US" sz="2000" b="1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2900</a:t>
            </a: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2700</a:t>
            </a: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uk-UA" sz="2000" b="1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3500</a:t>
            </a: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4000</a:t>
            </a: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4500</a:t>
            </a:r>
            <a:endParaRPr lang="en-US" sz="2000" dirty="0" smtClean="0">
              <a:solidFill>
                <a:srgbClr val="212529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lvl="0">
              <a:spcAft>
                <a:spcPts val="500"/>
              </a:spcAft>
            </a:pPr>
            <a:endParaRPr lang="en-US" sz="2000" b="1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2.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Які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необхідні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дані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індексу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вгодованості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Л.І.Чулицької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b="1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плеча,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стегна,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зріст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плеча,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стегна,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плеча,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плеча,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стегна,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зріст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плеча,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стегна,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6071" y="477316"/>
            <a:ext cx="1569660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Тести 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9747" y="705116"/>
            <a:ext cx="96242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Чому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дорівнює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індекс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пропорційності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Л.І.Чулицької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обводи плеча=обводу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=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стегна+обвід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обводи плеча=обводу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=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стегна+обвід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гомілки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обводи стегна=обводу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=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голови+обвід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плеча.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голови+обвід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плеча=обводу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=2 обводам 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плеча.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обводи плеча=2 обводам стегна=обводу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uk-UA" sz="2000" b="1" dirty="0" smtClean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uk-UA" sz="2000" b="1" dirty="0" smtClean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b="1" dirty="0">
              <a:ea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4.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Який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зріст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здорової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доношеної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при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народженні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pPr algn="r"/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45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48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52 </a:t>
            </a:r>
            <a:r>
              <a:rPr lang="en-US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56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59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328" y="631041"/>
            <a:ext cx="94210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5.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Який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голови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здорової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доношеної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при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народженні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pPr algn="r"/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25-28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28-30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30-32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34-36 </a:t>
            </a:r>
            <a:r>
              <a:rPr lang="en-US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38-40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uk-UA" sz="2000" dirty="0" smtClean="0">
              <a:solidFill>
                <a:srgbClr val="212529"/>
              </a:solidFill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uk-UA" sz="2000" b="1" dirty="0" smtClean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2000" b="1" dirty="0"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 </a:t>
            </a:r>
            <a:r>
              <a:rPr lang="uk-UA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6.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Який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обвід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здорової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доношеної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при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народженні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28-30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32-34 </a:t>
            </a:r>
            <a:r>
              <a:rPr lang="en-US" sz="2000" b="1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uk-UA" sz="2000" b="1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35-38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40-42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r>
              <a:rPr lang="en-US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US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42-45 </a:t>
            </a:r>
            <a:r>
              <a:rPr lang="en-US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см</a:t>
            </a:r>
            <a:endParaRPr lang="en-US" sz="20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654" y="462574"/>
            <a:ext cx="9975273" cy="596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7.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Який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перерахованих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методів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оцінки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фізичного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відноситься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методів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соматометрії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еластичності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шкіри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тургору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м'яких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тканин.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форми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стопи.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маси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форми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грудної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клітки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endParaRPr lang="en-US" sz="2000" b="1" dirty="0">
              <a:ea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8.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Який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перерахованих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методів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оцінки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фізичного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відноситься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методів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соматоскопії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pPr algn="r"/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зросту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тургору </a:t>
            </a:r>
            <a:r>
              <a:rPr lang="ru-RU" sz="2000" b="1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м'яких</a:t>
            </a: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 тканин.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обводу і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довжини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Визначення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обводу грудей.</a:t>
            </a:r>
            <a:endParaRPr lang="en-US" sz="20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073" y="444101"/>
            <a:ext cx="8663709" cy="596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9. Яке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збільшення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маси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тіла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доношеної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новонародженої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за перший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місяць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pPr algn="r"/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100г.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300г.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600г.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800г.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 algn="r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1000г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500"/>
              </a:spcAft>
            </a:pPr>
            <a:endParaRPr lang="en-US" sz="2000" b="1" dirty="0"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10. Величина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індекса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вгодованості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за Л.І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212529"/>
                </a:solidFill>
                <a:ea typeface="Times New Roman" panose="02020603050405020304" pitchFamily="18" charset="0"/>
              </a:rPr>
              <a:t>Чулицькою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в </a:t>
            </a:r>
            <a:r>
              <a:rPr lang="ru-RU" sz="2000" dirty="0" err="1">
                <a:solidFill>
                  <a:srgbClr val="212529"/>
                </a:solidFill>
                <a:ea typeface="Times New Roman" panose="02020603050405020304" pitchFamily="18" charset="0"/>
              </a:rPr>
              <a:t>нормі</a:t>
            </a: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 до року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?</a:t>
            </a:r>
          </a:p>
          <a:p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6-10 см.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10-15 см.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16-19 см.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212529"/>
                </a:solidFill>
                <a:ea typeface="Times New Roman" panose="02020603050405020304" pitchFamily="18" charset="0"/>
              </a:rPr>
              <a:t>20-25 см.</a:t>
            </a:r>
            <a:endParaRPr lang="en-US" sz="2000" b="1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212529"/>
                </a:solidFill>
                <a:ea typeface="Times New Roman" panose="02020603050405020304" pitchFamily="18" charset="0"/>
              </a:rPr>
              <a:t>3-6 </a:t>
            </a:r>
            <a:r>
              <a:rPr lang="ru-RU" sz="2000" dirty="0" smtClean="0">
                <a:solidFill>
                  <a:srgbClr val="212529"/>
                </a:solidFill>
                <a:ea typeface="Times New Roman" panose="02020603050405020304" pitchFamily="18" charset="0"/>
              </a:rPr>
              <a:t>см.</a:t>
            </a:r>
            <a:endParaRPr lang="en-US" sz="20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2" y="530955"/>
            <a:ext cx="619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Зважування дітей до 3-х років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1395" y="1376218"/>
            <a:ext cx="91434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/>
              <a:t>Зважують дітей перших трьох років життя на чашкових терезах. Чашкові терези складаються з лотка, коромисла, що має дві шкали поділок (нижня – в кілограмах, верхня – в грамах). Точність вимірювання – до 10 грам. З правого боку коромисло має противагу. Перед зважуванням дитини терези необхідно відрегулювати, повертаючи обережно шайбу противаги від себе, орієнтуючись на показник рівноваги. </a:t>
            </a:r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18" y="3883458"/>
            <a:ext cx="3810000" cy="261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95" y="3883457"/>
            <a:ext cx="492009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82" y="867814"/>
            <a:ext cx="11490036" cy="5708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1 етап. Встановити чашкові терези на нерухомому столі та зрівноважити їх.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2 етап. Протерти лоток через 0,5% розчином хлораміну.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3 етап. Застелити лоток терезів чистою пелюшкою та зважити її.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4 етап. Роздягнути дитину та покласти її (або посадити) на накриті зрівноважені терези головою та </a:t>
            </a:r>
            <a:r>
              <a:rPr lang="uk-UA" sz="1900" dirty="0" err="1">
                <a:ea typeface="Calibri" panose="020F0502020204030204" pitchFamily="34" charset="0"/>
                <a:cs typeface="Calibri" panose="020F0502020204030204" pitchFamily="34" charset="0"/>
              </a:rPr>
              <a:t>плечима</a:t>
            </a: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 на широку частину лотка, ногами – на вузьку при зафіксованому коромислі. 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5 етап. Відкрити терези і шляхом пересування правою рукою верхньої, а потім нижньої гирі по нижній та верхній планках справа наліво досягти рівноваги коромисла, лівою рукою страхувати дитину. 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6 етап. Закрити терези і забрати дитину. Показники зняти з того боку гирі, де є насічка.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7 етап. Від отриманого показника відняти вагу пелюшки та записати отримані дані у відповідну документацію. 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8 етап. Гирі повернути на нульові поділки</a:t>
            </a:r>
            <a:r>
              <a:rPr lang="uk-UA" sz="1900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900" u="sng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uk-UA" sz="1900" u="sng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! Зважувати дітей необхідно завжди в один і той же час доби, краще вранці, перед їжею.</a:t>
            </a:r>
            <a:endParaRPr lang="en-US" sz="1900" u="sng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246" y="1199000"/>
            <a:ext cx="8468159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Користуються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терезами типу </a:t>
            </a:r>
            <a:r>
              <a:rPr lang="uk-UA" sz="2000" dirty="0" err="1">
                <a:ea typeface="Calibri" panose="020F0502020204030204" pitchFamily="34" charset="0"/>
                <a:cs typeface="Calibri" panose="020F0502020204030204" pitchFamily="34" charset="0"/>
              </a:rPr>
              <a:t>Фербенкса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, точність зважування – до 50г.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1 етап. Хворий обережно встає посередині терезів при фіксованому коромислі.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Відкрити коромисло.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Гирі пересувати на верхній та нижній планках коромисла терезів вліво доти, поки воно не виявиться на одному рівні з контрольною планкою.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4 етап. Зафіксувати коромисло.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5 етап. Підсумувати показники нижньої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поділка дорівнює 1 кг) та верхньої </a:t>
            </a: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(1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поділка дорівнює 100г) планок.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6 етап.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5465" y="408770"/>
            <a:ext cx="54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Зважування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старше 3-х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769" y="1554017"/>
            <a:ext cx="3248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3127" y="1000060"/>
            <a:ext cx="6834910" cy="575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Обробити горизонтальний ростомір 0,5% розчином хлораміну.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Застелити чистою пелюшкою.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Покласти дитину на ростомір так, щоб тім’ячко голови торкалося до нерухомої планки ростоміра.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4 етап. Помічнику зафіксувати голову дитини.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5 етап. Ноги дитини випрямити, притискаючи коліна лівою рукою до дошки ростоміра.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6 етап. Правою рукою підвести рухому планку ростоміра до стоп, згинаючи стопи під прямим кутом.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7 етап. Позначити відстань між двома планками ростоміра, яка і вказує на зріст дитини.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8 етап.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8408" y="251306"/>
            <a:ext cx="5748690" cy="457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Вимірювання зросту дитини до року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5" y="1125803"/>
            <a:ext cx="4656849" cy="2468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4" y="3715548"/>
            <a:ext cx="4656849" cy="295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3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777918"/>
            <a:ext cx="7259782" cy="561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етап. Дитина стає на підставку ростоміра (або на відкидне сидіння) спиною до вертикальної дошки, щільно торкаючись її п’ятами, сідницями, лопатками та потилицею. Руки опущені вздовж тіла, п’яти разом, носки нарізно.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2 етап. Голова хворого знаходиться у такому положенні, щоб верхній край зовнішнього слухового проходу та зовнішні кути очей були в одній горизонтальній площині.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3 етап. Рухому планку ростоміра опустити над головою хворого </a:t>
            </a:r>
            <a:r>
              <a:rPr lang="uk-UA" sz="1900" dirty="0" smtClean="0">
                <a:ea typeface="Calibri" panose="020F0502020204030204" pitchFamily="34" charset="0"/>
                <a:cs typeface="Calibri" panose="020F0502020204030204" pitchFamily="34" charset="0"/>
              </a:rPr>
              <a:t>(щоб </a:t>
            </a: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планка торкалася голови) та відрахувати поділки на шкалі до нижнього краю планшетки.</a:t>
            </a: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ea typeface="Calibri" panose="020F0502020204030204" pitchFamily="34" charset="0"/>
                <a:cs typeface="Calibri" panose="020F0502020204030204" pitchFamily="34" charset="0"/>
              </a:rPr>
              <a:t>4 етап. Отримані результати записати у відповідну документацію</a:t>
            </a:r>
            <a:r>
              <a:rPr lang="uk-UA" sz="1900" dirty="0" smtClean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900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NB</a:t>
            </a:r>
            <a:r>
              <a:rPr lang="uk-UA" sz="1900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uk-UA" sz="19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Зріст тяжкохворої дитини виміряти сантиметровою стрічкою у положенні </a:t>
            </a:r>
            <a:r>
              <a:rPr lang="uk-UA" sz="1900" dirty="0" smtClean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лежачи.</a:t>
            </a:r>
            <a:endParaRPr lang="en-US" sz="19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98725"/>
            <a:ext cx="2859272" cy="4261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55" y="3807281"/>
            <a:ext cx="4474672" cy="29808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95115" y="198725"/>
            <a:ext cx="6590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Вимірювання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зросту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дитини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старше року</a:t>
            </a:r>
          </a:p>
        </p:txBody>
      </p:sp>
    </p:spTree>
    <p:extLst>
      <p:ext uri="{BB962C8B-B14F-4D97-AF65-F5344CB8AC3E}">
        <p14:creationId xmlns:p14="http://schemas.microsoft.com/office/powerpoint/2010/main" val="12196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213" y="2560782"/>
            <a:ext cx="6096000" cy="2577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етап. Накласти сантиметрову стрічку циркулярно навколо голови: ззаду – на найбільш виступаючу точку потилиці, спереду – по надбрівних дугах.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2 етап. Напрям стрічки – ззаду наперед.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ea typeface="Calibri" panose="020F0502020204030204" pitchFamily="34" charset="0"/>
                <a:cs typeface="Calibri" panose="020F0502020204030204" pitchFamily="34" charset="0"/>
              </a:rPr>
              <a:t>3 етап. Отримані дані записати у відповідну документацію.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958731"/>
            <a:ext cx="4133850" cy="2762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99" y="2914650"/>
            <a:ext cx="3876675" cy="3943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8329" y="316408"/>
            <a:ext cx="4213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обводу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4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661</TotalTime>
  <Words>2255</Words>
  <Application>Microsoft Office PowerPoint</Application>
  <PresentationFormat>Widescreen</PresentationFormat>
  <Paragraphs>292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Rounded MT Bold</vt:lpstr>
      <vt:lpstr>Calibri</vt:lpstr>
      <vt:lpstr>Cambria Math</vt:lpstr>
      <vt:lpstr>Century Gothic</vt:lpstr>
      <vt:lpstr>Segoe UI</vt:lpstr>
      <vt:lpstr>Symbol</vt:lpstr>
      <vt:lpstr>Times New Roman</vt:lpstr>
      <vt:lpstr>Wingdings</vt:lpstr>
      <vt:lpstr>Wingdings 3</vt:lpstr>
      <vt:lpstr>Совет директоров</vt:lpstr>
      <vt:lpstr>ОЦІНКА  ФІЗИЧНОГО РОЗВИТКУ ДИТИНИ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ФІЗИЧНИЙ РОЗВИТОК</dc:title>
  <dc:creator>Acer</dc:creator>
  <cp:lastModifiedBy>Пользователь</cp:lastModifiedBy>
  <cp:revision>40</cp:revision>
  <dcterms:created xsi:type="dcterms:W3CDTF">2021-02-07T13:01:48Z</dcterms:created>
  <dcterms:modified xsi:type="dcterms:W3CDTF">2021-02-11T22:29:23Z</dcterms:modified>
</cp:coreProperties>
</file>