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9" r:id="rId3"/>
    <p:sldId id="290" r:id="rId4"/>
    <p:sldId id="259" r:id="rId5"/>
    <p:sldId id="260" r:id="rId6"/>
    <p:sldId id="261" r:id="rId7"/>
    <p:sldId id="257" r:id="rId8"/>
    <p:sldId id="262" r:id="rId9"/>
    <p:sldId id="29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5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1EEB6-0744-4ABB-B786-92FB96E8F06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E24283-3A58-427C-BB8D-D600413B2ECD}">
      <dgm:prSet phldrT="[Текст]"/>
      <dgm:spPr/>
      <dgm:t>
        <a:bodyPr/>
        <a:lstStyle/>
        <a:p>
          <a:r>
            <a:rPr lang="ru-RU" b="1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Австрії</a:t>
          </a:r>
          <a:r>
            <a:rPr lang="ru-RU" b="1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та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Речі</a:t>
          </a:r>
          <a:r>
            <a:rPr lang="ru-RU" b="1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Посполитої</a:t>
          </a:r>
          <a:r>
            <a:rPr lang="ru-RU" b="1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</a:t>
          </a:r>
          <a:endParaRPr lang="ru-RU" dirty="0"/>
        </a:p>
      </dgm:t>
    </dgm:pt>
    <dgm:pt modelId="{7506D0BC-C3C1-4F92-BE33-20FF65B685BB}" type="parTrans" cxnId="{56447925-CB0C-46CF-AF2E-1411E061A80F}">
      <dgm:prSet/>
      <dgm:spPr/>
      <dgm:t>
        <a:bodyPr/>
        <a:lstStyle/>
        <a:p>
          <a:endParaRPr lang="ru-RU"/>
        </a:p>
      </dgm:t>
    </dgm:pt>
    <dgm:pt modelId="{40B58F89-8BD1-488B-8566-44537B3A620D}" type="sibTrans" cxnId="{56447925-CB0C-46CF-AF2E-1411E061A80F}">
      <dgm:prSet/>
      <dgm:spPr/>
      <dgm:t>
        <a:bodyPr/>
        <a:lstStyle/>
        <a:p>
          <a:endParaRPr lang="ru-RU"/>
        </a:p>
      </dgm:t>
    </dgm:pt>
    <dgm:pt modelId="{39425F6B-7541-44A7-ACC1-A050495ED3B3}">
      <dgm:prSet phldrT="[Текст]"/>
      <dgm:spPr/>
      <dgm:t>
        <a:bodyPr/>
        <a:lstStyle/>
        <a:p>
          <a:r>
            <a:rPr lang="ru-RU" b="1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Королівств</a:t>
          </a:r>
          <a:r>
            <a:rPr lang="ru-RU" b="1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Франції</a:t>
          </a:r>
          <a:r>
            <a:rPr lang="ru-RU" b="1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 </a:t>
          </a:r>
        </a:p>
        <a:p>
          <a:r>
            <a:rPr lang="ru-RU" b="1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Великої</a:t>
          </a:r>
          <a:r>
            <a:rPr lang="ru-RU" b="1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</a:t>
          </a:r>
          <a:r>
            <a:rPr lang="ru-RU" b="1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Британії</a:t>
          </a:r>
          <a:r>
            <a:rPr lang="ru-RU" b="1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 </a:t>
          </a:r>
        </a:p>
        <a:p>
          <a:r>
            <a:rPr lang="ru-RU" b="1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Швеції</a:t>
          </a:r>
          <a:endParaRPr lang="ru-RU" dirty="0"/>
        </a:p>
      </dgm:t>
    </dgm:pt>
    <dgm:pt modelId="{8D144B2F-7AC9-46E8-9E80-D5EDBE0F91B9}" type="parTrans" cxnId="{A22371C5-DE0F-44CE-AFD7-9D321E18298B}">
      <dgm:prSet/>
      <dgm:spPr/>
      <dgm:t>
        <a:bodyPr/>
        <a:lstStyle/>
        <a:p>
          <a:endParaRPr lang="ru-RU"/>
        </a:p>
      </dgm:t>
    </dgm:pt>
    <dgm:pt modelId="{EE4E29F1-520E-4541-8730-75FE50B441DB}" type="sibTrans" cxnId="{A22371C5-DE0F-44CE-AFD7-9D321E18298B}">
      <dgm:prSet/>
      <dgm:spPr/>
      <dgm:t>
        <a:bodyPr/>
        <a:lstStyle/>
        <a:p>
          <a:endParaRPr lang="ru-RU"/>
        </a:p>
      </dgm:t>
    </dgm:pt>
    <dgm:pt modelId="{97DFEC06-F0B5-41A1-845A-7BC38513AE5D}" type="pres">
      <dgm:prSet presAssocID="{4211EEB6-0744-4ABB-B786-92FB96E8F061}" presName="diagram" presStyleCnt="0">
        <dgm:presLayoutVars>
          <dgm:dir/>
          <dgm:resizeHandles val="exact"/>
        </dgm:presLayoutVars>
      </dgm:prSet>
      <dgm:spPr/>
    </dgm:pt>
    <dgm:pt modelId="{7175C452-F981-4BA1-89F9-4BBDAE5E1BCF}" type="pres">
      <dgm:prSet presAssocID="{A5E24283-3A58-427C-BB8D-D600413B2ECD}" presName="node" presStyleLbl="node1" presStyleIdx="0" presStyleCnt="2" custLinFactNeighborX="-26" custLinFactNeighborY="3322">
        <dgm:presLayoutVars>
          <dgm:bulletEnabled val="1"/>
        </dgm:presLayoutVars>
      </dgm:prSet>
      <dgm:spPr/>
    </dgm:pt>
    <dgm:pt modelId="{4515B7EF-11E5-45DA-BAF2-C2389CF12C1E}" type="pres">
      <dgm:prSet presAssocID="{40B58F89-8BD1-488B-8566-44537B3A620D}" presName="sibTrans" presStyleCnt="0"/>
      <dgm:spPr/>
    </dgm:pt>
    <dgm:pt modelId="{EF9C40B6-2B67-4643-9E9F-9752064194D1}" type="pres">
      <dgm:prSet presAssocID="{39425F6B-7541-44A7-ACC1-A050495ED3B3}" presName="node" presStyleLbl="node1" presStyleIdx="1" presStyleCnt="2" custLinFactNeighborX="-1683" custLinFactNeighborY="3322">
        <dgm:presLayoutVars>
          <dgm:bulletEnabled val="1"/>
        </dgm:presLayoutVars>
      </dgm:prSet>
      <dgm:spPr/>
    </dgm:pt>
  </dgm:ptLst>
  <dgm:cxnLst>
    <dgm:cxn modelId="{05E7FF23-224E-4D06-821D-A27B21751642}" type="presOf" srcId="{39425F6B-7541-44A7-ACC1-A050495ED3B3}" destId="{EF9C40B6-2B67-4643-9E9F-9752064194D1}" srcOrd="0" destOrd="0" presId="urn:microsoft.com/office/officeart/2005/8/layout/default"/>
    <dgm:cxn modelId="{56447925-CB0C-46CF-AF2E-1411E061A80F}" srcId="{4211EEB6-0744-4ABB-B786-92FB96E8F061}" destId="{A5E24283-3A58-427C-BB8D-D600413B2ECD}" srcOrd="0" destOrd="0" parTransId="{7506D0BC-C3C1-4F92-BE33-20FF65B685BB}" sibTransId="{40B58F89-8BD1-488B-8566-44537B3A620D}"/>
    <dgm:cxn modelId="{A22371C5-DE0F-44CE-AFD7-9D321E18298B}" srcId="{4211EEB6-0744-4ABB-B786-92FB96E8F061}" destId="{39425F6B-7541-44A7-ACC1-A050495ED3B3}" srcOrd="1" destOrd="0" parTransId="{8D144B2F-7AC9-46E8-9E80-D5EDBE0F91B9}" sibTransId="{EE4E29F1-520E-4541-8730-75FE50B441DB}"/>
    <dgm:cxn modelId="{4396AADD-AD7D-4449-B6AF-5A7B46B28297}" type="presOf" srcId="{A5E24283-3A58-427C-BB8D-D600413B2ECD}" destId="{7175C452-F981-4BA1-89F9-4BBDAE5E1BCF}" srcOrd="0" destOrd="0" presId="urn:microsoft.com/office/officeart/2005/8/layout/default"/>
    <dgm:cxn modelId="{E5AB46EE-52E6-4487-8665-5B5C14889A7A}" type="presOf" srcId="{4211EEB6-0744-4ABB-B786-92FB96E8F061}" destId="{97DFEC06-F0B5-41A1-845A-7BC38513AE5D}" srcOrd="0" destOrd="0" presId="urn:microsoft.com/office/officeart/2005/8/layout/default"/>
    <dgm:cxn modelId="{CD499D00-0255-4925-8E85-DE9E9317750B}" type="presParOf" srcId="{97DFEC06-F0B5-41A1-845A-7BC38513AE5D}" destId="{7175C452-F981-4BA1-89F9-4BBDAE5E1BCF}" srcOrd="0" destOrd="0" presId="urn:microsoft.com/office/officeart/2005/8/layout/default"/>
    <dgm:cxn modelId="{46FD4EBC-52CC-4B50-A49B-2969A46E36ED}" type="presParOf" srcId="{97DFEC06-F0B5-41A1-845A-7BC38513AE5D}" destId="{4515B7EF-11E5-45DA-BAF2-C2389CF12C1E}" srcOrd="1" destOrd="0" presId="urn:microsoft.com/office/officeart/2005/8/layout/default"/>
    <dgm:cxn modelId="{04AABCAF-8F4A-49DF-9AD5-2A9A5E1A6639}" type="presParOf" srcId="{97DFEC06-F0B5-41A1-845A-7BC38513AE5D}" destId="{EF9C40B6-2B67-4643-9E9F-9752064194D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D1375-C9F4-41A5-A37F-64C149FE87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F8B541-68E2-4C6A-9460-520793D36405}">
      <dgm:prSet phldrT="[Текст]"/>
      <dgm:spPr/>
      <dgm:t>
        <a:bodyPr/>
        <a:lstStyle/>
        <a:p>
          <a:r>
            <a:rPr lang="uk-UA" dirty="0">
              <a:latin typeface="Book Antiqua" pitchFamily="18" charset="0"/>
            </a:rPr>
            <a:t>вітчизняні</a:t>
          </a:r>
          <a:endParaRPr lang="ru-RU" dirty="0"/>
        </a:p>
      </dgm:t>
    </dgm:pt>
    <dgm:pt modelId="{5B7D7509-C38B-49AF-BB28-18CCD7C07CCD}" type="parTrans" cxnId="{9572A3A9-2AEF-49B3-AC76-F0521873574D}">
      <dgm:prSet/>
      <dgm:spPr/>
      <dgm:t>
        <a:bodyPr/>
        <a:lstStyle/>
        <a:p>
          <a:endParaRPr lang="ru-RU"/>
        </a:p>
      </dgm:t>
    </dgm:pt>
    <dgm:pt modelId="{50C79B56-ED32-495A-93EB-ADEBAC7E3626}" type="sibTrans" cxnId="{9572A3A9-2AEF-49B3-AC76-F0521873574D}">
      <dgm:prSet/>
      <dgm:spPr/>
      <dgm:t>
        <a:bodyPr/>
        <a:lstStyle/>
        <a:p>
          <a:endParaRPr lang="ru-RU"/>
        </a:p>
      </dgm:t>
    </dgm:pt>
    <dgm:pt modelId="{3474C10E-5633-40D8-8ABB-F6013D8F6537}">
      <dgm:prSet phldrT="[Текст]"/>
      <dgm:spPr/>
      <dgm:t>
        <a:bodyPr/>
        <a:lstStyle/>
        <a:p>
          <a:r>
            <a:rPr lang="ru-RU" b="1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Міносян</a:t>
          </a:r>
          <a:r>
            <a:rPr lang="ru-RU" b="1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 А.С., Коршунова І.П., </a:t>
          </a:r>
          <a:r>
            <a:rPr lang="ru-RU" b="1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Лисак</a:t>
          </a:r>
          <a:r>
            <a:rPr lang="ru-RU" b="1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 Н.О., Кремень Т.В.</a:t>
          </a:r>
          <a:endParaRPr lang="ru-RU" dirty="0"/>
        </a:p>
      </dgm:t>
    </dgm:pt>
    <dgm:pt modelId="{E2BC3D78-7E22-4F2A-9D68-59BC3CA23011}" type="parTrans" cxnId="{41EDFEE7-0D5F-448D-848F-5855A65E6AF5}">
      <dgm:prSet/>
      <dgm:spPr/>
      <dgm:t>
        <a:bodyPr/>
        <a:lstStyle/>
        <a:p>
          <a:endParaRPr lang="ru-RU"/>
        </a:p>
      </dgm:t>
    </dgm:pt>
    <dgm:pt modelId="{65569836-94E3-48B3-BEA5-9A1EA154C00E}" type="sibTrans" cxnId="{41EDFEE7-0D5F-448D-848F-5855A65E6AF5}">
      <dgm:prSet/>
      <dgm:spPr/>
      <dgm:t>
        <a:bodyPr/>
        <a:lstStyle/>
        <a:p>
          <a:endParaRPr lang="ru-RU"/>
        </a:p>
      </dgm:t>
    </dgm:pt>
    <dgm:pt modelId="{CC373A91-02C9-4FDE-A7D0-E1DC647B45B1}">
      <dgm:prSet phldrT="[Текст]"/>
      <dgm:spPr/>
      <dgm:t>
        <a:bodyPr/>
        <a:lstStyle/>
        <a:p>
          <a:r>
            <a:rPr lang="uk-UA" dirty="0">
              <a:latin typeface="Book Antiqua" pitchFamily="18" charset="0"/>
            </a:rPr>
            <a:t>зарубіжні</a:t>
          </a:r>
          <a:endParaRPr lang="ru-RU" dirty="0"/>
        </a:p>
      </dgm:t>
    </dgm:pt>
    <dgm:pt modelId="{6C5F6A82-8C18-4B40-96D5-29FDD26F7295}" type="parTrans" cxnId="{C4801120-2E8F-439B-9511-04CC26528619}">
      <dgm:prSet/>
      <dgm:spPr/>
      <dgm:t>
        <a:bodyPr/>
        <a:lstStyle/>
        <a:p>
          <a:endParaRPr lang="ru-RU"/>
        </a:p>
      </dgm:t>
    </dgm:pt>
    <dgm:pt modelId="{4BB5B214-7486-4EFA-ACC3-85EF9B8AA240}" type="sibTrans" cxnId="{C4801120-2E8F-439B-9511-04CC26528619}">
      <dgm:prSet/>
      <dgm:spPr/>
      <dgm:t>
        <a:bodyPr/>
        <a:lstStyle/>
        <a:p>
          <a:endParaRPr lang="ru-RU"/>
        </a:p>
      </dgm:t>
    </dgm:pt>
    <dgm:pt modelId="{F78CCCE8-019E-45D6-9B21-70FF68EDD643}">
      <dgm:prSet phldrT="[Текст]"/>
      <dgm:spPr/>
      <dgm:t>
        <a:bodyPr/>
        <a:lstStyle/>
        <a:p>
          <a:r>
            <a:rPr lang="ru-RU" b="1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Краснер С.Д., </a:t>
          </a:r>
          <a:r>
            <a:rPr lang="ru-RU" b="1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Духачек</a:t>
          </a:r>
          <a:r>
            <a:rPr lang="ru-RU" b="1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 І., </a:t>
          </a:r>
          <a:r>
            <a:rPr lang="ru-RU" b="1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Кузнєцов</a:t>
          </a:r>
          <a:r>
            <a:rPr lang="ru-RU" b="1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 А.С., </a:t>
          </a:r>
          <a:r>
            <a:rPr lang="ru-RU" b="1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Кузнєцова</a:t>
          </a:r>
          <a:r>
            <a:rPr lang="ru-RU" b="1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 Є., </a:t>
          </a:r>
          <a:r>
            <a:rPr lang="ru-RU" b="1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Реут</a:t>
          </a:r>
          <a:endParaRPr lang="ru-RU" dirty="0"/>
        </a:p>
      </dgm:t>
    </dgm:pt>
    <dgm:pt modelId="{BA2B93C8-7B1E-4CF5-8280-437BE08B5B6D}" type="parTrans" cxnId="{6915852B-8AB1-4BAF-B452-BDEF84FFC42E}">
      <dgm:prSet/>
      <dgm:spPr/>
      <dgm:t>
        <a:bodyPr/>
        <a:lstStyle/>
        <a:p>
          <a:endParaRPr lang="ru-RU"/>
        </a:p>
      </dgm:t>
    </dgm:pt>
    <dgm:pt modelId="{7D53D27E-898C-4D0C-A3DF-56A3738C394C}" type="sibTrans" cxnId="{6915852B-8AB1-4BAF-B452-BDEF84FFC42E}">
      <dgm:prSet/>
      <dgm:spPr/>
      <dgm:t>
        <a:bodyPr/>
        <a:lstStyle/>
        <a:p>
          <a:endParaRPr lang="ru-RU"/>
        </a:p>
      </dgm:t>
    </dgm:pt>
    <dgm:pt modelId="{1C9AEDE9-E125-4F88-B27D-970789E33C74}" type="pres">
      <dgm:prSet presAssocID="{111D1375-C9F4-41A5-A37F-64C149FE8772}" presName="Name0" presStyleCnt="0">
        <dgm:presLayoutVars>
          <dgm:dir/>
          <dgm:animLvl val="lvl"/>
          <dgm:resizeHandles val="exact"/>
        </dgm:presLayoutVars>
      </dgm:prSet>
      <dgm:spPr/>
    </dgm:pt>
    <dgm:pt modelId="{37751595-7EB3-47D2-BE5E-CDE641989924}" type="pres">
      <dgm:prSet presAssocID="{00F8B541-68E2-4C6A-9460-520793D36405}" presName="composite" presStyleCnt="0"/>
      <dgm:spPr/>
    </dgm:pt>
    <dgm:pt modelId="{B799CEBD-28AA-476B-9828-09BD468CB62F}" type="pres">
      <dgm:prSet presAssocID="{00F8B541-68E2-4C6A-9460-520793D364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06B0207-F6E5-4545-9C04-E13CDF70AC1A}" type="pres">
      <dgm:prSet presAssocID="{00F8B541-68E2-4C6A-9460-520793D36405}" presName="desTx" presStyleLbl="alignAccFollowNode1" presStyleIdx="0" presStyleCnt="2">
        <dgm:presLayoutVars>
          <dgm:bulletEnabled val="1"/>
        </dgm:presLayoutVars>
      </dgm:prSet>
      <dgm:spPr/>
    </dgm:pt>
    <dgm:pt modelId="{2D8AE2D9-0DA4-4A45-A134-F5F1F99370AC}" type="pres">
      <dgm:prSet presAssocID="{50C79B56-ED32-495A-93EB-ADEBAC7E3626}" presName="space" presStyleCnt="0"/>
      <dgm:spPr/>
    </dgm:pt>
    <dgm:pt modelId="{4FF402D7-1AF9-4EF3-88B3-62192F87B468}" type="pres">
      <dgm:prSet presAssocID="{CC373A91-02C9-4FDE-A7D0-E1DC647B45B1}" presName="composite" presStyleCnt="0"/>
      <dgm:spPr/>
    </dgm:pt>
    <dgm:pt modelId="{6C0FB46C-CA7C-4E68-9DEF-7621BCD1F93C}" type="pres">
      <dgm:prSet presAssocID="{CC373A91-02C9-4FDE-A7D0-E1DC647B45B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7CBB94C-456E-4704-9C05-DAC15E78E07A}" type="pres">
      <dgm:prSet presAssocID="{CC373A91-02C9-4FDE-A7D0-E1DC647B45B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592C114-A19B-49A1-906E-68957C413C9B}" type="presOf" srcId="{111D1375-C9F4-41A5-A37F-64C149FE8772}" destId="{1C9AEDE9-E125-4F88-B27D-970789E33C74}" srcOrd="0" destOrd="0" presId="urn:microsoft.com/office/officeart/2005/8/layout/hList1"/>
    <dgm:cxn modelId="{02D1E81B-5824-41E8-9B98-A98DCAF2B326}" type="presOf" srcId="{00F8B541-68E2-4C6A-9460-520793D36405}" destId="{B799CEBD-28AA-476B-9828-09BD468CB62F}" srcOrd="0" destOrd="0" presId="urn:microsoft.com/office/officeart/2005/8/layout/hList1"/>
    <dgm:cxn modelId="{C4801120-2E8F-439B-9511-04CC26528619}" srcId="{111D1375-C9F4-41A5-A37F-64C149FE8772}" destId="{CC373A91-02C9-4FDE-A7D0-E1DC647B45B1}" srcOrd="1" destOrd="0" parTransId="{6C5F6A82-8C18-4B40-96D5-29FDD26F7295}" sibTransId="{4BB5B214-7486-4EFA-ACC3-85EF9B8AA240}"/>
    <dgm:cxn modelId="{6915852B-8AB1-4BAF-B452-BDEF84FFC42E}" srcId="{CC373A91-02C9-4FDE-A7D0-E1DC647B45B1}" destId="{F78CCCE8-019E-45D6-9B21-70FF68EDD643}" srcOrd="0" destOrd="0" parTransId="{BA2B93C8-7B1E-4CF5-8280-437BE08B5B6D}" sibTransId="{7D53D27E-898C-4D0C-A3DF-56A3738C394C}"/>
    <dgm:cxn modelId="{B431EE38-A4CB-46E0-BC1F-AACE8EC0968F}" type="presOf" srcId="{F78CCCE8-019E-45D6-9B21-70FF68EDD643}" destId="{07CBB94C-456E-4704-9C05-DAC15E78E07A}" srcOrd="0" destOrd="0" presId="urn:microsoft.com/office/officeart/2005/8/layout/hList1"/>
    <dgm:cxn modelId="{78AEF638-831B-422B-AA13-79769C5ACBDB}" type="presOf" srcId="{CC373A91-02C9-4FDE-A7D0-E1DC647B45B1}" destId="{6C0FB46C-CA7C-4E68-9DEF-7621BCD1F93C}" srcOrd="0" destOrd="0" presId="urn:microsoft.com/office/officeart/2005/8/layout/hList1"/>
    <dgm:cxn modelId="{9572A3A9-2AEF-49B3-AC76-F0521873574D}" srcId="{111D1375-C9F4-41A5-A37F-64C149FE8772}" destId="{00F8B541-68E2-4C6A-9460-520793D36405}" srcOrd="0" destOrd="0" parTransId="{5B7D7509-C38B-49AF-BB28-18CCD7C07CCD}" sibTransId="{50C79B56-ED32-495A-93EB-ADEBAC7E3626}"/>
    <dgm:cxn modelId="{66C5F5C4-818E-4B92-BE4B-A038FAD98926}" type="presOf" srcId="{3474C10E-5633-40D8-8ABB-F6013D8F6537}" destId="{306B0207-F6E5-4545-9C04-E13CDF70AC1A}" srcOrd="0" destOrd="0" presId="urn:microsoft.com/office/officeart/2005/8/layout/hList1"/>
    <dgm:cxn modelId="{41EDFEE7-0D5F-448D-848F-5855A65E6AF5}" srcId="{00F8B541-68E2-4C6A-9460-520793D36405}" destId="{3474C10E-5633-40D8-8ABB-F6013D8F6537}" srcOrd="0" destOrd="0" parTransId="{E2BC3D78-7E22-4F2A-9D68-59BC3CA23011}" sibTransId="{65569836-94E3-48B3-BEA5-9A1EA154C00E}"/>
    <dgm:cxn modelId="{71E3D6B2-DF8E-4330-908D-D85292C67B46}" type="presParOf" srcId="{1C9AEDE9-E125-4F88-B27D-970789E33C74}" destId="{37751595-7EB3-47D2-BE5E-CDE641989924}" srcOrd="0" destOrd="0" presId="urn:microsoft.com/office/officeart/2005/8/layout/hList1"/>
    <dgm:cxn modelId="{92A268E7-9E5C-4B3F-B8CD-F615660FC9B8}" type="presParOf" srcId="{37751595-7EB3-47D2-BE5E-CDE641989924}" destId="{B799CEBD-28AA-476B-9828-09BD468CB62F}" srcOrd="0" destOrd="0" presId="urn:microsoft.com/office/officeart/2005/8/layout/hList1"/>
    <dgm:cxn modelId="{CE77FDE1-28EA-47E3-8363-5D526BD31AA3}" type="presParOf" srcId="{37751595-7EB3-47D2-BE5E-CDE641989924}" destId="{306B0207-F6E5-4545-9C04-E13CDF70AC1A}" srcOrd="1" destOrd="0" presId="urn:microsoft.com/office/officeart/2005/8/layout/hList1"/>
    <dgm:cxn modelId="{86365A5A-F241-4D04-AAA1-D7A55ABB1C16}" type="presParOf" srcId="{1C9AEDE9-E125-4F88-B27D-970789E33C74}" destId="{2D8AE2D9-0DA4-4A45-A134-F5F1F99370AC}" srcOrd="1" destOrd="0" presId="urn:microsoft.com/office/officeart/2005/8/layout/hList1"/>
    <dgm:cxn modelId="{99A8DB89-1309-4579-A8FD-A32EA87EB733}" type="presParOf" srcId="{1C9AEDE9-E125-4F88-B27D-970789E33C74}" destId="{4FF402D7-1AF9-4EF3-88B3-62192F87B468}" srcOrd="2" destOrd="0" presId="urn:microsoft.com/office/officeart/2005/8/layout/hList1"/>
    <dgm:cxn modelId="{65352650-6821-4A38-B38E-6C6D889ECE23}" type="presParOf" srcId="{4FF402D7-1AF9-4EF3-88B3-62192F87B468}" destId="{6C0FB46C-CA7C-4E68-9DEF-7621BCD1F93C}" srcOrd="0" destOrd="0" presId="urn:microsoft.com/office/officeart/2005/8/layout/hList1"/>
    <dgm:cxn modelId="{4DCA60AA-C619-4A73-8F67-B8AB79D84C43}" type="presParOf" srcId="{4FF402D7-1AF9-4EF3-88B3-62192F87B468}" destId="{07CBB94C-456E-4704-9C05-DAC15E78E0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D008B-F6D8-4B15-9383-986FEEDDF2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726D4E-6BD6-4ABE-A7C3-7E68A7DBCAFF}">
      <dgm:prSet phldrT="[Текст]"/>
      <dgm:spPr/>
      <dgm:t>
        <a:bodyPr/>
        <a:lstStyle/>
        <a:p>
          <a:r>
            <a:rPr lang="ru-RU" dirty="0" err="1">
              <a:ea typeface="Ebrima" pitchFamily="2" charset="0"/>
              <a:cs typeface="Ebrima" pitchFamily="2" charset="0"/>
            </a:rPr>
            <a:t>гіперглобалізм</a:t>
          </a:r>
          <a:endParaRPr lang="ru-RU" dirty="0"/>
        </a:p>
      </dgm:t>
    </dgm:pt>
    <dgm:pt modelId="{556A40FC-612D-4F30-9FCE-300AE5318723}" type="parTrans" cxnId="{6EDE7448-6330-49F1-94DA-C96D8BB3D8D6}">
      <dgm:prSet/>
      <dgm:spPr/>
      <dgm:t>
        <a:bodyPr/>
        <a:lstStyle/>
        <a:p>
          <a:endParaRPr lang="ru-RU"/>
        </a:p>
      </dgm:t>
    </dgm:pt>
    <dgm:pt modelId="{0112B762-C396-4FB1-BAA2-8080287EB2EC}" type="sibTrans" cxnId="{6EDE7448-6330-49F1-94DA-C96D8BB3D8D6}">
      <dgm:prSet/>
      <dgm:spPr/>
      <dgm:t>
        <a:bodyPr/>
        <a:lstStyle/>
        <a:p>
          <a:endParaRPr lang="ru-RU"/>
        </a:p>
      </dgm:t>
    </dgm:pt>
    <dgm:pt modelId="{9423DEA8-DD11-47A9-A783-9357887D8665}">
      <dgm:prSet phldrT="[Текст]"/>
      <dgm:spPr/>
      <dgm:t>
        <a:bodyPr/>
        <a:lstStyle/>
        <a:p>
          <a:r>
            <a:rPr lang="ru-RU" dirty="0">
              <a:ea typeface="Ebrima" pitchFamily="2" charset="0"/>
              <a:cs typeface="Ebrima" pitchFamily="2" charset="0"/>
            </a:rPr>
            <a:t>скептицизм</a:t>
          </a:r>
          <a:endParaRPr lang="ru-RU" dirty="0"/>
        </a:p>
      </dgm:t>
    </dgm:pt>
    <dgm:pt modelId="{807321EB-73A1-4F5C-95E6-D4E1A6832C47}" type="parTrans" cxnId="{13C5F08A-3FE7-4A3A-B747-1222F731EE98}">
      <dgm:prSet/>
      <dgm:spPr/>
      <dgm:t>
        <a:bodyPr/>
        <a:lstStyle/>
        <a:p>
          <a:endParaRPr lang="ru-RU"/>
        </a:p>
      </dgm:t>
    </dgm:pt>
    <dgm:pt modelId="{C3679007-0ED8-4191-88E2-6C568960D9AE}" type="sibTrans" cxnId="{13C5F08A-3FE7-4A3A-B747-1222F731EE98}">
      <dgm:prSet/>
      <dgm:spPr/>
      <dgm:t>
        <a:bodyPr/>
        <a:lstStyle/>
        <a:p>
          <a:endParaRPr lang="ru-RU"/>
        </a:p>
      </dgm:t>
    </dgm:pt>
    <dgm:pt modelId="{47BAB701-F8CF-4066-8C3A-36A3D43BA163}">
      <dgm:prSet phldrT="[Текст]"/>
      <dgm:spPr/>
      <dgm:t>
        <a:bodyPr/>
        <a:lstStyle/>
        <a:p>
          <a:r>
            <a:rPr lang="ru-RU" dirty="0" err="1">
              <a:ea typeface="Ebrima" pitchFamily="2" charset="0"/>
              <a:cs typeface="Ebrima" pitchFamily="2" charset="0"/>
            </a:rPr>
            <a:t>трансформізм</a:t>
          </a:r>
          <a:endParaRPr lang="ru-RU" dirty="0"/>
        </a:p>
      </dgm:t>
    </dgm:pt>
    <dgm:pt modelId="{0A0790B6-E338-4FC2-A0DD-0F4974964C5A}" type="parTrans" cxnId="{C127C669-0F98-4B0A-B50F-A6D6E6085F03}">
      <dgm:prSet/>
      <dgm:spPr/>
      <dgm:t>
        <a:bodyPr/>
        <a:lstStyle/>
        <a:p>
          <a:endParaRPr lang="ru-RU"/>
        </a:p>
      </dgm:t>
    </dgm:pt>
    <dgm:pt modelId="{39FA78BC-8442-434B-952C-2825CAD16C44}" type="sibTrans" cxnId="{C127C669-0F98-4B0A-B50F-A6D6E6085F03}">
      <dgm:prSet/>
      <dgm:spPr/>
      <dgm:t>
        <a:bodyPr/>
        <a:lstStyle/>
        <a:p>
          <a:endParaRPr lang="ru-RU"/>
        </a:p>
      </dgm:t>
    </dgm:pt>
    <dgm:pt modelId="{B72F9F83-5AF0-42D7-BE48-97FAD1EACF42}" type="pres">
      <dgm:prSet presAssocID="{04AD008B-F6D8-4B15-9383-986FEEDDF274}" presName="diagram" presStyleCnt="0">
        <dgm:presLayoutVars>
          <dgm:dir/>
          <dgm:resizeHandles val="exact"/>
        </dgm:presLayoutVars>
      </dgm:prSet>
      <dgm:spPr/>
    </dgm:pt>
    <dgm:pt modelId="{C6F91FB8-9CA9-40BB-B013-57B25B7C96C2}" type="pres">
      <dgm:prSet presAssocID="{DC726D4E-6BD6-4ABE-A7C3-7E68A7DBCAFF}" presName="node" presStyleLbl="node1" presStyleIdx="0" presStyleCnt="3">
        <dgm:presLayoutVars>
          <dgm:bulletEnabled val="1"/>
        </dgm:presLayoutVars>
      </dgm:prSet>
      <dgm:spPr/>
    </dgm:pt>
    <dgm:pt modelId="{C19C6B91-878E-466B-968A-CB5AA518ED8A}" type="pres">
      <dgm:prSet presAssocID="{0112B762-C396-4FB1-BAA2-8080287EB2EC}" presName="sibTrans" presStyleCnt="0"/>
      <dgm:spPr/>
    </dgm:pt>
    <dgm:pt modelId="{46C1B220-D1AA-40C7-9E82-E3A50602B8CF}" type="pres">
      <dgm:prSet presAssocID="{9423DEA8-DD11-47A9-A783-9357887D8665}" presName="node" presStyleLbl="node1" presStyleIdx="1" presStyleCnt="3">
        <dgm:presLayoutVars>
          <dgm:bulletEnabled val="1"/>
        </dgm:presLayoutVars>
      </dgm:prSet>
      <dgm:spPr/>
    </dgm:pt>
    <dgm:pt modelId="{F5D61A34-9236-443A-9E73-A068C9023F1F}" type="pres">
      <dgm:prSet presAssocID="{C3679007-0ED8-4191-88E2-6C568960D9AE}" presName="sibTrans" presStyleCnt="0"/>
      <dgm:spPr/>
    </dgm:pt>
    <dgm:pt modelId="{BF196A13-9670-4F81-ADE8-182EA8945F22}" type="pres">
      <dgm:prSet presAssocID="{47BAB701-F8CF-4066-8C3A-36A3D43BA16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21C21B-ABCE-4746-A55F-185DDFA529FE}" type="presOf" srcId="{04AD008B-F6D8-4B15-9383-986FEEDDF274}" destId="{B72F9F83-5AF0-42D7-BE48-97FAD1EACF42}" srcOrd="0" destOrd="0" presId="urn:microsoft.com/office/officeart/2005/8/layout/default"/>
    <dgm:cxn modelId="{AB9A823E-2C3D-43B8-A87C-EABCA9C0A14C}" type="presOf" srcId="{9423DEA8-DD11-47A9-A783-9357887D8665}" destId="{46C1B220-D1AA-40C7-9E82-E3A50602B8CF}" srcOrd="0" destOrd="0" presId="urn:microsoft.com/office/officeart/2005/8/layout/default"/>
    <dgm:cxn modelId="{6EDE7448-6330-49F1-94DA-C96D8BB3D8D6}" srcId="{04AD008B-F6D8-4B15-9383-986FEEDDF274}" destId="{DC726D4E-6BD6-4ABE-A7C3-7E68A7DBCAFF}" srcOrd="0" destOrd="0" parTransId="{556A40FC-612D-4F30-9FCE-300AE5318723}" sibTransId="{0112B762-C396-4FB1-BAA2-8080287EB2EC}"/>
    <dgm:cxn modelId="{C127C669-0F98-4B0A-B50F-A6D6E6085F03}" srcId="{04AD008B-F6D8-4B15-9383-986FEEDDF274}" destId="{47BAB701-F8CF-4066-8C3A-36A3D43BA163}" srcOrd="2" destOrd="0" parTransId="{0A0790B6-E338-4FC2-A0DD-0F4974964C5A}" sibTransId="{39FA78BC-8442-434B-952C-2825CAD16C44}"/>
    <dgm:cxn modelId="{13C5F08A-3FE7-4A3A-B747-1222F731EE98}" srcId="{04AD008B-F6D8-4B15-9383-986FEEDDF274}" destId="{9423DEA8-DD11-47A9-A783-9357887D8665}" srcOrd="1" destOrd="0" parTransId="{807321EB-73A1-4F5C-95E6-D4E1A6832C47}" sibTransId="{C3679007-0ED8-4191-88E2-6C568960D9AE}"/>
    <dgm:cxn modelId="{348721CB-4946-4A32-8666-440CE53D495A}" type="presOf" srcId="{DC726D4E-6BD6-4ABE-A7C3-7E68A7DBCAFF}" destId="{C6F91FB8-9CA9-40BB-B013-57B25B7C96C2}" srcOrd="0" destOrd="0" presId="urn:microsoft.com/office/officeart/2005/8/layout/default"/>
    <dgm:cxn modelId="{2046ADE9-E1AE-4D92-BC24-04D2EE5483B0}" type="presOf" srcId="{47BAB701-F8CF-4066-8C3A-36A3D43BA163}" destId="{BF196A13-9670-4F81-ADE8-182EA8945F22}" srcOrd="0" destOrd="0" presId="urn:microsoft.com/office/officeart/2005/8/layout/default"/>
    <dgm:cxn modelId="{4110CF81-CF30-4716-A368-D4BFC2EE1E85}" type="presParOf" srcId="{B72F9F83-5AF0-42D7-BE48-97FAD1EACF42}" destId="{C6F91FB8-9CA9-40BB-B013-57B25B7C96C2}" srcOrd="0" destOrd="0" presId="urn:microsoft.com/office/officeart/2005/8/layout/default"/>
    <dgm:cxn modelId="{E35CAFD1-EB80-428C-9A08-9CCFF695D73F}" type="presParOf" srcId="{B72F9F83-5AF0-42D7-BE48-97FAD1EACF42}" destId="{C19C6B91-878E-466B-968A-CB5AA518ED8A}" srcOrd="1" destOrd="0" presId="urn:microsoft.com/office/officeart/2005/8/layout/default"/>
    <dgm:cxn modelId="{C0CF9F87-AC61-404C-9D88-B9C0B0E92956}" type="presParOf" srcId="{B72F9F83-5AF0-42D7-BE48-97FAD1EACF42}" destId="{46C1B220-D1AA-40C7-9E82-E3A50602B8CF}" srcOrd="2" destOrd="0" presId="urn:microsoft.com/office/officeart/2005/8/layout/default"/>
    <dgm:cxn modelId="{0B81E69C-9C20-49CF-AB14-66E7974497CF}" type="presParOf" srcId="{B72F9F83-5AF0-42D7-BE48-97FAD1EACF42}" destId="{F5D61A34-9236-443A-9E73-A068C9023F1F}" srcOrd="3" destOrd="0" presId="urn:microsoft.com/office/officeart/2005/8/layout/default"/>
    <dgm:cxn modelId="{CA35F344-3B47-4C39-94C4-235E14F1D832}" type="presParOf" srcId="{B72F9F83-5AF0-42D7-BE48-97FAD1EACF42}" destId="{BF196A13-9670-4F81-ADE8-182EA8945F2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04B3DA-38F3-4EC5-940D-48168B3A17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87B7EE-2DE4-4E80-A34E-0FFA07CF2AC1}">
      <dgm:prSet phldrT="[Текст]"/>
      <dgm:spPr/>
      <dgm:t>
        <a:bodyPr/>
        <a:lstStyle/>
        <a:p>
          <a:r>
            <a:rPr lang="uk-UA" b="1" dirty="0" err="1">
              <a:ea typeface="Ebrima" pitchFamily="2" charset="0"/>
              <a:cs typeface="Ebrima" pitchFamily="2" charset="0"/>
            </a:rPr>
            <a:t>Десуверенізація</a:t>
          </a:r>
          <a:r>
            <a:rPr lang="uk-UA" b="1" dirty="0">
              <a:ea typeface="Ebrima" pitchFamily="2" charset="0"/>
              <a:cs typeface="Ebrima" pitchFamily="2" charset="0"/>
            </a:rPr>
            <a:t> (</a:t>
          </a:r>
          <a:r>
            <a:rPr lang="uk-UA" b="1" dirty="0" err="1">
              <a:ea typeface="Ebrima" pitchFamily="2" charset="0"/>
              <a:cs typeface="Ebrima" pitchFamily="2" charset="0"/>
            </a:rPr>
            <a:t>“відмирання”</a:t>
          </a:r>
          <a:r>
            <a:rPr lang="uk-UA" b="1" dirty="0">
              <a:ea typeface="Ebrima" pitchFamily="2" charset="0"/>
              <a:cs typeface="Ebrima" pitchFamily="2" charset="0"/>
            </a:rPr>
            <a:t>)</a:t>
          </a:r>
          <a:endParaRPr lang="ru-RU" dirty="0"/>
        </a:p>
      </dgm:t>
    </dgm:pt>
    <dgm:pt modelId="{16878F44-DEFB-4C3B-8341-D40A29085416}" type="parTrans" cxnId="{67055941-1B6F-4630-987F-C4F593EB00B2}">
      <dgm:prSet/>
      <dgm:spPr/>
      <dgm:t>
        <a:bodyPr/>
        <a:lstStyle/>
        <a:p>
          <a:endParaRPr lang="ru-RU"/>
        </a:p>
      </dgm:t>
    </dgm:pt>
    <dgm:pt modelId="{34AF5CCF-F755-4B77-8202-6ACC47EDFCE5}" type="sibTrans" cxnId="{67055941-1B6F-4630-987F-C4F593EB00B2}">
      <dgm:prSet/>
      <dgm:spPr/>
      <dgm:t>
        <a:bodyPr/>
        <a:lstStyle/>
        <a:p>
          <a:endParaRPr lang="ru-RU"/>
        </a:p>
      </dgm:t>
    </dgm:pt>
    <dgm:pt modelId="{63250772-1F50-428C-9F99-90CEB92E02F4}">
      <dgm:prSet phldrT="[Текст]"/>
      <dgm:spPr/>
      <dgm:t>
        <a:bodyPr/>
        <a:lstStyle/>
        <a:p>
          <a:r>
            <a:rPr lang="uk-UA" b="1" dirty="0">
              <a:ea typeface="Ebrima" pitchFamily="2" charset="0"/>
              <a:cs typeface="Ebrima" pitchFamily="2" charset="0"/>
            </a:rPr>
            <a:t>Суверенізація (</a:t>
          </a:r>
          <a:r>
            <a:rPr lang="uk-UA" b="1" dirty="0" err="1">
              <a:ea typeface="Ebrima" pitchFamily="2" charset="0"/>
              <a:cs typeface="Ebrima" pitchFamily="2" charset="0"/>
            </a:rPr>
            <a:t>“народження”</a:t>
          </a:r>
          <a:r>
            <a:rPr lang="uk-UA" b="1" dirty="0">
              <a:ea typeface="Ebrima" pitchFamily="2" charset="0"/>
              <a:cs typeface="Ebrima" pitchFamily="2" charset="0"/>
            </a:rPr>
            <a:t>)</a:t>
          </a:r>
          <a:endParaRPr lang="ru-RU" dirty="0"/>
        </a:p>
      </dgm:t>
    </dgm:pt>
    <dgm:pt modelId="{829F74CF-33D7-4A6D-AAE4-5DD5B325A790}" type="parTrans" cxnId="{20BD2164-FFB0-4A06-9F5D-025149F44DA3}">
      <dgm:prSet/>
      <dgm:spPr/>
      <dgm:t>
        <a:bodyPr/>
        <a:lstStyle/>
        <a:p>
          <a:endParaRPr lang="ru-RU"/>
        </a:p>
      </dgm:t>
    </dgm:pt>
    <dgm:pt modelId="{626FF4E4-38E3-4693-8492-9C200D3533E8}" type="sibTrans" cxnId="{20BD2164-FFB0-4A06-9F5D-025149F44DA3}">
      <dgm:prSet/>
      <dgm:spPr/>
      <dgm:t>
        <a:bodyPr/>
        <a:lstStyle/>
        <a:p>
          <a:endParaRPr lang="ru-RU"/>
        </a:p>
      </dgm:t>
    </dgm:pt>
    <dgm:pt modelId="{BC4FB689-4E78-47E2-A789-CEBA8488FBF0}" type="pres">
      <dgm:prSet presAssocID="{C704B3DA-38F3-4EC5-940D-48168B3A170E}" presName="diagram" presStyleCnt="0">
        <dgm:presLayoutVars>
          <dgm:dir/>
          <dgm:resizeHandles val="exact"/>
        </dgm:presLayoutVars>
      </dgm:prSet>
      <dgm:spPr/>
    </dgm:pt>
    <dgm:pt modelId="{C082DB01-1DFE-4778-AE70-8CF4C9E19BA9}" type="pres">
      <dgm:prSet presAssocID="{0087B7EE-2DE4-4E80-A34E-0FFA07CF2AC1}" presName="node" presStyleLbl="node1" presStyleIdx="0" presStyleCnt="2" custLinFactNeighborX="-1200" custLinFactNeighborY="-26">
        <dgm:presLayoutVars>
          <dgm:bulletEnabled val="1"/>
        </dgm:presLayoutVars>
      </dgm:prSet>
      <dgm:spPr/>
    </dgm:pt>
    <dgm:pt modelId="{3D01075C-9E0E-4505-818A-3616A73DBB8D}" type="pres">
      <dgm:prSet presAssocID="{34AF5CCF-F755-4B77-8202-6ACC47EDFCE5}" presName="sibTrans" presStyleCnt="0"/>
      <dgm:spPr/>
    </dgm:pt>
    <dgm:pt modelId="{5B302A9F-5949-453E-B857-70858F903F0A}" type="pres">
      <dgm:prSet presAssocID="{63250772-1F50-428C-9F99-90CEB92E02F4}" presName="node" presStyleLbl="node1" presStyleIdx="1" presStyleCnt="2">
        <dgm:presLayoutVars>
          <dgm:bulletEnabled val="1"/>
        </dgm:presLayoutVars>
      </dgm:prSet>
      <dgm:spPr/>
    </dgm:pt>
  </dgm:ptLst>
  <dgm:cxnLst>
    <dgm:cxn modelId="{ACF3283D-9DAD-4A63-8ABA-17D5B238E32D}" type="presOf" srcId="{0087B7EE-2DE4-4E80-A34E-0FFA07CF2AC1}" destId="{C082DB01-1DFE-4778-AE70-8CF4C9E19BA9}" srcOrd="0" destOrd="0" presId="urn:microsoft.com/office/officeart/2005/8/layout/default"/>
    <dgm:cxn modelId="{67055941-1B6F-4630-987F-C4F593EB00B2}" srcId="{C704B3DA-38F3-4EC5-940D-48168B3A170E}" destId="{0087B7EE-2DE4-4E80-A34E-0FFA07CF2AC1}" srcOrd="0" destOrd="0" parTransId="{16878F44-DEFB-4C3B-8341-D40A29085416}" sibTransId="{34AF5CCF-F755-4B77-8202-6ACC47EDFCE5}"/>
    <dgm:cxn modelId="{20BD2164-FFB0-4A06-9F5D-025149F44DA3}" srcId="{C704B3DA-38F3-4EC5-940D-48168B3A170E}" destId="{63250772-1F50-428C-9F99-90CEB92E02F4}" srcOrd="1" destOrd="0" parTransId="{829F74CF-33D7-4A6D-AAE4-5DD5B325A790}" sibTransId="{626FF4E4-38E3-4693-8492-9C200D3533E8}"/>
    <dgm:cxn modelId="{7D244199-E712-453D-B0EC-9A9930E1056D}" type="presOf" srcId="{C704B3DA-38F3-4EC5-940D-48168B3A170E}" destId="{BC4FB689-4E78-47E2-A789-CEBA8488FBF0}" srcOrd="0" destOrd="0" presId="urn:microsoft.com/office/officeart/2005/8/layout/default"/>
    <dgm:cxn modelId="{C94D20A2-91BD-4314-AEE5-EC3EEB4E726F}" type="presOf" srcId="{63250772-1F50-428C-9F99-90CEB92E02F4}" destId="{5B302A9F-5949-453E-B857-70858F903F0A}" srcOrd="0" destOrd="0" presId="urn:microsoft.com/office/officeart/2005/8/layout/default"/>
    <dgm:cxn modelId="{8E8D2E70-7569-4885-BDBD-A4404D3C044C}" type="presParOf" srcId="{BC4FB689-4E78-47E2-A789-CEBA8488FBF0}" destId="{C082DB01-1DFE-4778-AE70-8CF4C9E19BA9}" srcOrd="0" destOrd="0" presId="urn:microsoft.com/office/officeart/2005/8/layout/default"/>
    <dgm:cxn modelId="{E00D43DE-191F-43F3-B22F-01D807F28CF2}" type="presParOf" srcId="{BC4FB689-4E78-47E2-A789-CEBA8488FBF0}" destId="{3D01075C-9E0E-4505-818A-3616A73DBB8D}" srcOrd="1" destOrd="0" presId="urn:microsoft.com/office/officeart/2005/8/layout/default"/>
    <dgm:cxn modelId="{20491766-F2B9-479D-ADE7-D850C8E16564}" type="presParOf" srcId="{BC4FB689-4E78-47E2-A789-CEBA8488FBF0}" destId="{5B302A9F-5949-453E-B857-70858F903F0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5C452-F981-4BA1-89F9-4BBDAE5E1BCF}">
      <dsp:nvSpPr>
        <dsp:cNvPr id="0" name=""/>
        <dsp:cNvSpPr/>
      </dsp:nvSpPr>
      <dsp:spPr>
        <a:xfrm>
          <a:off x="0" y="1066801"/>
          <a:ext cx="3446301" cy="2067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Австрії</a:t>
          </a:r>
          <a:r>
            <a:rPr lang="ru-RU" sz="2900" b="1" kern="1200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та </a:t>
          </a:r>
          <a:r>
            <a:rPr lang="ru-RU" sz="2900" b="1" kern="1200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Речі</a:t>
          </a:r>
          <a:r>
            <a:rPr lang="ru-RU" sz="2900" b="1" kern="1200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</a:t>
          </a:r>
          <a:r>
            <a:rPr lang="ru-RU" sz="2900" b="1" kern="1200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Посполитої</a:t>
          </a:r>
          <a:r>
            <a:rPr lang="ru-RU" sz="2900" b="1" kern="1200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</a:t>
          </a:r>
          <a:endParaRPr lang="ru-RU" sz="2900" kern="1200" dirty="0"/>
        </a:p>
      </dsp:txBody>
      <dsp:txXfrm>
        <a:off x="0" y="1066801"/>
        <a:ext cx="3446301" cy="2067780"/>
      </dsp:txXfrm>
    </dsp:sp>
    <dsp:sp modelId="{EF9C40B6-2B67-4643-9E9F-9752064194D1}">
      <dsp:nvSpPr>
        <dsp:cNvPr id="0" name=""/>
        <dsp:cNvSpPr/>
      </dsp:nvSpPr>
      <dsp:spPr>
        <a:xfrm>
          <a:off x="3733813" y="1066801"/>
          <a:ext cx="3446301" cy="2067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Королівств</a:t>
          </a:r>
          <a:r>
            <a:rPr lang="ru-RU" sz="2900" b="1" kern="1200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</a:t>
          </a:r>
          <a:r>
            <a:rPr lang="ru-RU" sz="2900" b="1" kern="1200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Франції</a:t>
          </a:r>
          <a:r>
            <a:rPr lang="ru-RU" sz="2900" b="1" kern="1200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Великої</a:t>
          </a:r>
          <a:r>
            <a:rPr lang="ru-RU" sz="2900" b="1" kern="1200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</a:t>
          </a:r>
          <a:r>
            <a:rPr lang="ru-RU" sz="2900" b="1" kern="1200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Британії</a:t>
          </a:r>
          <a:r>
            <a:rPr lang="ru-RU" sz="2900" b="1" kern="1200" dirty="0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 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 err="1">
              <a:solidFill>
                <a:schemeClr val="accent2">
                  <a:lumMod val="50000"/>
                </a:schemeClr>
              </a:solidFill>
              <a:ea typeface="Ebrima" pitchFamily="2" charset="0"/>
              <a:cs typeface="Ebrima" pitchFamily="2" charset="0"/>
            </a:rPr>
            <a:t>Швеції</a:t>
          </a:r>
          <a:endParaRPr lang="ru-RU" sz="2900" kern="1200" dirty="0"/>
        </a:p>
      </dsp:txBody>
      <dsp:txXfrm>
        <a:off x="3733813" y="1066801"/>
        <a:ext cx="3446301" cy="2067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9CEBD-28AA-476B-9828-09BD468CB62F}">
      <dsp:nvSpPr>
        <dsp:cNvPr id="0" name=""/>
        <dsp:cNvSpPr/>
      </dsp:nvSpPr>
      <dsp:spPr>
        <a:xfrm>
          <a:off x="29" y="202581"/>
          <a:ext cx="2812963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Book Antiqua" pitchFamily="18" charset="0"/>
            </a:rPr>
            <a:t>вітчизняні</a:t>
          </a:r>
          <a:endParaRPr lang="ru-RU" sz="2500" kern="1200" dirty="0"/>
        </a:p>
      </dsp:txBody>
      <dsp:txXfrm>
        <a:off x="29" y="202581"/>
        <a:ext cx="2812963" cy="720000"/>
      </dsp:txXfrm>
    </dsp:sp>
    <dsp:sp modelId="{306B0207-F6E5-4545-9C04-E13CDF70AC1A}">
      <dsp:nvSpPr>
        <dsp:cNvPr id="0" name=""/>
        <dsp:cNvSpPr/>
      </dsp:nvSpPr>
      <dsp:spPr>
        <a:xfrm>
          <a:off x="29" y="922581"/>
          <a:ext cx="2812963" cy="2024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Міносян</a:t>
          </a:r>
          <a:r>
            <a:rPr lang="ru-RU" sz="2500" b="1" kern="1200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 А.С., Коршунова І.П., </a:t>
          </a:r>
          <a:r>
            <a:rPr lang="ru-RU" sz="2500" b="1" kern="1200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Лисак</a:t>
          </a:r>
          <a:r>
            <a:rPr lang="ru-RU" sz="2500" b="1" kern="1200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 Н.О., Кремень Т.В.</a:t>
          </a:r>
          <a:endParaRPr lang="ru-RU" sz="2500" kern="1200" dirty="0"/>
        </a:p>
      </dsp:txBody>
      <dsp:txXfrm>
        <a:off x="29" y="922581"/>
        <a:ext cx="2812963" cy="2024437"/>
      </dsp:txXfrm>
    </dsp:sp>
    <dsp:sp modelId="{6C0FB46C-CA7C-4E68-9DEF-7621BCD1F93C}">
      <dsp:nvSpPr>
        <dsp:cNvPr id="0" name=""/>
        <dsp:cNvSpPr/>
      </dsp:nvSpPr>
      <dsp:spPr>
        <a:xfrm>
          <a:off x="3206807" y="202581"/>
          <a:ext cx="2812963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kern="1200" dirty="0">
              <a:latin typeface="Book Antiqua" pitchFamily="18" charset="0"/>
            </a:rPr>
            <a:t>зарубіжні</a:t>
          </a:r>
          <a:endParaRPr lang="ru-RU" sz="2500" kern="1200" dirty="0"/>
        </a:p>
      </dsp:txBody>
      <dsp:txXfrm>
        <a:off x="3206807" y="202581"/>
        <a:ext cx="2812963" cy="720000"/>
      </dsp:txXfrm>
    </dsp:sp>
    <dsp:sp modelId="{07CBB94C-456E-4704-9C05-DAC15E78E07A}">
      <dsp:nvSpPr>
        <dsp:cNvPr id="0" name=""/>
        <dsp:cNvSpPr/>
      </dsp:nvSpPr>
      <dsp:spPr>
        <a:xfrm>
          <a:off x="3206807" y="922581"/>
          <a:ext cx="2812963" cy="2024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Краснер С.Д., </a:t>
          </a:r>
          <a:r>
            <a:rPr lang="ru-RU" sz="2500" b="1" kern="1200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Духачек</a:t>
          </a:r>
          <a:r>
            <a:rPr lang="ru-RU" sz="2500" b="1" kern="1200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 І., </a:t>
          </a:r>
          <a:r>
            <a:rPr lang="ru-RU" sz="2500" b="1" kern="1200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Кузнєцов</a:t>
          </a:r>
          <a:r>
            <a:rPr lang="ru-RU" sz="2500" b="1" kern="1200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 А.С., </a:t>
          </a:r>
          <a:r>
            <a:rPr lang="ru-RU" sz="2500" b="1" kern="1200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Кузнєцова</a:t>
          </a:r>
          <a:r>
            <a:rPr lang="ru-RU" sz="2500" b="1" kern="1200" dirty="0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 Є., </a:t>
          </a:r>
          <a:r>
            <a:rPr lang="ru-RU" sz="2500" b="1" kern="1200" dirty="0" err="1">
              <a:solidFill>
                <a:schemeClr val="tx1">
                  <a:lumMod val="95000"/>
                  <a:lumOff val="5000"/>
                </a:schemeClr>
              </a:solidFill>
              <a:ea typeface="Ebrima" pitchFamily="2" charset="0"/>
              <a:cs typeface="Ebrima" pitchFamily="2" charset="0"/>
            </a:rPr>
            <a:t>Реут</a:t>
          </a:r>
          <a:endParaRPr lang="ru-RU" sz="2500" kern="1200" dirty="0"/>
        </a:p>
      </dsp:txBody>
      <dsp:txXfrm>
        <a:off x="3206807" y="922581"/>
        <a:ext cx="2812963" cy="2024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91FB8-9CA9-40BB-B013-57B25B7C96C2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>
              <a:ea typeface="Ebrima" pitchFamily="2" charset="0"/>
              <a:cs typeface="Ebrima" pitchFamily="2" charset="0"/>
            </a:rPr>
            <a:t>гіперглобалізм</a:t>
          </a:r>
          <a:endParaRPr lang="ru-RU" sz="3000" kern="1200" dirty="0"/>
        </a:p>
      </dsp:txBody>
      <dsp:txXfrm>
        <a:off x="744" y="145603"/>
        <a:ext cx="2902148" cy="1741289"/>
      </dsp:txXfrm>
    </dsp:sp>
    <dsp:sp modelId="{46C1B220-D1AA-40C7-9E82-E3A50602B8CF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ea typeface="Ebrima" pitchFamily="2" charset="0"/>
              <a:cs typeface="Ebrima" pitchFamily="2" charset="0"/>
            </a:rPr>
            <a:t>скептицизм</a:t>
          </a:r>
          <a:endParaRPr lang="ru-RU" sz="3000" kern="1200" dirty="0"/>
        </a:p>
      </dsp:txBody>
      <dsp:txXfrm>
        <a:off x="3193107" y="145603"/>
        <a:ext cx="2902148" cy="1741289"/>
      </dsp:txXfrm>
    </dsp:sp>
    <dsp:sp modelId="{BF196A13-9670-4F81-ADE8-182EA8945F22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>
              <a:ea typeface="Ebrima" pitchFamily="2" charset="0"/>
              <a:cs typeface="Ebrima" pitchFamily="2" charset="0"/>
            </a:rPr>
            <a:t>трансформізм</a:t>
          </a:r>
          <a:endParaRPr lang="ru-RU" sz="3000" kern="1200" dirty="0"/>
        </a:p>
      </dsp:txBody>
      <dsp:txXfrm>
        <a:off x="1596925" y="2177107"/>
        <a:ext cx="2902148" cy="1741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2DB01-1DFE-4778-AE70-8CF4C9E19BA9}">
      <dsp:nvSpPr>
        <dsp:cNvPr id="0" name=""/>
        <dsp:cNvSpPr/>
      </dsp:nvSpPr>
      <dsp:spPr>
        <a:xfrm>
          <a:off x="1447800" y="8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 err="1">
              <a:ea typeface="Ebrima" pitchFamily="2" charset="0"/>
              <a:cs typeface="Ebrima" pitchFamily="2" charset="0"/>
            </a:rPr>
            <a:t>Десуверенізація</a:t>
          </a:r>
          <a:r>
            <a:rPr lang="uk-UA" sz="2800" b="1" kern="1200" dirty="0">
              <a:ea typeface="Ebrima" pitchFamily="2" charset="0"/>
              <a:cs typeface="Ebrima" pitchFamily="2" charset="0"/>
            </a:rPr>
            <a:t> (</a:t>
          </a:r>
          <a:r>
            <a:rPr lang="uk-UA" sz="2800" b="1" kern="1200" dirty="0" err="1">
              <a:ea typeface="Ebrima" pitchFamily="2" charset="0"/>
              <a:cs typeface="Ebrima" pitchFamily="2" charset="0"/>
            </a:rPr>
            <a:t>“відмирання”</a:t>
          </a:r>
          <a:r>
            <a:rPr lang="uk-UA" sz="2800" b="1" kern="1200" dirty="0">
              <a:ea typeface="Ebrima" pitchFamily="2" charset="0"/>
              <a:cs typeface="Ebrima" pitchFamily="2" charset="0"/>
            </a:rPr>
            <a:t>)</a:t>
          </a:r>
          <a:endParaRPr lang="ru-RU" sz="2800" kern="1200" dirty="0"/>
        </a:p>
      </dsp:txBody>
      <dsp:txXfrm>
        <a:off x="1447800" y="8"/>
        <a:ext cx="3125390" cy="1875234"/>
      </dsp:txXfrm>
    </dsp:sp>
    <dsp:sp modelId="{5B302A9F-5949-453E-B857-70858F903F0A}">
      <dsp:nvSpPr>
        <dsp:cNvPr id="0" name=""/>
        <dsp:cNvSpPr/>
      </dsp:nvSpPr>
      <dsp:spPr>
        <a:xfrm>
          <a:off x="1485304" y="2188269"/>
          <a:ext cx="3125390" cy="1875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ea typeface="Ebrima" pitchFamily="2" charset="0"/>
              <a:cs typeface="Ebrima" pitchFamily="2" charset="0"/>
            </a:rPr>
            <a:t>Суверенізація (</a:t>
          </a:r>
          <a:r>
            <a:rPr lang="uk-UA" sz="2800" b="1" kern="1200" dirty="0" err="1">
              <a:ea typeface="Ebrima" pitchFamily="2" charset="0"/>
              <a:cs typeface="Ebrima" pitchFamily="2" charset="0"/>
            </a:rPr>
            <a:t>“народження”</a:t>
          </a:r>
          <a:r>
            <a:rPr lang="uk-UA" sz="2800" b="1" kern="1200" dirty="0">
              <a:ea typeface="Ebrima" pitchFamily="2" charset="0"/>
              <a:cs typeface="Ebrima" pitchFamily="2" charset="0"/>
            </a:rPr>
            <a:t>)</a:t>
          </a:r>
          <a:endParaRPr lang="ru-RU" sz="2800" kern="1200" dirty="0"/>
        </a:p>
      </dsp:txBody>
      <dsp:txXfrm>
        <a:off x="1485304" y="2188269"/>
        <a:ext cx="3125390" cy="187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5/24/20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9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ьяна\Desktop\сессия\лепська\Міжнар\безпека\загружено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521006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0" y="914400"/>
            <a:ext cx="6934200" cy="3124200"/>
          </a:xfrm>
        </p:spPr>
        <p:txBody>
          <a:bodyPr>
            <a:noAutofit/>
          </a:bodyPr>
          <a:lstStyle/>
          <a:p>
            <a:r>
              <a:rPr lang="ru-RU" sz="4400" b="1" dirty="0" err="1"/>
              <a:t>Еволюція</a:t>
            </a:r>
            <a:r>
              <a:rPr lang="ru-RU" sz="4400" b="1" dirty="0"/>
              <a:t> </a:t>
            </a:r>
            <a:r>
              <a:rPr lang="ru-RU" sz="4400" b="1" dirty="0" err="1"/>
              <a:t>міжнародних</a:t>
            </a:r>
            <a:r>
              <a:rPr lang="ru-RU" sz="4400" b="1" dirty="0"/>
              <a:t> </a:t>
            </a:r>
            <a:r>
              <a:rPr lang="ru-RU" sz="4400" b="1" dirty="0" err="1"/>
              <a:t>відносин</a:t>
            </a:r>
            <a:r>
              <a:rPr lang="ru-RU" sz="4400" b="1" dirty="0"/>
              <a:t>. </a:t>
            </a:r>
            <a:r>
              <a:rPr lang="ru-RU" sz="4400" b="1" dirty="0" err="1"/>
              <a:t>Державний</a:t>
            </a:r>
            <a:r>
              <a:rPr lang="ru-RU" sz="4400" b="1" dirty="0"/>
              <a:t> </a:t>
            </a:r>
            <a:r>
              <a:rPr lang="ru-RU" sz="4400" b="1" dirty="0" err="1"/>
              <a:t>суверенітет</a:t>
            </a:r>
            <a:endParaRPr lang="ru-RU" sz="44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762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Друга половина 80-х – на 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початок 90-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х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років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ХХ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ст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Була</a:t>
            </a:r>
            <a:r>
              <a:rPr lang="ru-RU" sz="32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встановлена</a:t>
            </a:r>
            <a:r>
              <a:rPr lang="ru-RU" sz="3200" dirty="0">
                <a:latin typeface="Book Antiqua" pitchFamily="18" charset="0"/>
                <a:ea typeface="Ebrima" pitchFamily="2" charset="0"/>
                <a:cs typeface="Ebrima" pitchFamily="2" charset="0"/>
              </a:rPr>
              <a:t> 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Поствестфальська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система </a:t>
            </a:r>
            <a:r>
              <a:rPr lang="ru-RU" sz="32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міжнародних</a:t>
            </a:r>
            <a:r>
              <a:rPr lang="ru-RU" sz="32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відносин</a:t>
            </a:r>
            <a:endParaRPr lang="ru-RU" sz="3200" dirty="0">
              <a:latin typeface="Book Antiqua" pitchFamily="18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122" name="Picture 2" descr="C:\Users\Марьяна\Desktop\сессия\лепська\Міжнар\безпека\54732-1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81915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Ключовий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постулат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ea typeface="Ebrima" pitchFamily="2" charset="0"/>
                <a:cs typeface="Ebrima" pitchFamily="2" charset="0"/>
              </a:rPr>
              <a:t>поствестфальської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ea typeface="Ebrima" pitchFamily="2" charset="0"/>
                <a:cs typeface="Ebrima" pitchFamily="2" charset="0"/>
              </a:rPr>
              <a:t>системи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-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вибіркова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легитимність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що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само по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собі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передбачає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наявність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владної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еліти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, яка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санкціонує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легітимність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, 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також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особливої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групи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країн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з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обмеженим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суверенітетом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a typeface="Ebrima" pitchFamily="2" charset="0"/>
                <a:cs typeface="Ebrima" pitchFamily="2" charset="0"/>
              </a:rPr>
              <a:t>.</a:t>
            </a:r>
            <a:r>
              <a:rPr lang="ru-RU" sz="3200" dirty="0">
                <a:ea typeface="Ebrima" pitchFamily="2" charset="0"/>
                <a:cs typeface="Ebrima" pitchFamily="2" charset="0"/>
              </a:rPr>
              <a:t> </a:t>
            </a:r>
          </a:p>
        </p:txBody>
      </p:sp>
      <p:pic>
        <p:nvPicPr>
          <p:cNvPr id="6146" name="Picture 2" descr="C:\Users\Марьяна\Desktop\сессия\лепська\Міжнар\безпека\загружено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05200"/>
            <a:ext cx="54864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ьяна\Desktop\сессия\лепська\Міжнар\безпека\загружен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0"/>
            <a:ext cx="4343400" cy="3657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0200"/>
            <a:ext cx="6400800" cy="4953000"/>
          </a:xfrm>
        </p:spPr>
        <p:txBody>
          <a:bodyPr>
            <a:noAutofit/>
          </a:bodyPr>
          <a:lstStyle/>
          <a:p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Важливий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елемент</a:t>
            </a:r>
            <a:r>
              <a:rPr lang="ru-RU" sz="4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постфальської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системи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поява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у XX ст. феномена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міжнародних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регулюючих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органів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(МРО):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спочатку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у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вигляді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Ліги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Націй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, а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потім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-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Організації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об’єднаних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Націй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(ООН) </a:t>
            </a:r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8153400" cy="37338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поствестфальська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структура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світових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зв’язків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у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якості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перспективи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передбачає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як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чітко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монополярну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, «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імперську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» структуру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соціуму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, так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інші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можливості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включаючи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ту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чи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іншу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форму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біполярності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/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багатополярності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або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горизонти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експансії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мережевої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схеми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соціальної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регуляції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її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метаморфози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відносини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більш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звичними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системами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управління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взаємозалежності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що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виникають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при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цьому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форми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симбіозу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.	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			</a:t>
            </a:r>
          </a:p>
        </p:txBody>
      </p:sp>
      <p:pic>
        <p:nvPicPr>
          <p:cNvPr id="8195" name="Picture 3" descr="C:\Users\Марьяна\Desktop\сессия\лепська\Міжнар\безпека\141810610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8153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58674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 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Виміром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багатополярності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сучасного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світу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можна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вважати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b="1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регіоналізм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.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Незважаючи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на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неоднакові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темпи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розвитку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ступінь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інтеграції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регіональні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структури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є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особливістю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географічної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карти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сьогодення</a:t>
            </a:r>
            <a:r>
              <a:rPr lang="ru-RU" sz="2800" dirty="0">
                <a:latin typeface="Book Antiqua" pitchFamily="18" charset="0"/>
                <a:ea typeface="Ebrima" pitchFamily="2" charset="0"/>
                <a:cs typeface="Ebrima" pitchFamily="2" charset="0"/>
              </a:rPr>
              <a:t>. </a:t>
            </a:r>
          </a:p>
        </p:txBody>
      </p:sp>
      <p:pic>
        <p:nvPicPr>
          <p:cNvPr id="9218" name="Picture 2" descr="C:\Users\Марьяна\Desktop\сессия\лепська\Міжнар\безпека\загружено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873" y="3429000"/>
            <a:ext cx="5895477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001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Нові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гравці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світовій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арені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8077200" cy="4846320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організації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-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всесвітні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(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Міжнародний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валютний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фонд 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Організація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Об’єднаних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Націй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Світовий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Банк),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регіональні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(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Африканський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союз,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Ліга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арабських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держав,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Асоціація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держав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Південно-Східної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Азії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ЄС),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функціональні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(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Міжнародна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агенція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атомної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енергії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ОПЕК,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Шанхайська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організація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співробітництва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); </a:t>
            </a:r>
          </a:p>
          <a:p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штати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в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складі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держав –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Каліфорнія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в США,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Уттар-Прадеш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в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Індії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;</a:t>
            </a:r>
          </a:p>
          <a:p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міста</a:t>
            </a:r>
            <a:r>
              <a:rPr lang="ru-RU" sz="2400" dirty="0">
                <a:latin typeface="Book Antiqua" pitchFamily="18" charset="0"/>
              </a:rPr>
              <a:t> – Нью-Йорк, Шанхай, </a:t>
            </a:r>
            <a:r>
              <a:rPr lang="ru-RU" sz="2400" dirty="0" err="1">
                <a:latin typeface="Book Antiqua" pitchFamily="18" charset="0"/>
              </a:rPr>
              <a:t>Токіо</a:t>
            </a:r>
            <a:r>
              <a:rPr lang="ru-RU" sz="2400" dirty="0">
                <a:latin typeface="Book Antiqua" pitchFamily="18" charset="0"/>
              </a:rPr>
              <a:t>; </a:t>
            </a:r>
          </a:p>
          <a:p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транснаціональні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корпорації</a:t>
            </a:r>
            <a:r>
              <a:rPr lang="ru-RU" sz="2400" dirty="0"/>
              <a:t>;</a:t>
            </a:r>
            <a:endParaRPr lang="ru-RU" sz="2400" dirty="0">
              <a:ea typeface="Ebrima" pitchFamily="2" charset="0"/>
              <a:cs typeface="Ebrima" pitchFamily="2" charset="0"/>
            </a:endParaRPr>
          </a:p>
        </p:txBody>
      </p:sp>
      <p:pic>
        <p:nvPicPr>
          <p:cNvPr id="10242" name="Picture 2" descr="C:\Users\Марьяна\Desktop\сессия\лепська\Міжнар\безпека\загружено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267200"/>
            <a:ext cx="3886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7620000" cy="3962400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міжнародні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сітки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ЗМІ – «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Аль-Джазіра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», ВВС, </a:t>
            </a:r>
            <a:r>
              <a:rPr lang="en-US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CNN; </a:t>
            </a:r>
            <a:endParaRPr lang="uk-UA" sz="2400" dirty="0">
              <a:latin typeface="Book Antiqua" pitchFamily="18" charset="0"/>
              <a:ea typeface="Ebrima" pitchFamily="2" charset="0"/>
              <a:cs typeface="Ebrima" pitchFamily="2" charset="0"/>
            </a:endParaRPr>
          </a:p>
          <a:p>
            <a:r>
              <a:rPr lang="en-US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військові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угрупування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– ХАМАС, «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Талібан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», «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Хезболла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»; </a:t>
            </a:r>
          </a:p>
          <a:p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політичні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партії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; -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релігійні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організації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та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рухи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; -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терористичні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мережі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– «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Аль-Каїда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»; </a:t>
            </a:r>
          </a:p>
          <a:p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фонди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– фонд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Білла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Меліси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Гейтс, «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Лікарі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без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кордонів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», «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Грінпіс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». </a:t>
            </a:r>
          </a:p>
        </p:txBody>
      </p:sp>
      <p:pic>
        <p:nvPicPr>
          <p:cNvPr id="11266" name="Picture 2" descr="C:\Users\Марьяна\Desktop\сессия\лепська\Міжнар\безпека\загружено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76348"/>
            <a:ext cx="6477000" cy="358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Марьяна\Desktop\сессия\лепська\Міжнар\безпека\logo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576697" y="5290697"/>
            <a:ext cx="2209800" cy="9248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Проблема державного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суверенітету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в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сучасній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світовій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політиці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.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Вплив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глобалізації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сучасні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світові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процеси</a:t>
            </a:r>
            <a:endParaRPr lang="ru-RU" sz="4400" b="1" dirty="0">
              <a:latin typeface="Book Antiqua" pitchFamily="18" charset="0"/>
            </a:endParaRPr>
          </a:p>
        </p:txBody>
      </p:sp>
      <p:pic>
        <p:nvPicPr>
          <p:cNvPr id="2050" name="Picture 2" descr="C:\Users\Марьяна\Desktop\сессия\лепська\Міжнар\безпека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4361"/>
            <a:ext cx="8153400" cy="304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378952" cy="60960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Суверенітет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– один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з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основних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конституційних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принципів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будь-якої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держави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648200"/>
            <a:ext cx="7239000" cy="4846320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поняття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b="1" dirty="0">
                <a:latin typeface="Book Antiqua" pitchFamily="18" charset="0"/>
                <a:ea typeface="Ebrima" pitchFamily="2" charset="0"/>
                <a:cs typeface="Ebrima" pitchFamily="2" charset="0"/>
              </a:rPr>
              <a:t>«</a:t>
            </a:r>
            <a:r>
              <a:rPr lang="ru-RU" sz="2400" b="1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суверенітет</a:t>
            </a:r>
            <a:r>
              <a:rPr lang="ru-RU" sz="2400" b="1" dirty="0">
                <a:latin typeface="Book Antiqua" pitchFamily="18" charset="0"/>
                <a:ea typeface="Ebrima" pitchFamily="2" charset="0"/>
                <a:cs typeface="Ebrima" pitchFamily="2" charset="0"/>
              </a:rPr>
              <a:t>»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універсально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відображає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стан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повноцінної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та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є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її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атрибутивною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властивістю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визначенню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місця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національної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в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сучасній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системі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міжнародних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відносин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.</a:t>
            </a:r>
          </a:p>
        </p:txBody>
      </p:sp>
      <p:pic>
        <p:nvPicPr>
          <p:cNvPr id="12290" name="Picture 2" descr="C:\Users\Марьяна\Desktop\сессия\лепська\Міжнар\безпека\2173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6248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Проблему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впливу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глобалізації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державний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суверенітет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розглядали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вітчизняні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 та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зарубіжні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дослідники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: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066800" y="3429000"/>
          <a:ext cx="60198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  1.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Формування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Вестфальської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системи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міжнародних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відносин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Модифікації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Вестфальської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системи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2.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Поствестфальська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 система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міжнародних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відносин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Становлення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біполярного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світу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3. Проблема державного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суверенітету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сучасній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світовій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політиці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Вплив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глобалізації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сучасні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світові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процеси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4" action="ppaction://hlinksldjump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   4.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Дипломатія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 як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основний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механізм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гармонізації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міжнародних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відносин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Традиційні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сучасні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форми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дипломатичної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діяльності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hlinkClick r:id="rId5" action="ppaction://hlinksldjump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Марьяна\Desktop\сессия\лепська\Міжнар\безпека\logo3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304800"/>
            <a:ext cx="2882900" cy="1206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35052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>
                <a:latin typeface="Book Antiqua" pitchFamily="18" charset="0"/>
              </a:rPr>
              <a:t>  </a:t>
            </a:r>
            <a:r>
              <a:rPr lang="ru-RU" sz="3600" b="1" dirty="0" err="1">
                <a:latin typeface="Book Antiqua" pitchFamily="18" charset="0"/>
              </a:rPr>
              <a:t>Глобалізація</a:t>
            </a:r>
            <a:r>
              <a:rPr lang="ru-RU" dirty="0">
                <a:latin typeface="Book Antiqua" pitchFamily="18" charset="0"/>
              </a:rPr>
              <a:t> –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термін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який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використовується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для характеристики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сучасних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економічних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політичних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торгових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фінансових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міграційних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комунікаційних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соціальних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транспортних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трудових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та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інших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процесів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всеохоплюючого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характеру.</a:t>
            </a:r>
          </a:p>
        </p:txBody>
      </p:sp>
      <p:pic>
        <p:nvPicPr>
          <p:cNvPr id="13315" name="Picture 3" descr="C:\Users\Марьяна\Desktop\сессия\лепська\Міжнар\безпека\загружено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09800"/>
            <a:ext cx="4491629" cy="359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0772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err="1">
                <a:ea typeface="Ebrima" pitchFamily="2" charset="0"/>
                <a:cs typeface="Ebrima" pitchFamily="2" charset="0"/>
              </a:rPr>
              <a:t>Спрощено</a:t>
            </a:r>
            <a:r>
              <a:rPr lang="ru-RU" sz="4000" dirty="0">
                <a:ea typeface="Ebrima" pitchFamily="2" charset="0"/>
                <a:cs typeface="Ebrima" pitchFamily="2" charset="0"/>
              </a:rPr>
              <a:t> </a:t>
            </a:r>
            <a:r>
              <a:rPr lang="ru-RU" sz="4000" b="1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глобалізацію</a:t>
            </a:r>
            <a:r>
              <a:rPr lang="ru-RU" sz="4000" dirty="0">
                <a:ea typeface="Ebrima" pitchFamily="2" charset="0"/>
                <a:cs typeface="Ebrima" pitchFamily="2" charset="0"/>
              </a:rPr>
              <a:t> </a:t>
            </a:r>
            <a:r>
              <a:rPr lang="ru-RU" sz="4000" dirty="0" err="1">
                <a:ea typeface="Ebrima" pitchFamily="2" charset="0"/>
                <a:cs typeface="Ebrima" pitchFamily="2" charset="0"/>
              </a:rPr>
              <a:t>можна</a:t>
            </a:r>
            <a:r>
              <a:rPr lang="ru-RU" sz="4000" dirty="0">
                <a:ea typeface="Ebrima" pitchFamily="2" charset="0"/>
                <a:cs typeface="Ebrima" pitchFamily="2" charset="0"/>
              </a:rPr>
              <a:t> </a:t>
            </a:r>
            <a:r>
              <a:rPr lang="ru-RU" sz="4000" dirty="0" err="1">
                <a:ea typeface="Ebrima" pitchFamily="2" charset="0"/>
                <a:cs typeface="Ebrima" pitchFamily="2" charset="0"/>
              </a:rPr>
              <a:t>визначити</a:t>
            </a:r>
            <a:r>
              <a:rPr lang="ru-RU" sz="4000" dirty="0">
                <a:ea typeface="Ebrima" pitchFamily="2" charset="0"/>
                <a:cs typeface="Ebrima" pitchFamily="2" charset="0"/>
              </a:rPr>
              <a:t> як </a:t>
            </a:r>
            <a:r>
              <a:rPr lang="ru-RU" sz="4000" dirty="0" err="1">
                <a:ea typeface="Ebrima" pitchFamily="2" charset="0"/>
                <a:cs typeface="Ebrima" pitchFamily="2" charset="0"/>
              </a:rPr>
              <a:t>абсолютний</a:t>
            </a:r>
            <a:r>
              <a:rPr lang="ru-RU" sz="4000" dirty="0">
                <a:ea typeface="Ebrima" pitchFamily="2" charset="0"/>
                <a:cs typeface="Ebrima" pitchFamily="2" charset="0"/>
              </a:rPr>
              <a:t> </a:t>
            </a:r>
            <a:r>
              <a:rPr lang="ru-RU" sz="4000" dirty="0" err="1">
                <a:ea typeface="Ebrima" pitchFamily="2" charset="0"/>
                <a:cs typeface="Ebrima" pitchFamily="2" charset="0"/>
              </a:rPr>
              <a:t>взаємозв’язок</a:t>
            </a:r>
            <a:r>
              <a:rPr lang="ru-RU" sz="4000" dirty="0">
                <a:ea typeface="Ebrima" pitchFamily="2" charset="0"/>
                <a:cs typeface="Ebrima" pitchFamily="2" charset="0"/>
              </a:rPr>
              <a:t> </a:t>
            </a:r>
            <a:r>
              <a:rPr lang="ru-RU" sz="4000" dirty="0" err="1">
                <a:ea typeface="Ebrima" pitchFamily="2" charset="0"/>
                <a:cs typeface="Ebrima" pitchFamily="2" charset="0"/>
              </a:rPr>
              <a:t>всього</a:t>
            </a:r>
            <a:r>
              <a:rPr lang="ru-RU" sz="4000" dirty="0">
                <a:ea typeface="Ebrima" pitchFamily="2" charset="0"/>
                <a:cs typeface="Ebrima" pitchFamily="2" charset="0"/>
              </a:rPr>
              <a:t> </a:t>
            </a:r>
            <a:r>
              <a:rPr lang="ru-RU" sz="4000" dirty="0" err="1">
                <a:ea typeface="Ebrima" pitchFamily="2" charset="0"/>
                <a:cs typeface="Ebrima" pitchFamily="2" charset="0"/>
              </a:rPr>
              <a:t>людства</a:t>
            </a:r>
            <a:endParaRPr lang="ru-RU" sz="4000" dirty="0">
              <a:ea typeface="Ebrima" pitchFamily="2" charset="0"/>
              <a:cs typeface="Ebrima" pitchFamily="2" charset="0"/>
            </a:endParaRPr>
          </a:p>
        </p:txBody>
      </p:sp>
      <p:pic>
        <p:nvPicPr>
          <p:cNvPr id="14338" name="Picture 2" descr="C:\Users\Марьяна\Desktop\сессия\лепська\Міжнар\безпека\загружено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1680"/>
            <a:ext cx="8077200" cy="484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Американський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соціолог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та футуролог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Елвін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Тоффлер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писав: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312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«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національні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виконують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у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процесі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глобалізації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особливу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роль,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оскільки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саме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вони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багато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в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чому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визначають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рівень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поширення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глобалізаційних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процесів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напрямок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їхнього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розвитку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»</a:t>
            </a:r>
          </a:p>
        </p:txBody>
      </p:sp>
      <p:pic>
        <p:nvPicPr>
          <p:cNvPr id="15362" name="Picture 2" descr="C:\Users\Марьяна\Desktop\сессия\лепська\Міжнар\безпека\загружено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3276600" cy="4569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0"/>
            <a:ext cx="7467600" cy="3429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суверенітет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має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розглядатися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не як абсолютна величина, а як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правова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властивість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що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в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деякій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мірі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обумовлює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її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здатність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виконувати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покладені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неї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функції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адже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ототожнення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державного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суверенітету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повноваженнями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перетворює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суверенітет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в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змістовну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характеристику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державної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влади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яка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може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різнитися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одної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до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іншої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.</a:t>
            </a:r>
          </a:p>
        </p:txBody>
      </p:sp>
      <p:pic>
        <p:nvPicPr>
          <p:cNvPr id="16386" name="Picture 2" descr="C:\Users\Марьяна\Desktop\сессия\лепська\Міжнар\безпека\загружено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6781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7616952" cy="5943600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Глобалізація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та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інтеграція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підштовхують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до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твердження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що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суверенітет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відмирає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що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він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є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шкідливим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для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збереження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миру та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стабільності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.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Йде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мова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навіть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про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зникнення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самої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національної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загибель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інституту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та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його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заміну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регіональними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чи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наднаціональними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структурами.</a:t>
            </a:r>
          </a:p>
          <a:p>
            <a:endParaRPr lang="ru-RU" sz="2400" dirty="0">
              <a:ea typeface="Ebrima" pitchFamily="2" charset="0"/>
              <a:cs typeface="Ebrima" pitchFamily="2" charset="0"/>
            </a:endParaRPr>
          </a:p>
        </p:txBody>
      </p:sp>
      <p:pic>
        <p:nvPicPr>
          <p:cNvPr id="17411" name="Picture 3" descr="C:\Users\Марьяна\Desktop\сессия\лепська\Міжнар\безпека\54732-1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3032125"/>
            <a:ext cx="7850188" cy="352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239000" cy="1143000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Існує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три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теоретичні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підходи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трактування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глобалізації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її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впливу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448800" cy="4114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668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838200"/>
            <a:ext cx="7010400" cy="5617536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Гіперглобалісти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провіщають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кінець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національної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. Для них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глобалізація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–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це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поява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нового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світового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порядку, за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якого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національні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уряди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втрачають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здатність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контролювати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процеси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всередині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власних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кордонів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Скептики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спираючись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виключно</a:t>
            </a:r>
            <a:r>
              <a:rPr lang="ru-RU" sz="2400" dirty="0">
                <a:latin typeface="Book Antiqua" pitchFamily="18" charset="0"/>
              </a:rPr>
              <a:t> на </a:t>
            </a:r>
            <a:r>
              <a:rPr lang="ru-RU" sz="2400" dirty="0" err="1">
                <a:latin typeface="Book Antiqua" pitchFamily="18" charset="0"/>
              </a:rPr>
              <a:t>економічний</a:t>
            </a:r>
            <a:r>
              <a:rPr lang="ru-RU" sz="2400" dirty="0">
                <a:latin typeface="Book Antiqua" pitchFamily="18" charset="0"/>
              </a:rPr>
              <a:t> аспект </a:t>
            </a:r>
            <a:r>
              <a:rPr lang="ru-RU" sz="2400" dirty="0" err="1">
                <a:latin typeface="Book Antiqua" pitchFamily="18" charset="0"/>
              </a:rPr>
              <a:t>трактування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глобалізації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вважають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що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інтернаціоналізація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залежить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від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державної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згоди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і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підтримки</a:t>
            </a:r>
            <a:r>
              <a:rPr lang="ru-RU" sz="2400" dirty="0">
                <a:latin typeface="Book Antiqua" pitchFamily="18" charset="0"/>
              </a:rPr>
              <a:t>.</a:t>
            </a: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Трансформісти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стверджують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що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глобалізація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трансформує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державну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і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світову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політику</a:t>
            </a:r>
            <a:r>
              <a:rPr lang="ru-RU" sz="2400" dirty="0">
                <a:latin typeface="Book Antiqua" pitchFamily="18" charset="0"/>
              </a:rPr>
              <a:t>.</a:t>
            </a:r>
            <a:endParaRPr lang="ru-RU" sz="2400" dirty="0">
              <a:latin typeface="Book Antiqua" pitchFamily="18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239000" cy="1143000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сучасному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світі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, в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умовах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глобалізації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відбуваються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два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протилежні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340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процеси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:</a:t>
            </a:r>
            <a:endParaRPr lang="ru-RU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401167" y="3637433"/>
            <a:ext cx="2402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ea typeface="Ebrima" pitchFamily="2" charset="0"/>
                <a:cs typeface="Ebrima" pitchFamily="2" charset="0"/>
              </a:rPr>
              <a:t>та одночасне</a:t>
            </a:r>
            <a:endParaRPr lang="ru-RU" sz="2400" dirty="0"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9144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ьяна\Desktop\сессия\лепська\Міжнар\безпека\загружено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514600"/>
            <a:ext cx="3305175" cy="34711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867400" cy="4572000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Це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явище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пояснюється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зміною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ролі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самої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національної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міжнародній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арені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. В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добу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глобалізації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деякі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повноваження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перебирають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на себе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міжнародні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та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внутрішньодержавні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актори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держава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вимушена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«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ділитися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»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ними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частинною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свого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суверенітету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але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при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цьому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сама держава та,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зокрема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державний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суверенітет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набувають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нових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якостей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та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властивостей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.</a:t>
            </a:r>
          </a:p>
          <a:p>
            <a:pPr>
              <a:buNone/>
            </a:pPr>
            <a:endParaRPr lang="ru-RU" sz="2400" dirty="0">
              <a:latin typeface="Book Antiqua" pitchFamily="18" charset="0"/>
              <a:ea typeface="Ebrima" pitchFamily="2" charset="0"/>
              <a:cs typeface="Ebrima" pitchFamily="2" charset="0"/>
            </a:endParaRPr>
          </a:p>
          <a:p>
            <a:r>
              <a:rPr lang="ru-RU" sz="2400" dirty="0" err="1">
                <a:latin typeface="Book Antiqua" pitchFamily="18" charset="0"/>
              </a:rPr>
              <a:t>Національна</a:t>
            </a:r>
            <a:r>
              <a:rPr lang="ru-RU" sz="2400" dirty="0">
                <a:latin typeface="Book Antiqua" pitchFamily="18" charset="0"/>
              </a:rPr>
              <a:t> держава </a:t>
            </a:r>
            <a:r>
              <a:rPr lang="ru-RU" sz="2400" dirty="0" err="1">
                <a:latin typeface="Book Antiqua" pitchFamily="18" charset="0"/>
              </a:rPr>
              <a:t>втрачає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частину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свого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суверенітету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але</a:t>
            </a:r>
            <a:r>
              <a:rPr lang="ru-RU" sz="2400" dirty="0">
                <a:latin typeface="Book Antiqua" pitchFamily="18" charset="0"/>
              </a:rPr>
              <a:t> при </a:t>
            </a:r>
            <a:r>
              <a:rPr lang="ru-RU" sz="2400" dirty="0" err="1">
                <a:latin typeface="Book Antiqua" pitchFamily="18" charset="0"/>
              </a:rPr>
              <a:t>цьому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зберігає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певну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державну</a:t>
            </a:r>
            <a:r>
              <a:rPr lang="ru-RU" sz="2400" dirty="0">
                <a:latin typeface="Book Antiqua" pitchFamily="18" charset="0"/>
              </a:rPr>
              <a:t> «</a:t>
            </a:r>
            <a:r>
              <a:rPr lang="ru-RU" sz="2400" dirty="0" err="1">
                <a:latin typeface="Book Antiqua" pitchFamily="18" charset="0"/>
              </a:rPr>
              <a:t>автономію</a:t>
            </a:r>
            <a:r>
              <a:rPr lang="ru-RU" sz="2400" dirty="0">
                <a:latin typeface="Book Antiqua" pitchFamily="18" charset="0"/>
              </a:rPr>
              <a:t>»</a:t>
            </a:r>
            <a:endParaRPr lang="ru-RU" sz="2400" dirty="0">
              <a:latin typeface="Book Antiqua" pitchFamily="18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Picture 2" descr="C:\Users\Марьяна\Desktop\сессия\лепська\Міжнар\безпека\logo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0"/>
            <a:ext cx="2590800" cy="10842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Дипломатія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як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основний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механізм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гармонізації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міжнародних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відносин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.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Традиційні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та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сучасні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форми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дипломатичної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dirty="0" err="1">
                <a:solidFill>
                  <a:schemeClr val="tx2">
                    <a:lumMod val="75000"/>
                  </a:schemeClr>
                </a:solidFill>
              </a:rPr>
              <a:t>діяльності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4400" b="1" dirty="0">
              <a:latin typeface="Book Antiqua" pitchFamily="18" charset="0"/>
            </a:endParaRPr>
          </a:p>
        </p:txBody>
      </p:sp>
      <p:pic>
        <p:nvPicPr>
          <p:cNvPr id="2050" name="Picture 2" descr="C:\Users\Марьяна\Desktop\сессия\лепська\Міжнар\безпека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4361"/>
            <a:ext cx="8153400" cy="304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Формування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Вестфальсько</a:t>
            </a:r>
            <a:r>
              <a:rPr lang="uk-UA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ї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системи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міжнародних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відносин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.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Модифікації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Вестфальської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системи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.</a:t>
            </a:r>
            <a:endParaRPr lang="ru-RU" sz="4400" b="1" dirty="0">
              <a:latin typeface="Book Antiqua" pitchFamily="18" charset="0"/>
            </a:endParaRPr>
          </a:p>
        </p:txBody>
      </p:sp>
      <p:pic>
        <p:nvPicPr>
          <p:cNvPr id="2050" name="Picture 2" descr="C:\Users\Марьяна\Desktop\сессия\лепська\Міжнар\безпека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4361"/>
            <a:ext cx="8153400" cy="304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          </a:t>
            </a:r>
            <a:r>
              <a:rPr lang="ru-RU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Дипломатія</a:t>
            </a:r>
            <a:r>
              <a:rPr lang="ru-RU" sz="5400" dirty="0"/>
              <a:t> </a:t>
            </a:r>
            <a:br>
              <a:rPr lang="ru-RU" sz="5400" dirty="0"/>
            </a:br>
            <a:r>
              <a:rPr lang="ru-RU" sz="2200" i="1" dirty="0">
                <a:solidFill>
                  <a:schemeClr val="tx1"/>
                </a:solidFill>
              </a:rPr>
              <a:t>походить </a:t>
            </a:r>
            <a:r>
              <a:rPr lang="ru-RU" sz="2200" i="1" dirty="0" err="1">
                <a:solidFill>
                  <a:schemeClr val="tx1"/>
                </a:solidFill>
              </a:rPr>
              <a:t>від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грецького</a:t>
            </a:r>
            <a:r>
              <a:rPr lang="ru-RU" sz="2200" i="1" dirty="0">
                <a:solidFill>
                  <a:schemeClr val="tx1"/>
                </a:solidFill>
              </a:rPr>
              <a:t> «</a:t>
            </a:r>
            <a:r>
              <a:rPr lang="ru-RU" sz="2200" i="1" dirty="0" err="1">
                <a:solidFill>
                  <a:schemeClr val="tx1"/>
                </a:solidFill>
              </a:rPr>
              <a:t>diploma</a:t>
            </a:r>
            <a:r>
              <a:rPr lang="ru-RU" sz="2200" i="1" dirty="0">
                <a:solidFill>
                  <a:schemeClr val="tx1"/>
                </a:solidFill>
              </a:rPr>
              <a:t>» (документ, </a:t>
            </a:r>
            <a:r>
              <a:rPr lang="ru-RU" sz="2200" i="1" dirty="0" err="1">
                <a:solidFill>
                  <a:schemeClr val="tx1"/>
                </a:solidFill>
              </a:rPr>
              <a:t>складений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удвоє</a:t>
            </a:r>
            <a:r>
              <a:rPr lang="ru-RU" sz="2200" i="1" dirty="0">
                <a:solidFill>
                  <a:schemeClr val="tx1"/>
                </a:solidFill>
              </a:rPr>
              <a:t>) </a:t>
            </a:r>
            <a:r>
              <a:rPr lang="ru-RU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 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це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діяльність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щодо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ведення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переговорів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підписання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міжнародних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угод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вивчення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основних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тенденцій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та перспектив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розвитку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як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регіональних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так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глобальних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міжнародних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відносин</a:t>
            </a:r>
            <a:r>
              <a:rPr lang="ru-RU" dirty="0"/>
              <a:t>.</a:t>
            </a:r>
          </a:p>
        </p:txBody>
      </p:sp>
      <p:pic>
        <p:nvPicPr>
          <p:cNvPr id="19458" name="Picture 2" descr="C:\Users\Марьяна\Desktop\сессия\лепська\Міжнар\безпека\загружено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59628"/>
            <a:ext cx="7696200" cy="329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305800" cy="60960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chemeClr val="tx1"/>
                </a:solidFill>
                <a:latin typeface="Book Antiqua" pitchFamily="18" charset="0"/>
              </a:rPr>
              <a:t>Критеріальними</a:t>
            </a:r>
            <a:r>
              <a:rPr lang="ru-RU" sz="36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Book Antiqua" pitchFamily="18" charset="0"/>
              </a:rPr>
              <a:t>ознаками</a:t>
            </a:r>
            <a:r>
              <a:rPr lang="ru-RU" sz="36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Book Antiqua" pitchFamily="18" charset="0"/>
              </a:rPr>
              <a:t>дипломатії</a:t>
            </a:r>
            <a:r>
              <a:rPr lang="ru-RU" sz="3600" dirty="0">
                <a:solidFill>
                  <a:schemeClr val="tx1"/>
                </a:solidFill>
                <a:latin typeface="Book Antiqua" pitchFamily="18" charset="0"/>
              </a:rPr>
              <a:t> є: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2800" dirty="0">
                <a:ea typeface="Ebrima" pitchFamily="2" charset="0"/>
                <a:cs typeface="Ebrima" pitchFamily="2" charset="0"/>
              </a:rPr>
              <a:t>належність до сфери міжнародних відносин, сфери зов­нішньої політики держави;</a:t>
            </a:r>
          </a:p>
          <a:p>
            <a:r>
              <a:rPr lang="uk-UA" sz="2800" dirty="0">
                <a:ea typeface="Ebrima" pitchFamily="2" charset="0"/>
                <a:cs typeface="Ebrima" pitchFamily="2" charset="0"/>
              </a:rPr>
              <a:t>застосування переговорів як основного інструмента облаштування мирними засобами міждержавних стосунків;</a:t>
            </a:r>
          </a:p>
          <a:p>
            <a:r>
              <a:rPr lang="uk-UA" sz="2800" dirty="0">
                <a:ea typeface="Ebrima" pitchFamily="2" charset="0"/>
                <a:cs typeface="Ebrima" pitchFamily="2" charset="0"/>
              </a:rPr>
              <a:t>наявність інституту державних службовців-дипломатів, які безпосередньо ведуть переговори і виконують всі інші функції, передбачені статутом дипломатичної служби кожної держави.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38862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600" dirty="0" err="1">
                <a:latin typeface="Book Antiqua" pitchFamily="18" charset="0"/>
              </a:rPr>
              <a:t>Сучасна</a:t>
            </a:r>
            <a:r>
              <a:rPr lang="ru-RU" sz="2600" dirty="0">
                <a:latin typeface="Book Antiqua" pitchFamily="18" charset="0"/>
              </a:rPr>
              <a:t> дипломатична </a:t>
            </a:r>
            <a:r>
              <a:rPr lang="ru-RU" sz="2600" dirty="0" err="1">
                <a:latin typeface="Book Antiqua" pitchFamily="18" charset="0"/>
              </a:rPr>
              <a:t>діяльність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реалізується</a:t>
            </a:r>
            <a:r>
              <a:rPr lang="ru-RU" sz="2600" dirty="0">
                <a:latin typeface="Book Antiqua" pitchFamily="18" charset="0"/>
              </a:rPr>
              <a:t> через </a:t>
            </a:r>
            <a:r>
              <a:rPr lang="ru-RU" sz="2600" dirty="0" err="1">
                <a:latin typeface="Book Antiqua" pitchFamily="18" charset="0"/>
              </a:rPr>
              <a:t>постійне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представництво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держави</a:t>
            </a:r>
            <a:r>
              <a:rPr lang="ru-RU" sz="2600" dirty="0">
                <a:latin typeface="Book Antiqua" pitchFamily="18" charset="0"/>
              </a:rPr>
              <a:t> за кордоном - посольство (</a:t>
            </a:r>
            <a:r>
              <a:rPr lang="ru-RU" sz="2600" dirty="0" err="1">
                <a:latin typeface="Book Antiqua" pitchFamily="18" charset="0"/>
              </a:rPr>
              <a:t>місію</a:t>
            </a:r>
            <a:r>
              <a:rPr lang="ru-RU" sz="2600" dirty="0">
                <a:latin typeface="Book Antiqua" pitchFamily="18" charset="0"/>
              </a:rPr>
              <a:t>), участь </a:t>
            </a:r>
            <a:r>
              <a:rPr lang="ru-RU" sz="2600" dirty="0" err="1">
                <a:latin typeface="Book Antiqua" pitchFamily="18" charset="0"/>
              </a:rPr>
              <a:t>представників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держави</a:t>
            </a:r>
            <a:r>
              <a:rPr lang="ru-RU" sz="2600" dirty="0">
                <a:latin typeface="Book Antiqua" pitchFamily="18" charset="0"/>
              </a:rPr>
              <a:t> у </a:t>
            </a:r>
            <a:r>
              <a:rPr lang="ru-RU" sz="2600" dirty="0" err="1">
                <a:latin typeface="Book Antiqua" pitchFamily="18" charset="0"/>
              </a:rPr>
              <a:t>діяльності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міжнародних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організацій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і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установ</a:t>
            </a:r>
            <a:r>
              <a:rPr lang="ru-RU" sz="2600" dirty="0">
                <a:latin typeface="Book Antiqua" pitchFamily="18" charset="0"/>
              </a:rPr>
              <a:t>, </a:t>
            </a:r>
            <a:r>
              <a:rPr lang="ru-RU" sz="2600" dirty="0" err="1">
                <a:latin typeface="Book Antiqua" pitchFamily="18" charset="0"/>
              </a:rPr>
              <a:t>дипломатичних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конгресах</a:t>
            </a:r>
            <a:r>
              <a:rPr lang="ru-RU" sz="2600" dirty="0">
                <a:latin typeface="Book Antiqua" pitchFamily="18" charset="0"/>
              </a:rPr>
              <a:t>, </a:t>
            </a:r>
            <a:r>
              <a:rPr lang="ru-RU" sz="2600" dirty="0" err="1">
                <a:latin typeface="Book Antiqua" pitchFamily="18" charset="0"/>
              </a:rPr>
              <a:t>конференціях</a:t>
            </a:r>
            <a:r>
              <a:rPr lang="ru-RU" sz="2600" dirty="0">
                <a:latin typeface="Book Antiqua" pitchFamily="18" charset="0"/>
              </a:rPr>
              <a:t>, </a:t>
            </a:r>
            <a:r>
              <a:rPr lang="ru-RU" sz="2600" dirty="0" err="1">
                <a:latin typeface="Book Antiqua" pitchFamily="18" charset="0"/>
              </a:rPr>
              <a:t>нарадах</a:t>
            </a:r>
            <a:r>
              <a:rPr lang="ru-RU" sz="2600" dirty="0">
                <a:latin typeface="Book Antiqua" pitchFamily="18" charset="0"/>
              </a:rPr>
              <a:t>, </a:t>
            </a:r>
            <a:r>
              <a:rPr lang="ru-RU" sz="2600" dirty="0" err="1">
                <a:latin typeface="Book Antiqua" pitchFamily="18" charset="0"/>
              </a:rPr>
              <a:t>дипломатичне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листування</a:t>
            </a:r>
            <a:r>
              <a:rPr lang="ru-RU" sz="2600" dirty="0">
                <a:latin typeface="Book Antiqua" pitchFamily="18" charset="0"/>
              </a:rPr>
              <a:t>, </a:t>
            </a:r>
            <a:r>
              <a:rPr lang="ru-RU" sz="2600" dirty="0" err="1">
                <a:latin typeface="Book Antiqua" pitchFamily="18" charset="0"/>
              </a:rPr>
              <a:t>підготовку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й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укладання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міжнародних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договорів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і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угод</a:t>
            </a:r>
            <a:r>
              <a:rPr lang="ru-RU" sz="2600" dirty="0">
                <a:latin typeface="Book Antiqua" pitchFamily="18" charset="0"/>
              </a:rPr>
              <a:t>, </a:t>
            </a:r>
            <a:r>
              <a:rPr lang="ru-RU" sz="2600" dirty="0" err="1">
                <a:latin typeface="Book Antiqua" pitchFamily="18" charset="0"/>
              </a:rPr>
              <a:t>висвітлення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у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засобах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масової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інформації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позицій</a:t>
            </a:r>
            <a:r>
              <a:rPr lang="ru-RU" sz="2600" dirty="0">
                <a:latin typeface="Book Antiqua" pitchFamily="18" charset="0"/>
              </a:rPr>
              <a:t> уряду </a:t>
            </a:r>
            <a:r>
              <a:rPr lang="ru-RU" sz="2600" dirty="0" err="1">
                <a:latin typeface="Book Antiqua" pitchFamily="18" charset="0"/>
              </a:rPr>
              <a:t>з</a:t>
            </a:r>
            <a:r>
              <a:rPr lang="ru-RU" sz="2600" dirty="0">
                <a:latin typeface="Book Antiqua" pitchFamily="18" charset="0"/>
              </a:rPr>
              <a:t> тих </a:t>
            </a:r>
            <a:r>
              <a:rPr lang="ru-RU" sz="2600" dirty="0" err="1">
                <a:latin typeface="Book Antiqua" pitchFamily="18" charset="0"/>
              </a:rPr>
              <a:t>чи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інших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зовнішньополітичних</a:t>
            </a:r>
            <a:r>
              <a:rPr lang="ru-RU" sz="2600" dirty="0">
                <a:latin typeface="Book Antiqua" pitchFamily="18" charset="0"/>
              </a:rPr>
              <a:t> </a:t>
            </a:r>
            <a:r>
              <a:rPr lang="ru-RU" sz="2600" dirty="0" err="1">
                <a:latin typeface="Book Antiqua" pitchFamily="18" charset="0"/>
              </a:rPr>
              <a:t>питань</a:t>
            </a:r>
            <a:r>
              <a:rPr lang="ru-RU" sz="2600" dirty="0">
                <a:latin typeface="Book Antiqua" pitchFamily="18" charset="0"/>
              </a:rPr>
              <a:t>.</a:t>
            </a:r>
          </a:p>
        </p:txBody>
      </p:sp>
      <p:pic>
        <p:nvPicPr>
          <p:cNvPr id="20482" name="Picture 2" descr="C:\Users\Марьяна\Desktop\сессия\лепська\Міжнар\безпека\загружено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00772"/>
            <a:ext cx="4143375" cy="2757228"/>
          </a:xfrm>
          <a:prstGeom prst="rect">
            <a:avLst/>
          </a:prstGeom>
          <a:noFill/>
        </p:spPr>
      </p:pic>
      <p:pic>
        <p:nvPicPr>
          <p:cNvPr id="20483" name="Picture 3" descr="C:\Users\Марьяна\Desktop\сессия\лепська\Міжнар\безпека\загружено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114800"/>
            <a:ext cx="3886200" cy="274320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219200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Офіційні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письмові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зносини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між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дипломатичним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представни­ком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і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міністром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закордонних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справ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держави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перебування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такі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основні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ook Antiqua" pitchFamily="18" charset="0"/>
              </a:rPr>
              <a:t>форми</a:t>
            </a:r>
            <a:r>
              <a:rPr lang="ru-RU" sz="2400" dirty="0">
                <a:solidFill>
                  <a:schemeClr val="tx1"/>
                </a:solidFill>
                <a:latin typeface="Book Antiqua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нота, яка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складається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першої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або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третьої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особи,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по­чинається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та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закінчується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формулою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ввічливості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має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бути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підписана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;</a:t>
            </a:r>
          </a:p>
          <a:p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вербальна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нота, яка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складається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третьої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особи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не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має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адреси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підпису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але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закінчується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формулою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ввічливості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;</a:t>
            </a:r>
          </a:p>
          <a:p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меморандум,який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є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як правило,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докладним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викладенням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фактів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та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аргументів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які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ґрунтуються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на них,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відміну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ноти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не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починається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не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закінчується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формулою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ввічливості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не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обов'язково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має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бути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підписаний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.</a:t>
            </a:r>
          </a:p>
        </p:txBody>
      </p:sp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ьяна\Desktop\сессия\лепська\Міжнар\безпека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839641"/>
            <a:ext cx="5715000" cy="401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0"/>
            <a:ext cx="7775448" cy="3276600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Book Antiqua" pitchFamily="18" charset="0"/>
              </a:rPr>
              <a:t>бесіда</a:t>
            </a:r>
            <a:r>
              <a:rPr lang="ru-RU" sz="2400" dirty="0">
                <a:latin typeface="Book Antiqua" pitchFamily="18" charset="0"/>
              </a:rPr>
              <a:t>;</a:t>
            </a:r>
          </a:p>
          <a:p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бесіда</a:t>
            </a:r>
            <a:r>
              <a:rPr lang="ru-RU" sz="2400" dirty="0">
                <a:latin typeface="Book Antiqua" pitchFamily="18" charset="0"/>
              </a:rPr>
              <a:t> за </a:t>
            </a:r>
            <a:r>
              <a:rPr lang="ru-RU" sz="2400" dirty="0" err="1">
                <a:latin typeface="Book Antiqua" pitchFamily="18" charset="0"/>
              </a:rPr>
              <a:t>зачиненими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дверима</a:t>
            </a:r>
            <a:r>
              <a:rPr lang="ru-RU" sz="2400" dirty="0">
                <a:latin typeface="Book Antiqua" pitchFamily="18" charset="0"/>
              </a:rPr>
              <a:t>;</a:t>
            </a:r>
          </a:p>
          <a:p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нарада</a:t>
            </a:r>
            <a:r>
              <a:rPr lang="ru-RU" sz="2400" dirty="0">
                <a:latin typeface="Book Antiqua" pitchFamily="18" charset="0"/>
              </a:rPr>
              <a:t> у </a:t>
            </a:r>
            <a:r>
              <a:rPr lang="ru-RU" sz="2400" dirty="0" err="1">
                <a:latin typeface="Book Antiqua" pitchFamily="18" charset="0"/>
              </a:rPr>
              <a:t>вузькому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складі</a:t>
            </a:r>
            <a:r>
              <a:rPr lang="ru-RU" sz="2400" dirty="0">
                <a:latin typeface="Book Antiqua" pitchFamily="18" charset="0"/>
              </a:rPr>
              <a:t>;</a:t>
            </a:r>
          </a:p>
          <a:p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обід-прийом</a:t>
            </a:r>
            <a:r>
              <a:rPr lang="ru-RU" sz="2400" dirty="0">
                <a:latin typeface="Book Antiqua" pitchFamily="18" charset="0"/>
              </a:rPr>
              <a:t> ;</a:t>
            </a:r>
          </a:p>
          <a:p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офіційна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конференція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Переговори</a:t>
            </a:r>
            <a:r>
              <a:rPr lang="ru-RU" sz="2400" dirty="0">
                <a:latin typeface="Book Antiqua" pitchFamily="18" charset="0"/>
              </a:rPr>
              <a:t> — </a:t>
            </a:r>
            <a:r>
              <a:rPr lang="ru-RU" sz="2400" dirty="0" err="1">
                <a:latin typeface="Book Antiqua" pitchFamily="18" charset="0"/>
              </a:rPr>
              <a:t>це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пошук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рішень</a:t>
            </a:r>
            <a:r>
              <a:rPr lang="ru-RU" sz="2400" dirty="0">
                <a:latin typeface="Book Antiqua" pitchFamily="18" charset="0"/>
              </a:rPr>
              <a:t> шляхом </a:t>
            </a:r>
            <a:r>
              <a:rPr lang="ru-RU" sz="2400" dirty="0" err="1">
                <a:latin typeface="Book Antiqua" pitchFamily="18" charset="0"/>
              </a:rPr>
              <a:t>мирних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і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взаємоприйнятних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угод</a:t>
            </a:r>
            <a:r>
              <a:rPr lang="ru-RU" sz="2400" dirty="0">
                <a:latin typeface="Book Antiqua" pitchFamily="18" charset="0"/>
              </a:rPr>
              <a:t>. Формами </a:t>
            </a:r>
            <a:r>
              <a:rPr lang="ru-RU" sz="2400" dirty="0" err="1">
                <a:latin typeface="Book Antiqua" pitchFamily="18" charset="0"/>
              </a:rPr>
              <a:t>проведення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переговорів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можуть</a:t>
            </a:r>
            <a:r>
              <a:rPr lang="ru-RU" sz="2400" dirty="0">
                <a:latin typeface="Book Antiqua" pitchFamily="18" charset="0"/>
              </a:rPr>
              <a:t> бути: </a:t>
            </a:r>
          </a:p>
        </p:txBody>
      </p:sp>
    </p:spTree>
  </p:cSld>
  <p:clrMapOvr>
    <a:masterClrMapping/>
  </p:clrMapOvr>
  <p:transition>
    <p:split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7851648" cy="1447800"/>
          </a:xfrm>
        </p:spPr>
        <p:txBody>
          <a:bodyPr numCol="2">
            <a:normAutofit/>
          </a:bodyPr>
          <a:lstStyle/>
          <a:p>
            <a:r>
              <a:rPr lang="ru-RU" sz="2400" dirty="0" err="1">
                <a:latin typeface="Book Antiqua" pitchFamily="18" charset="0"/>
              </a:rPr>
              <a:t>державний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візит</a:t>
            </a:r>
            <a:r>
              <a:rPr lang="ru-RU" sz="2400" dirty="0">
                <a:latin typeface="Book Antiqua" pitchFamily="18" charset="0"/>
              </a:rPr>
              <a:t>;</a:t>
            </a:r>
          </a:p>
          <a:p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офіційний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візит</a:t>
            </a:r>
            <a:r>
              <a:rPr lang="ru-RU" sz="2400" dirty="0">
                <a:latin typeface="Book Antiqua" pitchFamily="18" charset="0"/>
              </a:rPr>
              <a:t>;</a:t>
            </a:r>
          </a:p>
          <a:p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робочий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візит</a:t>
            </a:r>
            <a:r>
              <a:rPr lang="ru-RU" sz="2400" dirty="0">
                <a:latin typeface="Book Antiqua" pitchFamily="18" charset="0"/>
              </a:rPr>
              <a:t>;</a:t>
            </a:r>
          </a:p>
          <a:p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неофіційний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візит</a:t>
            </a:r>
            <a:r>
              <a:rPr lang="ru-RU" sz="2400" dirty="0">
                <a:latin typeface="Book Antiqua" pitchFamily="18" charset="0"/>
              </a:rPr>
              <a:t>;</a:t>
            </a:r>
          </a:p>
          <a:p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візит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проїздом</a:t>
            </a:r>
            <a:r>
              <a:rPr lang="ru-RU" sz="2400" dirty="0">
                <a:latin typeface="Book Antiqua" pitchFamily="18" charset="0"/>
              </a:rPr>
              <a:t>;</a:t>
            </a:r>
          </a:p>
          <a:p>
            <a:r>
              <a:rPr lang="ru-RU" sz="2400" dirty="0" err="1">
                <a:latin typeface="Book Antiqua" pitchFamily="18" charset="0"/>
              </a:rPr>
              <a:t>приїзд</a:t>
            </a:r>
            <a:r>
              <a:rPr lang="ru-RU" sz="2400" dirty="0">
                <a:latin typeface="Book Antiqua" pitchFamily="18" charset="0"/>
              </a:rPr>
              <a:t> на </a:t>
            </a:r>
            <a:r>
              <a:rPr lang="ru-RU" sz="2400" dirty="0" err="1">
                <a:latin typeface="Book Antiqua" pitchFamily="18" charset="0"/>
              </a:rPr>
              <a:t>урочистості</a:t>
            </a:r>
            <a:r>
              <a:rPr lang="ru-RU" sz="2400" dirty="0">
                <a:latin typeface="Book Antiqua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Однією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з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основних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форм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дипломатичної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діяльності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є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візити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:</a:t>
            </a:r>
          </a:p>
        </p:txBody>
      </p:sp>
      <p:pic>
        <p:nvPicPr>
          <p:cNvPr id="1028" name="Picture 4" descr="C:\Users\Марьяна\Desktop\сессия\лепська\Міжнар\безпека\internatio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8153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391400" cy="4343400"/>
          </a:xfrm>
        </p:spPr>
        <p:txBody>
          <a:bodyPr/>
          <a:lstStyle/>
          <a:p>
            <a:r>
              <a:rPr lang="ru-RU" sz="2400" dirty="0">
                <a:latin typeface="Book Antiqua" pitchFamily="18" charset="0"/>
              </a:rPr>
              <a:t> </a:t>
            </a:r>
            <a:r>
              <a:rPr lang="ru-RU" sz="2400" dirty="0" err="1">
                <a:latin typeface="Book Antiqua" pitchFamily="18" charset="0"/>
              </a:rPr>
              <a:t>офіційний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прийом</a:t>
            </a:r>
            <a:r>
              <a:rPr lang="ru-RU" sz="2400" dirty="0">
                <a:latin typeface="Book Antiqua" pitchFamily="18" charset="0"/>
              </a:rPr>
              <a:t>, на </a:t>
            </a:r>
            <a:r>
              <a:rPr lang="ru-RU" sz="2400" dirty="0" err="1">
                <a:latin typeface="Book Antiqua" pitchFamily="18" charset="0"/>
              </a:rPr>
              <a:t>який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запрошуються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виключно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посадові</a:t>
            </a:r>
            <a:r>
              <a:rPr lang="ru-RU" sz="2400" dirty="0">
                <a:latin typeface="Book Antiqua" pitchFamily="18" charset="0"/>
              </a:rPr>
              <a:t> особи;</a:t>
            </a:r>
          </a:p>
          <a:p>
            <a:r>
              <a:rPr lang="ru-RU" sz="2400" dirty="0" err="1">
                <a:latin typeface="Book Antiqua" pitchFamily="18" charset="0"/>
              </a:rPr>
              <a:t>неофіційний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прийом</a:t>
            </a:r>
            <a:r>
              <a:rPr lang="ru-RU" sz="2400" dirty="0">
                <a:latin typeface="Book Antiqua" pitchFamily="18" charset="0"/>
              </a:rPr>
              <a:t>, на </a:t>
            </a:r>
            <a:r>
              <a:rPr lang="ru-RU" sz="2400" dirty="0" err="1">
                <a:latin typeface="Book Antiqua" pitchFamily="18" charset="0"/>
              </a:rPr>
              <a:t>який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посадові</a:t>
            </a:r>
            <a:r>
              <a:rPr lang="ru-RU" sz="2400" dirty="0">
                <a:latin typeface="Book Antiqua" pitchFamily="18" charset="0"/>
              </a:rPr>
              <a:t> особи </a:t>
            </a:r>
            <a:r>
              <a:rPr lang="ru-RU" sz="2400" dirty="0" err="1">
                <a:latin typeface="Book Antiqua" pitchFamily="18" charset="0"/>
              </a:rPr>
              <a:t>запрошуються</a:t>
            </a:r>
            <a:r>
              <a:rPr lang="ru-RU" sz="2400" dirty="0">
                <a:latin typeface="Book Antiqua" pitchFamily="18" charset="0"/>
              </a:rPr>
              <a:t> разом </a:t>
            </a:r>
            <a:r>
              <a:rPr lang="ru-RU" sz="2400" dirty="0" err="1">
                <a:latin typeface="Book Antiqua" pitchFamily="18" charset="0"/>
              </a:rPr>
              <a:t>з</a:t>
            </a:r>
            <a:r>
              <a:rPr lang="ru-RU" sz="2400" dirty="0">
                <a:latin typeface="Book Antiqua" pitchFamily="18" charset="0"/>
              </a:rPr>
              <a:t> дружинами;</a:t>
            </a:r>
          </a:p>
          <a:p>
            <a:r>
              <a:rPr lang="ru-RU" sz="2400" dirty="0" err="1">
                <a:latin typeface="Book Antiqua" pitchFamily="18" charset="0"/>
              </a:rPr>
              <a:t>змішаний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прийом</a:t>
            </a:r>
            <a:r>
              <a:rPr lang="ru-RU" sz="2400" dirty="0">
                <a:latin typeface="Book Antiqua" pitchFamily="18" charset="0"/>
              </a:rPr>
              <a:t>, на </a:t>
            </a:r>
            <a:r>
              <a:rPr lang="ru-RU" sz="2400" dirty="0" err="1">
                <a:latin typeface="Book Antiqua" pitchFamily="18" charset="0"/>
              </a:rPr>
              <a:t>який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запрошуються</a:t>
            </a:r>
            <a:r>
              <a:rPr lang="ru-RU" sz="2400" dirty="0">
                <a:latin typeface="Book Antiqua" pitchFamily="18" charset="0"/>
              </a:rPr>
              <a:t> як </a:t>
            </a:r>
            <a:r>
              <a:rPr lang="ru-RU" sz="2400" dirty="0" err="1">
                <a:latin typeface="Book Antiqua" pitchFamily="18" charset="0"/>
              </a:rPr>
              <a:t>офіційні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посадові</a:t>
            </a:r>
            <a:r>
              <a:rPr lang="ru-RU" sz="2400" dirty="0">
                <a:latin typeface="Book Antiqua" pitchFamily="18" charset="0"/>
              </a:rPr>
              <a:t> особи, так </a:t>
            </a:r>
            <a:r>
              <a:rPr lang="ru-RU" sz="2400" dirty="0" err="1">
                <a:latin typeface="Book Antiqua" pitchFamily="18" charset="0"/>
              </a:rPr>
              <a:t>і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видатні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err="1">
                <a:latin typeface="Book Antiqua" pitchFamily="18" charset="0"/>
              </a:rPr>
              <a:t>діячі</a:t>
            </a:r>
            <a:r>
              <a:rPr lang="ru-RU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Book Antiqua" pitchFamily="18" charset="0"/>
              </a:rPr>
              <a:t>Загальноприйнятою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і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дуже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зручною</a:t>
            </a:r>
            <a:r>
              <a:rPr lang="ru-RU" sz="2400" b="1" dirty="0">
                <a:latin typeface="Book Antiqua" pitchFamily="18" charset="0"/>
              </a:rPr>
              <a:t> формою </a:t>
            </a:r>
            <a:r>
              <a:rPr lang="ru-RU" sz="2400" b="1" dirty="0" err="1">
                <a:latin typeface="Book Antiqua" pitchFamily="18" charset="0"/>
              </a:rPr>
              <a:t>дипломатичної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діяльності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є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дипломатичні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err="1">
                <a:latin typeface="Book Antiqua" pitchFamily="18" charset="0"/>
              </a:rPr>
              <a:t>прийоми</a:t>
            </a:r>
            <a:r>
              <a:rPr lang="ru-RU" sz="2800" b="1" dirty="0">
                <a:latin typeface="Book Antiqua" pitchFamily="18" charset="0"/>
              </a:rPr>
              <a:t>:</a:t>
            </a:r>
          </a:p>
        </p:txBody>
      </p:sp>
      <p:pic>
        <p:nvPicPr>
          <p:cNvPr id="3074" name="Picture 2" descr="C:\Users\Марьяна\Desktop\сессия\лепська\Міжнар\безпека\95831-1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685735"/>
            <a:ext cx="5029200" cy="317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7772400" cy="495300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Виняткове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значення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дипломатичній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</a:b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практиці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має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церемоніал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офіційно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</a:b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прийнятий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розпорядок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урочистих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прийомів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процесій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тощо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</a:b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</a:b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Дипломатичний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протокол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-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це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сукупність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правил,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відповідно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до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яких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кожній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державі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регулюють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порядок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дипломатичних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церемоній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</a:b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Основна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мета протоколу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-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створити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атмосферу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дружелюбності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для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здійснення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дипломатичних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стосунків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.</a:t>
            </a:r>
          </a:p>
        </p:txBody>
      </p:sp>
    </p:spTree>
  </p:cSld>
  <p:clrMapOvr>
    <a:masterClrMapping/>
  </p:clrMapOvr>
  <p:transition>
    <p:plu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арьяна\Desktop\сессия\лепська\Міжнар\безпека\загружено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5472112" cy="547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616952" cy="1447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Вестфальську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систему </a:t>
            </a:r>
            <a:r>
              <a:rPr lang="ru-RU" sz="2800" dirty="0" err="1">
                <a:solidFill>
                  <a:schemeClr val="tx1"/>
                </a:solidFill>
                <a:latin typeface="Book Antiqua" pitchFamily="18" charset="0"/>
              </a:rPr>
              <a:t>міжнародних</a:t>
            </a:r>
            <a:r>
              <a:rPr lang="ru-RU" sz="28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Book Antiqua" pitchFamily="18" charset="0"/>
              </a:rPr>
              <a:t>відносин</a:t>
            </a:r>
            <a:r>
              <a:rPr lang="ru-RU" sz="28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Book Antiqua" pitchFamily="18" charset="0"/>
              </a:rPr>
              <a:t>встановлено</a:t>
            </a:r>
            <a:r>
              <a:rPr lang="ru-RU" sz="2800" dirty="0">
                <a:solidFill>
                  <a:schemeClr val="tx1"/>
                </a:solidFill>
                <a:latin typeface="Book Antiqua" pitchFamily="18" charset="0"/>
              </a:rPr>
              <a:t> по </a:t>
            </a:r>
            <a:r>
              <a:rPr lang="ru-RU" sz="2800" dirty="0" err="1">
                <a:solidFill>
                  <a:schemeClr val="tx1"/>
                </a:solidFill>
                <a:latin typeface="Book Antiqua" pitchFamily="18" charset="0"/>
              </a:rPr>
              <a:t>закінченню</a:t>
            </a:r>
            <a:r>
              <a:rPr lang="ru-RU" sz="28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Тридцятирічної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війни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в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Європ</a:t>
            </a:r>
            <a:r>
              <a:rPr lang="ru-RU" sz="2800" b="1" dirty="0" err="1">
                <a:solidFill>
                  <a:schemeClr val="tx1"/>
                </a:solidFill>
                <a:latin typeface="Book Antiqua" pitchFamily="18" charset="0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Book Antiqua" pitchFamily="18" charset="0"/>
              </a:rPr>
              <a:t> (1618-1648 </a:t>
            </a:r>
            <a:r>
              <a:rPr lang="ru-RU" sz="2800" dirty="0" err="1">
                <a:solidFill>
                  <a:schemeClr val="tx1"/>
                </a:solidFill>
                <a:latin typeface="Book Antiqua" pitchFamily="18" charset="0"/>
              </a:rPr>
              <a:t>рр</a:t>
            </a:r>
            <a:r>
              <a:rPr lang="ru-RU" sz="2800" dirty="0">
                <a:solidFill>
                  <a:schemeClr val="tx1"/>
                </a:solidFill>
                <a:latin typeface="Book Antiqua" pitchFamily="18" charset="0"/>
              </a:rPr>
              <a:t>.)</a:t>
            </a:r>
          </a:p>
        </p:txBody>
      </p:sp>
      <p:pic>
        <p:nvPicPr>
          <p:cNvPr id="3074" name="Picture 2" descr="C:\Users\Марьяна\Desktop\сессия\лепська\Міжнар\безпека\загружено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8481"/>
            <a:ext cx="8153400" cy="377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ьяна\Desktop\сессия\лепська\Міжнар\безпека\загружено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2070043"/>
            <a:ext cx="5562600" cy="478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19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За основу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Вестфальської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системи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було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покладено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Вестфальську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мирну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угоду,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укладену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24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жовтня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1648-го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двох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конгресах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що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відбувались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у 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містах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Вестфалії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—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Мюнстері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 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Оснабрюці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388352" cy="1600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Вестфальською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системою  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встановлено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баланс сил великих держав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762000" y="17526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Основні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характеристики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Вестфальської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системи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міжнародних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відносин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національна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держава –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основна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форма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політичної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організації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суспільства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;</a:t>
            </a:r>
          </a:p>
          <a:p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національний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(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державний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)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суверенітет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–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головний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принцип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міжнародних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відносин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;</a:t>
            </a:r>
          </a:p>
          <a:p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ієрархія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держав (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слабкіші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/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могутніші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);</a:t>
            </a:r>
          </a:p>
          <a:p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геополітична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нерівність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та система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політичної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рівноваги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;</a:t>
            </a:r>
          </a:p>
          <a:p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встановлення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чітких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стабільних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кордонів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європейськими</a:t>
            </a:r>
            <a:r>
              <a:rPr lang="ru-RU" dirty="0">
                <a:latin typeface="Book Antiqua" pitchFamily="18" charset="0"/>
                <a:ea typeface="Ebrima" pitchFamily="2" charset="0"/>
                <a:cs typeface="Ebrima" pitchFamily="2" charset="0"/>
              </a:rPr>
              <a:t> державами.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239000" cy="1143000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Вестфальську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систему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міжнародних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відносин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поділяють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кілька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етапів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(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або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підсистем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):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11680"/>
            <a:ext cx="7239000" cy="484632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систему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англо-французького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суперництва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і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боротьби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за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колонії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в ХVІІ-ХVШ ст.;</a:t>
            </a:r>
          </a:p>
          <a:p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систему "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європейського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концерту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націй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"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або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Віденського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конгресу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в ХІХ ст.;</a:t>
            </a:r>
          </a:p>
          <a:p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більш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глобальну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за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географічними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ознаками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ВерсальськоВашингтонську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систему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між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двома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світовими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війнами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,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Ялтинсько-Потсдамську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 </a:t>
            </a:r>
            <a:r>
              <a:rPr lang="ru-RU" sz="2400" dirty="0" err="1">
                <a:latin typeface="Book Antiqua" pitchFamily="18" charset="0"/>
                <a:ea typeface="Ebrima" pitchFamily="2" charset="0"/>
                <a:cs typeface="Ebrima" pitchFamily="2" charset="0"/>
              </a:rPr>
              <a:t>систему</a:t>
            </a:r>
            <a:r>
              <a:rPr lang="ru-RU" sz="2400" dirty="0">
                <a:latin typeface="Book Antiqua" pitchFamily="18" charset="0"/>
                <a:ea typeface="Ebrima" pitchFamily="2" charset="0"/>
                <a:cs typeface="Ebrima" pitchFamily="2" charset="0"/>
              </a:rPr>
              <a:t>.</a:t>
            </a:r>
          </a:p>
        </p:txBody>
      </p:sp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Поствестфальська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система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міжнародних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відносин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.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Становлення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біполярного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світу</a:t>
            </a:r>
            <a:endParaRPr lang="ru-RU" sz="4400" b="1" dirty="0">
              <a:latin typeface="Book Antiqua" pitchFamily="18" charset="0"/>
            </a:endParaRPr>
          </a:p>
        </p:txBody>
      </p:sp>
      <p:pic>
        <p:nvPicPr>
          <p:cNvPr id="2050" name="Picture 2" descr="C:\Users\Марьяна\Desktop\сессия\лепська\Міжнар\безпека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4361"/>
            <a:ext cx="8153400" cy="304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1888</TotalTime>
  <Words>1425</Words>
  <Application>Microsoft Macintosh PowerPoint</Application>
  <PresentationFormat>Экран (4:3)</PresentationFormat>
  <Paragraphs>95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Book Antiqua</vt:lpstr>
      <vt:lpstr>Ebrima</vt:lpstr>
      <vt:lpstr>Trebuchet MS</vt:lpstr>
      <vt:lpstr>Wingdings</vt:lpstr>
      <vt:lpstr>Wingdings 2</vt:lpstr>
      <vt:lpstr>Изящная</vt:lpstr>
      <vt:lpstr>Еволюція міжнародних відносин. Державний суверенітет</vt:lpstr>
      <vt:lpstr>Презентация PowerPoint</vt:lpstr>
      <vt:lpstr>Презентация PowerPoint</vt:lpstr>
      <vt:lpstr>Вестфальську систему міжнародних відносин встановлено по закінченню Тридцятирічної війни в Європі (1618-1648 рр.)</vt:lpstr>
      <vt:lpstr>За основу Вестфальської системи було покладено Вестфальську мирну угоду, укладену 24 жовтня 1648-го на двох конгресах, що відбувались у  містах Вестфалії — Мюнстері й   Оснабрюці.</vt:lpstr>
      <vt:lpstr> Вестфальською системою   встановлено баланс сил великих держав </vt:lpstr>
      <vt:lpstr>Основні характеристики Вестфальської системи міжнародних відносин:</vt:lpstr>
      <vt:lpstr>Вестфальську систему міжнародних відносин поділяють на кілька етапів (або підсистем):</vt:lpstr>
      <vt:lpstr>Презентация PowerPoint</vt:lpstr>
      <vt:lpstr>Друга половина 80-х – на  початок 90- х років ХХ ст</vt:lpstr>
      <vt:lpstr>Ключовий постулат поствестфальської системи - вибіркова легитимність, що само по собі передбачає наявність владної еліти, яка санкціонує легітимність, а також особливої групи країн з обмеженим суверенітетом. </vt:lpstr>
      <vt:lpstr>Важливий елемент постфальської системи -поява у XX ст. феномена міжнародних регулюючих органів (МРО): спочатку у вигляді Ліги Націй, а потім - Організації об’єднаних Націй (ООН) </vt:lpstr>
      <vt:lpstr>Презентация PowerPoint</vt:lpstr>
      <vt:lpstr>Презентация PowerPoint</vt:lpstr>
      <vt:lpstr>Нові гравці на світовій арені :</vt:lpstr>
      <vt:lpstr>Презентация PowerPoint</vt:lpstr>
      <vt:lpstr>Презентация PowerPoint</vt:lpstr>
      <vt:lpstr>Суверенітет – один з основних конституційних принципів будь-якої держави. </vt:lpstr>
      <vt:lpstr>Проблему впливу глобалізації на державний суверенітет розглядали вітчизняні  та зарубіжні дослідники:</vt:lpstr>
      <vt:lpstr>Презентация PowerPoint</vt:lpstr>
      <vt:lpstr>Презентация PowerPoint</vt:lpstr>
      <vt:lpstr>Американський соціолог та футуролог Елвін Тоффлер писав:</vt:lpstr>
      <vt:lpstr>Презентация PowerPoint</vt:lpstr>
      <vt:lpstr>Презентация PowerPoint</vt:lpstr>
      <vt:lpstr>Існує три теоретичні підходи трактування глобалізації та її впливу:</vt:lpstr>
      <vt:lpstr>Презентация PowerPoint</vt:lpstr>
      <vt:lpstr>В сучасному світі, в умовах глобалізації, відбуваються два протилежні процеси :</vt:lpstr>
      <vt:lpstr>Презентация PowerPoint</vt:lpstr>
      <vt:lpstr>Презентация PowerPoint</vt:lpstr>
      <vt:lpstr>           Дипломатія  походить від грецького «diploma» (документ, складений удвоє)     </vt:lpstr>
      <vt:lpstr>Критеріальними ознаками дипломатії є:</vt:lpstr>
      <vt:lpstr>Презентация PowerPoint</vt:lpstr>
      <vt:lpstr>Офіційні письмові зносини між дипломатичним представни­ком і міністром закордонних справ держави перебування мають такі основні форми:</vt:lpstr>
      <vt:lpstr>Презентация PowerPoint</vt:lpstr>
      <vt:lpstr>Презентация PowerPoint</vt:lpstr>
      <vt:lpstr>Презентация PowerPoint</vt:lpstr>
      <vt:lpstr>Виняткове значення у дипломатичній  практиці має церемоніал, офіційно  прийнятий розпорядок урочистих прийомів, процесій тощо.  Дипломатичний протокол - це сукупність правил, відповідно до яких у кожній державі регулюють порядок дипломатичних церемоній.   Основна мета протоколу - створити атмосферу дружелюбності для здійснення дипломатичних стосунків.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Еволюція міжнародних відносин. Державний суверенітет.</dc:title>
  <dc:creator>Karina</dc:creator>
  <cp:lastModifiedBy>Microsoft Office User</cp:lastModifiedBy>
  <cp:revision>72</cp:revision>
  <dcterms:created xsi:type="dcterms:W3CDTF">2020-05-06T21:54:05Z</dcterms:created>
  <dcterms:modified xsi:type="dcterms:W3CDTF">2020-05-24T13:14:51Z</dcterms:modified>
</cp:coreProperties>
</file>