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AEB27-7E07-45DE-A0BF-F4A063B45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7EF6DB-F4C7-4DA3-8837-F2E589CB4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2D36FD-AD0A-4C80-8DA8-84F2F78B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CEEE3-464D-44D6-A059-CB2659E7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C409E-E0FE-4DE9-AA31-312687BE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5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1C956-1F9A-40D6-89F8-BCBFC7DA5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DB631-F573-484C-9885-46714AA72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D2093E-F866-4CF2-9438-F31FFDFA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62435-5344-4989-BCCF-D2FD4C51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836D05-0C91-4823-8FD3-6A5A8080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111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EFD273-C58B-455D-9009-E681F6BDF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12987B-DE9A-49C2-9696-A995194EA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637C1-FB6B-4F45-B284-B66C643E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ED981A-0FCE-4EA0-86A1-B983C04A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A1BCE-2DEF-4E69-8A5A-48EE956E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276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2C0E2-8C23-4137-8E3C-4A064337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30A46-CF53-402C-987B-6F0D748DA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A5BD8-7772-47A6-A8EC-1C01CB92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C0F24B-0F0F-420F-BF10-65A90151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40C8E-D076-414F-A63B-6FAFB851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196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47933-4345-4E08-A7DE-88F50699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4B6E63-661B-4B64-AF47-0A0028F1A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1AF9A-3EFC-422C-BA25-F0CE4FC1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E43D97-B83E-4723-921E-4DB181FD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A7C68-539D-477A-AF23-87C6E55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32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49C5F-8F2C-48D5-BC32-28565C45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018A1-EFBE-4862-B353-E6F3A6DF6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07D7F-22C1-4AEE-B6C2-14D590B5A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732AA0-965D-4E3E-9CAC-DEF78F4E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207D35-8240-41B6-9180-4C10FF77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B4E620-CB26-4485-97E6-60B82009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424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D4E98-41FC-417E-9F48-610176D1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877DD9-6DB0-4D68-8B34-FF8CEA063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C3576E-474B-46BA-BAC1-29B72FA4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58BA8F-DFBD-42FB-AFF1-81C52DC62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19ED4E-FFCF-46A9-A23E-CAECD1988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762C40-C036-4CA9-AF6E-4D87287C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67876B-6F94-4D77-B517-C186834F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C9632D-7C3E-4632-A1C1-7B2528A8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920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4C358-CBC9-49C3-9E71-FEDDE01A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7ED655-F8FE-43CD-9068-A0B6B890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00E300-255A-4630-8B8B-C76B786B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462AA0-97E4-4449-BFAB-B23DEEFF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434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D22CE8-65DE-42DC-9EF6-8DDBCA6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7E7FC5-CFF6-4C2D-A6A6-25EF06A2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84FE77-B427-4C26-A4A5-CCBD6622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107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9E9C0-0B27-4203-A090-2F492FA6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7EAF1-6EAF-4C2D-8114-13B831C2F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7E4864-925F-44A1-8740-C5F7EE388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1F45C0-5C1A-41A4-B31F-7BDC41F7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19D4C9-CEF3-4F5B-87A0-F3B66ED0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FB50A2-8F8C-4B44-8C9F-F864940D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712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774F-1E45-4BC5-898E-48B6B0E6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BA2142-B4F6-4E53-88C1-63C756DEE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B3B401-8F04-4F7D-BE25-0A7EC2873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D04FC5-62CE-40A6-ADCD-6522E4EA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E3C6EF-B153-4A1C-9957-B398FF6E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871328-A898-4A84-8B23-845E2185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301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3C950-2F2D-4B85-8E08-438A0DD6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24028-6D58-4B83-A273-16F47CBB4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C1765-5271-422F-A571-819D30065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22E57-8DC1-42BF-9DAA-2AD865AF874A}" type="datetimeFigureOut">
              <a:rPr lang="ru-UA" smtClean="0"/>
              <a:t>12.05.2020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FBDB3-FF53-4D03-A68F-A329BB2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A3FCF-05A8-4B30-A1D6-403DAA650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A9427-DCEB-4B1A-BE79-5D85489358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510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B479A1-FE84-4772-8637-6B2BB31E4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81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941A1-01EA-490E-933D-7F728D934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 sz="6600" b="1" dirty="0" err="1">
                <a:solidFill>
                  <a:srgbClr val="FFFF00"/>
                </a:solidFill>
              </a:rPr>
              <a:t>Геополітика</a:t>
            </a:r>
            <a:r>
              <a:rPr lang="ru-RU" sz="6600" b="1" dirty="0">
                <a:solidFill>
                  <a:srgbClr val="FFFF00"/>
                </a:solidFill>
              </a:rPr>
              <a:t> та </a:t>
            </a:r>
            <a:r>
              <a:rPr lang="ru-RU" sz="6600" b="1" dirty="0" err="1">
                <a:solidFill>
                  <a:srgbClr val="FFFF00"/>
                </a:solidFill>
              </a:rPr>
              <a:t>проблеми</a:t>
            </a:r>
            <a:r>
              <a:rPr lang="ru-RU" sz="6600" b="1" dirty="0">
                <a:solidFill>
                  <a:srgbClr val="FFFF00"/>
                </a:solidFill>
              </a:rPr>
              <a:t> </a:t>
            </a:r>
            <a:r>
              <a:rPr lang="ru-RU" sz="6600" b="1" dirty="0" err="1">
                <a:solidFill>
                  <a:srgbClr val="FFFF00"/>
                </a:solidFill>
              </a:rPr>
              <a:t>геополітичних</a:t>
            </a:r>
            <a:r>
              <a:rPr lang="ru-RU" sz="6600" b="1" dirty="0">
                <a:solidFill>
                  <a:srgbClr val="FFFF00"/>
                </a:solidFill>
              </a:rPr>
              <a:t> </a:t>
            </a:r>
            <a:r>
              <a:rPr lang="ru-RU" sz="6600" b="1" dirty="0" err="1">
                <a:solidFill>
                  <a:srgbClr val="FFFF00"/>
                </a:solidFill>
              </a:rPr>
              <a:t>відносин</a:t>
            </a:r>
            <a:r>
              <a:rPr lang="ru-RU" sz="6600" b="1" dirty="0">
                <a:solidFill>
                  <a:srgbClr val="FFFF00"/>
                </a:solidFill>
              </a:rPr>
              <a:t> у </a:t>
            </a:r>
            <a:r>
              <a:rPr lang="ru-RU" sz="6600" b="1" dirty="0" err="1">
                <a:solidFill>
                  <a:srgbClr val="FFFF00"/>
                </a:solidFill>
              </a:rPr>
              <a:t>сучасному</a:t>
            </a:r>
            <a:r>
              <a:rPr lang="ru-RU" sz="6600" b="1" dirty="0">
                <a:solidFill>
                  <a:srgbClr val="FFFF00"/>
                </a:solidFill>
              </a:rPr>
              <a:t> </a:t>
            </a:r>
            <a:r>
              <a:rPr lang="ru-RU" sz="6600" b="1" dirty="0" err="1">
                <a:solidFill>
                  <a:srgbClr val="FFFF00"/>
                </a:solidFill>
              </a:rPr>
              <a:t>світі</a:t>
            </a:r>
            <a:r>
              <a:rPr lang="ru-RU" sz="6600" b="1" dirty="0">
                <a:solidFill>
                  <a:srgbClr val="FFFFFF"/>
                </a:solidFill>
              </a:rPr>
              <a:t>.</a:t>
            </a:r>
            <a:endParaRPr lang="ru-UA" sz="6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0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017B4-7D2F-484C-950A-629E155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742969" cy="2452687"/>
          </a:xfrm>
        </p:spPr>
        <p:txBody>
          <a:bodyPr anchor="ctr">
            <a:norm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КАТЕГОРІЇ ГЕОПОЛІТИКИ</a:t>
            </a:r>
            <a:endParaRPr lang="ru-UA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E85B26-D36F-4B15-B78A-A2F765F61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99" b="1950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1F25F3D-76B6-4AFA-842A-BBD8DBC0A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924175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ru-RU" sz="1800" dirty="0" err="1"/>
              <a:t>Категорії</a:t>
            </a:r>
            <a:r>
              <a:rPr lang="ru-RU" sz="1800" dirty="0"/>
              <a:t> </a:t>
            </a:r>
            <a:r>
              <a:rPr lang="ru-RU" sz="1800" dirty="0" err="1"/>
              <a:t>геополітики</a:t>
            </a:r>
            <a:r>
              <a:rPr lang="ru-RU" sz="1800" dirty="0"/>
              <a:t>, на нашу думку,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умовно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поділити</a:t>
            </a:r>
            <a:r>
              <a:rPr lang="ru-RU" sz="1800" b="1" dirty="0">
                <a:solidFill>
                  <a:srgbClr val="C00000"/>
                </a:solidFill>
              </a:rPr>
              <a:t> на </a:t>
            </a:r>
            <a:r>
              <a:rPr lang="ru-RU" sz="1800" dirty="0" err="1"/>
              <a:t>спеціальні</a:t>
            </a:r>
            <a:r>
              <a:rPr lang="ru-RU" sz="1800" dirty="0"/>
              <a:t>, </a:t>
            </a:r>
            <a:r>
              <a:rPr lang="ru-RU" sz="1800" dirty="0" err="1"/>
              <a:t>тобто</a:t>
            </a:r>
            <a:r>
              <a:rPr lang="ru-RU" sz="1800" dirty="0"/>
              <a:t> </a:t>
            </a:r>
            <a:r>
              <a:rPr lang="ru-RU" sz="1800" dirty="0" err="1"/>
              <a:t>ті</a:t>
            </a:r>
            <a:r>
              <a:rPr lang="ru-RU" sz="1800" dirty="0"/>
              <a:t>, </a:t>
            </a:r>
            <a:r>
              <a:rPr lang="ru-RU" sz="1800" dirty="0" err="1"/>
              <a:t>якими</a:t>
            </a:r>
            <a:r>
              <a:rPr lang="ru-RU" sz="1800" dirty="0"/>
              <a:t> </a:t>
            </a:r>
            <a:r>
              <a:rPr lang="ru-RU" sz="1800" dirty="0" err="1"/>
              <a:t>оперують</a:t>
            </a:r>
            <a:r>
              <a:rPr lang="ru-RU" sz="1800" dirty="0"/>
              <a:t> </a:t>
            </a:r>
            <a:r>
              <a:rPr lang="ru-RU" sz="1800" dirty="0" err="1"/>
              <a:t>виключно</a:t>
            </a:r>
            <a:r>
              <a:rPr lang="ru-RU" sz="1800" dirty="0"/>
              <a:t> </a:t>
            </a:r>
            <a:r>
              <a:rPr lang="ru-RU" sz="1800" dirty="0" err="1"/>
              <a:t>геополітики</a:t>
            </a:r>
            <a:r>
              <a:rPr lang="ru-RU" sz="1800" dirty="0"/>
              <a:t>, та </a:t>
            </a:r>
            <a:r>
              <a:rPr lang="ru-RU" sz="1800" dirty="0" err="1"/>
              <a:t>категорії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використовуються</a:t>
            </a:r>
            <a:r>
              <a:rPr lang="ru-RU" sz="1800" dirty="0"/>
              <a:t> й </a:t>
            </a:r>
            <a:r>
              <a:rPr lang="ru-RU" sz="1800" dirty="0" err="1"/>
              <a:t>іншими</a:t>
            </a:r>
            <a:r>
              <a:rPr lang="ru-RU" sz="1800" dirty="0"/>
              <a:t> науками — </a:t>
            </a:r>
            <a:r>
              <a:rPr lang="ru-RU" sz="1800" dirty="0" err="1"/>
              <a:t>міжнародним</a:t>
            </a:r>
            <a:r>
              <a:rPr lang="ru-RU" sz="1800" dirty="0"/>
              <a:t> правом, </a:t>
            </a:r>
            <a:r>
              <a:rPr lang="ru-RU" sz="1800" dirty="0" err="1"/>
              <a:t>конфліктологією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.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категорій</a:t>
            </a:r>
            <a:r>
              <a:rPr lang="ru-RU" sz="1800" dirty="0"/>
              <a:t> </a:t>
            </a:r>
            <a:r>
              <a:rPr lang="ru-RU" sz="1800" dirty="0" err="1"/>
              <a:t>геополітики</a:t>
            </a:r>
            <a:r>
              <a:rPr lang="ru-RU" sz="1800" dirty="0"/>
              <a:t> основною </a:t>
            </a:r>
            <a:r>
              <a:rPr lang="ru-RU" sz="1800" dirty="0" err="1"/>
              <a:t>вважається</a:t>
            </a:r>
            <a:r>
              <a:rPr lang="ru-RU" sz="1800" dirty="0"/>
              <a:t> контроль над простором. </a:t>
            </a:r>
            <a:r>
              <a:rPr lang="ru-RU" sz="1800" dirty="0" err="1"/>
              <a:t>Територія</a:t>
            </a:r>
            <a:r>
              <a:rPr lang="ru-RU" sz="1800" dirty="0"/>
              <a:t>, яку </a:t>
            </a:r>
            <a:r>
              <a:rPr lang="ru-RU" sz="1800" dirty="0" err="1"/>
              <a:t>контролює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намагається</a:t>
            </a:r>
            <a:r>
              <a:rPr lang="ru-RU" sz="1800" dirty="0"/>
              <a:t> </a:t>
            </a:r>
            <a:r>
              <a:rPr lang="ru-RU" sz="1800" dirty="0" err="1"/>
              <a:t>контролювати</a:t>
            </a:r>
            <a:r>
              <a:rPr lang="ru-RU" sz="1800" dirty="0"/>
              <a:t> держава, </a:t>
            </a:r>
            <a:r>
              <a:rPr lang="ru-RU" sz="1800" dirty="0" err="1"/>
              <a:t>характеризується</a:t>
            </a:r>
            <a:r>
              <a:rPr lang="ru-RU" sz="1800" dirty="0"/>
              <a:t> </a:t>
            </a:r>
            <a:r>
              <a:rPr lang="ru-RU" sz="1800" dirty="0" err="1"/>
              <a:t>насамперед</a:t>
            </a:r>
            <a:r>
              <a:rPr lang="ru-RU" sz="1800" dirty="0"/>
              <a:t> </a:t>
            </a:r>
            <a:r>
              <a:rPr lang="ru-RU" sz="1800" dirty="0" err="1"/>
              <a:t>ступенем</a:t>
            </a:r>
            <a:r>
              <a:rPr lang="ru-RU" sz="1800" dirty="0"/>
              <a:t> </a:t>
            </a:r>
            <a:r>
              <a:rPr lang="ru-RU" sz="1800" dirty="0" err="1"/>
              <a:t>освоєності</a:t>
            </a:r>
            <a:r>
              <a:rPr lang="ru-RU" sz="1800" dirty="0"/>
              <a:t> центром та </a:t>
            </a:r>
            <a:r>
              <a:rPr lang="ru-RU" sz="1800" dirty="0" err="1"/>
              <a:t>рівнем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зв'язків</a:t>
            </a:r>
            <a:r>
              <a:rPr lang="ru-RU" sz="1800" dirty="0"/>
              <a:t>. Часто </a:t>
            </a:r>
            <a:r>
              <a:rPr lang="ru-RU" sz="1800" dirty="0" err="1"/>
              <a:t>вживають</a:t>
            </a:r>
            <a:r>
              <a:rPr lang="ru-RU" sz="1800" dirty="0"/>
              <a:t> </a:t>
            </a:r>
            <a:r>
              <a:rPr lang="ru-RU" sz="1800" dirty="0" err="1"/>
              <a:t>поняття</a:t>
            </a:r>
            <a:r>
              <a:rPr lang="ru-RU" sz="1800" dirty="0"/>
              <a:t> </a:t>
            </a:r>
            <a:r>
              <a:rPr lang="ru-RU" sz="1800" dirty="0" err="1"/>
              <a:t>геостратегічний</a:t>
            </a:r>
            <a:r>
              <a:rPr lang="ru-RU" sz="1800" dirty="0"/>
              <a:t> </a:t>
            </a:r>
            <a:r>
              <a:rPr lang="ru-RU" sz="1800" dirty="0" err="1"/>
              <a:t>простір</a:t>
            </a:r>
            <a:r>
              <a:rPr lang="ru-RU" sz="1800" dirty="0"/>
              <a:t> — </a:t>
            </a:r>
            <a:r>
              <a:rPr lang="ru-RU" sz="1800" dirty="0" err="1"/>
              <a:t>світовий</a:t>
            </a:r>
            <a:r>
              <a:rPr lang="ru-RU" sz="1800" dirty="0"/>
              <a:t> </a:t>
            </a:r>
            <a:r>
              <a:rPr lang="ru-RU" sz="1800" dirty="0" err="1"/>
              <a:t>простір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включає</a:t>
            </a:r>
            <a:r>
              <a:rPr lang="ru-RU" sz="1800" dirty="0"/>
              <a:t> </a:t>
            </a:r>
            <a:r>
              <a:rPr lang="ru-RU" sz="1800" dirty="0" err="1"/>
              <a:t>поверхню</a:t>
            </a:r>
            <a:r>
              <a:rPr lang="ru-RU" sz="1800" dirty="0"/>
              <a:t> </a:t>
            </a:r>
            <a:r>
              <a:rPr lang="ru-RU" sz="1800" dirty="0" err="1"/>
              <a:t>земної</a:t>
            </a:r>
            <a:r>
              <a:rPr lang="ru-RU" sz="1800" dirty="0"/>
              <a:t> </a:t>
            </a:r>
            <a:r>
              <a:rPr lang="ru-RU" sz="1800" dirty="0" err="1"/>
              <a:t>кулі</a:t>
            </a:r>
            <a:r>
              <a:rPr lang="ru-RU" sz="1800" dirty="0"/>
              <a:t> та </a:t>
            </a:r>
            <a:r>
              <a:rPr lang="ru-RU" sz="1800" dirty="0" err="1"/>
              <a:t>прилягаючий</a:t>
            </a:r>
            <a:r>
              <a:rPr lang="ru-RU" sz="1800" dirty="0"/>
              <a:t> до % </a:t>
            </a:r>
            <a:r>
              <a:rPr lang="ru-RU" sz="1800" dirty="0" err="1"/>
              <a:t>неї</a:t>
            </a:r>
            <a:r>
              <a:rPr lang="ru-RU" sz="1800" dirty="0"/>
              <a:t> </a:t>
            </a:r>
            <a:r>
              <a:rPr lang="ru-RU" sz="1800" dirty="0" err="1"/>
              <a:t>повітряно-космічний</a:t>
            </a:r>
            <a:r>
              <a:rPr lang="ru-RU" sz="1800" dirty="0"/>
              <a:t> </a:t>
            </a:r>
            <a:r>
              <a:rPr lang="ru-RU" sz="1800" dirty="0" err="1"/>
              <a:t>простір</a:t>
            </a:r>
            <a:r>
              <a:rPr lang="ru-RU" sz="1800" dirty="0"/>
              <a:t>, де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виділятися</a:t>
            </a:r>
            <a:r>
              <a:rPr lang="ru-RU" sz="1800" dirty="0"/>
              <a:t> </a:t>
            </a:r>
            <a:r>
              <a:rPr lang="ru-RU" sz="1800" dirty="0" err="1"/>
              <a:t>райони</a:t>
            </a:r>
            <a:r>
              <a:rPr lang="ru-RU" sz="1800" dirty="0"/>
              <a:t> (</a:t>
            </a:r>
            <a:r>
              <a:rPr lang="ru-RU" sz="1800" dirty="0" err="1"/>
              <a:t>регіони</a:t>
            </a:r>
            <a:r>
              <a:rPr lang="ru-RU" sz="1800" dirty="0"/>
              <a:t>, </a:t>
            </a:r>
            <a:r>
              <a:rPr lang="ru-RU" sz="1800" dirty="0" err="1"/>
              <a:t>зони</a:t>
            </a:r>
            <a:r>
              <a:rPr lang="ru-RU" sz="1800" dirty="0"/>
              <a:t>) </a:t>
            </a:r>
            <a:r>
              <a:rPr lang="ru-RU" sz="1800" dirty="0" err="1"/>
              <a:t>життєво</a:t>
            </a:r>
            <a:r>
              <a:rPr lang="ru-RU" sz="1800" dirty="0"/>
              <a:t> </a:t>
            </a:r>
            <a:r>
              <a:rPr lang="ru-RU" sz="1800" dirty="0" err="1"/>
              <a:t>важливих</a:t>
            </a:r>
            <a:r>
              <a:rPr lang="ru-RU" sz="1800" dirty="0"/>
              <a:t> </a:t>
            </a:r>
            <a:r>
              <a:rPr lang="ru-RU" sz="1800" dirty="0" err="1"/>
              <a:t>національних</a:t>
            </a:r>
            <a:r>
              <a:rPr lang="ru-RU" sz="1800" dirty="0"/>
              <a:t> </a:t>
            </a:r>
            <a:r>
              <a:rPr lang="ru-RU" sz="1800" dirty="0" err="1"/>
              <a:t>інтересів</a:t>
            </a:r>
            <a:r>
              <a:rPr lang="ru-RU" sz="1800" dirty="0"/>
              <a:t> </a:t>
            </a:r>
            <a:r>
              <a:rPr lang="ru-RU" sz="1800" dirty="0" err="1"/>
              <a:t>тієї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іншої</a:t>
            </a:r>
            <a:r>
              <a:rPr lang="ru-RU" sz="1800" dirty="0"/>
              <a:t> </a:t>
            </a:r>
            <a:r>
              <a:rPr lang="ru-RU" sz="1800" dirty="0" err="1"/>
              <a:t>держави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розміщуватися</a:t>
            </a:r>
            <a:r>
              <a:rPr lang="ru-RU" sz="1800" dirty="0"/>
              <a:t> і </a:t>
            </a:r>
            <a:r>
              <a:rPr lang="ru-RU" sz="1800" dirty="0" err="1"/>
              <a:t>функціонувати</a:t>
            </a:r>
            <a:r>
              <a:rPr lang="ru-RU" sz="1800" dirty="0"/>
              <a:t> </a:t>
            </a:r>
            <a:r>
              <a:rPr lang="ru-RU" sz="1800" dirty="0" err="1"/>
              <a:t>угруповання</a:t>
            </a:r>
            <a:r>
              <a:rPr lang="ru-RU" sz="1800" dirty="0"/>
              <a:t> </a:t>
            </a:r>
            <a:r>
              <a:rPr lang="ru-RU" sz="1800" dirty="0" err="1"/>
              <a:t>військ</a:t>
            </a:r>
            <a:r>
              <a:rPr lang="ru-RU" sz="1800" dirty="0"/>
              <a:t> (сил) по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захисту</a:t>
            </a:r>
            <a:r>
              <a:rPr lang="ru-RU" sz="1800" dirty="0"/>
              <a:t> і вирішенню1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зовнішньополітичних</a:t>
            </a:r>
            <a:r>
              <a:rPr lang="ru-RU" sz="1800" dirty="0"/>
              <a:t> </a:t>
            </a:r>
            <a:r>
              <a:rPr lang="ru-RU" sz="1800" dirty="0" err="1"/>
              <a:t>завдань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95990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38A2DE-DCEE-4A7E-B486-ECD40A2DB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714375"/>
            <a:ext cx="6921246" cy="5466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2400" dirty="0" err="1"/>
              <a:t>Важливою</a:t>
            </a:r>
            <a:r>
              <a:rPr lang="ru-RU" sz="2400" dirty="0"/>
              <a:t> </a:t>
            </a:r>
            <a:r>
              <a:rPr lang="ru-RU" sz="2400" dirty="0" err="1"/>
              <a:t>категорією</a:t>
            </a:r>
            <a:r>
              <a:rPr lang="ru-RU" sz="2400" dirty="0"/>
              <a:t> </a:t>
            </a:r>
            <a:r>
              <a:rPr lang="ru-RU" sz="2400" dirty="0" err="1"/>
              <a:t>геополітики</a:t>
            </a:r>
            <a:r>
              <a:rPr lang="ru-RU" sz="2400" dirty="0"/>
              <a:t> є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 err="1"/>
              <a:t>політичний</a:t>
            </a:r>
            <a:r>
              <a:rPr lang="ru-RU" sz="2400" dirty="0"/>
              <a:t> </a:t>
            </a:r>
            <a:r>
              <a:rPr lang="ru-RU" sz="2400" dirty="0" err="1"/>
              <a:t>простір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окреслений</a:t>
            </a:r>
            <a:r>
              <a:rPr lang="ru-RU" sz="2400" dirty="0"/>
              <a:t> кордонами. </a:t>
            </a:r>
            <a:r>
              <a:rPr lang="ru-RU" sz="2400" dirty="0" err="1"/>
              <a:t>Під</a:t>
            </a:r>
            <a:r>
              <a:rPr lang="ru-RU" sz="2400" dirty="0"/>
              <a:t> кордоном </a:t>
            </a:r>
            <a:r>
              <a:rPr lang="ru-RU" sz="2400" dirty="0" err="1"/>
              <a:t>розуміють</a:t>
            </a:r>
            <a:r>
              <a:rPr lang="ru-RU" sz="2400" dirty="0"/>
              <a:t> </a:t>
            </a:r>
            <a:r>
              <a:rPr lang="ru-RU" sz="2400" dirty="0" err="1"/>
              <a:t>офіційно</a:t>
            </a:r>
            <a:r>
              <a:rPr lang="ru-RU" sz="2400" dirty="0"/>
              <a:t> </a:t>
            </a:r>
            <a:r>
              <a:rPr lang="ru-RU" sz="2400" dirty="0" err="1"/>
              <a:t>визначену</a:t>
            </a:r>
            <a:r>
              <a:rPr lang="ru-RU" sz="2400" dirty="0"/>
              <a:t> межу,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охоплює</a:t>
            </a:r>
            <a:r>
              <a:rPr lang="ru-RU" sz="2400" dirty="0"/>
              <a:t> </a:t>
            </a:r>
            <a:r>
              <a:rPr lang="ru-RU" sz="2400" dirty="0" err="1"/>
              <a:t>територію</a:t>
            </a:r>
            <a:r>
              <a:rPr lang="ru-RU" sz="2400" dirty="0"/>
              <a:t>, на яку </a:t>
            </a:r>
            <a:r>
              <a:rPr lang="ru-RU" sz="2400" dirty="0" err="1"/>
              <a:t>тільки</a:t>
            </a:r>
            <a:r>
              <a:rPr lang="ru-RU" sz="2400" dirty="0"/>
              <a:t> й </a:t>
            </a:r>
            <a:r>
              <a:rPr lang="ru-RU" sz="2400" dirty="0" err="1"/>
              <a:t>поширюється</a:t>
            </a:r>
            <a:r>
              <a:rPr lang="ru-RU" sz="2400" dirty="0"/>
              <a:t> </a:t>
            </a:r>
            <a:r>
              <a:rPr lang="ru-RU" sz="2400" dirty="0" err="1"/>
              <a:t>влада</a:t>
            </a:r>
            <a:r>
              <a:rPr lang="ru-RU" sz="2400" dirty="0"/>
              <a:t> </a:t>
            </a:r>
            <a:r>
              <a:rPr lang="ru-RU" sz="2400" dirty="0" err="1"/>
              <a:t>конкретної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. </a:t>
            </a:r>
            <a:r>
              <a:rPr lang="ru-RU" sz="2400" dirty="0" err="1"/>
              <a:t>Кордони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формуватися</a:t>
            </a:r>
            <a:r>
              <a:rPr lang="ru-RU" sz="2400" dirty="0"/>
              <a:t> </a:t>
            </a:r>
            <a:r>
              <a:rPr lang="ru-RU" sz="2400" dirty="0" err="1"/>
              <a:t>стихійно</a:t>
            </a:r>
            <a:r>
              <a:rPr lang="ru-RU" sz="2400" dirty="0"/>
              <a:t>, спонтанно, як </a:t>
            </a:r>
            <a:r>
              <a:rPr lang="ru-RU" sz="2400" dirty="0" err="1"/>
              <a:t>відбиття</a:t>
            </a:r>
            <a:r>
              <a:rPr lang="ru-RU" sz="2400" dirty="0"/>
              <a:t> </a:t>
            </a:r>
            <a:r>
              <a:rPr lang="ru-RU" sz="2400" dirty="0" err="1"/>
              <a:t>існуючих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меж (</a:t>
            </a:r>
            <a:r>
              <a:rPr lang="ru-RU" sz="2400" dirty="0" err="1"/>
              <a:t>ріки</a:t>
            </a:r>
            <a:r>
              <a:rPr lang="ru-RU" sz="2400" dirty="0"/>
              <a:t>, </a:t>
            </a:r>
            <a:r>
              <a:rPr lang="ru-RU" sz="2400" dirty="0" err="1"/>
              <a:t>гірські</a:t>
            </a:r>
            <a:r>
              <a:rPr lang="ru-RU" sz="2400" dirty="0"/>
              <a:t> пасма, </a:t>
            </a:r>
            <a:r>
              <a:rPr lang="ru-RU" sz="2400" dirty="0" err="1"/>
              <a:t>пустелі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), </a:t>
            </a:r>
            <a:r>
              <a:rPr lang="ru-RU" sz="2400" dirty="0" err="1"/>
              <a:t>можуть</a:t>
            </a:r>
            <a:r>
              <a:rPr lang="ru-RU" sz="2400" dirty="0"/>
              <a:t> бути й </a:t>
            </a:r>
            <a:r>
              <a:rPr lang="ru-RU" sz="2400" dirty="0" err="1"/>
              <a:t>наслідком</a:t>
            </a:r>
            <a:r>
              <a:rPr lang="ru-RU" sz="2400" dirty="0"/>
              <a:t> </a:t>
            </a:r>
            <a:r>
              <a:rPr lang="ru-RU" sz="2400" dirty="0" err="1"/>
              <a:t>міжнародно-правових</a:t>
            </a:r>
            <a:r>
              <a:rPr lang="ru-RU" sz="2400" dirty="0"/>
              <a:t> </a:t>
            </a:r>
            <a:r>
              <a:rPr lang="ru-RU" sz="2400" dirty="0" err="1"/>
              <a:t>угод</a:t>
            </a:r>
            <a:r>
              <a:rPr lang="ru-RU" sz="2400" dirty="0"/>
              <a:t>. Вони </a:t>
            </a:r>
            <a:r>
              <a:rPr lang="ru-RU" sz="2400" dirty="0" err="1"/>
              <a:t>бувають</a:t>
            </a:r>
            <a:r>
              <a:rPr lang="ru-RU" sz="2400" dirty="0"/>
              <a:t> </a:t>
            </a:r>
            <a:r>
              <a:rPr lang="ru-RU" sz="2400" dirty="0" err="1"/>
              <a:t>установлені</a:t>
            </a:r>
            <a:r>
              <a:rPr lang="ru-RU" sz="2400" dirty="0"/>
              <a:t> </a:t>
            </a:r>
            <a:r>
              <a:rPr lang="ru-RU" sz="2400" dirty="0" err="1"/>
              <a:t>примусово</a:t>
            </a:r>
            <a:r>
              <a:rPr lang="ru-RU" sz="2400" dirty="0"/>
              <a:t> —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воєнного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тиску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на </a:t>
            </a:r>
            <a:r>
              <a:rPr lang="ru-RU" sz="2400" dirty="0" err="1"/>
              <a:t>іншу</a:t>
            </a:r>
            <a:r>
              <a:rPr lang="ru-RU" sz="2400" dirty="0"/>
              <a:t>. В такому </a:t>
            </a:r>
            <a:r>
              <a:rPr lang="ru-RU" sz="2400" dirty="0" err="1"/>
              <a:t>разі</a:t>
            </a:r>
            <a:r>
              <a:rPr lang="ru-RU" sz="2400" dirty="0"/>
              <a:t> проблема кордону, як правило, рано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пізно</a:t>
            </a:r>
            <a:r>
              <a:rPr lang="ru-RU" sz="2400" dirty="0"/>
              <a:t> </a:t>
            </a:r>
            <a:r>
              <a:rPr lang="ru-RU" sz="2400" dirty="0" err="1"/>
              <a:t>знову</a:t>
            </a:r>
            <a:r>
              <a:rPr lang="ru-RU" sz="2400" dirty="0"/>
              <a:t> </a:t>
            </a:r>
            <a:r>
              <a:rPr lang="ru-RU" sz="2400" dirty="0" err="1"/>
              <a:t>постає</a:t>
            </a:r>
            <a:r>
              <a:rPr lang="ru-RU" sz="2400" dirty="0"/>
              <a:t> перед </a:t>
            </a:r>
            <a:r>
              <a:rPr lang="ru-RU" sz="2400" dirty="0" err="1"/>
              <a:t>учасниками</a:t>
            </a:r>
            <a:r>
              <a:rPr lang="ru-RU" sz="2400" dirty="0"/>
              <a:t> </a:t>
            </a:r>
            <a:r>
              <a:rPr lang="ru-RU" sz="2400" dirty="0" err="1"/>
              <a:t>міждержавних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,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політичної</a:t>
            </a:r>
            <a:r>
              <a:rPr lang="ru-RU" sz="2400" dirty="0"/>
              <a:t>, а </a:t>
            </a:r>
            <a:r>
              <a:rPr lang="ru-RU" sz="2400" dirty="0" err="1"/>
              <a:t>іноді</a:t>
            </a:r>
            <a:r>
              <a:rPr lang="ru-RU" sz="2400" dirty="0"/>
              <a:t> й </a:t>
            </a:r>
            <a:r>
              <a:rPr lang="ru-RU" sz="2400" dirty="0" err="1"/>
              <a:t>збройної</a:t>
            </a:r>
            <a:r>
              <a:rPr lang="ru-RU" sz="2400" dirty="0"/>
              <a:t> </a:t>
            </a:r>
            <a:r>
              <a:rPr lang="ru-RU" sz="2400" dirty="0" err="1"/>
              <a:t>боротьби</a:t>
            </a:r>
            <a:r>
              <a:rPr lang="ru-RU" sz="2400" dirty="0"/>
              <a:t> за </a:t>
            </a:r>
            <a:r>
              <a:rPr lang="ru-RU" sz="2400" dirty="0" err="1"/>
              <a:t>їх</a:t>
            </a:r>
            <a:r>
              <a:rPr lang="ru-RU" sz="2400" dirty="0"/>
              <a:t> перегляд. </a:t>
            </a:r>
            <a:endParaRPr lang="ru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E1A244-FF35-4E7E-8625-09B4E18A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18" r="15722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23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DA149D-34B1-4574-AAA3-B4E1D2B9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704850"/>
            <a:ext cx="6835521" cy="5476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/>
              <a:t>Одна з </a:t>
            </a:r>
            <a:r>
              <a:rPr lang="ru-RU" sz="2000" dirty="0" err="1"/>
              <a:t>головних</a:t>
            </a:r>
            <a:r>
              <a:rPr lang="ru-RU" sz="2000" dirty="0"/>
              <a:t> </a:t>
            </a:r>
            <a:r>
              <a:rPr lang="ru-RU" sz="2000" dirty="0" err="1"/>
              <a:t>категорій</a:t>
            </a:r>
            <a:r>
              <a:rPr lang="ru-RU" sz="2000" dirty="0"/>
              <a:t> </a:t>
            </a:r>
            <a:r>
              <a:rPr lang="ru-RU" sz="2000" dirty="0" err="1"/>
              <a:t>геополітики</a:t>
            </a:r>
            <a:r>
              <a:rPr lang="ru-RU" sz="2000" dirty="0"/>
              <a:t> — </a:t>
            </a:r>
            <a:r>
              <a:rPr lang="ru-RU" sz="2000" dirty="0" err="1"/>
              <a:t>інтерес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чим</a:t>
            </a:r>
            <a:r>
              <a:rPr lang="ru-RU" sz="2000" dirty="0"/>
              <a:t> </a:t>
            </a:r>
            <a:r>
              <a:rPr lang="ru-RU" sz="2000" dirty="0" err="1"/>
              <a:t>розуміють</a:t>
            </a:r>
            <a:r>
              <a:rPr lang="ru-RU" sz="2000" dirty="0"/>
              <a:t> </a:t>
            </a:r>
            <a:r>
              <a:rPr lang="ru-RU" sz="2000" dirty="0" err="1"/>
              <a:t>усвідомлені</a:t>
            </a:r>
            <a:r>
              <a:rPr lang="ru-RU" sz="2000" dirty="0"/>
              <a:t> потреби, </a:t>
            </a:r>
            <a:r>
              <a:rPr lang="ru-RU" sz="2000" dirty="0" err="1"/>
              <a:t>підкріплені</a:t>
            </a:r>
            <a:r>
              <a:rPr lang="ru-RU" sz="2000" dirty="0"/>
              <a:t> </a:t>
            </a:r>
            <a:r>
              <a:rPr lang="ru-RU" sz="2000" dirty="0" err="1"/>
              <a:t>збуджувальним</a:t>
            </a:r>
            <a:r>
              <a:rPr lang="ru-RU" sz="2000" dirty="0"/>
              <a:t> мотивом до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. </a:t>
            </a:r>
            <a:r>
              <a:rPr lang="ru-RU" sz="2000" dirty="0" err="1"/>
              <a:t>Розрізняють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типів</a:t>
            </a:r>
            <a:r>
              <a:rPr lang="ru-RU" sz="2000" dirty="0"/>
              <a:t> </a:t>
            </a:r>
            <a:r>
              <a:rPr lang="ru-RU" sz="2000" dirty="0" err="1"/>
              <a:t>інтересів</a:t>
            </a:r>
            <a:r>
              <a:rPr lang="ru-RU" sz="2000" dirty="0"/>
              <a:t>: </a:t>
            </a:r>
            <a:r>
              <a:rPr lang="ru-RU" sz="2000" dirty="0" err="1"/>
              <a:t>інтереси</a:t>
            </a:r>
            <a:r>
              <a:rPr lang="ru-RU" sz="2000" dirty="0"/>
              <a:t> </a:t>
            </a:r>
            <a:r>
              <a:rPr lang="ru-RU" sz="2000" dirty="0" err="1"/>
              <a:t>національні</a:t>
            </a:r>
            <a:r>
              <a:rPr lang="ru-RU" sz="2000" dirty="0"/>
              <a:t> — </a:t>
            </a:r>
            <a:r>
              <a:rPr lang="ru-RU" sz="2000" dirty="0" err="1"/>
              <a:t>сукупність</a:t>
            </a:r>
            <a:r>
              <a:rPr lang="ru-RU" sz="2000" dirty="0"/>
              <a:t> </a:t>
            </a:r>
            <a:r>
              <a:rPr lang="ru-RU" sz="2000" dirty="0" err="1"/>
              <a:t>усвідомлених</a:t>
            </a:r>
            <a:r>
              <a:rPr lang="ru-RU" sz="2000" dirty="0"/>
              <a:t>, </a:t>
            </a:r>
            <a:r>
              <a:rPr lang="ru-RU" sz="2000" dirty="0" err="1"/>
              <a:t>офіційно</a:t>
            </a:r>
            <a:r>
              <a:rPr lang="ru-RU" sz="2000" dirty="0"/>
              <a:t> </a:t>
            </a:r>
            <a:r>
              <a:rPr lang="ru-RU" sz="2000" dirty="0" err="1"/>
              <a:t>виражених</a:t>
            </a:r>
            <a:r>
              <a:rPr lang="ru-RU" sz="2000" dirty="0"/>
              <a:t> </a:t>
            </a:r>
            <a:r>
              <a:rPr lang="ru-RU" sz="2000" dirty="0" err="1"/>
              <a:t>об'єктивних</a:t>
            </a:r>
            <a:r>
              <a:rPr lang="ru-RU" sz="2000" dirty="0"/>
              <a:t> потреб </a:t>
            </a:r>
            <a:r>
              <a:rPr lang="ru-RU" sz="2000" dirty="0" err="1"/>
              <a:t>громадян</a:t>
            </a:r>
            <a:r>
              <a:rPr lang="ru-RU" sz="2000" dirty="0"/>
              <a:t>, </a:t>
            </a:r>
            <a:r>
              <a:rPr lang="ru-RU" sz="2000" dirty="0" err="1"/>
              <a:t>суспільства</a:t>
            </a:r>
            <a:r>
              <a:rPr lang="ru-RU" sz="2000" dirty="0"/>
              <a:t> і </a:t>
            </a:r>
            <a:r>
              <a:rPr lang="ru-RU" sz="2000" dirty="0" err="1"/>
              <a:t>держави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випливають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національних</a:t>
            </a:r>
            <a:r>
              <a:rPr lang="ru-RU" sz="2000" dirty="0"/>
              <a:t> </a:t>
            </a:r>
            <a:r>
              <a:rPr lang="ru-RU" sz="2000" dirty="0" err="1"/>
              <a:t>цінностей</a:t>
            </a:r>
            <a:r>
              <a:rPr lang="ru-RU" sz="2000" dirty="0"/>
              <a:t> і способу </a:t>
            </a:r>
            <a:r>
              <a:rPr lang="ru-RU" sz="2000" dirty="0" err="1"/>
              <a:t>життя</a:t>
            </a:r>
            <a:r>
              <a:rPr lang="ru-RU" sz="2000" dirty="0"/>
              <a:t>, </a:t>
            </a:r>
            <a:r>
              <a:rPr lang="ru-RU" sz="2000" dirty="0" err="1"/>
              <a:t>особливостей</a:t>
            </a:r>
            <a:r>
              <a:rPr lang="ru-RU" sz="2000" dirty="0"/>
              <a:t> </a:t>
            </a:r>
            <a:r>
              <a:rPr lang="ru-RU" sz="2000" dirty="0" err="1"/>
              <a:t>соціально-економічної</a:t>
            </a:r>
            <a:r>
              <a:rPr lang="ru-RU" sz="2000" dirty="0"/>
              <a:t> і </a:t>
            </a:r>
            <a:r>
              <a:rPr lang="ru-RU" sz="2000" dirty="0" err="1"/>
              <a:t>політичної</a:t>
            </a:r>
            <a:r>
              <a:rPr lang="ru-RU" sz="2000" dirty="0"/>
              <a:t> </a:t>
            </a:r>
            <a:r>
              <a:rPr lang="ru-RU" sz="2000" dirty="0" err="1"/>
              <a:t>побудови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,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економічного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, </a:t>
            </a:r>
            <a:r>
              <a:rPr lang="ru-RU" sz="2000" dirty="0" err="1"/>
              <a:t>історичного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 в </a:t>
            </a:r>
            <a:r>
              <a:rPr lang="ru-RU" sz="2000" dirty="0" err="1"/>
              <a:t>міжнародному</a:t>
            </a:r>
            <a:r>
              <a:rPr lang="ru-RU" sz="2000" dirty="0"/>
              <a:t> </a:t>
            </a:r>
            <a:r>
              <a:rPr lang="ru-RU" sz="2000" dirty="0" err="1"/>
              <a:t>поділі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, </a:t>
            </a:r>
            <a:r>
              <a:rPr lang="ru-RU" sz="2000" dirty="0" err="1"/>
              <a:t>специфіки</a:t>
            </a:r>
            <a:r>
              <a:rPr lang="ru-RU" sz="2000" dirty="0"/>
              <a:t> </a:t>
            </a:r>
            <a:r>
              <a:rPr lang="ru-RU" sz="2000" dirty="0" err="1"/>
              <a:t>географічного</a:t>
            </a:r>
            <a:r>
              <a:rPr lang="ru-RU" sz="2000" dirty="0"/>
              <a:t> становища; </a:t>
            </a:r>
            <a:r>
              <a:rPr lang="ru-RU" sz="2000" dirty="0" err="1"/>
              <a:t>тимчасові</a:t>
            </a:r>
            <a:r>
              <a:rPr lang="ru-RU" sz="2000" dirty="0"/>
              <a:t> </a:t>
            </a:r>
            <a:r>
              <a:rPr lang="ru-RU" sz="2000" dirty="0" err="1"/>
              <a:t>національні</a:t>
            </a:r>
            <a:r>
              <a:rPr lang="ru-RU" sz="2000" dirty="0"/>
              <a:t> </a:t>
            </a:r>
            <a:r>
              <a:rPr lang="ru-RU" sz="2000" dirty="0" err="1"/>
              <a:t>інтереси</a:t>
            </a:r>
            <a:r>
              <a:rPr lang="ru-RU" sz="2000" dirty="0"/>
              <a:t> — </a:t>
            </a:r>
            <a:r>
              <a:rPr lang="ru-RU" sz="2000" dirty="0" err="1"/>
              <a:t>національні</a:t>
            </a:r>
            <a:r>
              <a:rPr lang="ru-RU" sz="2000" dirty="0"/>
              <a:t> </a:t>
            </a:r>
            <a:r>
              <a:rPr lang="ru-RU" sz="2000" dirty="0" err="1"/>
              <a:t>інтереси</a:t>
            </a:r>
            <a:r>
              <a:rPr lang="ru-RU" sz="2000" dirty="0"/>
              <a:t>, </a:t>
            </a:r>
            <a:r>
              <a:rPr lang="ru-RU" sz="2000" dirty="0" err="1"/>
              <a:t>зумовлені</a:t>
            </a:r>
            <a:r>
              <a:rPr lang="ru-RU" sz="2000" dirty="0"/>
              <a:t> конкретною </a:t>
            </a:r>
            <a:r>
              <a:rPr lang="ru-RU" sz="2000" dirty="0" err="1"/>
              <a:t>ситуацією</a:t>
            </a:r>
            <a:r>
              <a:rPr lang="ru-RU" sz="2000" dirty="0"/>
              <a:t>; </a:t>
            </a:r>
            <a:r>
              <a:rPr lang="ru-RU" sz="2000" dirty="0" err="1"/>
              <a:t>життєво</a:t>
            </a:r>
            <a:r>
              <a:rPr lang="ru-RU" sz="2000" dirty="0"/>
              <a:t> </a:t>
            </a:r>
            <a:r>
              <a:rPr lang="ru-RU" sz="2000" dirty="0" err="1"/>
              <a:t>важливі</a:t>
            </a:r>
            <a:r>
              <a:rPr lang="ru-RU" sz="2000" dirty="0"/>
              <a:t> </a:t>
            </a:r>
            <a:r>
              <a:rPr lang="ru-RU" sz="2000" dirty="0" err="1"/>
              <a:t>інтереси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— </a:t>
            </a:r>
            <a:r>
              <a:rPr lang="ru-RU" sz="2000" dirty="0" err="1"/>
              <a:t>збереження</a:t>
            </a:r>
            <a:r>
              <a:rPr lang="ru-RU" sz="2000" dirty="0"/>
              <a:t> і </a:t>
            </a:r>
            <a:r>
              <a:rPr lang="ru-RU" sz="2000" dirty="0" err="1"/>
              <a:t>зміцнення</a:t>
            </a:r>
            <a:r>
              <a:rPr lang="ru-RU" sz="2000" dirty="0"/>
              <a:t> </a:t>
            </a:r>
            <a:r>
              <a:rPr lang="ru-RU" sz="2000" dirty="0" err="1"/>
              <a:t>конституційного</a:t>
            </a:r>
            <a:r>
              <a:rPr lang="ru-RU" sz="2000" dirty="0"/>
              <a:t> ладу, </a:t>
            </a:r>
            <a:r>
              <a:rPr lang="ru-RU" sz="2000" dirty="0" err="1"/>
              <a:t>суверенітету</a:t>
            </a:r>
            <a:r>
              <a:rPr lang="ru-RU" sz="2000" dirty="0"/>
              <a:t> і </a:t>
            </a:r>
            <a:r>
              <a:rPr lang="ru-RU" sz="2000" dirty="0" err="1"/>
              <a:t>територіальної</a:t>
            </a:r>
            <a:r>
              <a:rPr lang="ru-RU" sz="2000" dirty="0"/>
              <a:t> </a:t>
            </a:r>
            <a:r>
              <a:rPr lang="ru-RU" sz="2000" dirty="0" err="1"/>
              <a:t>цілісності</a:t>
            </a:r>
            <a:r>
              <a:rPr lang="ru-RU" sz="2000" dirty="0"/>
              <a:t>,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ефективної</a:t>
            </a:r>
            <a:r>
              <a:rPr lang="ru-RU" sz="2000" dirty="0"/>
              <a:t> </a:t>
            </a:r>
            <a:r>
              <a:rPr lang="ru-RU" sz="2000" dirty="0" err="1"/>
              <a:t>зовнішньої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, </a:t>
            </a:r>
            <a:r>
              <a:rPr lang="ru-RU" sz="2000" dirty="0" err="1"/>
              <a:t>налагодження</a:t>
            </a:r>
            <a:r>
              <a:rPr lang="ru-RU" sz="2000" dirty="0"/>
              <a:t> і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ефективної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/>
              <a:t>зв'язків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рівноправного</a:t>
            </a:r>
            <a:r>
              <a:rPr lang="ru-RU" sz="2000" dirty="0"/>
              <a:t> і </a:t>
            </a:r>
            <a:r>
              <a:rPr lang="ru-RU" sz="2000" dirty="0" err="1"/>
              <a:t>взаємовигідного</a:t>
            </a:r>
            <a:r>
              <a:rPr lang="ru-RU" sz="2000" dirty="0"/>
              <a:t> </a:t>
            </a:r>
            <a:r>
              <a:rPr lang="ru-RU" sz="2000" dirty="0" err="1"/>
              <a:t>співробітництва</a:t>
            </a:r>
            <a:r>
              <a:rPr lang="ru-RU" sz="2000" dirty="0"/>
              <a:t>,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здатності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до </a:t>
            </a:r>
            <a:r>
              <a:rPr lang="ru-RU" sz="2000" dirty="0" err="1"/>
              <a:t>стримування</a:t>
            </a:r>
            <a:r>
              <a:rPr lang="ru-RU" sz="2000" dirty="0"/>
              <a:t> і </a:t>
            </a:r>
            <a:r>
              <a:rPr lang="ru-RU" sz="2000" dirty="0" err="1"/>
              <a:t>відбиття</a:t>
            </a:r>
            <a:r>
              <a:rPr lang="ru-RU" sz="2000" dirty="0"/>
              <a:t> будь-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зовнішньої</a:t>
            </a:r>
            <a:r>
              <a:rPr lang="ru-RU" sz="2000" dirty="0"/>
              <a:t> </a:t>
            </a:r>
            <a:r>
              <a:rPr lang="ru-RU" sz="2000" dirty="0" err="1"/>
              <a:t>агресії</a:t>
            </a:r>
            <a:r>
              <a:rPr lang="ru-RU" sz="2000" dirty="0"/>
              <a:t>; </a:t>
            </a:r>
            <a:r>
              <a:rPr lang="ru-RU" sz="2000" dirty="0" err="1"/>
              <a:t>постійні</a:t>
            </a:r>
            <a:r>
              <a:rPr lang="ru-RU" sz="2000" dirty="0"/>
              <a:t> </a:t>
            </a:r>
            <a:r>
              <a:rPr lang="ru-RU" sz="2000" dirty="0" err="1"/>
              <a:t>національні</a:t>
            </a:r>
            <a:r>
              <a:rPr lang="ru-RU" sz="2000" dirty="0"/>
              <a:t> </a:t>
            </a:r>
            <a:r>
              <a:rPr lang="ru-RU" sz="2000" dirty="0" err="1"/>
              <a:t>інтереси</a:t>
            </a:r>
            <a:r>
              <a:rPr lang="ru-RU" sz="2000" dirty="0"/>
              <a:t> — </a:t>
            </a:r>
            <a:r>
              <a:rPr lang="ru-RU" sz="2000" dirty="0" err="1"/>
              <a:t>національні</a:t>
            </a:r>
            <a:r>
              <a:rPr lang="ru-RU" sz="2000" dirty="0"/>
              <a:t> </a:t>
            </a:r>
            <a:r>
              <a:rPr lang="ru-RU" sz="2000" dirty="0" err="1"/>
              <a:t>інтереси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формуються</a:t>
            </a:r>
            <a:r>
              <a:rPr lang="ru-RU" sz="2000" dirty="0"/>
              <a:t>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історичного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геополітичного</a:t>
            </a:r>
            <a:r>
              <a:rPr lang="ru-RU" sz="2000" dirty="0"/>
              <a:t> становища і </a:t>
            </a:r>
            <a:r>
              <a:rPr lang="ru-RU" sz="2000" dirty="0" err="1"/>
              <a:t>оточення</a:t>
            </a:r>
            <a:r>
              <a:rPr lang="ru-RU" sz="2000" dirty="0"/>
              <a:t>, </a:t>
            </a:r>
            <a:r>
              <a:rPr lang="ru-RU" sz="2000" dirty="0" err="1"/>
              <a:t>традицій</a:t>
            </a:r>
            <a:r>
              <a:rPr lang="ru-RU" sz="2000" dirty="0"/>
              <a:t>, </a:t>
            </a:r>
            <a:r>
              <a:rPr lang="ru-RU" sz="2000" dirty="0" err="1"/>
              <a:t>культури</a:t>
            </a:r>
            <a:r>
              <a:rPr lang="ru-RU" sz="2000" dirty="0"/>
              <a:t>, духу народу,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моральних</a:t>
            </a:r>
            <a:r>
              <a:rPr lang="ru-RU" sz="2000" dirty="0"/>
              <a:t> </a:t>
            </a:r>
            <a:r>
              <a:rPr lang="ru-RU" sz="2000" dirty="0" err="1"/>
              <a:t>цінностей</a:t>
            </a:r>
            <a:r>
              <a:rPr lang="ru-RU" sz="2000" dirty="0"/>
              <a:t>, </a:t>
            </a:r>
            <a:r>
              <a:rPr lang="ru-RU" sz="2000" dirty="0" err="1"/>
              <a:t>економічного</a:t>
            </a:r>
            <a:r>
              <a:rPr lang="ru-RU" sz="2000" dirty="0"/>
              <a:t> ладу. </a:t>
            </a:r>
            <a:endParaRPr lang="ru-UA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C91863-E75F-4FE0-9124-3FD923DE6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0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внутренний, темный, окно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96A623D1-D588-4874-AA2A-618AD939B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37" r="208"/>
          <a:stretch/>
        </p:blipFill>
        <p:spPr>
          <a:xfrm>
            <a:off x="137277" y="-343096"/>
            <a:ext cx="121919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8296D-0530-47A3-92E7-79C17B3D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324" y="277576"/>
            <a:ext cx="9484225" cy="1461778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FFFF00"/>
                </a:solidFill>
              </a:rPr>
              <a:t>Провідні</a:t>
            </a:r>
            <a:r>
              <a:rPr lang="ru-RU" sz="3600" b="1" dirty="0">
                <a:solidFill>
                  <a:srgbClr val="FFFF00"/>
                </a:solidFill>
              </a:rPr>
              <a:t> напрямки </a:t>
            </a:r>
            <a:r>
              <a:rPr lang="ru-RU" sz="3600" b="1" dirty="0" err="1">
                <a:solidFill>
                  <a:srgbClr val="FFFF00"/>
                </a:solidFill>
              </a:rPr>
              <a:t>геополітичних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досліджень</a:t>
            </a:r>
            <a:r>
              <a:rPr lang="ru-RU" sz="3600" b="1" dirty="0">
                <a:solidFill>
                  <a:srgbClr val="FFFF00"/>
                </a:solidFill>
              </a:rPr>
              <a:t> (континентальна та </a:t>
            </a:r>
            <a:r>
              <a:rPr lang="ru-RU" sz="3600" b="1" dirty="0" err="1">
                <a:solidFill>
                  <a:srgbClr val="FFFF00"/>
                </a:solidFill>
              </a:rPr>
              <a:t>атлантистська</a:t>
            </a:r>
            <a:r>
              <a:rPr lang="ru-RU" sz="3600" b="1" dirty="0">
                <a:solidFill>
                  <a:srgbClr val="FFFF00"/>
                </a:solidFill>
              </a:rPr>
              <a:t>): </a:t>
            </a:r>
            <a:r>
              <a:rPr lang="ru-RU" sz="3600" b="1" dirty="0" err="1">
                <a:solidFill>
                  <a:srgbClr val="FFFF00"/>
                </a:solidFill>
              </a:rPr>
              <a:t>історія</a:t>
            </a:r>
            <a:r>
              <a:rPr lang="ru-RU" sz="3600" b="1" dirty="0">
                <a:solidFill>
                  <a:srgbClr val="FFFF00"/>
                </a:solidFill>
              </a:rPr>
              <a:t> та </a:t>
            </a:r>
            <a:r>
              <a:rPr lang="ru-RU" sz="3600" b="1" dirty="0" err="1">
                <a:solidFill>
                  <a:srgbClr val="FFFF00"/>
                </a:solidFill>
              </a:rPr>
              <a:t>сучасність</a:t>
            </a:r>
            <a:r>
              <a:rPr lang="ru-RU" sz="3600" b="1" dirty="0">
                <a:solidFill>
                  <a:srgbClr val="FFFF00"/>
                </a:solidFill>
              </a:rPr>
              <a:t>.</a:t>
            </a:r>
            <a:endParaRPr lang="ru-UA" sz="3600" b="1" dirty="0">
              <a:solidFill>
                <a:srgbClr val="FFFF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567825-EFC9-40A0-9CBB-B7991555C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836" y="2750455"/>
            <a:ext cx="9484235" cy="35876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UA" dirty="0"/>
              <a:t>Г</a:t>
            </a:r>
            <a:r>
              <a:rPr lang="ru-RU" dirty="0" err="1"/>
              <a:t>оловним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англосаксонської</a:t>
            </a:r>
            <a:r>
              <a:rPr lang="ru-RU" dirty="0"/>
              <a:t> </a:t>
            </a:r>
            <a:r>
              <a:rPr lang="ru-RU" dirty="0" err="1"/>
              <a:t>геополітики</a:t>
            </a:r>
            <a:r>
              <a:rPr lang="ru-RU" dirty="0"/>
              <a:t> ставив </a:t>
            </a:r>
            <a:r>
              <a:rPr lang="ru-RU" dirty="0" err="1"/>
              <a:t>недопущення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континентального союзу </a:t>
            </a:r>
            <a:r>
              <a:rPr lang="ru-RU" dirty="0" err="1"/>
              <a:t>навколо</a:t>
            </a:r>
            <a:r>
              <a:rPr lang="ru-RU" dirty="0"/>
              <a:t> " </a:t>
            </a:r>
            <a:r>
              <a:rPr lang="ru-RU" dirty="0" err="1"/>
              <a:t>геополітичної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" (</a:t>
            </a:r>
            <a:r>
              <a:rPr lang="ru-RU" dirty="0" err="1"/>
              <a:t>Росії</a:t>
            </a:r>
            <a:r>
              <a:rPr lang="ru-RU" dirty="0"/>
              <a:t>).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відірвати</a:t>
            </a:r>
            <a:r>
              <a:rPr lang="ru-RU" dirty="0"/>
              <a:t> </a:t>
            </a:r>
            <a:r>
              <a:rPr lang="ru-RU" dirty="0" err="1"/>
              <a:t>максимальну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берегових</a:t>
            </a:r>
            <a:r>
              <a:rPr lang="ru-RU" dirty="0"/>
              <a:t> </a:t>
            </a:r>
            <a:r>
              <a:rPr lang="ru-RU" dirty="0" err="1"/>
              <a:t>просторів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євразійського</a:t>
            </a:r>
            <a:r>
              <a:rPr lang="ru-RU" dirty="0"/>
              <a:t> </a:t>
            </a:r>
            <a:r>
              <a:rPr lang="ru-RU" dirty="0" err="1"/>
              <a:t>геополітичного</a:t>
            </a:r>
            <a:r>
              <a:rPr lang="ru-RU" dirty="0"/>
              <a:t> блоку і </a:t>
            </a:r>
            <a:r>
              <a:rPr lang="ru-RU" dirty="0" err="1"/>
              <a:t>поставити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"</a:t>
            </a:r>
            <a:r>
              <a:rPr lang="ru-RU" dirty="0" err="1"/>
              <a:t>острівної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". </a:t>
            </a:r>
            <a:r>
              <a:rPr lang="ru-RU" dirty="0" err="1"/>
              <a:t>Макіндер</a:t>
            </a:r>
            <a:r>
              <a:rPr lang="ru-RU" dirty="0"/>
              <a:t> заклав у </a:t>
            </a:r>
            <a:r>
              <a:rPr lang="ru-RU" dirty="0" err="1"/>
              <a:t>міжнародну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, яка стала через </a:t>
            </a:r>
            <a:r>
              <a:rPr lang="ru-RU" dirty="0" err="1"/>
              <a:t>півстоліття</a:t>
            </a:r>
            <a:r>
              <a:rPr lang="ru-RU" dirty="0"/>
              <a:t> </a:t>
            </a:r>
            <a:r>
              <a:rPr lang="ru-RU" dirty="0" err="1"/>
              <a:t>геополітикою</a:t>
            </a:r>
            <a:r>
              <a:rPr lang="ru-RU" dirty="0"/>
              <a:t> США і НАТО, </a:t>
            </a:r>
            <a:r>
              <a:rPr lang="ru-RU" dirty="0" err="1"/>
              <a:t>засновку</a:t>
            </a:r>
            <a:r>
              <a:rPr lang="ru-RU" dirty="0"/>
              <a:t> </a:t>
            </a:r>
            <a:r>
              <a:rPr lang="ru-RU" dirty="0" err="1"/>
              <a:t>підвалину</a:t>
            </a:r>
            <a:r>
              <a:rPr lang="ru-RU" dirty="0"/>
              <a:t>: будь-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перешкоджати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євразійського</a:t>
            </a:r>
            <a:r>
              <a:rPr lang="ru-RU" dirty="0"/>
              <a:t> блоку,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союзу </a:t>
            </a:r>
            <a:r>
              <a:rPr lang="ru-RU" dirty="0" err="1"/>
              <a:t>Росії</a:t>
            </a:r>
            <a:r>
              <a:rPr lang="ru-RU" dirty="0"/>
              <a:t> і </a:t>
            </a:r>
            <a:r>
              <a:rPr lang="ru-RU" dirty="0" err="1"/>
              <a:t>Німеччини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аполітичному</a:t>
            </a:r>
            <a:r>
              <a:rPr lang="ru-RU" dirty="0"/>
              <a:t> </a:t>
            </a:r>
            <a:r>
              <a:rPr lang="ru-RU" dirty="0" err="1"/>
              <a:t>посиленню</a:t>
            </a:r>
            <a:r>
              <a:rPr lang="ru-RU" dirty="0"/>
              <a:t> й </a:t>
            </a:r>
            <a:r>
              <a:rPr lang="ru-RU" dirty="0" err="1"/>
              <a:t>експансії</a:t>
            </a:r>
            <a:r>
              <a:rPr lang="ru-RU" dirty="0"/>
              <a:t>, </a:t>
            </a:r>
            <a:r>
              <a:rPr lang="ru-RU" dirty="0" err="1"/>
              <a:t>виходу</a:t>
            </a:r>
            <a:r>
              <a:rPr lang="ru-RU" dirty="0"/>
              <a:t> до </a:t>
            </a:r>
            <a:r>
              <a:rPr lang="ru-RU" dirty="0" err="1"/>
              <a:t>морів</a:t>
            </a:r>
            <a:r>
              <a:rPr lang="ru-RU" dirty="0"/>
              <a:t> та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океанів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5984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9CF2A3-2706-49B4-9132-E29F37F2D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37" r="208"/>
          <a:stretch/>
        </p:blipFill>
        <p:spPr>
          <a:xfrm>
            <a:off x="152403" y="0"/>
            <a:ext cx="12191997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120341-176C-40EA-A22F-2AF2A31B7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36" y="3028031"/>
            <a:ext cx="9484235" cy="36465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err="1"/>
              <a:t>Інтелектуальним</a:t>
            </a:r>
            <a:r>
              <a:rPr lang="ru-RU" sz="2000" dirty="0"/>
              <a:t> </a:t>
            </a:r>
            <a:r>
              <a:rPr lang="ru-RU" sz="2000" dirty="0" err="1"/>
              <a:t>творцем</a:t>
            </a:r>
            <a:r>
              <a:rPr lang="ru-RU" sz="2000" dirty="0"/>
              <a:t> </a:t>
            </a:r>
            <a:r>
              <a:rPr lang="ru-RU" sz="2000" dirty="0" err="1"/>
              <a:t>сучасного</a:t>
            </a:r>
            <a:r>
              <a:rPr lang="ru-RU" sz="2000" dirty="0"/>
              <a:t> </a:t>
            </a:r>
            <a:r>
              <a:rPr lang="ru-RU" sz="2000" dirty="0" err="1"/>
              <a:t>атлантизму</a:t>
            </a:r>
            <a:r>
              <a:rPr lang="ru-RU" sz="2000" dirty="0"/>
              <a:t> як </a:t>
            </a:r>
            <a:r>
              <a:rPr lang="ru-RU" sz="2000" dirty="0" err="1"/>
              <a:t>геополітичної</a:t>
            </a:r>
            <a:r>
              <a:rPr lang="ru-RU" sz="2000" dirty="0"/>
              <a:t> та </a:t>
            </a:r>
            <a:r>
              <a:rPr lang="ru-RU" sz="2000" dirty="0" err="1"/>
              <a:t>стратегічної</a:t>
            </a:r>
            <a:r>
              <a:rPr lang="ru-RU" sz="2000" dirty="0"/>
              <a:t> </a:t>
            </a:r>
            <a:r>
              <a:rPr lang="ru-RU" sz="2000" dirty="0" err="1"/>
              <a:t>доктрини</a:t>
            </a:r>
            <a:r>
              <a:rPr lang="ru-RU" sz="2000" dirty="0"/>
              <a:t> </a:t>
            </a:r>
            <a:r>
              <a:rPr lang="ru-RU" sz="2000" dirty="0" err="1"/>
              <a:t>вважають</a:t>
            </a:r>
            <a:r>
              <a:rPr lang="ru-RU" sz="2000" dirty="0"/>
              <a:t> </a:t>
            </a:r>
            <a:r>
              <a:rPr lang="ru-RU" sz="2000" dirty="0" err="1"/>
              <a:t>американського</a:t>
            </a:r>
            <a:r>
              <a:rPr lang="ru-RU" sz="2000" dirty="0"/>
              <a:t> </a:t>
            </a:r>
            <a:r>
              <a:rPr lang="ru-RU" sz="2000" dirty="0" err="1"/>
              <a:t>геополітика</a:t>
            </a:r>
            <a:r>
              <a:rPr lang="ru-RU" sz="2000" dirty="0"/>
              <a:t> </a:t>
            </a:r>
            <a:r>
              <a:rPr lang="ru-RU" sz="2000" dirty="0" err="1"/>
              <a:t>адмірала</a:t>
            </a:r>
            <a:r>
              <a:rPr lang="ru-RU" sz="2000" dirty="0"/>
              <a:t> А. </a:t>
            </a:r>
            <a:r>
              <a:rPr lang="ru-RU" sz="2000" dirty="0" err="1"/>
              <a:t>Мехена</a:t>
            </a:r>
            <a:r>
              <a:rPr lang="ru-RU" sz="2000" dirty="0"/>
              <a:t> з США (1840-1914). Практично у кожному </a:t>
            </a:r>
            <a:r>
              <a:rPr lang="ru-RU" sz="2000" dirty="0" err="1"/>
              <a:t>програмному</a:t>
            </a:r>
            <a:r>
              <a:rPr lang="ru-RU" sz="2000" dirty="0"/>
              <a:t> </a:t>
            </a:r>
            <a:r>
              <a:rPr lang="ru-RU" sz="2000" dirty="0" err="1"/>
              <a:t>виступі</a:t>
            </a:r>
            <a:r>
              <a:rPr lang="ru-RU" sz="2000" dirty="0"/>
              <a:t> </a:t>
            </a:r>
            <a:r>
              <a:rPr lang="ru-RU" sz="2000" dirty="0" err="1"/>
              <a:t>американського</a:t>
            </a:r>
            <a:r>
              <a:rPr lang="ru-RU" sz="2000" dirty="0"/>
              <a:t> </a:t>
            </a:r>
            <a:r>
              <a:rPr lang="ru-RU" sz="2000" dirty="0" err="1"/>
              <a:t>політичного</a:t>
            </a:r>
            <a:r>
              <a:rPr lang="ru-RU" sz="2000" dirty="0"/>
              <a:t> стратега </a:t>
            </a:r>
            <a:r>
              <a:rPr lang="ru-RU" sz="2000" dirty="0" err="1"/>
              <a:t>мовиться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голова США у </a:t>
            </a:r>
            <a:r>
              <a:rPr lang="ru-RU" sz="2000" dirty="0" err="1"/>
              <a:t>Європі</a:t>
            </a:r>
            <a:r>
              <a:rPr lang="ru-RU" sz="2000" dirty="0"/>
              <a:t>, а </a:t>
            </a:r>
            <a:r>
              <a:rPr lang="ru-RU" sz="2000" dirty="0" err="1"/>
              <a:t>живіт</a:t>
            </a:r>
            <a:r>
              <a:rPr lang="ru-RU" sz="2000" dirty="0"/>
              <a:t> у </a:t>
            </a:r>
            <a:r>
              <a:rPr lang="ru-RU" sz="2000" dirty="0" err="1"/>
              <a:t>Латинській</a:t>
            </a:r>
            <a:r>
              <a:rPr lang="ru-RU" sz="2000" dirty="0"/>
              <a:t> </a:t>
            </a:r>
            <a:r>
              <a:rPr lang="ru-RU" sz="2000" dirty="0" err="1"/>
              <a:t>Америці</a:t>
            </a:r>
            <a:r>
              <a:rPr lang="ru-RU" sz="2000" dirty="0"/>
              <a:t>. Свою доктрину "</a:t>
            </a:r>
            <a:r>
              <a:rPr lang="ru-RU" sz="2000" dirty="0" err="1"/>
              <a:t>морської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" </a:t>
            </a:r>
            <a:r>
              <a:rPr lang="ru-RU" sz="2000" dirty="0" err="1"/>
              <a:t>Мехен</a:t>
            </a:r>
            <a:r>
              <a:rPr lang="ru-RU" sz="2000" dirty="0"/>
              <a:t> </a:t>
            </a:r>
            <a:r>
              <a:rPr lang="ru-RU" sz="2000" dirty="0" err="1"/>
              <a:t>виклав</a:t>
            </a:r>
            <a:r>
              <a:rPr lang="ru-RU" sz="2000" dirty="0"/>
              <a:t> у </a:t>
            </a:r>
            <a:r>
              <a:rPr lang="ru-RU" sz="2000" dirty="0" err="1"/>
              <a:t>праці</a:t>
            </a:r>
            <a:r>
              <a:rPr lang="ru-RU" sz="2000" dirty="0"/>
              <a:t> "</a:t>
            </a:r>
            <a:r>
              <a:rPr lang="ru-RU" sz="2000" dirty="0" err="1"/>
              <a:t>Зацікавленість</a:t>
            </a:r>
            <a:r>
              <a:rPr lang="ru-RU" sz="2000" dirty="0"/>
              <a:t> Америки в </a:t>
            </a:r>
            <a:r>
              <a:rPr lang="ru-RU" sz="2000" dirty="0" err="1"/>
              <a:t>морській</a:t>
            </a:r>
            <a:r>
              <a:rPr lang="ru-RU" sz="2000" dirty="0"/>
              <a:t> </a:t>
            </a:r>
            <a:r>
              <a:rPr lang="ru-RU" sz="2000" dirty="0" err="1"/>
              <a:t>силі</a:t>
            </a:r>
            <a:r>
              <a:rPr lang="ru-RU" sz="2000" dirty="0"/>
              <a:t> </a:t>
            </a:r>
            <a:r>
              <a:rPr lang="ru-RU" sz="2000" dirty="0" err="1"/>
              <a:t>нині</a:t>
            </a:r>
            <a:r>
              <a:rPr lang="ru-RU" sz="2000" dirty="0"/>
              <a:t> й у </a:t>
            </a:r>
            <a:r>
              <a:rPr lang="ru-RU" sz="2000" dirty="0" err="1"/>
              <a:t>майбутньому</a:t>
            </a:r>
            <a:r>
              <a:rPr lang="ru-RU" sz="2000" dirty="0"/>
              <a:t>". </a:t>
            </a:r>
            <a:r>
              <a:rPr lang="ru-RU" sz="2000" dirty="0" err="1"/>
              <a:t>Поняття</a:t>
            </a:r>
            <a:r>
              <a:rPr lang="ru-RU" sz="2000" dirty="0"/>
              <a:t> "</a:t>
            </a:r>
            <a:r>
              <a:rPr lang="ru-RU" sz="2000" dirty="0" err="1"/>
              <a:t>морська</a:t>
            </a:r>
            <a:r>
              <a:rPr lang="ru-RU" sz="2000" dirty="0"/>
              <a:t> </a:t>
            </a:r>
            <a:r>
              <a:rPr lang="ru-RU" sz="2000" dirty="0" err="1"/>
              <a:t>могутність</a:t>
            </a:r>
            <a:r>
              <a:rPr lang="ru-RU" sz="2000" dirty="0"/>
              <a:t>" заснована на </a:t>
            </a:r>
            <a:r>
              <a:rPr lang="ru-RU" sz="2000" dirty="0" err="1"/>
              <a:t>визнанні</a:t>
            </a:r>
            <a:r>
              <a:rPr lang="ru-RU" sz="2000" dirty="0"/>
              <a:t> </a:t>
            </a:r>
            <a:r>
              <a:rPr lang="ru-RU" sz="2000" dirty="0" err="1"/>
              <a:t>суттєвого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для </a:t>
            </a:r>
            <a:r>
              <a:rPr lang="ru-RU" sz="2000" dirty="0" err="1"/>
              <a:t>американської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</a:t>
            </a:r>
            <a:r>
              <a:rPr lang="ru-RU" sz="2000" dirty="0" err="1"/>
              <a:t>свободи</a:t>
            </a:r>
            <a:r>
              <a:rPr lang="ru-RU" sz="2000" dirty="0"/>
              <a:t> "</a:t>
            </a:r>
            <a:r>
              <a:rPr lang="ru-RU" sz="2000" dirty="0" err="1"/>
              <a:t>морської</a:t>
            </a:r>
            <a:r>
              <a:rPr lang="ru-RU" sz="2000" dirty="0"/>
              <a:t> </a:t>
            </a:r>
            <a:r>
              <a:rPr lang="ru-RU" sz="2000" dirty="0" err="1"/>
              <a:t>торгівлі</a:t>
            </a:r>
            <a:r>
              <a:rPr lang="ru-RU" sz="2000" dirty="0"/>
              <a:t>", а </a:t>
            </a:r>
            <a:r>
              <a:rPr lang="ru-RU" sz="2000" dirty="0" err="1"/>
              <a:t>військово-морський</a:t>
            </a:r>
            <a:r>
              <a:rPr lang="ru-RU" sz="2000" dirty="0"/>
              <a:t> флот є </a:t>
            </a:r>
            <a:r>
              <a:rPr lang="ru-RU" sz="2000" dirty="0" err="1"/>
              <a:t>лише</a:t>
            </a:r>
            <a:r>
              <a:rPr lang="ru-RU" sz="2000" dirty="0"/>
              <a:t> гарантом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торгівлі</a:t>
            </a:r>
            <a:r>
              <a:rPr lang="ru-RU" sz="2000" dirty="0"/>
              <a:t>." </a:t>
            </a:r>
            <a:r>
              <a:rPr lang="ru-RU" sz="2000" dirty="0" err="1"/>
              <a:t>Морська</a:t>
            </a:r>
            <a:r>
              <a:rPr lang="ru-RU" sz="2000" dirty="0"/>
              <a:t> сила" є </a:t>
            </a:r>
            <a:r>
              <a:rPr lang="ru-RU" sz="2000" dirty="0" err="1"/>
              <a:t>особливим</a:t>
            </a:r>
            <a:r>
              <a:rPr lang="ru-RU" sz="2000" dirty="0"/>
              <a:t> типом </a:t>
            </a:r>
            <a:r>
              <a:rPr lang="ru-RU" sz="2000" dirty="0" err="1"/>
              <a:t>цивілізації</a:t>
            </a:r>
            <a:r>
              <a:rPr lang="ru-RU" sz="2000" dirty="0"/>
              <a:t> - </a:t>
            </a:r>
            <a:r>
              <a:rPr lang="ru-RU" sz="2000" dirty="0" err="1"/>
              <a:t>найкращим</a:t>
            </a:r>
            <a:r>
              <a:rPr lang="ru-RU" sz="2000" dirty="0"/>
              <a:t> і </a:t>
            </a:r>
            <a:r>
              <a:rPr lang="ru-RU" sz="2000" dirty="0" err="1"/>
              <a:t>найефективнішим</a:t>
            </a:r>
            <a:r>
              <a:rPr lang="ru-RU" sz="2000" dirty="0"/>
              <a:t>. </a:t>
            </a:r>
            <a:r>
              <a:rPr lang="ru-RU" sz="2000" dirty="0" err="1"/>
              <a:t>Мехен</a:t>
            </a:r>
            <a:r>
              <a:rPr lang="ru-RU" sz="2000" dirty="0"/>
              <a:t> </a:t>
            </a:r>
            <a:r>
              <a:rPr lang="ru-RU" sz="2000" dirty="0" err="1"/>
              <a:t>вважав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у </a:t>
            </a:r>
            <a:r>
              <a:rPr lang="ru-RU" sz="2000" dirty="0" err="1"/>
              <a:t>цивілізаційному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США </a:t>
            </a:r>
            <a:r>
              <a:rPr lang="ru-RU" sz="2000" dirty="0" err="1"/>
              <a:t>відведена</a:t>
            </a:r>
            <a:r>
              <a:rPr lang="ru-RU" sz="2000" dirty="0"/>
              <a:t> " </a:t>
            </a:r>
            <a:r>
              <a:rPr lang="ru-RU" sz="2000" dirty="0" err="1"/>
              <a:t>морська</a:t>
            </a:r>
            <a:r>
              <a:rPr lang="ru-RU" sz="2000" dirty="0"/>
              <a:t> доля ", яка 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в </a:t>
            </a:r>
            <a:r>
              <a:rPr lang="ru-RU" sz="2000" dirty="0" err="1"/>
              <a:t>стратегічній</a:t>
            </a:r>
            <a:r>
              <a:rPr lang="ru-RU" sz="2000" dirty="0"/>
              <a:t> </a:t>
            </a:r>
            <a:r>
              <a:rPr lang="ru-RU" sz="2000" dirty="0" err="1"/>
              <a:t>інтеграції</a:t>
            </a:r>
            <a:r>
              <a:rPr lang="ru-RU" sz="2000" dirty="0"/>
              <a:t> </a:t>
            </a:r>
            <a:r>
              <a:rPr lang="ru-RU" sz="2000" dirty="0" err="1"/>
              <a:t>усього</a:t>
            </a:r>
            <a:r>
              <a:rPr lang="ru-RU" sz="2000" dirty="0"/>
              <a:t> </a:t>
            </a:r>
            <a:r>
              <a:rPr lang="ru-RU" sz="2000" dirty="0" err="1"/>
              <a:t>Американського</a:t>
            </a:r>
            <a:r>
              <a:rPr lang="ru-RU" sz="2000" dirty="0"/>
              <a:t> континенту, а </a:t>
            </a:r>
            <a:r>
              <a:rPr lang="ru-RU" sz="2000" dirty="0" err="1"/>
              <a:t>потім</a:t>
            </a:r>
            <a:r>
              <a:rPr lang="ru-RU" sz="2000" dirty="0"/>
              <a:t> у </a:t>
            </a:r>
            <a:r>
              <a:rPr lang="ru-RU" sz="2000" dirty="0" err="1"/>
              <a:t>встановленні</a:t>
            </a:r>
            <a:r>
              <a:rPr lang="ru-RU" sz="2000" dirty="0"/>
              <a:t> </a:t>
            </a:r>
            <a:r>
              <a:rPr lang="ru-RU" sz="2000" dirty="0" err="1"/>
              <a:t>світового</a:t>
            </a:r>
            <a:r>
              <a:rPr lang="ru-RU" sz="2000" dirty="0"/>
              <a:t> </a:t>
            </a:r>
            <a:r>
              <a:rPr lang="ru-RU" sz="2000" dirty="0" err="1"/>
              <a:t>панування</a:t>
            </a:r>
            <a:r>
              <a:rPr lang="ru-RU" sz="2000" dirty="0"/>
              <a:t> США. Головну </a:t>
            </a:r>
            <a:r>
              <a:rPr lang="ru-RU" sz="2000" dirty="0" err="1"/>
              <a:t>небезпеку</a:t>
            </a:r>
            <a:r>
              <a:rPr lang="ru-RU" sz="2000" dirty="0"/>
              <a:t> для "</a:t>
            </a:r>
            <a:r>
              <a:rPr lang="ru-RU" sz="2000" dirty="0" err="1"/>
              <a:t>морської</a:t>
            </a:r>
            <a:r>
              <a:rPr lang="ru-RU" sz="2000" dirty="0"/>
              <a:t> </a:t>
            </a:r>
            <a:r>
              <a:rPr lang="ru-RU" sz="2000" dirty="0" err="1"/>
              <a:t>цивілізації</a:t>
            </a:r>
            <a:r>
              <a:rPr lang="ru-RU" sz="2000" dirty="0"/>
              <a:t>" </a:t>
            </a:r>
            <a:r>
              <a:rPr lang="ru-RU" sz="2000" dirty="0" err="1"/>
              <a:t>складають</a:t>
            </a:r>
            <a:r>
              <a:rPr lang="ru-RU" sz="2000" dirty="0"/>
              <a:t> </a:t>
            </a:r>
            <a:r>
              <a:rPr lang="ru-RU" sz="2000" dirty="0" err="1"/>
              <a:t>континентальні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</a:t>
            </a:r>
            <a:r>
              <a:rPr lang="ru-RU" sz="2000" dirty="0" err="1"/>
              <a:t>Євразії</a:t>
            </a:r>
            <a:r>
              <a:rPr lang="ru-RU" sz="2000" dirty="0"/>
              <a:t> - </a:t>
            </a:r>
            <a:r>
              <a:rPr lang="ru-RU" sz="2000" dirty="0" err="1"/>
              <a:t>Росія</a:t>
            </a:r>
            <a:r>
              <a:rPr lang="ru-RU" sz="2000" dirty="0"/>
              <a:t> і Китай, а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Німеччина</a:t>
            </a:r>
            <a:r>
              <a:rPr lang="ru-RU" sz="2000" dirty="0"/>
              <a:t>. </a:t>
            </a:r>
            <a:r>
              <a:rPr lang="ru-RU" sz="2000" dirty="0" err="1"/>
              <a:t>Боротьба</a:t>
            </a:r>
            <a:r>
              <a:rPr lang="ru-RU" sz="2000" dirty="0"/>
              <a:t> з континентальною </a:t>
            </a:r>
            <a:r>
              <a:rPr lang="ru-RU" sz="2000" dirty="0" err="1"/>
              <a:t>масою</a:t>
            </a:r>
            <a:r>
              <a:rPr lang="ru-RU" sz="2000" dirty="0"/>
              <a:t> </a:t>
            </a:r>
            <a:r>
              <a:rPr lang="ru-RU" sz="2000" dirty="0" err="1"/>
              <a:t>Російської</a:t>
            </a:r>
            <a:r>
              <a:rPr lang="ru-RU" sz="2000" dirty="0"/>
              <a:t> </a:t>
            </a:r>
            <a:r>
              <a:rPr lang="ru-RU" sz="2000" dirty="0" err="1"/>
              <a:t>імперії</a:t>
            </a:r>
            <a:r>
              <a:rPr lang="ru-RU" sz="2000" dirty="0"/>
              <a:t> </a:t>
            </a:r>
            <a:r>
              <a:rPr lang="ru-RU" sz="2000" dirty="0" err="1"/>
              <a:t>визначалася</a:t>
            </a:r>
            <a:r>
              <a:rPr lang="ru-RU" sz="2000" dirty="0"/>
              <a:t> для </a:t>
            </a:r>
            <a:r>
              <a:rPr lang="ru-RU" sz="2000" dirty="0" err="1"/>
              <a:t>морської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Америки </a:t>
            </a:r>
            <a:r>
              <a:rPr lang="ru-RU" sz="2000" dirty="0" err="1"/>
              <a:t>головним</a:t>
            </a:r>
            <a:r>
              <a:rPr lang="ru-RU" sz="2000" dirty="0"/>
              <a:t> </a:t>
            </a:r>
            <a:r>
              <a:rPr lang="ru-RU" sz="2000" dirty="0" err="1"/>
              <a:t>стратегічним</a:t>
            </a:r>
            <a:r>
              <a:rPr lang="ru-RU" sz="2000" dirty="0"/>
              <a:t> </a:t>
            </a:r>
            <a:r>
              <a:rPr lang="ru-RU" sz="2000" dirty="0" err="1"/>
              <a:t>завданням</a:t>
            </a:r>
            <a:r>
              <a:rPr lang="ru-RU" sz="2000" dirty="0"/>
              <a:t>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2758255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24F7C-4CDD-4F7F-9023-376D5AB8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FFFF00"/>
                </a:solidFill>
              </a:rPr>
              <a:t>Феномен </a:t>
            </a:r>
            <a:r>
              <a:rPr lang="ru-RU" sz="3100" b="1" i="1" dirty="0" err="1">
                <a:solidFill>
                  <a:srgbClr val="FFFF00"/>
                </a:solidFill>
              </a:rPr>
              <a:t>наддержавності</a:t>
            </a:r>
            <a:r>
              <a:rPr lang="ru-RU" sz="3100" b="1" i="1" dirty="0">
                <a:solidFill>
                  <a:srgbClr val="FFFF00"/>
                </a:solidFill>
              </a:rPr>
              <a:t>, </a:t>
            </a:r>
            <a:r>
              <a:rPr lang="ru-RU" sz="3100" b="1" i="1" dirty="0" err="1">
                <a:solidFill>
                  <a:srgbClr val="FFFF00"/>
                </a:solidFill>
              </a:rPr>
              <a:t>гегемонізму</a:t>
            </a:r>
            <a:r>
              <a:rPr lang="ru-RU" sz="3100" b="1" i="1" dirty="0">
                <a:solidFill>
                  <a:srgbClr val="FFFF00"/>
                </a:solidFill>
              </a:rPr>
              <a:t>, глобального </a:t>
            </a:r>
            <a:r>
              <a:rPr lang="ru-RU" sz="3100" b="1" i="1" dirty="0" err="1">
                <a:solidFill>
                  <a:srgbClr val="FFFF00"/>
                </a:solidFill>
              </a:rPr>
              <a:t>панування</a:t>
            </a:r>
            <a:r>
              <a:rPr lang="ru-RU" sz="3100" b="1" i="1" dirty="0">
                <a:solidFill>
                  <a:srgbClr val="FFFF00"/>
                </a:solidFill>
              </a:rPr>
              <a:t> та </a:t>
            </a:r>
            <a:r>
              <a:rPr lang="ru-RU" sz="3100" b="1" i="1" dirty="0" err="1">
                <a:solidFill>
                  <a:srgbClr val="FFFF00"/>
                </a:solidFill>
              </a:rPr>
              <a:t>лідерства</a:t>
            </a:r>
            <a:r>
              <a:rPr lang="ru-RU" sz="3100" b="1" i="1" dirty="0">
                <a:solidFill>
                  <a:srgbClr val="FFFF00"/>
                </a:solidFill>
              </a:rPr>
              <a:t>, </a:t>
            </a:r>
            <a:r>
              <a:rPr lang="ru-RU" sz="3100" b="1" i="1" dirty="0" err="1">
                <a:solidFill>
                  <a:srgbClr val="FFFF00"/>
                </a:solidFill>
              </a:rPr>
              <a:t>геополітичної</a:t>
            </a:r>
            <a:r>
              <a:rPr lang="ru-RU" sz="3100" b="1" i="1" dirty="0">
                <a:solidFill>
                  <a:srgbClr val="FFFF00"/>
                </a:solidFill>
              </a:rPr>
              <a:t> </a:t>
            </a:r>
            <a:r>
              <a:rPr lang="ru-RU" sz="3100" b="1" i="1" dirty="0" err="1">
                <a:solidFill>
                  <a:srgbClr val="FFFF00"/>
                </a:solidFill>
              </a:rPr>
              <a:t>конфронтації</a:t>
            </a:r>
            <a:r>
              <a:rPr lang="ru-RU" sz="3100" b="1" i="1" dirty="0">
                <a:solidFill>
                  <a:srgbClr val="FFFF00"/>
                </a:solidFill>
              </a:rPr>
              <a:t> та </a:t>
            </a:r>
            <a:r>
              <a:rPr lang="ru-RU" sz="3100" b="1" i="1" dirty="0" err="1">
                <a:solidFill>
                  <a:srgbClr val="FFFF00"/>
                </a:solidFill>
              </a:rPr>
              <a:t>ізоляції</a:t>
            </a:r>
            <a:r>
              <a:rPr lang="ru-RU" sz="3100" b="1" i="1" dirty="0">
                <a:solidFill>
                  <a:srgbClr val="FFFF00"/>
                </a:solidFill>
              </a:rPr>
              <a:t>.</a:t>
            </a:r>
            <a:br>
              <a:rPr lang="ru-RU" sz="2400" dirty="0"/>
            </a:br>
            <a:br>
              <a:rPr lang="ru-RU" sz="2400" dirty="0"/>
            </a:br>
            <a:endParaRPr lang="ru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0F50F-14C6-4C04-AFD7-4FA007A8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FFFF00"/>
                </a:solidFill>
              </a:rPr>
              <a:t>Наддержа́вність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наднаціона́льність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1800" dirty="0"/>
              <a:t>— </a:t>
            </a:r>
            <a:r>
              <a:rPr lang="ru-RU" sz="1800" dirty="0" err="1"/>
              <a:t>правова</a:t>
            </a:r>
            <a:r>
              <a:rPr lang="ru-RU" sz="1800" dirty="0"/>
              <a:t> </a:t>
            </a:r>
            <a:r>
              <a:rPr lang="ru-RU" sz="1800" dirty="0" err="1"/>
              <a:t>якість</a:t>
            </a:r>
            <a:r>
              <a:rPr lang="ru-RU" sz="1800" dirty="0"/>
              <a:t> </a:t>
            </a:r>
            <a:r>
              <a:rPr lang="ru-RU" sz="1800" dirty="0" err="1"/>
              <a:t>міжнародної</a:t>
            </a:r>
            <a:r>
              <a:rPr lang="ru-RU" sz="1800" dirty="0"/>
              <a:t> </a:t>
            </a:r>
            <a:r>
              <a:rPr lang="ru-RU" sz="1800" dirty="0" err="1"/>
              <a:t>організації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дозволяє</a:t>
            </a:r>
            <a:r>
              <a:rPr lang="ru-RU" sz="1800" dirty="0"/>
              <a:t> </a:t>
            </a:r>
            <a:r>
              <a:rPr lang="ru-RU" sz="1800" dirty="0" err="1"/>
              <a:t>їй</a:t>
            </a:r>
            <a:r>
              <a:rPr lang="ru-RU" sz="1800" dirty="0"/>
              <a:t>, </a:t>
            </a:r>
            <a:r>
              <a:rPr lang="ru-RU" sz="1800" dirty="0" err="1"/>
              <a:t>відповідно</a:t>
            </a:r>
            <a:r>
              <a:rPr lang="ru-RU" sz="1800" dirty="0"/>
              <a:t> до </a:t>
            </a:r>
            <a:r>
              <a:rPr lang="ru-RU" sz="1800" dirty="0" err="1"/>
              <a:t>затвердженої</a:t>
            </a:r>
            <a:r>
              <a:rPr lang="ru-RU" sz="1800" dirty="0"/>
              <a:t> державами-членами </a:t>
            </a:r>
            <a:r>
              <a:rPr lang="ru-RU" sz="1800" dirty="0" err="1"/>
              <a:t>процедури</a:t>
            </a:r>
            <a:r>
              <a:rPr lang="ru-RU" sz="1800" dirty="0"/>
              <a:t>, </a:t>
            </a:r>
            <a:r>
              <a:rPr lang="ru-RU" sz="1800" dirty="0" err="1"/>
              <a:t>приймати</a:t>
            </a:r>
            <a:r>
              <a:rPr lang="ru-RU" sz="1800" dirty="0"/>
              <a:t> </a:t>
            </a:r>
            <a:r>
              <a:rPr lang="ru-RU" sz="1800" dirty="0" err="1"/>
              <a:t>рішення</a:t>
            </a:r>
            <a:r>
              <a:rPr lang="ru-RU" sz="1800" dirty="0"/>
              <a:t> </a:t>
            </a:r>
            <a:r>
              <a:rPr lang="ru-RU" sz="1800" dirty="0" err="1"/>
              <a:t>обов'язкового</a:t>
            </a:r>
            <a:r>
              <a:rPr lang="ru-RU" sz="1800" dirty="0"/>
              <a:t> характеру, в тому </a:t>
            </a:r>
            <a:r>
              <a:rPr lang="ru-RU" sz="1800" dirty="0" err="1"/>
              <a:t>числі</a:t>
            </a:r>
            <a:r>
              <a:rPr lang="ru-RU" sz="1800" dirty="0"/>
              <a:t> без </a:t>
            </a:r>
            <a:r>
              <a:rPr lang="ru-RU" sz="1800" dirty="0" err="1"/>
              <a:t>прямої</a:t>
            </a:r>
            <a:r>
              <a:rPr lang="ru-RU" sz="1800" dirty="0"/>
              <a:t> </a:t>
            </a:r>
            <a:r>
              <a:rPr lang="ru-RU" sz="1800" dirty="0" err="1"/>
              <a:t>згоди</a:t>
            </a:r>
            <a:r>
              <a:rPr lang="ru-RU" sz="1800" dirty="0"/>
              <a:t> на те </a:t>
            </a:r>
            <a:r>
              <a:rPr lang="ru-RU" sz="1800" dirty="0" err="1"/>
              <a:t>зацікавленої</a:t>
            </a:r>
            <a:r>
              <a:rPr lang="ru-RU" sz="1800" dirty="0"/>
              <a:t> </a:t>
            </a:r>
            <a:r>
              <a:rPr lang="ru-RU" sz="1800" dirty="0" err="1"/>
              <a:t>держави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err="1"/>
              <a:t>Наддержавність</a:t>
            </a:r>
            <a:r>
              <a:rPr lang="ru-RU" sz="1800" dirty="0"/>
              <a:t> </a:t>
            </a:r>
            <a:r>
              <a:rPr lang="ru-RU" sz="1800" dirty="0" err="1"/>
              <a:t>виникає</a:t>
            </a:r>
            <a:r>
              <a:rPr lang="ru-RU" sz="1800" dirty="0"/>
              <a:t> на </a:t>
            </a:r>
            <a:r>
              <a:rPr lang="ru-RU" sz="1800" dirty="0" err="1"/>
              <a:t>етапі</a:t>
            </a:r>
            <a:r>
              <a:rPr lang="ru-RU" sz="1800" dirty="0"/>
              <a:t> </a:t>
            </a:r>
            <a:r>
              <a:rPr lang="ru-RU" sz="1800" dirty="0" err="1"/>
              <a:t>реалізації</a:t>
            </a:r>
            <a:r>
              <a:rPr lang="ru-RU" sz="1800" dirty="0"/>
              <a:t> </a:t>
            </a:r>
            <a:r>
              <a:rPr lang="ru-RU" sz="1800" dirty="0" err="1"/>
              <a:t>цілей</a:t>
            </a:r>
            <a:r>
              <a:rPr lang="ru-RU" sz="1800" dirty="0"/>
              <a:t> і </a:t>
            </a:r>
            <a:r>
              <a:rPr lang="ru-RU" sz="1800" dirty="0" err="1"/>
              <a:t>завдань</a:t>
            </a:r>
            <a:r>
              <a:rPr lang="ru-RU" sz="1800" dirty="0"/>
              <a:t> </a:t>
            </a:r>
            <a:r>
              <a:rPr lang="ru-RU" sz="1800" dirty="0" err="1"/>
              <a:t>міжнародної</a:t>
            </a:r>
            <a:r>
              <a:rPr lang="ru-RU" sz="1800" dirty="0"/>
              <a:t> </a:t>
            </a:r>
            <a:r>
              <a:rPr lang="ru-RU" sz="1800" dirty="0" err="1"/>
              <a:t>організації</a:t>
            </a:r>
            <a:r>
              <a:rPr lang="ru-RU" sz="1800" dirty="0"/>
              <a:t>, </a:t>
            </a:r>
            <a:r>
              <a:rPr lang="ru-RU" sz="1800" dirty="0" err="1"/>
              <a:t>встановлених</a:t>
            </a:r>
            <a:r>
              <a:rPr lang="ru-RU" sz="1800" dirty="0"/>
              <a:t> в </a:t>
            </a:r>
            <a:r>
              <a:rPr lang="ru-RU" sz="1800" dirty="0" err="1"/>
              <a:t>установчому</a:t>
            </a:r>
            <a:r>
              <a:rPr lang="ru-RU" sz="1800" dirty="0"/>
              <a:t> </a:t>
            </a:r>
            <a:r>
              <a:rPr lang="ru-RU" sz="1800" dirty="0" err="1"/>
              <a:t>договорі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міжнародних</a:t>
            </a:r>
            <a:r>
              <a:rPr lang="ru-RU" sz="1800" dirty="0"/>
              <a:t> договорах </a:t>
            </a:r>
            <a:r>
              <a:rPr lang="ru-RU" sz="1800" dirty="0" err="1"/>
              <a:t>організації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err="1"/>
              <a:t>Суверенні</a:t>
            </a:r>
            <a:r>
              <a:rPr lang="ru-RU" sz="1800" dirty="0"/>
              <a:t> </a:t>
            </a:r>
            <a:r>
              <a:rPr lang="ru-RU" sz="1800" dirty="0" err="1"/>
              <a:t>держави</a:t>
            </a:r>
            <a:r>
              <a:rPr lang="ru-RU" sz="1800" dirty="0"/>
              <a:t>-члени </a:t>
            </a:r>
            <a:r>
              <a:rPr lang="ru-RU" sz="1800" dirty="0" err="1"/>
              <a:t>закріплюють</a:t>
            </a:r>
            <a:r>
              <a:rPr lang="ru-RU" sz="1800" dirty="0"/>
              <a:t> у </a:t>
            </a:r>
            <a:r>
              <a:rPr lang="ru-RU" sz="1800" dirty="0" err="1"/>
              <a:t>своєму</a:t>
            </a:r>
            <a:r>
              <a:rPr lang="ru-RU" sz="1800" dirty="0"/>
              <a:t> </a:t>
            </a:r>
            <a:r>
              <a:rPr lang="ru-RU" sz="1800" dirty="0" err="1"/>
              <a:t>законодавстві</a:t>
            </a:r>
            <a:r>
              <a:rPr lang="ru-RU" sz="1800" dirty="0"/>
              <a:t> </a:t>
            </a:r>
            <a:r>
              <a:rPr lang="ru-RU" sz="1800" dirty="0" err="1"/>
              <a:t>положення</a:t>
            </a:r>
            <a:r>
              <a:rPr lang="ru-RU" sz="1800" dirty="0"/>
              <a:t> про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/>
              <a:t>покладання</a:t>
            </a:r>
            <a:r>
              <a:rPr lang="ru-RU" sz="1800" dirty="0"/>
              <a:t> </a:t>
            </a:r>
            <a:r>
              <a:rPr lang="ru-RU" sz="1800" dirty="0" err="1"/>
              <a:t>державних</a:t>
            </a:r>
            <a:r>
              <a:rPr lang="ru-RU" sz="1800" dirty="0"/>
              <a:t> прав на </a:t>
            </a:r>
            <a:r>
              <a:rPr lang="ru-RU" sz="1800" dirty="0" err="1"/>
              <a:t>міжнародну</a:t>
            </a:r>
            <a:r>
              <a:rPr lang="ru-RU" sz="1800" dirty="0"/>
              <a:t> </a:t>
            </a:r>
            <a:r>
              <a:rPr lang="ru-RU" sz="1800" dirty="0" err="1"/>
              <a:t>організацію</a:t>
            </a:r>
            <a:endParaRPr lang="ru-UA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FDBC9B-03D0-4B0F-A786-B16FC3758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3" r="36377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50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A6F1AC-9E18-41B5-AA38-07F38BA95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54786"/>
            <a:ext cx="12191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2E68DFE-6E72-4C87-8FE8-AE8649EB9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 err="1">
                <a:solidFill>
                  <a:srgbClr val="FFFF00"/>
                </a:solidFill>
              </a:rPr>
              <a:t>Гегемонізм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гр.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hehemonia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керівництво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панування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) —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претензія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якоїсь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соціальної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групи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верстви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класу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політичної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сили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держави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(на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міжнародній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арені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)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керівну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роль у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суспільному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процесі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прагнення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примусового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встановлення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диктату,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нав'язування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іншим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своєї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політики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єдиних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всіх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ідеалів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цінностей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намагання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одноособово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вирішувати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питання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стосуються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всіх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видаючи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себе за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представника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загального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інтересу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Амбіція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верховенства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внутрішньо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притаманна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всім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суб'єктам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політичних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відносин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Гегемонізм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був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властивий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Давнім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Афінам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Македонії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Стародавньому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Риму,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Британській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Російській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імперії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формуванні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імперій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національних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держав.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Політика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диктатури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пролетаріату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відноситься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явища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гегемонії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коли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гегемонія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однієї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верстви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суспільства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здобувається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рахунок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вилучення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політичного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життя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інших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верств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суспільства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обмеження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прав і свобод. У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сучасних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міжнародних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відносинах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у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внутрішньодержавних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справах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формується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усвідомлення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неприйнятності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гегемонізму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міжнародних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відносинах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UA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95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880F573-B8C8-4696-B005-B12FA89A4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6" y="2391983"/>
            <a:ext cx="6095848" cy="496252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геополітичні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відносини</a:t>
            </a:r>
            <a:r>
              <a:rPr lang="ru-RU" sz="2600" dirty="0">
                <a:solidFill>
                  <a:srgbClr val="000000"/>
                </a:solidFill>
              </a:rPr>
              <a:t> у </a:t>
            </a:r>
            <a:r>
              <a:rPr lang="ru-RU" sz="2600" dirty="0" err="1">
                <a:solidFill>
                  <a:srgbClr val="000000"/>
                </a:solidFill>
              </a:rPr>
              <a:t>світі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характеризуються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загостренням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боротьби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різного</a:t>
            </a:r>
            <a:r>
              <a:rPr lang="ru-RU" sz="2600" dirty="0">
                <a:solidFill>
                  <a:srgbClr val="000000"/>
                </a:solidFill>
              </a:rPr>
              <a:t> роду </a:t>
            </a:r>
            <a:r>
              <a:rPr lang="ru-RU" sz="2600" dirty="0" err="1">
                <a:solidFill>
                  <a:srgbClr val="000000"/>
                </a:solidFill>
              </a:rPr>
              <a:t>світових</a:t>
            </a:r>
            <a:r>
              <a:rPr lang="ru-RU" sz="2600" dirty="0">
                <a:solidFill>
                  <a:srgbClr val="000000"/>
                </a:solidFill>
              </a:rPr>
              <a:t>, а </a:t>
            </a:r>
            <a:r>
              <a:rPr lang="ru-RU" sz="2600" dirty="0" err="1">
                <a:solidFill>
                  <a:srgbClr val="000000"/>
                </a:solidFill>
              </a:rPr>
              <a:t>також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регіональних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центрів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сили</a:t>
            </a:r>
            <a:r>
              <a:rPr lang="ru-RU" sz="2600" dirty="0">
                <a:solidFill>
                  <a:srgbClr val="000000"/>
                </a:solidFill>
              </a:rPr>
              <a:t> (</a:t>
            </a:r>
            <a:r>
              <a:rPr lang="ru-RU" sz="2600" dirty="0" err="1">
                <a:solidFill>
                  <a:srgbClr val="000000"/>
                </a:solidFill>
              </a:rPr>
              <a:t>блоків</a:t>
            </a:r>
            <a:r>
              <a:rPr lang="ru-RU" sz="2600" dirty="0">
                <a:solidFill>
                  <a:srgbClr val="000000"/>
                </a:solidFill>
              </a:rPr>
              <a:t>, </a:t>
            </a:r>
            <a:r>
              <a:rPr lang="ru-RU" sz="2600" dirty="0" err="1">
                <a:solidFill>
                  <a:srgbClr val="000000"/>
                </a:solidFill>
              </a:rPr>
              <a:t>союзів</a:t>
            </a:r>
            <a:r>
              <a:rPr lang="ru-RU" sz="2600" dirty="0">
                <a:solidFill>
                  <a:srgbClr val="000000"/>
                </a:solidFill>
              </a:rPr>
              <a:t>, </a:t>
            </a:r>
            <a:r>
              <a:rPr lang="ru-RU" sz="2600" dirty="0" err="1">
                <a:solidFill>
                  <a:srgbClr val="000000"/>
                </a:solidFill>
              </a:rPr>
              <a:t>тимчасових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альянсів</a:t>
            </a:r>
            <a:r>
              <a:rPr lang="ru-RU" sz="2600" dirty="0">
                <a:solidFill>
                  <a:srgbClr val="000000"/>
                </a:solidFill>
              </a:rPr>
              <a:t>), перш за все, за </a:t>
            </a:r>
            <a:r>
              <a:rPr lang="ru-RU" sz="2600" dirty="0" err="1">
                <a:solidFill>
                  <a:srgbClr val="000000"/>
                </a:solidFill>
              </a:rPr>
              <a:t>сфери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впливу</a:t>
            </a:r>
            <a:r>
              <a:rPr lang="ru-RU" sz="2600" dirty="0">
                <a:solidFill>
                  <a:srgbClr val="000000"/>
                </a:solidFill>
              </a:rPr>
              <a:t>. </a:t>
            </a:r>
            <a:r>
              <a:rPr lang="ru-RU" sz="2600" dirty="0" err="1">
                <a:solidFill>
                  <a:srgbClr val="000000"/>
                </a:solidFill>
              </a:rPr>
              <a:t>Саме</a:t>
            </a:r>
            <a:r>
              <a:rPr lang="ru-RU" sz="2600" dirty="0">
                <a:solidFill>
                  <a:srgbClr val="000000"/>
                </a:solidFill>
              </a:rPr>
              <a:t> тому, </a:t>
            </a:r>
            <a:r>
              <a:rPr lang="ru-RU" sz="2600" dirty="0" err="1">
                <a:solidFill>
                  <a:srgbClr val="000000"/>
                </a:solidFill>
              </a:rPr>
              <a:t>геополітичні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інтереси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провідних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країн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світу</a:t>
            </a:r>
            <a:r>
              <a:rPr lang="ru-RU" sz="2600" dirty="0">
                <a:solidFill>
                  <a:srgbClr val="000000"/>
                </a:solidFill>
              </a:rPr>
              <a:t> та </a:t>
            </a:r>
            <a:r>
              <a:rPr lang="ru-RU" sz="2600" dirty="0" err="1">
                <a:solidFill>
                  <a:srgbClr val="000000"/>
                </a:solidFill>
              </a:rPr>
              <a:t>регіонів</a:t>
            </a:r>
            <a:r>
              <a:rPr lang="ru-RU" sz="2600" dirty="0">
                <a:solidFill>
                  <a:srgbClr val="000000"/>
                </a:solidFill>
              </a:rPr>
              <a:t> стали основною </a:t>
            </a:r>
            <a:r>
              <a:rPr lang="ru-RU" sz="2600" dirty="0" err="1">
                <a:solidFill>
                  <a:srgbClr val="000000"/>
                </a:solidFill>
              </a:rPr>
              <a:t>рушійною</a:t>
            </a:r>
            <a:r>
              <a:rPr lang="ru-RU" sz="2600" dirty="0">
                <a:solidFill>
                  <a:srgbClr val="000000"/>
                </a:solidFill>
              </a:rPr>
              <a:t> силою </a:t>
            </a:r>
            <a:r>
              <a:rPr lang="ru-RU" sz="2600" dirty="0" err="1">
                <a:solidFill>
                  <a:srgbClr val="000000"/>
                </a:solidFill>
              </a:rPr>
              <a:t>сучасних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політичних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процесів</a:t>
            </a:r>
            <a:r>
              <a:rPr lang="ru-RU" sz="2600" dirty="0">
                <a:solidFill>
                  <a:srgbClr val="000000"/>
                </a:solidFill>
              </a:rPr>
              <a:t>. </a:t>
            </a:r>
            <a:r>
              <a:rPr lang="ru-RU" sz="2600" dirty="0" err="1">
                <a:solidFill>
                  <a:srgbClr val="000000"/>
                </a:solidFill>
              </a:rPr>
              <a:t>Докорінна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зміна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світоустрою</a:t>
            </a:r>
            <a:r>
              <a:rPr lang="ru-RU" sz="2600" dirty="0">
                <a:solidFill>
                  <a:srgbClr val="000000"/>
                </a:solidFill>
              </a:rPr>
              <a:t> і </a:t>
            </a:r>
            <a:r>
              <a:rPr lang="ru-RU" sz="2600" dirty="0" err="1">
                <a:solidFill>
                  <a:srgbClr val="000000"/>
                </a:solidFill>
              </a:rPr>
              <a:t>геополітичної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ситуації</a:t>
            </a:r>
            <a:r>
              <a:rPr lang="ru-RU" sz="2600" dirty="0">
                <a:solidFill>
                  <a:srgbClr val="000000"/>
                </a:solidFill>
              </a:rPr>
              <a:t> на </a:t>
            </a:r>
            <a:r>
              <a:rPr lang="ru-RU" sz="2600" dirty="0" err="1">
                <a:solidFill>
                  <a:srgbClr val="000000"/>
                </a:solidFill>
              </a:rPr>
              <a:t>планеті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відбувається</a:t>
            </a:r>
            <a:r>
              <a:rPr lang="ru-RU" sz="2600" dirty="0">
                <a:solidFill>
                  <a:srgbClr val="000000"/>
                </a:solidFill>
              </a:rPr>
              <a:t> на </a:t>
            </a:r>
            <a:r>
              <a:rPr lang="ru-RU" sz="2600" dirty="0" err="1">
                <a:solidFill>
                  <a:srgbClr val="000000"/>
                </a:solidFill>
              </a:rPr>
              <a:t>тлі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повсюдного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посилення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загроз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безпеці</a:t>
            </a:r>
            <a:r>
              <a:rPr lang="ru-RU" sz="2600" dirty="0">
                <a:solidFill>
                  <a:srgbClr val="000000"/>
                </a:solidFill>
              </a:rPr>
              <a:t> та </a:t>
            </a:r>
            <a:r>
              <a:rPr lang="ru-RU" sz="2600" dirty="0" err="1">
                <a:solidFill>
                  <a:srgbClr val="000000"/>
                </a:solidFill>
              </a:rPr>
              <a:t>проявів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міжнародного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тероризму</a:t>
            </a:r>
            <a:r>
              <a:rPr lang="ru-RU" sz="2600" dirty="0">
                <a:solidFill>
                  <a:srgbClr val="000000"/>
                </a:solidFill>
              </a:rPr>
              <a:t>. </a:t>
            </a:r>
            <a:r>
              <a:rPr lang="ru-RU" sz="2600" dirty="0" err="1">
                <a:solidFill>
                  <a:srgbClr val="000000"/>
                </a:solidFill>
              </a:rPr>
              <a:t>Відтак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постала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необхідність</a:t>
            </a:r>
            <a:r>
              <a:rPr lang="ru-RU" sz="2600" dirty="0">
                <a:solidFill>
                  <a:srgbClr val="000000"/>
                </a:solidFill>
              </a:rPr>
              <a:t> у </a:t>
            </a:r>
            <a:r>
              <a:rPr lang="ru-RU" sz="2600" dirty="0" err="1">
                <a:solidFill>
                  <a:srgbClr val="000000"/>
                </a:solidFill>
              </a:rPr>
              <a:t>відновленні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ідейно-теоретичних</a:t>
            </a:r>
            <a:r>
              <a:rPr lang="ru-RU" sz="2600" dirty="0">
                <a:solidFill>
                  <a:srgbClr val="000000"/>
                </a:solidFill>
              </a:rPr>
              <a:t> і </a:t>
            </a:r>
            <a:r>
              <a:rPr lang="ru-RU" sz="2600" dirty="0" err="1">
                <a:solidFill>
                  <a:srgbClr val="000000"/>
                </a:solidFill>
              </a:rPr>
              <a:t>методологічних</a:t>
            </a:r>
            <a:r>
              <a:rPr lang="ru-RU" sz="2600" dirty="0">
                <a:solidFill>
                  <a:srgbClr val="000000"/>
                </a:solidFill>
              </a:rPr>
              <a:t> основ </a:t>
            </a:r>
            <a:r>
              <a:rPr lang="ru-RU" sz="2600" dirty="0" err="1">
                <a:solidFill>
                  <a:srgbClr val="000000"/>
                </a:solidFill>
              </a:rPr>
              <a:t>дослідження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геополітичних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інтересів</a:t>
            </a:r>
            <a:r>
              <a:rPr lang="ru-RU" sz="2600" dirty="0">
                <a:solidFill>
                  <a:srgbClr val="000000"/>
                </a:solidFill>
              </a:rPr>
              <a:t> як </a:t>
            </a:r>
            <a:r>
              <a:rPr lang="ru-RU" sz="2600" dirty="0" err="1">
                <a:solidFill>
                  <a:srgbClr val="000000"/>
                </a:solidFill>
              </a:rPr>
              <a:t>важливого</a:t>
            </a:r>
            <a:r>
              <a:rPr lang="ru-RU" sz="2600" dirty="0">
                <a:solidFill>
                  <a:srgbClr val="000000"/>
                </a:solidFill>
              </a:rPr>
              <a:t> фактора </a:t>
            </a:r>
            <a:r>
              <a:rPr lang="ru-RU" sz="2600" dirty="0" err="1">
                <a:solidFill>
                  <a:srgbClr val="000000"/>
                </a:solidFill>
              </a:rPr>
              <a:t>сучасного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політичного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процесу</a:t>
            </a:r>
            <a:r>
              <a:rPr lang="ru-RU" sz="26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UA" sz="1600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C2532C-34B4-47B7-AC92-4DCDBE0B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34" y="2827419"/>
            <a:ext cx="5330138" cy="30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37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AE73F5-6A39-4557-82F2-0A52FC49C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228850"/>
            <a:ext cx="4104551" cy="25908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F19CF91-66CF-4D9C-B90E-C87E29755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5" y="304800"/>
            <a:ext cx="5724627" cy="575617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rgbClr val="000000"/>
                </a:solidFill>
              </a:rPr>
              <a:t>Геополітичні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відносини</a:t>
            </a:r>
            <a:r>
              <a:rPr lang="ru-RU" sz="2400" dirty="0">
                <a:solidFill>
                  <a:srgbClr val="000000"/>
                </a:solidFill>
              </a:rPr>
              <a:t> у </a:t>
            </a:r>
            <a:r>
              <a:rPr lang="ru-RU" sz="2400" dirty="0" err="1">
                <a:solidFill>
                  <a:srgbClr val="000000"/>
                </a:solidFill>
              </a:rPr>
              <a:t>сучасному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світі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розвиваються</a:t>
            </a:r>
            <a:r>
              <a:rPr lang="ru-RU" sz="2400" dirty="0">
                <a:solidFill>
                  <a:srgbClr val="000000"/>
                </a:solidFill>
              </a:rPr>
              <a:t> на </a:t>
            </a:r>
            <a:r>
              <a:rPr lang="ru-RU" sz="2400" dirty="0" err="1">
                <a:solidFill>
                  <a:srgbClr val="000000"/>
                </a:solidFill>
              </a:rPr>
              <a:t>різних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рівнях</a:t>
            </a:r>
            <a:r>
              <a:rPr lang="ru-RU" sz="2400" dirty="0">
                <a:solidFill>
                  <a:srgbClr val="000000"/>
                </a:solidFill>
              </a:rPr>
              <a:t>: </a:t>
            </a:r>
            <a:r>
              <a:rPr lang="ru-RU" sz="2400" dirty="0" err="1">
                <a:solidFill>
                  <a:srgbClr val="000000"/>
                </a:solidFill>
              </a:rPr>
              <a:t>міжнародному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регіональному</a:t>
            </a:r>
            <a:r>
              <a:rPr lang="ru-RU" sz="2400" dirty="0">
                <a:solidFill>
                  <a:srgbClr val="000000"/>
                </a:solidFill>
              </a:rPr>
              <a:t>, державному. </a:t>
            </a:r>
            <a:r>
              <a:rPr lang="ru-RU" sz="2400" dirty="0" err="1">
                <a:solidFill>
                  <a:srgbClr val="000000"/>
                </a:solidFill>
              </a:rPr>
              <a:t>Однак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головним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залишається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глобальний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рівень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що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передбачає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розгляд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трансформації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значення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геополітичних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інтересів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під</a:t>
            </a:r>
            <a:r>
              <a:rPr lang="ru-RU" sz="2400" dirty="0">
                <a:solidFill>
                  <a:srgbClr val="000000"/>
                </a:solidFill>
              </a:rPr>
              <a:t> час </a:t>
            </a:r>
            <a:r>
              <a:rPr lang="ru-RU" sz="2400" dirty="0" err="1">
                <a:solidFill>
                  <a:srgbClr val="000000"/>
                </a:solidFill>
              </a:rPr>
              <a:t>глобалізації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сучасного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політичного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процесу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Сьогочасна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геополітична</a:t>
            </a:r>
            <a:r>
              <a:rPr lang="ru-RU" sz="2400" dirty="0">
                <a:solidFill>
                  <a:srgbClr val="000000"/>
                </a:solidFill>
              </a:rPr>
              <a:t> карта </a:t>
            </a:r>
            <a:r>
              <a:rPr lang="ru-RU" sz="2400" dirty="0" err="1">
                <a:solidFill>
                  <a:srgbClr val="000000"/>
                </a:solidFill>
              </a:rPr>
              <a:t>світу</a:t>
            </a:r>
            <a:r>
              <a:rPr lang="ru-RU" sz="2400" dirty="0">
                <a:solidFill>
                  <a:srgbClr val="000000"/>
                </a:solidFill>
              </a:rPr>
              <a:t> нам </a:t>
            </a:r>
            <a:r>
              <a:rPr lang="ru-RU" sz="2400" dirty="0" err="1">
                <a:solidFill>
                  <a:srgbClr val="000000"/>
                </a:solidFill>
              </a:rPr>
              <a:t>демонструє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що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власні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інтереси</a:t>
            </a:r>
            <a:r>
              <a:rPr lang="ru-RU" sz="2400" dirty="0">
                <a:solidFill>
                  <a:srgbClr val="000000"/>
                </a:solidFill>
              </a:rPr>
              <a:t> кожного з </a:t>
            </a:r>
            <a:r>
              <a:rPr lang="ru-RU" sz="2400" dirty="0" err="1">
                <a:solidFill>
                  <a:srgbClr val="000000"/>
                </a:solidFill>
              </a:rPr>
              <a:t>провідних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центрів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впливу</a:t>
            </a:r>
            <a:r>
              <a:rPr lang="ru-RU" sz="2400" dirty="0">
                <a:solidFill>
                  <a:srgbClr val="000000"/>
                </a:solidFill>
              </a:rPr>
              <a:t> не </a:t>
            </a:r>
            <a:r>
              <a:rPr lang="ru-RU" sz="2400" dirty="0" err="1">
                <a:solidFill>
                  <a:srgbClr val="000000"/>
                </a:solidFill>
              </a:rPr>
              <a:t>співпадають</a:t>
            </a:r>
            <a:r>
              <a:rPr lang="ru-RU" sz="2400" dirty="0">
                <a:solidFill>
                  <a:srgbClr val="000000"/>
                </a:solidFill>
              </a:rPr>
              <a:t> у </a:t>
            </a:r>
            <a:r>
              <a:rPr lang="ru-RU" sz="2400" dirty="0" err="1">
                <a:solidFill>
                  <a:srgbClr val="000000"/>
                </a:solidFill>
              </a:rPr>
              <a:t>політичній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економічній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безпековій</a:t>
            </a:r>
            <a:r>
              <a:rPr lang="ru-RU" sz="2400" dirty="0">
                <a:solidFill>
                  <a:srgbClr val="000000"/>
                </a:solidFill>
              </a:rPr>
              <a:t> та </a:t>
            </a:r>
            <a:r>
              <a:rPr lang="ru-RU" sz="2400" dirty="0" err="1">
                <a:solidFill>
                  <a:srgbClr val="000000"/>
                </a:solidFill>
              </a:rPr>
              <a:t>інших</a:t>
            </a:r>
            <a:r>
              <a:rPr lang="ru-RU" sz="2400" dirty="0">
                <a:solidFill>
                  <a:srgbClr val="000000"/>
                </a:solidFill>
              </a:rPr>
              <a:t> сферах. А </a:t>
            </a:r>
            <a:r>
              <a:rPr lang="ru-RU" sz="2400" dirty="0" err="1">
                <a:solidFill>
                  <a:srgbClr val="000000"/>
                </a:solidFill>
              </a:rPr>
              <a:t>це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провокує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протистояння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між</a:t>
            </a:r>
            <a:r>
              <a:rPr lang="ru-RU" sz="2400" dirty="0">
                <a:solidFill>
                  <a:srgbClr val="000000"/>
                </a:solidFill>
              </a:rPr>
              <a:t> ними і на </a:t>
            </a:r>
            <a:r>
              <a:rPr lang="ru-RU" sz="2400" dirty="0" err="1">
                <a:solidFill>
                  <a:srgbClr val="000000"/>
                </a:solidFill>
              </a:rPr>
              <a:t>світовому</a:t>
            </a:r>
            <a:r>
              <a:rPr lang="ru-RU" sz="2400" dirty="0">
                <a:solidFill>
                  <a:srgbClr val="000000"/>
                </a:solidFill>
              </a:rPr>
              <a:t>, і на </a:t>
            </a:r>
            <a:r>
              <a:rPr lang="ru-RU" sz="2400" dirty="0" err="1">
                <a:solidFill>
                  <a:srgbClr val="000000"/>
                </a:solidFill>
              </a:rPr>
              <a:t>регіональному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рівнях</a:t>
            </a:r>
            <a:r>
              <a:rPr lang="ru-RU" sz="2400" dirty="0">
                <a:solidFill>
                  <a:srgbClr val="000000"/>
                </a:solidFill>
              </a:rPr>
              <a:t> та, як </a:t>
            </a:r>
            <a:r>
              <a:rPr lang="ru-RU" sz="2400" dirty="0" err="1">
                <a:solidFill>
                  <a:srgbClr val="000000"/>
                </a:solidFill>
              </a:rPr>
              <a:t>наслідок</a:t>
            </a:r>
            <a:r>
              <a:rPr lang="ru-RU" sz="2400" dirty="0">
                <a:solidFill>
                  <a:srgbClr val="000000"/>
                </a:solidFill>
              </a:rPr>
              <a:t>, — </a:t>
            </a:r>
            <a:r>
              <a:rPr lang="ru-RU" sz="2400" dirty="0" err="1">
                <a:solidFill>
                  <a:srgbClr val="000000"/>
                </a:solidFill>
              </a:rPr>
              <a:t>посилює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світову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нестабільність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розв’язує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війни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або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збройні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конфлікти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Тобто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кожен</a:t>
            </a:r>
            <a:r>
              <a:rPr lang="ru-RU" sz="2400" dirty="0">
                <a:solidFill>
                  <a:srgbClr val="000000"/>
                </a:solidFill>
              </a:rPr>
              <a:t> з </a:t>
            </a:r>
            <a:r>
              <a:rPr lang="ru-RU" sz="2400" dirty="0" err="1">
                <a:solidFill>
                  <a:srgbClr val="000000"/>
                </a:solidFill>
              </a:rPr>
              <a:t>цих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центрів</a:t>
            </a:r>
            <a:r>
              <a:rPr lang="ru-RU" sz="2400" dirty="0">
                <a:solidFill>
                  <a:srgbClr val="000000"/>
                </a:solidFill>
              </a:rPr>
              <a:t> (</a:t>
            </a:r>
            <a:r>
              <a:rPr lang="ru-RU" sz="2400" dirty="0" err="1">
                <a:solidFill>
                  <a:srgbClr val="000000"/>
                </a:solidFill>
              </a:rPr>
              <a:t>альянсів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блоків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союзів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тощо</a:t>
            </a:r>
            <a:r>
              <a:rPr lang="ru-RU" sz="2400" dirty="0">
                <a:solidFill>
                  <a:srgbClr val="000000"/>
                </a:solidFill>
              </a:rPr>
              <a:t>) </a:t>
            </a:r>
            <a:r>
              <a:rPr lang="ru-RU" sz="2400" dirty="0" err="1">
                <a:solidFill>
                  <a:srgbClr val="000000"/>
                </a:solidFill>
              </a:rPr>
              <a:t>намагається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нав’язати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свої</a:t>
            </a:r>
            <a:r>
              <a:rPr lang="ru-RU" sz="2400" dirty="0">
                <a:solidFill>
                  <a:srgbClr val="000000"/>
                </a:solidFill>
              </a:rPr>
              <a:t> правила </a:t>
            </a:r>
            <a:r>
              <a:rPr lang="ru-RU" sz="2400" dirty="0" err="1">
                <a:solidFill>
                  <a:srgbClr val="000000"/>
                </a:solidFill>
              </a:rPr>
              <a:t>гри</a:t>
            </a:r>
            <a:r>
              <a:rPr lang="ru-RU" sz="2400" dirty="0">
                <a:solidFill>
                  <a:srgbClr val="000000"/>
                </a:solidFill>
              </a:rPr>
              <a:t> та стати гегемоном на </a:t>
            </a:r>
            <a:r>
              <a:rPr lang="ru-RU" sz="2400" dirty="0" err="1">
                <a:solidFill>
                  <a:srgbClr val="000000"/>
                </a:solidFill>
              </a:rPr>
              <a:t>геополітичній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карті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світу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  <a:endParaRPr lang="ru-U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6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5D4DF6-DD0B-4420-94DE-C4D2F28F3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43FE5-C931-49DF-AB7C-A2D3AD43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2" y="349322"/>
            <a:ext cx="4832594" cy="1327078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Сутність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геополітики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її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становлення</a:t>
            </a:r>
            <a:r>
              <a:rPr lang="ru-RU" sz="2400" b="1" dirty="0">
                <a:solidFill>
                  <a:srgbClr val="002060"/>
                </a:solidFill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</a:rPr>
              <a:t>наукової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галузі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сфери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міждержавних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відносин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endParaRPr lang="ru-UA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BFBCC-4EB9-45CF-BA20-AADF1306D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288064" cy="316749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u="sng" dirty="0" err="1"/>
              <a:t>Геополітика</a:t>
            </a:r>
            <a:r>
              <a:rPr lang="ru-RU" sz="2400" dirty="0"/>
              <a:t> - </a:t>
            </a:r>
            <a:r>
              <a:rPr lang="ru-RU" sz="2400" dirty="0" err="1"/>
              <a:t>політологічна</a:t>
            </a:r>
            <a:r>
              <a:rPr lang="ru-RU" sz="2400" dirty="0"/>
              <a:t> </a:t>
            </a:r>
            <a:r>
              <a:rPr lang="ru-RU" sz="2400" dirty="0" err="1"/>
              <a:t>концепція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вбачає</a:t>
            </a:r>
            <a:r>
              <a:rPr lang="ru-RU" sz="2400" dirty="0"/>
              <a:t> у </a:t>
            </a:r>
            <a:r>
              <a:rPr lang="ru-RU" sz="2400" dirty="0" err="1"/>
              <a:t>політиці</a:t>
            </a:r>
            <a:r>
              <a:rPr lang="ru-RU" sz="2400" dirty="0"/>
              <a:t> </a:t>
            </a:r>
            <a:r>
              <a:rPr lang="ru-RU" sz="2400" dirty="0" err="1"/>
              <a:t>засадничу</a:t>
            </a:r>
            <a:r>
              <a:rPr lang="ru-RU" sz="2400" dirty="0"/>
              <a:t>, </a:t>
            </a:r>
            <a:r>
              <a:rPr lang="ru-RU" sz="2400" dirty="0" err="1"/>
              <a:t>визначальну</a:t>
            </a:r>
            <a:r>
              <a:rPr lang="ru-RU" sz="2400" dirty="0"/>
              <a:t> роль </a:t>
            </a:r>
            <a:r>
              <a:rPr lang="ru-RU" sz="2400" dirty="0" err="1"/>
              <a:t>географічних</a:t>
            </a:r>
            <a:r>
              <a:rPr lang="ru-RU" sz="2400" dirty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: </a:t>
            </a:r>
            <a:r>
              <a:rPr lang="ru-RU" sz="2400" dirty="0" err="1"/>
              <a:t>просторове</a:t>
            </a:r>
            <a:r>
              <a:rPr lang="ru-RU" sz="2400" dirty="0"/>
              <a:t> </a:t>
            </a:r>
            <a:r>
              <a:rPr lang="ru-RU" sz="2400" dirty="0" err="1"/>
              <a:t>розташування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, </a:t>
            </a:r>
            <a:r>
              <a:rPr lang="ru-RU" sz="2400" dirty="0" err="1"/>
              <a:t>розмір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,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відсутність</a:t>
            </a:r>
            <a:r>
              <a:rPr lang="ru-RU" sz="2400" dirty="0"/>
              <a:t>, </a:t>
            </a:r>
            <a:r>
              <a:rPr lang="ru-RU" sz="2400" dirty="0" err="1"/>
              <a:t>обмеженість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,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.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класична</a:t>
            </a:r>
            <a:r>
              <a:rPr lang="ru-RU" sz="2400" dirty="0"/>
              <a:t> </a:t>
            </a:r>
            <a:r>
              <a:rPr lang="ru-RU" sz="2400" dirty="0" err="1"/>
              <a:t>геополітика</a:t>
            </a:r>
            <a:r>
              <a:rPr lang="ru-RU" sz="2400" dirty="0"/>
              <a:t> та критична (постмодерна).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00244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5F724-394E-4B14-AD63-71B6283F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ru-RU" dirty="0"/>
              <a:t>Погляди на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геополітики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B99CB1-81AC-4806-B9E8-783FED5B9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8" y="2279018"/>
            <a:ext cx="5912156" cy="414233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ru-RU" sz="1800" dirty="0" err="1"/>
              <a:t>Геополітика</a:t>
            </a:r>
            <a:r>
              <a:rPr lang="ru-RU" sz="1800" dirty="0"/>
              <a:t> — наука, яка </a:t>
            </a:r>
            <a:r>
              <a:rPr lang="ru-RU" sz="1800" dirty="0" err="1"/>
              <a:t>розглядає</a:t>
            </a:r>
            <a:r>
              <a:rPr lang="ru-RU" sz="1800" dirty="0"/>
              <a:t> </a:t>
            </a:r>
            <a:r>
              <a:rPr lang="ru-RU" sz="1800" dirty="0" err="1"/>
              <a:t>вплив</a:t>
            </a:r>
            <a:r>
              <a:rPr lang="ru-RU" sz="1800" dirty="0"/>
              <a:t> </a:t>
            </a:r>
            <a:r>
              <a:rPr lang="ru-RU" sz="1800" dirty="0" err="1"/>
              <a:t>географічних</a:t>
            </a:r>
            <a:r>
              <a:rPr lang="ru-RU" sz="1800" dirty="0"/>
              <a:t> </a:t>
            </a:r>
            <a:r>
              <a:rPr lang="ru-RU" sz="1800" dirty="0" err="1"/>
              <a:t>чинників</a:t>
            </a:r>
            <a:r>
              <a:rPr lang="ru-RU" sz="1800" dirty="0"/>
              <a:t> на </a:t>
            </a:r>
            <a:r>
              <a:rPr lang="ru-RU" sz="1800" dirty="0" err="1"/>
              <a:t>внутрішню</a:t>
            </a:r>
            <a:r>
              <a:rPr lang="ru-RU" sz="1800" dirty="0"/>
              <a:t> й особливо </a:t>
            </a:r>
            <a:r>
              <a:rPr lang="ru-RU" sz="1800" dirty="0" err="1"/>
              <a:t>зовнішню</a:t>
            </a:r>
            <a:r>
              <a:rPr lang="ru-RU" sz="1800" dirty="0"/>
              <a:t> </a:t>
            </a:r>
            <a:r>
              <a:rPr lang="ru-RU" sz="1800" dirty="0" err="1"/>
              <a:t>політику</a:t>
            </a:r>
            <a:r>
              <a:rPr lang="ru-RU" sz="1800" dirty="0"/>
              <a:t> держав і </a:t>
            </a:r>
            <a:r>
              <a:rPr lang="ru-RU" sz="1800" dirty="0" err="1"/>
              <a:t>націй</a:t>
            </a:r>
            <a:r>
              <a:rPr lang="ru-RU" sz="1800" dirty="0"/>
              <a:t>. </a:t>
            </a:r>
            <a:r>
              <a:rPr lang="ru-RU" sz="1800" dirty="0" err="1"/>
              <a:t>Однак</a:t>
            </a:r>
            <a:r>
              <a:rPr lang="ru-RU" sz="1800" dirty="0"/>
              <a:t> </a:t>
            </a:r>
            <a:r>
              <a:rPr lang="ru-RU" sz="1800" dirty="0" err="1"/>
              <a:t>таке</a:t>
            </a:r>
            <a:r>
              <a:rPr lang="ru-RU" sz="1800" dirty="0"/>
              <a:t> </a:t>
            </a:r>
            <a:r>
              <a:rPr lang="ru-RU" sz="1800" dirty="0" err="1"/>
              <a:t>тлумачення</a:t>
            </a:r>
            <a:r>
              <a:rPr lang="ru-RU" sz="1800" dirty="0"/>
              <a:t> </a:t>
            </a:r>
            <a:r>
              <a:rPr lang="ru-RU" sz="1800" dirty="0" err="1"/>
              <a:t>вже</a:t>
            </a:r>
            <a:r>
              <a:rPr lang="ru-RU" sz="1800" dirty="0"/>
              <a:t> не є </a:t>
            </a:r>
            <a:r>
              <a:rPr lang="ru-RU" sz="1800" dirty="0" err="1"/>
              <a:t>актуальним</a:t>
            </a:r>
            <a:r>
              <a:rPr lang="ru-RU" sz="1800" dirty="0"/>
              <a:t>. На </a:t>
            </a:r>
            <a:r>
              <a:rPr lang="ru-RU" sz="1800" dirty="0" err="1"/>
              <a:t>сьогодні</a:t>
            </a:r>
            <a:r>
              <a:rPr lang="ru-RU" sz="1800" dirty="0"/>
              <a:t> є </a:t>
            </a:r>
            <a:r>
              <a:rPr lang="ru-RU" sz="1800" dirty="0" err="1"/>
              <a:t>цілий</a:t>
            </a:r>
            <a:r>
              <a:rPr lang="ru-RU" sz="1800" dirty="0"/>
              <a:t> ряд </a:t>
            </a:r>
            <a:r>
              <a:rPr lang="ru-RU" sz="1800" dirty="0" err="1"/>
              <a:t>наукових</a:t>
            </a:r>
            <a:r>
              <a:rPr lang="ru-RU" sz="1800" dirty="0"/>
              <a:t> </a:t>
            </a:r>
            <a:r>
              <a:rPr lang="ru-RU" sz="1800" dirty="0" err="1"/>
              <a:t>шкіл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по-своєму</a:t>
            </a:r>
            <a:r>
              <a:rPr lang="ru-RU" sz="1800" dirty="0"/>
              <a:t> </a:t>
            </a:r>
            <a:r>
              <a:rPr lang="ru-RU" sz="1800" dirty="0" err="1"/>
              <a:t>трактують</a:t>
            </a:r>
            <a:r>
              <a:rPr lang="ru-RU" sz="1800" dirty="0"/>
              <a:t> </a:t>
            </a:r>
            <a:r>
              <a:rPr lang="ru-RU" sz="1800" dirty="0" err="1"/>
              <a:t>цей</a:t>
            </a:r>
            <a:r>
              <a:rPr lang="ru-RU" sz="1800" dirty="0"/>
              <a:t> </a:t>
            </a:r>
            <a:r>
              <a:rPr lang="ru-RU" sz="1800" dirty="0" err="1"/>
              <a:t>термін</a:t>
            </a:r>
            <a:r>
              <a:rPr lang="ru-RU" sz="1800" dirty="0"/>
              <a:t>.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розуміння</a:t>
            </a:r>
            <a:r>
              <a:rPr lang="ru-RU" sz="1800" dirty="0"/>
              <a:t> </a:t>
            </a:r>
            <a:r>
              <a:rPr lang="ru-RU" sz="1800" dirty="0" err="1"/>
              <a:t>сутності</a:t>
            </a:r>
            <a:r>
              <a:rPr lang="ru-RU" sz="1800" dirty="0"/>
              <a:t> </a:t>
            </a:r>
            <a:r>
              <a:rPr lang="ru-RU" sz="1800" dirty="0" err="1"/>
              <a:t>геополітики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об'єднати</a:t>
            </a:r>
            <a:r>
              <a:rPr lang="ru-RU" sz="1800" dirty="0"/>
              <a:t> у 2 </a:t>
            </a:r>
            <a:r>
              <a:rPr lang="ru-RU" sz="1800" dirty="0" err="1"/>
              <a:t>групи</a:t>
            </a:r>
            <a:r>
              <a:rPr lang="ru-RU" sz="1800" dirty="0"/>
              <a:t>: 1) </a:t>
            </a:r>
            <a:r>
              <a:rPr lang="ru-RU" sz="1800" dirty="0" err="1"/>
              <a:t>традиційне</a:t>
            </a:r>
            <a:r>
              <a:rPr lang="ru-RU" sz="1800" dirty="0"/>
              <a:t> (</a:t>
            </a:r>
            <a:r>
              <a:rPr lang="ru-RU" sz="1800" dirty="0" err="1"/>
              <a:t>класичне</a:t>
            </a:r>
            <a:r>
              <a:rPr lang="ru-RU" sz="1800" dirty="0"/>
              <a:t>), 2) </a:t>
            </a:r>
            <a:r>
              <a:rPr lang="ru-RU" sz="1800" dirty="0" err="1"/>
              <a:t>сучасне</a:t>
            </a:r>
            <a:r>
              <a:rPr lang="ru-RU" sz="1800" dirty="0"/>
              <a:t> (</a:t>
            </a:r>
            <a:r>
              <a:rPr lang="ru-RU" sz="1800" dirty="0" err="1"/>
              <a:t>розширене</a:t>
            </a:r>
            <a:r>
              <a:rPr lang="ru-RU" sz="1800" dirty="0"/>
              <a:t>).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err="1"/>
              <a:t>Геополітика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мистецтво</a:t>
            </a:r>
            <a:r>
              <a:rPr lang="ru-RU" sz="1800" dirty="0"/>
              <a:t> і практика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політичної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 над </a:t>
            </a:r>
            <a:r>
              <a:rPr lang="ru-RU" sz="1800" dirty="0" err="1"/>
              <a:t>певною</a:t>
            </a:r>
            <a:r>
              <a:rPr lang="ru-RU" sz="1800" dirty="0"/>
              <a:t> </a:t>
            </a:r>
            <a:r>
              <a:rPr lang="ru-RU" sz="1800" dirty="0" err="1"/>
              <a:t>територією</a:t>
            </a:r>
            <a:r>
              <a:rPr lang="ru-RU" sz="1800" dirty="0"/>
              <a:t>. </a:t>
            </a:r>
            <a:r>
              <a:rPr lang="ru-RU" sz="1800" dirty="0" err="1"/>
              <a:t>Традиційно</a:t>
            </a:r>
            <a:r>
              <a:rPr lang="ru-RU" sz="1800" dirty="0"/>
              <a:t>, </a:t>
            </a:r>
            <a:r>
              <a:rPr lang="ru-RU" sz="1800" dirty="0" err="1"/>
              <a:t>цей</a:t>
            </a:r>
            <a:r>
              <a:rPr lang="ru-RU" sz="1800" dirty="0"/>
              <a:t> </a:t>
            </a:r>
            <a:r>
              <a:rPr lang="ru-RU" sz="1800" dirty="0" err="1"/>
              <a:t>термін</a:t>
            </a:r>
            <a:r>
              <a:rPr lang="ru-RU" sz="1800" dirty="0"/>
              <a:t> </a:t>
            </a:r>
            <a:r>
              <a:rPr lang="ru-RU" sz="1800" dirty="0" err="1"/>
              <a:t>застосовувався</a:t>
            </a:r>
            <a:r>
              <a:rPr lang="ru-RU" sz="1800" dirty="0"/>
              <a:t> в основному в </a:t>
            </a:r>
            <a:r>
              <a:rPr lang="ru-RU" sz="1800" dirty="0" err="1"/>
              <a:t>плані</a:t>
            </a:r>
            <a:r>
              <a:rPr lang="ru-RU" sz="1800" dirty="0"/>
              <a:t> </a:t>
            </a:r>
            <a:r>
              <a:rPr lang="ru-RU" sz="1800" dirty="0" err="1"/>
              <a:t>впливу</a:t>
            </a:r>
            <a:r>
              <a:rPr lang="ru-RU" sz="1800" dirty="0"/>
              <a:t> </a:t>
            </a:r>
            <a:r>
              <a:rPr lang="ru-RU" sz="1800" dirty="0" err="1"/>
              <a:t>географії</a:t>
            </a:r>
            <a:r>
              <a:rPr lang="ru-RU" sz="1800" dirty="0"/>
              <a:t> на </a:t>
            </a:r>
            <a:r>
              <a:rPr lang="ru-RU" sz="1800" dirty="0" err="1"/>
              <a:t>політику</a:t>
            </a:r>
            <a:r>
              <a:rPr lang="ru-RU" sz="1800" dirty="0"/>
              <a:t>, але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розвинулася</a:t>
            </a:r>
            <a:r>
              <a:rPr lang="ru-RU" sz="1800" dirty="0"/>
              <a:t> за </a:t>
            </a:r>
            <a:r>
              <a:rPr lang="ru-RU" sz="1800" dirty="0" err="1"/>
              <a:t>останні</a:t>
            </a:r>
            <a:r>
              <a:rPr lang="ru-RU" sz="1800" dirty="0"/>
              <a:t> сто </a:t>
            </a:r>
            <a:r>
              <a:rPr lang="ru-RU" sz="1800" dirty="0" err="1"/>
              <a:t>років</a:t>
            </a:r>
            <a:r>
              <a:rPr lang="ru-RU" sz="1800" dirty="0"/>
              <a:t> </a:t>
            </a:r>
            <a:r>
              <a:rPr lang="ru-RU" sz="1800" dirty="0" err="1"/>
              <a:t>достатньо</a:t>
            </a:r>
            <a:r>
              <a:rPr lang="ru-RU" sz="1800" dirty="0"/>
              <a:t>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охопити</a:t>
            </a:r>
            <a:r>
              <a:rPr lang="ru-RU" sz="1800" dirty="0"/>
              <a:t> </a:t>
            </a:r>
            <a:r>
              <a:rPr lang="ru-RU" sz="1800" dirty="0" err="1"/>
              <a:t>ширший</a:t>
            </a:r>
            <a:r>
              <a:rPr lang="ru-RU" sz="1800" dirty="0"/>
              <a:t> </a:t>
            </a:r>
            <a:r>
              <a:rPr lang="ru-RU" sz="1800" dirty="0" err="1"/>
              <a:t>зміст</a:t>
            </a:r>
            <a:r>
              <a:rPr lang="ru-RU" sz="1800" dirty="0"/>
              <a:t>. У </a:t>
            </a:r>
            <a:r>
              <a:rPr lang="ru-RU" sz="1800" dirty="0" err="1"/>
              <a:t>наукових</a:t>
            </a:r>
            <a:r>
              <a:rPr lang="ru-RU" sz="1800" dirty="0"/>
              <a:t> колах, </a:t>
            </a:r>
            <a:r>
              <a:rPr lang="ru-RU" sz="1800" dirty="0" err="1"/>
              <a:t>вивчення</a:t>
            </a:r>
            <a:r>
              <a:rPr lang="ru-RU" sz="1800" dirty="0"/>
              <a:t> </a:t>
            </a:r>
            <a:r>
              <a:rPr lang="ru-RU" sz="1800" dirty="0" err="1"/>
              <a:t>геополітики</a:t>
            </a:r>
            <a:r>
              <a:rPr lang="ru-RU" sz="1800" dirty="0"/>
              <a:t> </a:t>
            </a:r>
            <a:r>
              <a:rPr lang="ru-RU" sz="1800" dirty="0" err="1"/>
              <a:t>припускає</a:t>
            </a:r>
            <a:r>
              <a:rPr lang="ru-RU" sz="1800" dirty="0"/>
              <a:t> </a:t>
            </a:r>
            <a:r>
              <a:rPr lang="ru-RU" sz="1800" dirty="0" err="1"/>
              <a:t>аналіз</a:t>
            </a:r>
            <a:r>
              <a:rPr lang="ru-RU" sz="1800" dirty="0"/>
              <a:t> </a:t>
            </a:r>
            <a:r>
              <a:rPr lang="ru-RU" sz="1800" dirty="0" err="1"/>
              <a:t>географії</a:t>
            </a:r>
            <a:r>
              <a:rPr lang="ru-RU" sz="1800" dirty="0"/>
              <a:t>, </a:t>
            </a:r>
            <a:r>
              <a:rPr lang="ru-RU" sz="1800" dirty="0" err="1"/>
              <a:t>історії</a:t>
            </a:r>
            <a:r>
              <a:rPr lang="ru-RU" sz="1800" dirty="0"/>
              <a:t> та </a:t>
            </a:r>
            <a:r>
              <a:rPr lang="ru-RU" sz="1800" dirty="0" err="1"/>
              <a:t>соціальних</a:t>
            </a:r>
            <a:r>
              <a:rPr lang="ru-RU" sz="1800" dirty="0"/>
              <a:t> наук з </a:t>
            </a:r>
            <a:r>
              <a:rPr lang="ru-RU" sz="1800" dirty="0" err="1"/>
              <a:t>урахуванням</a:t>
            </a:r>
            <a:r>
              <a:rPr lang="ru-RU" sz="1800" dirty="0"/>
              <a:t> </a:t>
            </a:r>
            <a:r>
              <a:rPr lang="ru-RU" sz="1800" dirty="0" err="1"/>
              <a:t>просторової</a:t>
            </a:r>
            <a:r>
              <a:rPr lang="ru-RU" sz="1800" dirty="0"/>
              <a:t> </a:t>
            </a:r>
            <a:r>
              <a:rPr lang="ru-RU" sz="1800" dirty="0" err="1"/>
              <a:t>політики</a:t>
            </a:r>
            <a:r>
              <a:rPr lang="ru-RU" sz="1800" dirty="0"/>
              <a:t> і моделей на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рівнях</a:t>
            </a:r>
            <a:r>
              <a:rPr lang="ru-RU" sz="1800" dirty="0"/>
              <a:t> (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держави</a:t>
            </a:r>
            <a:r>
              <a:rPr lang="ru-RU" sz="1800" dirty="0"/>
              <a:t> на </a:t>
            </a:r>
            <a:r>
              <a:rPr lang="ru-RU" sz="1800" dirty="0" err="1"/>
              <a:t>міжнародному</a:t>
            </a:r>
            <a:r>
              <a:rPr lang="ru-RU" sz="1800" dirty="0"/>
              <a:t>).</a:t>
            </a:r>
            <a:endParaRPr lang="ru-UA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181606-4F0F-416C-8180-72DA23577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4" r="19072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4715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AE93F8-D692-4E52-804B-2DF19E90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4" y="575353"/>
            <a:ext cx="5747770" cy="50795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Геополітика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цілеспрямована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суб'єкта</a:t>
            </a:r>
            <a:r>
              <a:rPr lang="ru-RU" sz="2000" dirty="0"/>
              <a:t>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у </a:t>
            </a:r>
            <a:r>
              <a:rPr lang="ru-RU" sz="2000" dirty="0" err="1"/>
              <a:t>контексті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спектра </a:t>
            </a:r>
            <a:r>
              <a:rPr lang="ru-RU" sz="2000" dirty="0" err="1"/>
              <a:t>зовнішніх</a:t>
            </a:r>
            <a:r>
              <a:rPr lang="ru-RU" sz="2000" dirty="0"/>
              <a:t> і </a:t>
            </a:r>
            <a:r>
              <a:rPr lang="ru-RU" sz="2000" dirty="0" err="1"/>
              <a:t>внутрішніх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змогу</a:t>
            </a:r>
            <a:r>
              <a:rPr lang="ru-RU" sz="2000" dirty="0"/>
              <a:t>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суб'єкту</a:t>
            </a:r>
            <a:r>
              <a:rPr lang="ru-RU" sz="2000" dirty="0"/>
              <a:t> </a:t>
            </a:r>
            <a:r>
              <a:rPr lang="ru-RU" sz="2000" dirty="0" err="1"/>
              <a:t>здійснювати</a:t>
            </a:r>
            <a:r>
              <a:rPr lang="ru-RU" sz="2000" dirty="0"/>
              <a:t> контроль над простором </a:t>
            </a:r>
            <a:r>
              <a:rPr lang="ru-RU" sz="2000" dirty="0" err="1"/>
              <a:t>із</a:t>
            </a:r>
            <a:r>
              <a:rPr lang="ru-RU" sz="2000" dirty="0"/>
              <a:t> метою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життєво</a:t>
            </a:r>
            <a:r>
              <a:rPr lang="ru-RU" sz="2000" dirty="0"/>
              <a:t> </a:t>
            </a:r>
            <a:r>
              <a:rPr lang="ru-RU" sz="2000" dirty="0" err="1"/>
              <a:t>важливих</a:t>
            </a:r>
            <a:r>
              <a:rPr lang="ru-RU" sz="2000" dirty="0"/>
              <a:t> </a:t>
            </a:r>
            <a:r>
              <a:rPr lang="ru-RU" sz="2000" dirty="0" err="1"/>
              <a:t>інтересів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Геополітика</a:t>
            </a:r>
            <a:r>
              <a:rPr lang="ru-RU" sz="2000" dirty="0"/>
              <a:t> — </a:t>
            </a:r>
            <a:r>
              <a:rPr lang="ru-RU" sz="2000" dirty="0" err="1"/>
              <a:t>це</a:t>
            </a:r>
            <a:r>
              <a:rPr lang="ru-RU" sz="2000" dirty="0"/>
              <a:t> одна з </a:t>
            </a:r>
            <a:r>
              <a:rPr lang="ru-RU" sz="2000" dirty="0" err="1"/>
              <a:t>галузей</a:t>
            </a:r>
            <a:r>
              <a:rPr lang="ru-RU" sz="2000" dirty="0"/>
              <a:t> </a:t>
            </a:r>
            <a:r>
              <a:rPr lang="ru-RU" sz="2000" dirty="0" err="1"/>
              <a:t>зовнішньої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. Вона </a:t>
            </a:r>
            <a:r>
              <a:rPr lang="ru-RU" sz="2000" dirty="0" err="1"/>
              <a:t>поділяється</a:t>
            </a:r>
            <a:r>
              <a:rPr lang="ru-RU" sz="2000" dirty="0"/>
              <a:t> на ряд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підгалузей</a:t>
            </a:r>
            <a:r>
              <a:rPr lang="ru-RU" sz="2000" dirty="0"/>
              <a:t>. </a:t>
            </a:r>
            <a:r>
              <a:rPr lang="ru-RU" sz="2000" dirty="0" err="1"/>
              <a:t>Політика</a:t>
            </a:r>
            <a:r>
              <a:rPr lang="ru-RU" sz="2000" dirty="0"/>
              <a:t> балансу сил —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домінування</a:t>
            </a:r>
            <a:r>
              <a:rPr lang="ru-RU" sz="2000" dirty="0"/>
              <a:t> в </a:t>
            </a:r>
            <a:r>
              <a:rPr lang="ru-RU" sz="2000" dirty="0" err="1"/>
              <a:t>міжнародній</a:t>
            </a:r>
            <a:r>
              <a:rPr lang="ru-RU" sz="2000" dirty="0"/>
              <a:t> </a:t>
            </a:r>
            <a:r>
              <a:rPr lang="ru-RU" sz="2000" dirty="0" err="1"/>
              <a:t>системі</a:t>
            </a:r>
            <a:r>
              <a:rPr lang="ru-RU" sz="2000" dirty="0"/>
              <a:t> одного,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держав. Отто фон </a:t>
            </a:r>
            <a:r>
              <a:rPr lang="ru-RU" sz="2000" dirty="0" err="1"/>
              <a:t>Бісмарк</a:t>
            </a:r>
            <a:r>
              <a:rPr lang="ru-RU" sz="2000" dirty="0"/>
              <a:t> з </a:t>
            </a:r>
            <a:r>
              <a:rPr lang="ru-RU" sz="2000" dirty="0" err="1"/>
              <a:t>цього</a:t>
            </a:r>
            <a:r>
              <a:rPr lang="ru-RU" sz="2000" dirty="0"/>
              <a:t> приводу </a:t>
            </a:r>
            <a:r>
              <a:rPr lang="ru-RU" sz="2000" dirty="0" err="1"/>
              <a:t>висловився</a:t>
            </a:r>
            <a:r>
              <a:rPr lang="ru-RU" sz="2000" dirty="0"/>
              <a:t> </a:t>
            </a:r>
            <a:r>
              <a:rPr lang="ru-RU" sz="2000" dirty="0" err="1"/>
              <a:t>надзвичайно</a:t>
            </a:r>
            <a:r>
              <a:rPr lang="ru-RU" sz="2000" dirty="0"/>
              <a:t> </a:t>
            </a:r>
            <a:r>
              <a:rPr lang="ru-RU" sz="2000" dirty="0" err="1"/>
              <a:t>вдало</a:t>
            </a:r>
            <a:r>
              <a:rPr lang="ru-RU" sz="2000" dirty="0"/>
              <a:t>: «Вся </a:t>
            </a:r>
            <a:r>
              <a:rPr lang="ru-RU" sz="2000" dirty="0" err="1"/>
              <a:t>політика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зведена</a:t>
            </a:r>
            <a:r>
              <a:rPr lang="ru-RU" sz="2000" dirty="0"/>
              <a:t> до </a:t>
            </a:r>
            <a:r>
              <a:rPr lang="ru-RU" sz="2000" dirty="0" err="1"/>
              <a:t>формули</a:t>
            </a:r>
            <a:r>
              <a:rPr lang="ru-RU" sz="2000" dirty="0"/>
              <a:t> — постарайся бути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трьох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/>
              <a:t>, де править </a:t>
            </a:r>
            <a:r>
              <a:rPr lang="ru-RU" sz="2000" dirty="0" err="1"/>
              <a:t>крихкий</a:t>
            </a:r>
            <a:r>
              <a:rPr lang="ru-RU" sz="2000" dirty="0"/>
              <a:t> баланс </a:t>
            </a:r>
            <a:r>
              <a:rPr lang="ru-RU" sz="2000" dirty="0" err="1"/>
              <a:t>п'яти</a:t>
            </a:r>
            <a:r>
              <a:rPr lang="ru-RU" sz="2000" dirty="0"/>
              <a:t> держав.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єдиний</a:t>
            </a:r>
            <a:r>
              <a:rPr lang="ru-RU" sz="2000" dirty="0"/>
              <a:t> </a:t>
            </a:r>
            <a:r>
              <a:rPr lang="ru-RU" sz="2000" dirty="0" err="1"/>
              <a:t>справжній</a:t>
            </a:r>
            <a:r>
              <a:rPr lang="ru-RU" sz="2000" dirty="0"/>
              <a:t> </a:t>
            </a:r>
            <a:r>
              <a:rPr lang="ru-RU" sz="2000" dirty="0" err="1"/>
              <a:t>захист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ворожих</a:t>
            </a:r>
            <a:r>
              <a:rPr lang="ru-RU" sz="2000" dirty="0"/>
              <a:t> </a:t>
            </a:r>
            <a:r>
              <a:rPr lang="ru-RU" sz="2000" dirty="0" err="1"/>
              <a:t>коаліцій</a:t>
            </a:r>
            <a:r>
              <a:rPr lang="ru-RU" sz="2000" dirty="0"/>
              <a:t>» </a:t>
            </a:r>
            <a:endParaRPr lang="ru-UA" sz="2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B60335-4A35-4E7E-999A-DAEC1889B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4" r="19072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711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8419" y="321176"/>
            <a:ext cx="6326639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0CE9C-1649-4031-AFC0-B3007D40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52" y="640263"/>
            <a:ext cx="5471890" cy="1344975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Формування і розвиток</a:t>
            </a:r>
            <a:endParaRPr lang="ru-UA" sz="4000" b="1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EB58AB-4EF7-4CA1-8EBA-CC57F99AF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755" y="2050299"/>
            <a:ext cx="4846320" cy="0"/>
          </a:xfrm>
          <a:prstGeom prst="line">
            <a:avLst/>
          </a:prstGeom>
          <a:ln w="22225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B37BD-60AB-4A54-9804-85DDE6F6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51" y="2121762"/>
            <a:ext cx="5471890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err="1">
                <a:solidFill>
                  <a:schemeClr val="bg1"/>
                </a:solidFill>
              </a:rPr>
              <a:t>Формування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геополітики</a:t>
            </a:r>
            <a:r>
              <a:rPr lang="ru-RU" sz="1700" dirty="0">
                <a:solidFill>
                  <a:schemeClr val="bg1"/>
                </a:solidFill>
              </a:rPr>
              <a:t> у </a:t>
            </a:r>
            <a:r>
              <a:rPr lang="ru-RU" sz="1700" dirty="0" err="1">
                <a:solidFill>
                  <a:schemeClr val="bg1"/>
                </a:solidFill>
              </a:rPr>
              <a:t>самостійний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напрям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політичних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досліджень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пов'язане</a:t>
            </a:r>
            <a:r>
              <a:rPr lang="ru-RU" sz="1700" dirty="0">
                <a:solidFill>
                  <a:schemeClr val="bg1"/>
                </a:solidFill>
              </a:rPr>
              <a:t> з </a:t>
            </a:r>
            <a:r>
              <a:rPr lang="ru-RU" sz="1700" dirty="0" err="1">
                <a:solidFill>
                  <a:schemeClr val="bg1"/>
                </a:solidFill>
              </a:rPr>
              <a:t>іменами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Фрідріха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Ратцеля</a:t>
            </a:r>
            <a:r>
              <a:rPr lang="ru-RU" sz="1700" dirty="0">
                <a:solidFill>
                  <a:schemeClr val="bg1"/>
                </a:solidFill>
              </a:rPr>
              <a:t> та Рудольфа </a:t>
            </a:r>
            <a:r>
              <a:rPr lang="ru-RU" sz="1700" dirty="0" err="1">
                <a:solidFill>
                  <a:schemeClr val="bg1"/>
                </a:solidFill>
              </a:rPr>
              <a:t>Челлена</a:t>
            </a:r>
            <a:r>
              <a:rPr lang="ru-RU" sz="1700" dirty="0">
                <a:solidFill>
                  <a:schemeClr val="bg1"/>
                </a:solidFill>
              </a:rPr>
              <a:t>, </a:t>
            </a:r>
            <a:r>
              <a:rPr lang="ru-RU" sz="1700" dirty="0" err="1">
                <a:solidFill>
                  <a:schemeClr val="bg1"/>
                </a:solidFill>
              </a:rPr>
              <a:t>який</a:t>
            </a:r>
            <a:r>
              <a:rPr lang="ru-RU" sz="1700" dirty="0">
                <a:solidFill>
                  <a:schemeClr val="bg1"/>
                </a:solidFill>
              </a:rPr>
              <a:t> є автором </a:t>
            </a:r>
            <a:r>
              <a:rPr lang="ru-RU" sz="1700" dirty="0" err="1">
                <a:solidFill>
                  <a:schemeClr val="bg1"/>
                </a:solidFill>
              </a:rPr>
              <a:t>терміна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геополітика</a:t>
            </a:r>
            <a:r>
              <a:rPr lang="ru-RU" sz="1700" dirty="0">
                <a:solidFill>
                  <a:schemeClr val="bg1"/>
                </a:solidFill>
              </a:rPr>
              <a:t>. </a:t>
            </a:r>
            <a:r>
              <a:rPr lang="ru-RU" sz="1700" dirty="0" err="1">
                <a:solidFill>
                  <a:schemeClr val="bg1"/>
                </a:solidFill>
              </a:rPr>
              <a:t>Геополітика</a:t>
            </a:r>
            <a:r>
              <a:rPr lang="ru-RU" sz="1700" dirty="0">
                <a:solidFill>
                  <a:schemeClr val="bg1"/>
                </a:solidFill>
              </a:rPr>
              <a:t> почала </a:t>
            </a:r>
            <a:r>
              <a:rPr lang="ru-RU" sz="1700" dirty="0" err="1">
                <a:solidFill>
                  <a:schemeClr val="bg1"/>
                </a:solidFill>
              </a:rPr>
              <a:t>формуватися</a:t>
            </a:r>
            <a:r>
              <a:rPr lang="ru-RU" sz="1700" dirty="0">
                <a:solidFill>
                  <a:schemeClr val="bg1"/>
                </a:solidFill>
              </a:rPr>
              <a:t> з початку </a:t>
            </a:r>
            <a:r>
              <a:rPr lang="en-US" sz="1700" dirty="0">
                <a:solidFill>
                  <a:schemeClr val="bg1"/>
                </a:solidFill>
              </a:rPr>
              <a:t>XX </a:t>
            </a:r>
            <a:r>
              <a:rPr lang="ru-RU" sz="1700" dirty="0">
                <a:solidFill>
                  <a:schemeClr val="bg1"/>
                </a:solidFill>
              </a:rPr>
              <a:t>ст. в </a:t>
            </a:r>
            <a:r>
              <a:rPr lang="ru-RU" sz="1700" dirty="0" err="1">
                <a:solidFill>
                  <a:schemeClr val="bg1"/>
                </a:solidFill>
              </a:rPr>
              <a:t>умовах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швидкої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інтернаціоналізації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світових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економічних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процесів</a:t>
            </a:r>
            <a:r>
              <a:rPr lang="ru-RU" sz="1700" dirty="0">
                <a:solidFill>
                  <a:schemeClr val="bg1"/>
                </a:solidFill>
              </a:rPr>
              <a:t>, </a:t>
            </a:r>
            <a:r>
              <a:rPr lang="ru-RU" sz="1700" dirty="0" err="1">
                <a:solidFill>
                  <a:schemeClr val="bg1"/>
                </a:solidFill>
              </a:rPr>
              <a:t>виходу</a:t>
            </a:r>
            <a:r>
              <a:rPr lang="ru-RU" sz="1700" dirty="0">
                <a:solidFill>
                  <a:schemeClr val="bg1"/>
                </a:solidFill>
              </a:rPr>
              <a:t> на </a:t>
            </a:r>
            <a:r>
              <a:rPr lang="ru-RU" sz="1700" dirty="0" err="1">
                <a:solidFill>
                  <a:schemeClr val="bg1"/>
                </a:solidFill>
              </a:rPr>
              <a:t>світову</a:t>
            </a:r>
            <a:r>
              <a:rPr lang="ru-RU" sz="1700" dirty="0">
                <a:solidFill>
                  <a:schemeClr val="bg1"/>
                </a:solidFill>
              </a:rPr>
              <a:t> арену США як </a:t>
            </a:r>
            <a:r>
              <a:rPr lang="ru-RU" sz="1700" dirty="0" err="1">
                <a:solidFill>
                  <a:schemeClr val="bg1"/>
                </a:solidFill>
              </a:rPr>
              <a:t>провідної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держави</a:t>
            </a:r>
            <a:r>
              <a:rPr lang="ru-RU" sz="1700" dirty="0">
                <a:solidFill>
                  <a:schemeClr val="bg1"/>
                </a:solidFill>
              </a:rPr>
              <a:t>, </a:t>
            </a:r>
            <a:r>
              <a:rPr lang="ru-RU" sz="1700" dirty="0" err="1">
                <a:solidFill>
                  <a:schemeClr val="bg1"/>
                </a:solidFill>
              </a:rPr>
              <a:t>визвольних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рухів</a:t>
            </a:r>
            <a:r>
              <a:rPr lang="ru-RU" sz="1700" dirty="0">
                <a:solidFill>
                  <a:schemeClr val="bg1"/>
                </a:solidFill>
              </a:rPr>
              <a:t> в </a:t>
            </a:r>
            <a:r>
              <a:rPr lang="ru-RU" sz="1700" dirty="0" err="1">
                <a:solidFill>
                  <a:schemeClr val="bg1"/>
                </a:solidFill>
              </a:rPr>
              <a:t>Азії</a:t>
            </a:r>
            <a:r>
              <a:rPr lang="ru-RU" sz="1700" dirty="0">
                <a:solidFill>
                  <a:schemeClr val="bg1"/>
                </a:solidFill>
              </a:rPr>
              <a:t>, а </a:t>
            </a:r>
            <a:r>
              <a:rPr lang="ru-RU" sz="1700" dirty="0" err="1">
                <a:solidFill>
                  <a:schemeClr val="bg1"/>
                </a:solidFill>
              </a:rPr>
              <a:t>потім</a:t>
            </a:r>
            <a:r>
              <a:rPr lang="ru-RU" sz="1700" dirty="0">
                <a:solidFill>
                  <a:schemeClr val="bg1"/>
                </a:solidFill>
              </a:rPr>
              <a:t> і в </a:t>
            </a:r>
            <a:r>
              <a:rPr lang="ru-RU" sz="1700" dirty="0" err="1">
                <a:solidFill>
                  <a:schemeClr val="bg1"/>
                </a:solidFill>
              </a:rPr>
              <a:t>Африці</a:t>
            </a:r>
            <a:r>
              <a:rPr lang="ru-RU" sz="1700" dirty="0">
                <a:solidFill>
                  <a:schemeClr val="bg1"/>
                </a:solidFill>
              </a:rPr>
              <a:t>. </a:t>
            </a:r>
            <a:r>
              <a:rPr lang="ru-RU" sz="1700" dirty="0" err="1">
                <a:solidFill>
                  <a:schemeClr val="bg1"/>
                </a:solidFill>
              </a:rPr>
              <a:t>Після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першої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світової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війни</a:t>
            </a:r>
            <a:r>
              <a:rPr lang="ru-RU" sz="1700" dirty="0">
                <a:solidFill>
                  <a:schemeClr val="bg1"/>
                </a:solidFill>
              </a:rPr>
              <a:t> (в 1922 </a:t>
            </a:r>
            <a:r>
              <a:rPr lang="ru-RU" sz="1700" dirty="0" err="1">
                <a:solidFill>
                  <a:schemeClr val="bg1"/>
                </a:solidFill>
              </a:rPr>
              <a:t>році</a:t>
            </a:r>
            <a:r>
              <a:rPr lang="ru-RU" sz="1700" dirty="0">
                <a:solidFill>
                  <a:schemeClr val="bg1"/>
                </a:solidFill>
              </a:rPr>
              <a:t>) у </a:t>
            </a:r>
            <a:r>
              <a:rPr lang="ru-RU" sz="1700" dirty="0" err="1">
                <a:solidFill>
                  <a:schemeClr val="bg1"/>
                </a:solidFill>
              </a:rPr>
              <a:t>Німеччині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був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створений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Інститут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Геополітики</a:t>
            </a:r>
            <a:r>
              <a:rPr lang="ru-RU" sz="1700" dirty="0">
                <a:solidFill>
                  <a:schemeClr val="bg1"/>
                </a:solidFill>
              </a:rPr>
              <a:t>. </a:t>
            </a:r>
            <a:r>
              <a:rPr lang="ru-RU" sz="1700" dirty="0" err="1">
                <a:solidFill>
                  <a:schemeClr val="bg1"/>
                </a:solidFill>
              </a:rPr>
              <a:t>Геополітичні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концепції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німецької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школи</a:t>
            </a:r>
            <a:r>
              <a:rPr lang="ru-RU" sz="1700" dirty="0">
                <a:solidFill>
                  <a:schemeClr val="bg1"/>
                </a:solidFill>
              </a:rPr>
              <a:t>, яку </a:t>
            </a:r>
            <a:r>
              <a:rPr lang="ru-RU" sz="1700" dirty="0" err="1">
                <a:solidFill>
                  <a:schemeClr val="bg1"/>
                </a:solidFill>
              </a:rPr>
              <a:t>очолював</a:t>
            </a:r>
            <a:r>
              <a:rPr lang="ru-RU" sz="1700" dirty="0">
                <a:solidFill>
                  <a:schemeClr val="bg1"/>
                </a:solidFill>
              </a:rPr>
              <a:t> Карл </a:t>
            </a:r>
            <a:r>
              <a:rPr lang="ru-RU" sz="1700" dirty="0" err="1">
                <a:solidFill>
                  <a:schemeClr val="bg1"/>
                </a:solidFill>
              </a:rPr>
              <a:t>Гаусгофер</a:t>
            </a:r>
            <a:r>
              <a:rPr lang="ru-RU" sz="1700" dirty="0">
                <a:solidFill>
                  <a:schemeClr val="bg1"/>
                </a:solidFill>
              </a:rPr>
              <a:t>, а </a:t>
            </a:r>
            <a:r>
              <a:rPr lang="ru-RU" sz="1700" dirty="0" err="1">
                <a:solidFill>
                  <a:schemeClr val="bg1"/>
                </a:solidFill>
              </a:rPr>
              <a:t>саме</a:t>
            </a:r>
            <a:r>
              <a:rPr lang="ru-RU" sz="1700" dirty="0">
                <a:solidFill>
                  <a:schemeClr val="bg1"/>
                </a:solidFill>
              </a:rPr>
              <a:t>, «</a:t>
            </a:r>
            <a:r>
              <a:rPr lang="ru-RU" sz="1700" dirty="0" err="1">
                <a:solidFill>
                  <a:schemeClr val="bg1"/>
                </a:solidFill>
              </a:rPr>
              <a:t>теорія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життєвого</a:t>
            </a:r>
            <a:r>
              <a:rPr lang="ru-RU" sz="1700" dirty="0">
                <a:solidFill>
                  <a:schemeClr val="bg1"/>
                </a:solidFill>
              </a:rPr>
              <a:t> простору» </a:t>
            </a:r>
            <a:r>
              <a:rPr lang="ru-RU" sz="1700" dirty="0" err="1">
                <a:solidFill>
                  <a:schemeClr val="bg1"/>
                </a:solidFill>
              </a:rPr>
              <a:t>значним</a:t>
            </a:r>
            <a:r>
              <a:rPr lang="ru-RU" sz="1700" dirty="0">
                <a:solidFill>
                  <a:schemeClr val="bg1"/>
                </a:solidFill>
              </a:rPr>
              <a:t> чином </a:t>
            </a:r>
            <a:r>
              <a:rPr lang="ru-RU" sz="1700" dirty="0" err="1">
                <a:solidFill>
                  <a:schemeClr val="bg1"/>
                </a:solidFill>
              </a:rPr>
              <a:t>виправдовували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німецьку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агресію</a:t>
            </a:r>
            <a:r>
              <a:rPr lang="ru-RU" sz="1700" dirty="0">
                <a:solidFill>
                  <a:schemeClr val="bg1"/>
                </a:solidFill>
              </a:rPr>
              <a:t> і </a:t>
            </a:r>
            <a:r>
              <a:rPr lang="ru-RU" sz="1700" dirty="0" err="1">
                <a:solidFill>
                  <a:schemeClr val="bg1"/>
                </a:solidFill>
              </a:rPr>
              <a:t>розв'язання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другої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світової</a:t>
            </a:r>
            <a:r>
              <a:rPr lang="ru-RU" sz="1700" dirty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війни</a:t>
            </a:r>
            <a:endParaRPr lang="ru-UA" sz="17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8CFD12-A3E0-4B38-B483-0EB2A903C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5321"/>
          <a:stretch/>
        </p:blipFill>
        <p:spPr>
          <a:xfrm>
            <a:off x="7117164" y="306909"/>
            <a:ext cx="4743891" cy="28421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BF836E-A3E3-4690-8FE7-F54181D5B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25" r="2" b="12394"/>
          <a:stretch/>
        </p:blipFill>
        <p:spPr>
          <a:xfrm>
            <a:off x="7117164" y="3375763"/>
            <a:ext cx="4743888" cy="28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4839E-AA66-41B7-9AD0-EA9D927C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Основні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закони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категорії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геополітики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3DAEF-F3AB-41C2-B526-78CF8857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</a:rPr>
              <a:t>До </a:t>
            </a:r>
            <a:r>
              <a:rPr lang="ru-RU" b="1" dirty="0" err="1">
                <a:solidFill>
                  <a:srgbClr val="FFFF00"/>
                </a:solidFill>
              </a:rPr>
              <a:t>класичних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законів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геополітики</a:t>
            </a:r>
            <a:r>
              <a:rPr lang="ru-RU" b="1" dirty="0">
                <a:solidFill>
                  <a:srgbClr val="FFFF00"/>
                </a:solidFill>
              </a:rPr>
              <a:t> належать: </a:t>
            </a:r>
            <a:endParaRPr lang="ru-UA" b="1" dirty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r>
              <a:rPr lang="ru-RU" dirty="0"/>
              <a:t>закон фундаментального </a:t>
            </a:r>
            <a:r>
              <a:rPr lang="ru-RU" dirty="0" err="1"/>
              <a:t>дуалізму</a:t>
            </a:r>
            <a:r>
              <a:rPr lang="ru-RU" dirty="0"/>
              <a:t>; </a:t>
            </a:r>
            <a:endParaRPr lang="ru-UA" dirty="0"/>
          </a:p>
          <a:p>
            <a:pPr marL="514350" indent="-514350">
              <a:buAutoNum type="arabicParenR"/>
            </a:pPr>
            <a:r>
              <a:rPr lang="ru-RU" dirty="0"/>
              <a:t> закон </a:t>
            </a:r>
            <a:r>
              <a:rPr lang="ru-RU" dirty="0" err="1"/>
              <a:t>посилення</a:t>
            </a:r>
            <a:r>
              <a:rPr lang="ru-RU" dirty="0"/>
              <a:t> фактору простору в </a:t>
            </a:r>
            <a:r>
              <a:rPr lang="ru-RU" dirty="0" err="1"/>
              <a:t>людській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;</a:t>
            </a:r>
            <a:r>
              <a:rPr lang="ru-UA" dirty="0"/>
              <a:t>  </a:t>
            </a:r>
          </a:p>
          <a:p>
            <a:pPr marL="514350" indent="-514350">
              <a:buAutoNum type="arabicParenR"/>
            </a:pPr>
            <a:r>
              <a:rPr lang="ru-RU" dirty="0"/>
              <a:t> закон синтезу </a:t>
            </a:r>
            <a:r>
              <a:rPr lang="ru-RU" dirty="0" err="1"/>
              <a:t>суші</a:t>
            </a:r>
            <a:r>
              <a:rPr lang="ru-RU" dirty="0"/>
              <a:t> і моря.</a:t>
            </a:r>
            <a:endParaRPr lang="ru-UA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27D1F4-9852-4ADE-AA9C-DCDC195CC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4" r="19328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171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BAFE59-5751-4CB6-939E-760753780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14" b="30949"/>
          <a:stretch/>
        </p:blipFill>
        <p:spPr>
          <a:xfrm>
            <a:off x="20" y="0"/>
            <a:ext cx="12191980" cy="3710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81A1621-E80F-43EC-96F4-48082B2E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0" y="3876675"/>
            <a:ext cx="9290045" cy="277177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Закон фундаментального </a:t>
            </a:r>
            <a:r>
              <a:rPr lang="ru-RU" dirty="0" err="1"/>
              <a:t>дуалізму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географічній</a:t>
            </a:r>
            <a:r>
              <a:rPr lang="ru-RU" dirty="0"/>
              <a:t> </a:t>
            </a:r>
            <a:r>
              <a:rPr lang="ru-RU" dirty="0" err="1"/>
              <a:t>будові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і в </a:t>
            </a:r>
            <a:r>
              <a:rPr lang="ru-RU" dirty="0" err="1"/>
              <a:t>історичній</a:t>
            </a:r>
            <a:r>
              <a:rPr lang="ru-RU" dirty="0"/>
              <a:t> </a:t>
            </a:r>
            <a:r>
              <a:rPr lang="ru-RU" dirty="0" err="1"/>
              <a:t>типології</a:t>
            </a:r>
            <a:r>
              <a:rPr lang="ru-RU" dirty="0"/>
              <a:t> </a:t>
            </a:r>
            <a:r>
              <a:rPr lang="ru-RU" dirty="0" err="1"/>
              <a:t>цивілізацій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дуалізм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протиборстві</a:t>
            </a:r>
            <a:r>
              <a:rPr lang="ru-RU" dirty="0"/>
              <a:t> </a:t>
            </a:r>
            <a:r>
              <a:rPr lang="ru-RU" dirty="0" err="1"/>
              <a:t>телурократії</a:t>
            </a:r>
            <a:r>
              <a:rPr lang="ru-RU" dirty="0"/>
              <a:t> ("</a:t>
            </a:r>
            <a:r>
              <a:rPr lang="ru-RU" dirty="0" err="1"/>
              <a:t>сухопутної</a:t>
            </a:r>
            <a:r>
              <a:rPr lang="ru-RU" dirty="0"/>
              <a:t> </a:t>
            </a:r>
            <a:r>
              <a:rPr lang="ru-RU" dirty="0" err="1"/>
              <a:t>могутності</a:t>
            </a:r>
            <a:r>
              <a:rPr lang="ru-RU" dirty="0"/>
              <a:t>") та </a:t>
            </a:r>
            <a:r>
              <a:rPr lang="ru-RU" dirty="0" err="1"/>
              <a:t>таласократії</a:t>
            </a:r>
            <a:r>
              <a:rPr lang="ru-RU" dirty="0"/>
              <a:t> ("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могутності</a:t>
            </a:r>
            <a:r>
              <a:rPr lang="ru-RU" dirty="0"/>
              <a:t>").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телурократії</a:t>
            </a:r>
            <a:r>
              <a:rPr lang="ru-RU" dirty="0"/>
              <a:t> в </a:t>
            </a:r>
            <a:r>
              <a:rPr lang="ru-RU" dirty="0" err="1"/>
              <a:t>давнину</a:t>
            </a:r>
            <a:r>
              <a:rPr lang="ru-RU" dirty="0"/>
              <a:t> </a:t>
            </a:r>
            <a:r>
              <a:rPr lang="ru-RU" dirty="0" err="1"/>
              <a:t>стародавні</a:t>
            </a:r>
            <a:r>
              <a:rPr lang="ru-RU" dirty="0"/>
              <a:t> Спарта і Рим,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військово-авторитарної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. </a:t>
            </a:r>
            <a:r>
              <a:rPr lang="ru-RU" dirty="0" err="1"/>
              <a:t>Відомі</a:t>
            </a:r>
            <a:r>
              <a:rPr lang="ru-RU" dirty="0"/>
              <a:t> центри </a:t>
            </a:r>
            <a:r>
              <a:rPr lang="ru-RU" dirty="0" err="1"/>
              <a:t>торговельної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— </a:t>
            </a:r>
            <a:r>
              <a:rPr lang="ru-RU" dirty="0" err="1"/>
              <a:t>стародавні</a:t>
            </a:r>
            <a:r>
              <a:rPr lang="ru-RU" dirty="0"/>
              <a:t> </a:t>
            </a:r>
            <a:r>
              <a:rPr lang="ru-RU" dirty="0" err="1"/>
              <a:t>Афіни</a:t>
            </a:r>
            <a:r>
              <a:rPr lang="ru-RU" dirty="0"/>
              <a:t> і Карфаген —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таласократії</a:t>
            </a:r>
            <a:r>
              <a:rPr lang="ru-RU" dirty="0"/>
              <a:t>.</a:t>
            </a:r>
            <a:endParaRPr lang="ru-UA" dirty="0"/>
          </a:p>
          <a:p>
            <a:pPr marL="0" indent="0">
              <a:buNone/>
            </a:pP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21876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B849E6-4BB0-4FFF-9F28-ED6B62E23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837" r="1916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447C685-16BB-4765-ACF4-47080C30B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790575"/>
            <a:ext cx="5291003" cy="527039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</a:rPr>
              <a:t>Закон </a:t>
            </a:r>
            <a:r>
              <a:rPr lang="ru-RU" sz="2600" b="1" dirty="0" err="1">
                <a:solidFill>
                  <a:srgbClr val="C00000"/>
                </a:solidFill>
              </a:rPr>
              <a:t>посилення</a:t>
            </a:r>
            <a:r>
              <a:rPr lang="ru-RU" sz="2600" b="1" dirty="0">
                <a:solidFill>
                  <a:srgbClr val="C00000"/>
                </a:solidFill>
              </a:rPr>
              <a:t> фактору простору </a:t>
            </a:r>
            <a:r>
              <a:rPr lang="ru-RU" sz="2400" dirty="0">
                <a:solidFill>
                  <a:srgbClr val="000000"/>
                </a:solidFill>
              </a:rPr>
              <a:t>в </a:t>
            </a:r>
            <a:r>
              <a:rPr lang="ru-RU" sz="2400" dirty="0" err="1">
                <a:solidFill>
                  <a:srgbClr val="000000"/>
                </a:solidFill>
              </a:rPr>
              <a:t>людській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історії</a:t>
            </a:r>
            <a:r>
              <a:rPr lang="ru-RU" sz="2400" dirty="0">
                <a:solidFill>
                  <a:srgbClr val="000000"/>
                </a:solidFill>
              </a:rPr>
              <a:t>. До моменту </a:t>
            </a:r>
            <a:r>
              <a:rPr lang="ru-RU" sz="2400" dirty="0" err="1">
                <a:solidFill>
                  <a:srgbClr val="000000"/>
                </a:solidFill>
              </a:rPr>
              <a:t>кінцевої</a:t>
            </a:r>
            <a:r>
              <a:rPr lang="ru-RU" sz="2400" dirty="0">
                <a:solidFill>
                  <a:srgbClr val="000000"/>
                </a:solidFill>
              </a:rPr>
              <a:t> перемоги США в </a:t>
            </a:r>
            <a:r>
              <a:rPr lang="ru-RU" sz="2400" dirty="0" err="1">
                <a:solidFill>
                  <a:srgbClr val="000000"/>
                </a:solidFill>
              </a:rPr>
              <a:t>холодній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війні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геополітичний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дуалізм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розвивався</a:t>
            </a:r>
            <a:r>
              <a:rPr lang="ru-RU" sz="2400" dirty="0">
                <a:solidFill>
                  <a:srgbClr val="000000"/>
                </a:solidFill>
              </a:rPr>
              <a:t> в </a:t>
            </a:r>
            <a:r>
              <a:rPr lang="ru-RU" sz="2400" dirty="0" err="1">
                <a:solidFill>
                  <a:srgbClr val="000000"/>
                </a:solidFill>
              </a:rPr>
              <a:t>раніше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заданому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напрямі</a:t>
            </a:r>
            <a:r>
              <a:rPr lang="ru-RU" sz="2400" dirty="0">
                <a:solidFill>
                  <a:srgbClr val="000000"/>
                </a:solidFill>
              </a:rPr>
              <a:t> — </a:t>
            </a:r>
            <a:r>
              <a:rPr lang="ru-RU" sz="2400" dirty="0" err="1">
                <a:solidFill>
                  <a:srgbClr val="000000"/>
                </a:solidFill>
              </a:rPr>
              <a:t>таласократія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телурократія</a:t>
            </a:r>
            <a:r>
              <a:rPr lang="ru-RU" sz="2400" dirty="0">
                <a:solidFill>
                  <a:srgbClr val="000000"/>
                </a:solidFill>
              </a:rPr>
              <a:t> вели </a:t>
            </a:r>
            <a:r>
              <a:rPr lang="ru-RU" sz="2400" dirty="0" err="1">
                <a:solidFill>
                  <a:srgbClr val="000000"/>
                </a:solidFill>
              </a:rPr>
              <a:t>жорстоку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боротьбу</a:t>
            </a:r>
            <a:r>
              <a:rPr lang="ru-RU" sz="2400" dirty="0">
                <a:solidFill>
                  <a:srgbClr val="000000"/>
                </a:solidFill>
              </a:rPr>
              <a:t> за </a:t>
            </a:r>
            <a:r>
              <a:rPr lang="ru-RU" sz="2400" dirty="0" err="1">
                <a:solidFill>
                  <a:srgbClr val="000000"/>
                </a:solidFill>
              </a:rPr>
              <a:t>простір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посилюючись</a:t>
            </a:r>
            <a:r>
              <a:rPr lang="ru-RU" sz="2400" dirty="0">
                <a:solidFill>
                  <a:srgbClr val="000000"/>
                </a:solidFill>
              </a:rPr>
              <a:t> у </a:t>
            </a:r>
            <a:r>
              <a:rPr lang="ru-RU" sz="2400" dirty="0" err="1">
                <a:solidFill>
                  <a:srgbClr val="000000"/>
                </a:solidFill>
              </a:rPr>
              <a:t>економічному</a:t>
            </a:r>
            <a:r>
              <a:rPr lang="ru-RU" sz="2400" dirty="0">
                <a:solidFill>
                  <a:srgbClr val="000000"/>
                </a:solidFill>
              </a:rPr>
              <a:t> та </a:t>
            </a:r>
            <a:r>
              <a:rPr lang="ru-RU" sz="2400" dirty="0" err="1">
                <a:solidFill>
                  <a:srgbClr val="000000"/>
                </a:solidFill>
              </a:rPr>
              <a:t>військово-політичному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плані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Ця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боротьба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тривала</a:t>
            </a:r>
            <a:r>
              <a:rPr lang="ru-RU" sz="2400" dirty="0">
                <a:solidFill>
                  <a:srgbClr val="000000"/>
                </a:solidFill>
              </a:rPr>
              <a:t> з </a:t>
            </a:r>
            <a:r>
              <a:rPr lang="ru-RU" sz="2400" dirty="0" err="1">
                <a:solidFill>
                  <a:srgbClr val="000000"/>
                </a:solidFill>
              </a:rPr>
              <a:t>перемінним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успіхом</a:t>
            </a:r>
            <a:r>
              <a:rPr lang="ru-RU" sz="2400" dirty="0">
                <a:solidFill>
                  <a:srgbClr val="000000"/>
                </a:solidFill>
              </a:rPr>
              <a:t> як </a:t>
            </a:r>
            <a:r>
              <a:rPr lang="ru-RU" sz="2400" dirty="0" err="1">
                <a:solidFill>
                  <a:srgbClr val="000000"/>
                </a:solidFill>
              </a:rPr>
              <a:t>таласократії</a:t>
            </a:r>
            <a:r>
              <a:rPr lang="ru-RU" sz="2400" dirty="0">
                <a:solidFill>
                  <a:srgbClr val="000000"/>
                </a:solidFill>
              </a:rPr>
              <a:t>, так і </a:t>
            </a:r>
            <a:r>
              <a:rPr lang="ru-RU" sz="2400" dirty="0" err="1">
                <a:solidFill>
                  <a:srgbClr val="000000"/>
                </a:solidFill>
              </a:rPr>
              <a:t>телурократії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Починаючи</a:t>
            </a:r>
            <a:r>
              <a:rPr lang="ru-RU" sz="2400" dirty="0">
                <a:solidFill>
                  <a:srgbClr val="000000"/>
                </a:solidFill>
              </a:rPr>
              <a:t> з </a:t>
            </a:r>
            <a:r>
              <a:rPr lang="ru-RU" sz="2400" dirty="0" err="1">
                <a:solidFill>
                  <a:srgbClr val="000000"/>
                </a:solidFill>
              </a:rPr>
              <a:t>епохи</a:t>
            </a:r>
            <a:r>
              <a:rPr lang="ru-RU" sz="2400" dirty="0">
                <a:solidFill>
                  <a:srgbClr val="000000"/>
                </a:solidFill>
              </a:rPr>
              <a:t> великих </a:t>
            </a:r>
            <a:r>
              <a:rPr lang="ru-RU" sz="2400" dirty="0" err="1">
                <a:solidFill>
                  <a:srgbClr val="000000"/>
                </a:solidFill>
              </a:rPr>
              <a:t>географічних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відкриттів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зростав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вплив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таласократії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Алфред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Тайєр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Мехев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вважав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що</a:t>
            </a:r>
            <a:r>
              <a:rPr lang="ru-RU" sz="2400" dirty="0">
                <a:solidFill>
                  <a:srgbClr val="000000"/>
                </a:solidFill>
              </a:rPr>
              <a:t> на </a:t>
            </a:r>
            <a:r>
              <a:rPr lang="ru-RU" sz="2400" dirty="0" err="1">
                <a:solidFill>
                  <a:srgbClr val="000000"/>
                </a:solidFill>
              </a:rPr>
              <a:t>морську</a:t>
            </a:r>
            <a:r>
              <a:rPr lang="ru-RU" sz="2400" dirty="0">
                <a:solidFill>
                  <a:srgbClr val="000000"/>
                </a:solidFill>
              </a:rPr>
              <a:t> силу </a:t>
            </a:r>
            <a:r>
              <a:rPr lang="ru-RU" sz="2400" dirty="0" err="1">
                <a:solidFill>
                  <a:srgbClr val="000000"/>
                </a:solidFill>
              </a:rPr>
              <a:t>націй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впливали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такі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чинники</a:t>
            </a:r>
            <a:r>
              <a:rPr lang="ru-RU" sz="2400" dirty="0">
                <a:solidFill>
                  <a:srgbClr val="000000"/>
                </a:solidFill>
              </a:rPr>
              <a:t>, як </a:t>
            </a:r>
            <a:r>
              <a:rPr lang="ru-RU" sz="2400" dirty="0" err="1">
                <a:solidFill>
                  <a:srgbClr val="000000"/>
                </a:solidFill>
              </a:rPr>
              <a:t>географічне</a:t>
            </a:r>
            <a:r>
              <a:rPr lang="ru-RU" sz="2400" dirty="0">
                <a:solidFill>
                  <a:srgbClr val="000000"/>
                </a:solidFill>
              </a:rPr>
              <a:t> становище, </a:t>
            </a:r>
            <a:r>
              <a:rPr lang="ru-RU" sz="2400" dirty="0" err="1">
                <a:solidFill>
                  <a:srgbClr val="000000"/>
                </a:solidFill>
              </a:rPr>
              <a:t>фізична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побудова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включаючи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сюди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природну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продуктивність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клімат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розміри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території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чисельність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народонаселення</a:t>
            </a:r>
            <a:r>
              <a:rPr lang="ru-RU" sz="2400" dirty="0">
                <a:solidFill>
                  <a:srgbClr val="000000"/>
                </a:solidFill>
              </a:rPr>
              <a:t>, характер народу та уряду. </a:t>
            </a:r>
            <a:r>
              <a:rPr lang="ru-RU" sz="2400" dirty="0" err="1">
                <a:solidFill>
                  <a:srgbClr val="000000"/>
                </a:solidFill>
              </a:rPr>
              <a:t>Доказом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переваги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таласократії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було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створення</a:t>
            </a:r>
            <a:r>
              <a:rPr lang="ru-RU" sz="2400" dirty="0">
                <a:solidFill>
                  <a:srgbClr val="000000"/>
                </a:solidFill>
              </a:rPr>
              <a:t> великих </a:t>
            </a:r>
            <a:r>
              <a:rPr lang="ru-RU" sz="2400" dirty="0" err="1">
                <a:solidFill>
                  <a:srgbClr val="000000"/>
                </a:solidFill>
              </a:rPr>
              <a:t>колоніальних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імперій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передовсім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англійської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endParaRPr lang="ru-U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0407DE-872A-428F-8470-75EBE3CA5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5538" r="22716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FB9D87D-EF57-4728-A6C7-19A02E7B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485775"/>
            <a:ext cx="5581649" cy="596265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C00000"/>
                </a:solidFill>
              </a:rPr>
              <a:t>Закон синтезу </a:t>
            </a:r>
            <a:r>
              <a:rPr lang="ru-RU" sz="2200" b="1" dirty="0" err="1">
                <a:solidFill>
                  <a:srgbClr val="C00000"/>
                </a:solidFill>
              </a:rPr>
              <a:t>суші</a:t>
            </a:r>
            <a:r>
              <a:rPr lang="ru-RU" sz="2200" b="1" dirty="0">
                <a:solidFill>
                  <a:srgbClr val="C00000"/>
                </a:solidFill>
              </a:rPr>
              <a:t> і моря </a:t>
            </a:r>
            <a:r>
              <a:rPr lang="ru-RU" sz="2000" dirty="0">
                <a:solidFill>
                  <a:srgbClr val="000000"/>
                </a:solidFill>
              </a:rPr>
              <a:t>— </a:t>
            </a:r>
            <a:r>
              <a:rPr lang="ru-RU" sz="2000" dirty="0" err="1">
                <a:solidFill>
                  <a:srgbClr val="000000"/>
                </a:solidFill>
              </a:rPr>
              <a:t>третій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класичний</a:t>
            </a:r>
            <a:r>
              <a:rPr lang="ru-RU" sz="2000" dirty="0">
                <a:solidFill>
                  <a:srgbClr val="000000"/>
                </a:solidFill>
              </a:rPr>
              <a:t> закон </a:t>
            </a:r>
            <a:r>
              <a:rPr lang="ru-RU" sz="2000" dirty="0" err="1">
                <a:solidFill>
                  <a:srgbClr val="000000"/>
                </a:solidFill>
              </a:rPr>
              <a:t>геополітики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Йдеться</a:t>
            </a:r>
            <a:r>
              <a:rPr lang="ru-RU" sz="2000" dirty="0">
                <a:solidFill>
                  <a:srgbClr val="000000"/>
                </a:solidFill>
              </a:rPr>
              <a:t> про </a:t>
            </a:r>
            <a:r>
              <a:rPr lang="ru-RU" sz="2000" dirty="0" err="1">
                <a:solidFill>
                  <a:srgbClr val="000000"/>
                </a:solidFill>
              </a:rPr>
              <a:t>одне</a:t>
            </a:r>
            <a:r>
              <a:rPr lang="ru-RU" sz="2000" dirty="0">
                <a:solidFill>
                  <a:srgbClr val="000000"/>
                </a:solidFill>
              </a:rPr>
              <a:t> з </a:t>
            </a:r>
            <a:r>
              <a:rPr lang="ru-RU" sz="2000" dirty="0" err="1">
                <a:solidFill>
                  <a:srgbClr val="000000"/>
                </a:solidFill>
              </a:rPr>
              <a:t>ключових</a:t>
            </a:r>
            <a:r>
              <a:rPr lang="ru-RU" sz="2000" dirty="0">
                <a:solidFill>
                  <a:srgbClr val="000000"/>
                </a:solidFill>
              </a:rPr>
              <a:t> понять </a:t>
            </a:r>
            <a:r>
              <a:rPr lang="ru-RU" sz="2000" dirty="0" err="1">
                <a:solidFill>
                  <a:srgbClr val="000000"/>
                </a:solidFill>
              </a:rPr>
              <a:t>геополітики</a:t>
            </a:r>
            <a:r>
              <a:rPr lang="ru-RU" sz="2000" dirty="0">
                <a:solidFill>
                  <a:srgbClr val="000000"/>
                </a:solidFill>
              </a:rPr>
              <a:t> — "</a:t>
            </a:r>
            <a:r>
              <a:rPr lang="ru-RU" sz="2000" dirty="0" err="1">
                <a:solidFill>
                  <a:srgbClr val="000000"/>
                </a:solidFill>
              </a:rPr>
              <a:t>берегову</a:t>
            </a:r>
            <a:r>
              <a:rPr lang="ru-RU" sz="2000" dirty="0">
                <a:solidFill>
                  <a:srgbClr val="000000"/>
                </a:solidFill>
              </a:rPr>
              <a:t> зону", </a:t>
            </a:r>
            <a:r>
              <a:rPr lang="ru-RU" sz="2000" dirty="0" err="1">
                <a:solidFill>
                  <a:srgbClr val="000000"/>
                </a:solidFill>
              </a:rPr>
              <a:t>або</a:t>
            </a:r>
            <a:r>
              <a:rPr lang="ru-RU" sz="2000" dirty="0">
                <a:solidFill>
                  <a:srgbClr val="000000"/>
                </a:solidFill>
              </a:rPr>
              <a:t> "</a:t>
            </a:r>
            <a:r>
              <a:rPr lang="en-US" sz="2000" dirty="0">
                <a:solidFill>
                  <a:srgbClr val="000000"/>
                </a:solidFill>
              </a:rPr>
              <a:t>Rimland" — </a:t>
            </a:r>
            <a:r>
              <a:rPr lang="ru-RU" sz="2000" dirty="0">
                <a:solidFill>
                  <a:srgbClr val="000000"/>
                </a:solidFill>
              </a:rPr>
              <a:t>фрагмент </a:t>
            </a:r>
            <a:r>
              <a:rPr lang="ru-RU" sz="2000" dirty="0" err="1">
                <a:solidFill>
                  <a:srgbClr val="000000"/>
                </a:solidFill>
              </a:rPr>
              <a:t>таласократії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чи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телурократії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Хоча</a:t>
            </a:r>
            <a:r>
              <a:rPr lang="ru-RU" sz="2000" dirty="0">
                <a:solidFill>
                  <a:srgbClr val="000000"/>
                </a:solidFill>
              </a:rPr>
              <a:t> "</a:t>
            </a:r>
            <a:r>
              <a:rPr lang="ru-RU" sz="2000" dirty="0" err="1">
                <a:solidFill>
                  <a:srgbClr val="000000"/>
                </a:solidFill>
              </a:rPr>
              <a:t>берегова</a:t>
            </a:r>
            <a:r>
              <a:rPr lang="ru-RU" sz="2000" dirty="0">
                <a:solidFill>
                  <a:srgbClr val="000000"/>
                </a:solidFill>
              </a:rPr>
              <a:t> зона" </a:t>
            </a:r>
            <a:r>
              <a:rPr lang="ru-RU" sz="2000" dirty="0" err="1">
                <a:solidFill>
                  <a:srgbClr val="000000"/>
                </a:solidFill>
              </a:rPr>
              <a:t>згадувалася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багатьма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вченими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однак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дане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поняття</a:t>
            </a:r>
            <a:r>
              <a:rPr lang="ru-RU" sz="2000" dirty="0">
                <a:solidFill>
                  <a:srgbClr val="000000"/>
                </a:solidFill>
              </a:rPr>
              <a:t> до </a:t>
            </a:r>
            <a:r>
              <a:rPr lang="ru-RU" sz="2000" dirty="0" err="1">
                <a:solidFill>
                  <a:srgbClr val="000000"/>
                </a:solidFill>
              </a:rPr>
              <a:t>наукового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обігу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вперше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ввів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американський</a:t>
            </a:r>
            <a:r>
              <a:rPr lang="ru-RU" sz="2000" dirty="0">
                <a:solidFill>
                  <a:srgbClr val="000000"/>
                </a:solidFill>
              </a:rPr>
              <a:t> учений </a:t>
            </a:r>
            <a:r>
              <a:rPr lang="ru-RU" sz="2000" dirty="0" err="1">
                <a:solidFill>
                  <a:srgbClr val="000000"/>
                </a:solidFill>
              </a:rPr>
              <a:t>Ніколас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Спайкмен</a:t>
            </a:r>
            <a:r>
              <a:rPr lang="ru-RU" sz="2000" dirty="0">
                <a:solidFill>
                  <a:srgbClr val="000000"/>
                </a:solidFill>
              </a:rPr>
              <a:t> (1893—1943). На </a:t>
            </a:r>
            <a:r>
              <a:rPr lang="ru-RU" sz="2000" dirty="0" err="1">
                <a:solidFill>
                  <a:srgbClr val="000000"/>
                </a:solidFill>
              </a:rPr>
              <a:t>його</a:t>
            </a:r>
            <a:r>
              <a:rPr lang="ru-RU" sz="2000" dirty="0">
                <a:solidFill>
                  <a:srgbClr val="000000"/>
                </a:solidFill>
              </a:rPr>
              <a:t> думку, </a:t>
            </a:r>
            <a:r>
              <a:rPr lang="ru-RU" sz="2000" dirty="0" err="1">
                <a:solidFill>
                  <a:srgbClr val="000000"/>
                </a:solidFill>
              </a:rPr>
              <a:t>саме</a:t>
            </a:r>
            <a:r>
              <a:rPr lang="ru-RU" sz="2000" dirty="0">
                <a:solidFill>
                  <a:srgbClr val="000000"/>
                </a:solidFill>
              </a:rPr>
              <a:t> "</a:t>
            </a:r>
            <a:r>
              <a:rPr lang="en-US" sz="2000" dirty="0">
                <a:solidFill>
                  <a:srgbClr val="000000"/>
                </a:solidFill>
              </a:rPr>
              <a:t>Rimland", </a:t>
            </a:r>
            <a:r>
              <a:rPr lang="ru-RU" sz="2000" dirty="0">
                <a:solidFill>
                  <a:srgbClr val="000000"/>
                </a:solidFill>
              </a:rPr>
              <a:t>а не "</a:t>
            </a:r>
            <a:r>
              <a:rPr lang="en-US" sz="2000" dirty="0">
                <a:solidFill>
                  <a:srgbClr val="000000"/>
                </a:solidFill>
              </a:rPr>
              <a:t>Heartland", </a:t>
            </a:r>
            <a:r>
              <a:rPr lang="ru-RU" sz="2000" dirty="0">
                <a:solidFill>
                  <a:srgbClr val="000000"/>
                </a:solidFill>
              </a:rPr>
              <a:t>як твердив </a:t>
            </a:r>
            <a:r>
              <a:rPr lang="en-US" sz="2000" dirty="0">
                <a:solidFill>
                  <a:srgbClr val="000000"/>
                </a:solidFill>
              </a:rPr>
              <a:t>X. </a:t>
            </a:r>
            <a:r>
              <a:rPr lang="ru-RU" sz="2000" dirty="0" err="1">
                <a:solidFill>
                  <a:srgbClr val="000000"/>
                </a:solidFill>
              </a:rPr>
              <a:t>Макін</a:t>
            </a:r>
            <a:r>
              <a:rPr lang="ru-RU" sz="2000" dirty="0">
                <a:solidFill>
                  <a:srgbClr val="000000"/>
                </a:solidFill>
              </a:rPr>
              <a:t>-дер, </a:t>
            </a:r>
            <a:r>
              <a:rPr lang="ru-RU" sz="2000" dirty="0" err="1">
                <a:solidFill>
                  <a:srgbClr val="000000"/>
                </a:solidFill>
              </a:rPr>
              <a:t>являє</a:t>
            </a:r>
            <a:r>
              <a:rPr lang="ru-RU" sz="2000" dirty="0">
                <a:solidFill>
                  <a:srgbClr val="000000"/>
                </a:solidFill>
              </a:rPr>
              <a:t> собою ключ до </a:t>
            </a:r>
            <a:r>
              <a:rPr lang="ru-RU" sz="2000" dirty="0" err="1">
                <a:solidFill>
                  <a:srgbClr val="000000"/>
                </a:solidFill>
              </a:rPr>
              <a:t>світового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панування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Від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нього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надходять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імпульси</a:t>
            </a:r>
            <a:r>
              <a:rPr lang="ru-RU" sz="2000" dirty="0">
                <a:solidFill>
                  <a:srgbClr val="000000"/>
                </a:solidFill>
              </a:rPr>
              <a:t> до простору, </a:t>
            </a:r>
            <a:r>
              <a:rPr lang="ru-RU" sz="2000" dirty="0" err="1">
                <a:solidFill>
                  <a:srgbClr val="000000"/>
                </a:solidFill>
              </a:rPr>
              <a:t>який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іменують</a:t>
            </a:r>
            <a:r>
              <a:rPr lang="ru-RU" sz="2000" dirty="0">
                <a:solidFill>
                  <a:srgbClr val="000000"/>
                </a:solidFill>
              </a:rPr>
              <a:t> "</a:t>
            </a:r>
            <a:r>
              <a:rPr lang="en-US" sz="2000" dirty="0">
                <a:solidFill>
                  <a:srgbClr val="000000"/>
                </a:solidFill>
              </a:rPr>
              <a:t>Heartland", </a:t>
            </a:r>
            <a:r>
              <a:rPr lang="ru-RU" sz="2000" dirty="0" err="1">
                <a:solidFill>
                  <a:srgbClr val="000000"/>
                </a:solidFill>
              </a:rPr>
              <a:t>отже</a:t>
            </a:r>
            <a:r>
              <a:rPr lang="ru-RU" sz="2000" dirty="0">
                <a:solidFill>
                  <a:srgbClr val="000000"/>
                </a:solidFill>
              </a:rPr>
              <a:t> "той, </a:t>
            </a:r>
            <a:r>
              <a:rPr lang="ru-RU" sz="2000" dirty="0" err="1">
                <a:solidFill>
                  <a:srgbClr val="000000"/>
                </a:solidFill>
              </a:rPr>
              <a:t>хто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домінує</a:t>
            </a:r>
            <a:r>
              <a:rPr lang="ru-RU" sz="2000" dirty="0">
                <a:solidFill>
                  <a:srgbClr val="000000"/>
                </a:solidFill>
              </a:rPr>
              <a:t> ним, той </a:t>
            </a:r>
            <a:r>
              <a:rPr lang="ru-RU" sz="2000" dirty="0" err="1">
                <a:solidFill>
                  <a:srgbClr val="000000"/>
                </a:solidFill>
              </a:rPr>
              <a:t>домінує</a:t>
            </a:r>
            <a:r>
              <a:rPr lang="ru-RU" sz="2000" dirty="0">
                <a:solidFill>
                  <a:srgbClr val="000000"/>
                </a:solidFill>
              </a:rPr>
              <a:t> над </a:t>
            </a:r>
            <a:r>
              <a:rPr lang="ru-RU" sz="2000" dirty="0" err="1">
                <a:solidFill>
                  <a:srgbClr val="000000"/>
                </a:solidFill>
              </a:rPr>
              <a:t>Євразією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тримає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долі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світу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своїх</a:t>
            </a:r>
            <a:r>
              <a:rPr lang="ru-RU" sz="2000" dirty="0">
                <a:solidFill>
                  <a:srgbClr val="000000"/>
                </a:solidFill>
              </a:rPr>
              <a:t> руках". А. </a:t>
            </a:r>
            <a:r>
              <a:rPr lang="ru-RU" sz="2000" dirty="0" err="1">
                <a:solidFill>
                  <a:srgbClr val="000000"/>
                </a:solidFill>
              </a:rPr>
              <a:t>Дугін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називає</a:t>
            </a:r>
            <a:r>
              <a:rPr lang="ru-RU" sz="2000" dirty="0">
                <a:solidFill>
                  <a:srgbClr val="000000"/>
                </a:solidFill>
              </a:rPr>
              <a:t> "</a:t>
            </a:r>
            <a:r>
              <a:rPr lang="en-US" sz="2000" dirty="0">
                <a:solidFill>
                  <a:srgbClr val="000000"/>
                </a:solidFill>
              </a:rPr>
              <a:t>Rimland" "</a:t>
            </a:r>
            <a:r>
              <a:rPr lang="ru-RU" sz="2000" dirty="0" err="1">
                <a:solidFill>
                  <a:srgbClr val="000000"/>
                </a:solidFill>
              </a:rPr>
              <a:t>ключовою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категорією</a:t>
            </a:r>
            <a:r>
              <a:rPr lang="ru-RU" sz="2000" dirty="0">
                <a:solidFill>
                  <a:srgbClr val="000000"/>
                </a:solidFill>
              </a:rPr>
              <a:t>", "островом і кораблем", "</a:t>
            </a:r>
            <a:r>
              <a:rPr lang="ru-RU" sz="2000" dirty="0" err="1">
                <a:solidFill>
                  <a:srgbClr val="000000"/>
                </a:solidFill>
              </a:rPr>
              <a:t>прикордонною</a:t>
            </a:r>
            <a:r>
              <a:rPr lang="ru-RU" sz="2000" dirty="0">
                <a:solidFill>
                  <a:srgbClr val="000000"/>
                </a:solidFill>
              </a:rPr>
              <a:t> зоною" </a:t>
            </a:r>
            <a:r>
              <a:rPr lang="ru-RU" sz="2000" dirty="0" err="1">
                <a:solidFill>
                  <a:srgbClr val="000000"/>
                </a:solidFill>
              </a:rPr>
              <a:t>тощо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Більш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розвинув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ідею</a:t>
            </a:r>
            <a:r>
              <a:rPr lang="ru-RU" sz="2000" dirty="0">
                <a:solidFill>
                  <a:srgbClr val="000000"/>
                </a:solidFill>
              </a:rPr>
              <a:t> "</a:t>
            </a:r>
            <a:r>
              <a:rPr lang="ru-RU" sz="2000" dirty="0" err="1">
                <a:solidFill>
                  <a:srgbClr val="000000"/>
                </a:solidFill>
              </a:rPr>
              <a:t>берегової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зони</a:t>
            </a:r>
            <a:r>
              <a:rPr lang="ru-RU" sz="2000" dirty="0">
                <a:solidFill>
                  <a:srgbClr val="000000"/>
                </a:solidFill>
              </a:rPr>
              <a:t>" </a:t>
            </a:r>
            <a:r>
              <a:rPr lang="ru-RU" sz="2000" dirty="0" err="1">
                <a:solidFill>
                  <a:srgbClr val="000000"/>
                </a:solidFill>
              </a:rPr>
              <a:t>геополітик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Володимир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Дергачов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запропонувавши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концепцію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рубіжної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комунікації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Йдеться</a:t>
            </a:r>
            <a:r>
              <a:rPr lang="ru-RU" sz="2000" dirty="0">
                <a:solidFill>
                  <a:srgbClr val="000000"/>
                </a:solidFill>
              </a:rPr>
              <a:t> про </a:t>
            </a:r>
            <a:r>
              <a:rPr lang="ru-RU" sz="2000" dirty="0" err="1">
                <a:solidFill>
                  <a:srgbClr val="000000"/>
                </a:solidFill>
              </a:rPr>
              <a:t>більш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широке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поняття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контактної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зони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системі</a:t>
            </a:r>
            <a:r>
              <a:rPr lang="ru-RU" sz="2000" dirty="0">
                <a:solidFill>
                  <a:srgbClr val="000000"/>
                </a:solidFill>
              </a:rPr>
              <a:t> "Море — </a:t>
            </a:r>
            <a:r>
              <a:rPr lang="ru-RU" sz="2000" dirty="0" err="1">
                <a:solidFill>
                  <a:srgbClr val="000000"/>
                </a:solidFill>
              </a:rPr>
              <a:t>Коустленд</a:t>
            </a:r>
            <a:r>
              <a:rPr lang="ru-RU" sz="2000" dirty="0">
                <a:solidFill>
                  <a:srgbClr val="000000"/>
                </a:solidFill>
              </a:rPr>
              <a:t> ("</a:t>
            </a:r>
            <a:r>
              <a:rPr lang="en-US" sz="2000" dirty="0">
                <a:solidFill>
                  <a:srgbClr val="000000"/>
                </a:solidFill>
              </a:rPr>
              <a:t>Rimland") — </a:t>
            </a:r>
            <a:r>
              <a:rPr lang="ru-RU" sz="2000" dirty="0">
                <a:solidFill>
                  <a:srgbClr val="000000"/>
                </a:solidFill>
              </a:rPr>
              <a:t>Континент ("</a:t>
            </a:r>
            <a:r>
              <a:rPr lang="en-US" sz="2000" dirty="0">
                <a:solidFill>
                  <a:srgbClr val="000000"/>
                </a:solidFill>
              </a:rPr>
              <a:t>Heartland")". </a:t>
            </a:r>
            <a:r>
              <a:rPr lang="ru-RU" sz="2000" dirty="0">
                <a:solidFill>
                  <a:srgbClr val="000000"/>
                </a:solidFill>
              </a:rPr>
              <a:t>Через </a:t>
            </a:r>
            <a:r>
              <a:rPr lang="ru-RU" sz="2000" dirty="0" err="1">
                <a:solidFill>
                  <a:srgbClr val="000000"/>
                </a:solidFill>
              </a:rPr>
              <a:t>цю</a:t>
            </a:r>
            <a:r>
              <a:rPr lang="ru-RU" sz="2000" dirty="0">
                <a:solidFill>
                  <a:srgbClr val="000000"/>
                </a:solidFill>
              </a:rPr>
              <a:t> "</a:t>
            </a:r>
            <a:r>
              <a:rPr lang="ru-RU" sz="2000" dirty="0" err="1">
                <a:solidFill>
                  <a:srgbClr val="000000"/>
                </a:solidFill>
              </a:rPr>
              <a:t>берегову</a:t>
            </a:r>
            <a:r>
              <a:rPr lang="ru-RU" sz="2000" dirty="0">
                <a:solidFill>
                  <a:srgbClr val="000000"/>
                </a:solidFill>
              </a:rPr>
              <a:t> зону", </a:t>
            </a:r>
            <a:r>
              <a:rPr lang="ru-RU" sz="2000" dirty="0" err="1">
                <a:solidFill>
                  <a:srgbClr val="000000"/>
                </a:solidFill>
              </a:rPr>
              <a:t>яка'пов'язує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між</a:t>
            </a:r>
            <a:r>
              <a:rPr lang="ru-RU" sz="2000" dirty="0">
                <a:solidFill>
                  <a:srgbClr val="000000"/>
                </a:solidFill>
              </a:rPr>
              <a:t> со- ' бою море і сушу, </a:t>
            </a:r>
            <a:r>
              <a:rPr lang="ru-RU" sz="2000" dirty="0" err="1">
                <a:solidFill>
                  <a:srgbClr val="000000"/>
                </a:solidFill>
              </a:rPr>
              <a:t>відбувалися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тільки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вторгнення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завойовни</a:t>
            </a:r>
            <a:r>
              <a:rPr lang="ru-RU" sz="2000" dirty="0">
                <a:solidFill>
                  <a:srgbClr val="000000"/>
                </a:solidFill>
              </a:rPr>
              <a:t>- і </a:t>
            </a:r>
            <a:r>
              <a:rPr lang="ru-RU" sz="2000" dirty="0" err="1">
                <a:solidFill>
                  <a:srgbClr val="000000"/>
                </a:solidFill>
              </a:rPr>
              <a:t>ків</a:t>
            </a:r>
            <a:r>
              <a:rPr lang="ru-RU" sz="2000" dirty="0">
                <a:solidFill>
                  <a:srgbClr val="000000"/>
                </a:solidFill>
              </a:rPr>
              <a:t> з моря, але й </a:t>
            </a:r>
            <a:r>
              <a:rPr lang="ru-RU" sz="2000" dirty="0" err="1">
                <a:solidFill>
                  <a:srgbClr val="000000"/>
                </a:solidFill>
              </a:rPr>
              <a:t>різноманітні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контакти</a:t>
            </a:r>
            <a:r>
              <a:rPr lang="ru-RU" sz="2000" dirty="0">
                <a:solidFill>
                  <a:srgbClr val="000000"/>
                </a:solidFill>
              </a:rPr>
              <a:t> — </a:t>
            </a:r>
            <a:r>
              <a:rPr lang="ru-RU" sz="2000" dirty="0" err="1">
                <a:solidFill>
                  <a:srgbClr val="000000"/>
                </a:solidFill>
              </a:rPr>
              <a:t>геополітичні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гео-економічні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геоекологічні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соціокультурні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тощо</a:t>
            </a:r>
            <a:endParaRPr lang="ru-U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20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1951</Words>
  <Application>Microsoft Macintosh PowerPoint</Application>
  <PresentationFormat>Широкоэкранный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Геополітика та проблеми геополітичних відносин у сучасному світі.</vt:lpstr>
      <vt:lpstr>Сутність геополітики та її становлення як наукової галузі та сфери міждержавних відносин.</vt:lpstr>
      <vt:lpstr>Погляди на сутність геополітики</vt:lpstr>
      <vt:lpstr>Презентация PowerPoint</vt:lpstr>
      <vt:lpstr>Формування і розвиток</vt:lpstr>
      <vt:lpstr>Основні закони та категорії геополітики.</vt:lpstr>
      <vt:lpstr>Презентация PowerPoint</vt:lpstr>
      <vt:lpstr>Презентация PowerPoint</vt:lpstr>
      <vt:lpstr>Презентация PowerPoint</vt:lpstr>
      <vt:lpstr>КАТЕГОРІЇ ГЕОПОЛІТИКИ</vt:lpstr>
      <vt:lpstr>Презентация PowerPoint</vt:lpstr>
      <vt:lpstr>Презентация PowerPoint</vt:lpstr>
      <vt:lpstr>Провідні напрямки геополітичних досліджень (континентальна та атлантистська): історія та сучасність.</vt:lpstr>
      <vt:lpstr>Презентация PowerPoint</vt:lpstr>
      <vt:lpstr>Феномен наддержавності, гегемонізму, глобального панування та лідерства, геополітичної конфронтації та ізоляції.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Геополітика та проблеми геополітичних відносин у сучасному світі.</dc:title>
  <dc:creator>fgh</dc:creator>
  <cp:lastModifiedBy>Microsoft Office User</cp:lastModifiedBy>
  <cp:revision>1</cp:revision>
  <dcterms:created xsi:type="dcterms:W3CDTF">2020-05-11T15:05:42Z</dcterms:created>
  <dcterms:modified xsi:type="dcterms:W3CDTF">2020-05-12T18:52:11Z</dcterms:modified>
</cp:coreProperties>
</file>