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505A6E-B350-48BD-9EBB-FD179FFF60AC}"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35346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505A6E-B350-48BD-9EBB-FD179FFF60AC}"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194456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505A6E-B350-48BD-9EBB-FD179FFF60AC}"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66145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505A6E-B350-48BD-9EBB-FD179FFF60AC}"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234032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505A6E-B350-48BD-9EBB-FD179FFF60AC}"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213960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505A6E-B350-48BD-9EBB-FD179FFF60AC}"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217197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8505A6E-B350-48BD-9EBB-FD179FFF60AC}" type="datetimeFigureOut">
              <a:rPr lang="ru-RU" smtClean="0"/>
              <a:t>23.02.2021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269365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8505A6E-B350-48BD-9EBB-FD179FFF60AC}" type="datetimeFigureOut">
              <a:rPr lang="ru-RU" smtClean="0"/>
              <a:t>23.02.2021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15468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505A6E-B350-48BD-9EBB-FD179FFF60AC}" type="datetimeFigureOut">
              <a:rPr lang="ru-RU" smtClean="0"/>
              <a:t>23.02.2021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334653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8505A6E-B350-48BD-9EBB-FD179FFF60AC}"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122290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8505A6E-B350-48BD-9EBB-FD179FFF60AC}"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B7783F-7428-4D51-A496-8E246F97A89B}" type="slidenum">
              <a:rPr lang="ru-RU" smtClean="0"/>
              <a:t>‹#›</a:t>
            </a:fld>
            <a:endParaRPr lang="ru-RU"/>
          </a:p>
        </p:txBody>
      </p:sp>
    </p:spTree>
    <p:extLst>
      <p:ext uri="{BB962C8B-B14F-4D97-AF65-F5344CB8AC3E}">
        <p14:creationId xmlns:p14="http://schemas.microsoft.com/office/powerpoint/2010/main" val="339419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05A6E-B350-48BD-9EBB-FD179FFF60AC}" type="datetimeFigureOut">
              <a:rPr lang="ru-RU" smtClean="0"/>
              <a:t>23.02.2021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7783F-7428-4D51-A496-8E246F97A89B}" type="slidenum">
              <a:rPr lang="ru-RU" smtClean="0"/>
              <a:t>‹#›</a:t>
            </a:fld>
            <a:endParaRPr lang="ru-RU"/>
          </a:p>
        </p:txBody>
      </p:sp>
    </p:spTree>
    <p:extLst>
      <p:ext uri="{BB962C8B-B14F-4D97-AF65-F5344CB8AC3E}">
        <p14:creationId xmlns:p14="http://schemas.microsoft.com/office/powerpoint/2010/main" val="181624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4717" y="166255"/>
            <a:ext cx="10042567" cy="1645537"/>
          </a:xfrm>
        </p:spPr>
        <p:txBody>
          <a:bodyPr>
            <a:normAutofit/>
          </a:bodyPr>
          <a:lstStyle/>
          <a:p>
            <a:r>
              <a:rPr lang="uk-UA" sz="5400" noProof="1" smtClean="0">
                <a:latin typeface="Times New Roman" panose="02020603050405020304" pitchFamily="18" charset="0"/>
                <a:cs typeface="Times New Roman" panose="02020603050405020304" pitchFamily="18" charset="0"/>
              </a:rPr>
              <a:t>Кваліфікаційна характеристика фахівців в сфері реабілітації</a:t>
            </a:r>
            <a:endParaRPr lang="uk-UA" sz="5400" noProof="1">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735285" y="2141011"/>
            <a:ext cx="4721431" cy="3120079"/>
          </a:xfrm>
          <a:prstGeom prst="rect">
            <a:avLst/>
          </a:prstGeom>
        </p:spPr>
      </p:pic>
      <p:sp>
        <p:nvSpPr>
          <p:cNvPr id="4" name="Subtitle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423773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pPr algn="ctr"/>
            <a:r>
              <a:rPr lang="uk-UA" b="1" noProof="1" smtClean="0">
                <a:latin typeface="Times New Roman" panose="02020603050405020304" pitchFamily="18" charset="0"/>
                <a:cs typeface="Times New Roman" panose="02020603050405020304" pitchFamily="18" charset="0"/>
              </a:rPr>
              <a:t>Кваліфікаційні вимоги</a:t>
            </a:r>
            <a:endParaRPr lang="uk-UA" b="1" noProof="1">
              <a:latin typeface="Times New Roman" panose="02020603050405020304" pitchFamily="18" charset="0"/>
              <a:cs typeface="Times New Roman" panose="02020603050405020304" pitchFamily="18" charset="0"/>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721817359"/>
              </p:ext>
            </p:extLst>
          </p:nvPr>
        </p:nvGraphicFramePr>
        <p:xfrm>
          <a:off x="389906" y="1404021"/>
          <a:ext cx="8397834" cy="5394960"/>
        </p:xfrm>
        <a:graphic>
          <a:graphicData uri="http://schemas.openxmlformats.org/drawingml/2006/table">
            <a:tbl>
              <a:tblPr firstRow="1" bandRow="1">
                <a:tableStyleId>{08FB837D-C827-4EFA-A057-4D05807E0F7C}</a:tableStyleId>
              </a:tblPr>
              <a:tblGrid>
                <a:gridCol w="2799278">
                  <a:extLst>
                    <a:ext uri="{9D8B030D-6E8A-4147-A177-3AD203B41FA5}">
                      <a16:colId xmlns:a16="http://schemas.microsoft.com/office/drawing/2014/main" val="3599008419"/>
                    </a:ext>
                  </a:extLst>
                </a:gridCol>
                <a:gridCol w="2799278">
                  <a:extLst>
                    <a:ext uri="{9D8B030D-6E8A-4147-A177-3AD203B41FA5}">
                      <a16:colId xmlns:a16="http://schemas.microsoft.com/office/drawing/2014/main" val="193555208"/>
                    </a:ext>
                  </a:extLst>
                </a:gridCol>
                <a:gridCol w="2799278">
                  <a:extLst>
                    <a:ext uri="{9D8B030D-6E8A-4147-A177-3AD203B41FA5}">
                      <a16:colId xmlns:a16="http://schemas.microsoft.com/office/drawing/2014/main" val="3690628013"/>
                    </a:ext>
                  </a:extLst>
                </a:gridCol>
              </a:tblGrid>
              <a:tr h="888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3243749">
                <a:tc>
                  <a:txBody>
                    <a:bodyPr/>
                    <a:lstStyle/>
                    <a:p>
                      <a:pPr algn="ct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Лікар фізичної та реабілітаційної медицини вищої кваліфікаційної категорії: повна вища освіта в галузі освіти "Охорона здоров'я", спеціальності "Медицина". Спеціалізація за фахом "Фізична та реабілітаційна медицина" (магістерський рівень освіти). </a:t>
                      </a:r>
                    </a:p>
                    <a:p>
                      <a:pPr algn="ctr"/>
                      <a:r>
                        <a:rPr lang="ru-RU" sz="1800" kern="1200" noProof="1" smtClean="0">
                          <a:solidFill>
                            <a:schemeClr val="dk1"/>
                          </a:solidFill>
                          <a:effectLst/>
                          <a:latin typeface="Times New Roman" panose="02020603050405020304" pitchFamily="18" charset="0"/>
                          <a:ea typeface="+mn-ea"/>
                          <a:cs typeface="Times New Roman" panose="02020603050405020304" pitchFamily="18" charset="0"/>
                        </a:rPr>
                        <a:t>Стаж роботи за фахом понад 10 років.</a:t>
                      </a: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Ерготерапевт вищої кваліфікаційної категорії: вища освіта (магістр) в галузі освіти "Охорона здоров'я", спеціалізація "Ерготерапія". </a:t>
                      </a:r>
                    </a:p>
                    <a:p>
                      <a:pPr algn="ctr"/>
                      <a:r>
                        <a:rPr lang="ru-RU" sz="1800" kern="1200" noProof="1" smtClean="0">
                          <a:solidFill>
                            <a:schemeClr val="dk1"/>
                          </a:solidFill>
                          <a:effectLst/>
                          <a:latin typeface="Times New Roman" panose="02020603050405020304" pitchFamily="18" charset="0"/>
                          <a:ea typeface="+mn-ea"/>
                          <a:cs typeface="Times New Roman" panose="02020603050405020304" pitchFamily="18" charset="0"/>
                        </a:rPr>
                        <a:t>Стаж роботи за фахом понад 10 років.</a:t>
                      </a: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Фізичний терапевт вищої кваліфікаційної категорії: вища освіта (магістр) в галузі освіти "Охорона здоров'я", спеціалізація "Фізична терапія" (або сертифікація за еквівалентністю).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800" kern="1200" noProof="1" smtClean="0">
                          <a:solidFill>
                            <a:schemeClr val="dk1"/>
                          </a:solidFill>
                          <a:effectLst/>
                          <a:latin typeface="Times New Roman" panose="02020603050405020304" pitchFamily="18" charset="0"/>
                          <a:ea typeface="+mn-ea"/>
                          <a:cs typeface="Times New Roman" panose="02020603050405020304" pitchFamily="18" charset="0"/>
                        </a:rPr>
                        <a:t>Стаж роботи за фахом понад 10 років.</a:t>
                      </a: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38040887"/>
                  </a:ext>
                </a:extLst>
              </a:tr>
            </a:tbl>
          </a:graphicData>
        </a:graphic>
      </p:graphicFrame>
      <p:pic>
        <p:nvPicPr>
          <p:cNvPr id="6" name="Рисунок 5"/>
          <p:cNvPicPr>
            <a:picLocks noChangeAspect="1"/>
          </p:cNvPicPr>
          <p:nvPr/>
        </p:nvPicPr>
        <p:blipFill>
          <a:blip r:embed="rId2"/>
          <a:stretch>
            <a:fillRect/>
          </a:stretch>
        </p:blipFill>
        <p:spPr>
          <a:xfrm>
            <a:off x="9110846" y="1520220"/>
            <a:ext cx="2906115" cy="1937410"/>
          </a:xfrm>
          <a:prstGeom prst="rect">
            <a:avLst/>
          </a:prstGeom>
        </p:spPr>
      </p:pic>
      <p:pic>
        <p:nvPicPr>
          <p:cNvPr id="7" name="Рисунок 6"/>
          <p:cNvPicPr>
            <a:picLocks noChangeAspect="1"/>
          </p:cNvPicPr>
          <p:nvPr/>
        </p:nvPicPr>
        <p:blipFill>
          <a:blip r:embed="rId3"/>
          <a:stretch>
            <a:fillRect/>
          </a:stretch>
        </p:blipFill>
        <p:spPr>
          <a:xfrm>
            <a:off x="9110845" y="4275296"/>
            <a:ext cx="2906115" cy="1937410"/>
          </a:xfrm>
          <a:prstGeom prst="rect">
            <a:avLst/>
          </a:prstGeom>
        </p:spPr>
      </p:pic>
      <p:sp>
        <p:nvSpPr>
          <p:cNvPr id="8" name="TextBox 7"/>
          <p:cNvSpPr txBox="1"/>
          <p:nvPr/>
        </p:nvSpPr>
        <p:spPr>
          <a:xfrm>
            <a:off x="4263241" y="956231"/>
            <a:ext cx="3784819" cy="400110"/>
          </a:xfrm>
          <a:prstGeom prst="rect">
            <a:avLst/>
          </a:prstGeom>
          <a:noFill/>
        </p:spPr>
        <p:txBody>
          <a:bodyPr wrap="none" rtlCol="0">
            <a:spAutoFit/>
          </a:bodyPr>
          <a:lstStyle/>
          <a:p>
            <a:r>
              <a:rPr lang="uk-UA" sz="2000" i="1" noProof="1">
                <a:latin typeface="Times New Roman" panose="02020603050405020304" pitchFamily="18" charset="0"/>
                <a:cs typeface="Times New Roman" panose="02020603050405020304" pitchFamily="18" charset="0"/>
              </a:rPr>
              <a:t>В</a:t>
            </a:r>
            <a:r>
              <a:rPr lang="uk-UA" sz="2000" i="1" noProof="1" smtClean="0">
                <a:latin typeface="Times New Roman" panose="02020603050405020304" pitchFamily="18" charset="0"/>
                <a:cs typeface="Times New Roman" panose="02020603050405020304" pitchFamily="18" charset="0"/>
              </a:rPr>
              <a:t>ищої кваліфікаційної категорії </a:t>
            </a:r>
            <a:endParaRPr lang="uk-UA" sz="2000" i="1"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58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311804944"/>
              </p:ext>
            </p:extLst>
          </p:nvPr>
        </p:nvGraphicFramePr>
        <p:xfrm>
          <a:off x="1757549" y="974135"/>
          <a:ext cx="8740239" cy="5394960"/>
        </p:xfrm>
        <a:graphic>
          <a:graphicData uri="http://schemas.openxmlformats.org/drawingml/2006/table">
            <a:tbl>
              <a:tblPr firstRow="1" bandRow="1">
                <a:tableStyleId>{08FB837D-C827-4EFA-A057-4D05807E0F7C}</a:tableStyleId>
              </a:tblPr>
              <a:tblGrid>
                <a:gridCol w="2913413">
                  <a:extLst>
                    <a:ext uri="{9D8B030D-6E8A-4147-A177-3AD203B41FA5}">
                      <a16:colId xmlns:a16="http://schemas.microsoft.com/office/drawing/2014/main" val="3599008419"/>
                    </a:ext>
                  </a:extLst>
                </a:gridCol>
                <a:gridCol w="2913413">
                  <a:extLst>
                    <a:ext uri="{9D8B030D-6E8A-4147-A177-3AD203B41FA5}">
                      <a16:colId xmlns:a16="http://schemas.microsoft.com/office/drawing/2014/main" val="193555208"/>
                    </a:ext>
                  </a:extLst>
                </a:gridCol>
                <a:gridCol w="2913413">
                  <a:extLst>
                    <a:ext uri="{9D8B030D-6E8A-4147-A177-3AD203B41FA5}">
                      <a16:colId xmlns:a16="http://schemas.microsoft.com/office/drawing/2014/main" val="3690628013"/>
                    </a:ext>
                  </a:extLst>
                </a:gridCol>
              </a:tblGrid>
              <a:tr h="888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3243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Лікар фізичної та реабілітаційної медицини першої кваліфікаційної категорії: повна вища освіта в галузі освіти "Охорона здоров'я", спеціальності "Медицина". Спеціалізація за фахом "Фізична та реабілітаційна медицина" (магістерський рівень освіти). </a:t>
                      </a:r>
                      <a:endParaRPr lang="ru-RU" sz="1800" kern="1200" noProof="1" smtClean="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Ерготерапевт першої кваліфікаційної категорії: вища освіта (магістр) в галузі освіти "Охорона здоров'я", спеціалізація "Ерготерапія". Наявність сертифікатів, що підтверджують здатність застосовувати на практиці відповідні методики реабілітаційної допомоги у клінічному та неклінічному середовищах.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Фізичний терапевт першої</a:t>
                      </a:r>
                      <a:r>
                        <a:rPr lang="en-US" sz="1800" kern="1200" noProof="1" smtClean="0">
                          <a:solidFill>
                            <a:schemeClr val="dk1"/>
                          </a:solidFill>
                          <a:effectLst/>
                          <a:latin typeface="Times New Roman" panose="02020603050405020304" pitchFamily="18" charset="0"/>
                          <a:ea typeface="+mn-ea"/>
                          <a:cs typeface="Times New Roman" panose="02020603050405020304" pitchFamily="18" charset="0"/>
                        </a:rPr>
                        <a:t> </a:t>
                      </a: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кваліфікаційної категорії: вища освіта (магістр) в галузі освіти "Охорона здоров'я", спеціалізація "Фізична терапія" (або сертифікація за еквівалентністю). Наявність сертифікатів, що підтверджують здатність застосовувати на практиці відповідні методики реабілітаційної допомоги у клінічному та неклінічному середовищах. </a:t>
                      </a:r>
                    </a:p>
                  </a:txBody>
                  <a:tcPr/>
                </a:tc>
                <a:extLst>
                  <a:ext uri="{0D108BD9-81ED-4DB2-BD59-A6C34878D82A}">
                    <a16:rowId xmlns:a16="http://schemas.microsoft.com/office/drawing/2014/main" val="1838040887"/>
                  </a:ext>
                </a:extLst>
              </a:tr>
            </a:tbl>
          </a:graphicData>
        </a:graphic>
      </p:graphicFrame>
      <p:sp>
        <p:nvSpPr>
          <p:cNvPr id="6" name="TextBox 5"/>
          <p:cNvSpPr txBox="1"/>
          <p:nvPr/>
        </p:nvSpPr>
        <p:spPr>
          <a:xfrm>
            <a:off x="4376010" y="320634"/>
            <a:ext cx="4055471" cy="400110"/>
          </a:xfrm>
          <a:prstGeom prst="rect">
            <a:avLst/>
          </a:prstGeom>
          <a:noFill/>
        </p:spPr>
        <p:txBody>
          <a:bodyPr wrap="square" rtlCol="0">
            <a:spAutoFit/>
          </a:bodyPr>
          <a:lstStyle/>
          <a:p>
            <a:r>
              <a:rPr lang="uk-UA" sz="2000" i="1" noProof="1" smtClean="0">
                <a:latin typeface="Times New Roman" panose="02020603050405020304" pitchFamily="18" charset="0"/>
                <a:cs typeface="Times New Roman" panose="02020603050405020304" pitchFamily="18" charset="0"/>
              </a:rPr>
              <a:t>Першої кваліфікаційної категорії</a:t>
            </a:r>
            <a:endParaRPr lang="uk-UA" sz="2000" i="1"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1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1773872020"/>
              </p:ext>
            </p:extLst>
          </p:nvPr>
        </p:nvGraphicFramePr>
        <p:xfrm>
          <a:off x="1757549" y="831631"/>
          <a:ext cx="8740239" cy="4846320"/>
        </p:xfrm>
        <a:graphic>
          <a:graphicData uri="http://schemas.openxmlformats.org/drawingml/2006/table">
            <a:tbl>
              <a:tblPr firstRow="1" bandRow="1">
                <a:tableStyleId>{08FB837D-C827-4EFA-A057-4D05807E0F7C}</a:tableStyleId>
              </a:tblPr>
              <a:tblGrid>
                <a:gridCol w="2913413">
                  <a:extLst>
                    <a:ext uri="{9D8B030D-6E8A-4147-A177-3AD203B41FA5}">
                      <a16:colId xmlns:a16="http://schemas.microsoft.com/office/drawing/2014/main" val="3599008419"/>
                    </a:ext>
                  </a:extLst>
                </a:gridCol>
                <a:gridCol w="2913413">
                  <a:extLst>
                    <a:ext uri="{9D8B030D-6E8A-4147-A177-3AD203B41FA5}">
                      <a16:colId xmlns:a16="http://schemas.microsoft.com/office/drawing/2014/main" val="193555208"/>
                    </a:ext>
                  </a:extLst>
                </a:gridCol>
                <a:gridCol w="2913413">
                  <a:extLst>
                    <a:ext uri="{9D8B030D-6E8A-4147-A177-3AD203B41FA5}">
                      <a16:colId xmlns:a16="http://schemas.microsoft.com/office/drawing/2014/main" val="3690628013"/>
                    </a:ext>
                  </a:extLst>
                </a:gridCol>
              </a:tblGrid>
              <a:tr h="888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3243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Лікар фізичної та реабілітаційної медицини другої кваліфікаційної категорії: повна вища освіта в галузі освіти "Охорона здоров'я", спеціальності "Медицина". Спеціалізація за фахом "Фізична та реабілітаційна медицина" (магістерський рівень освіти).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kern="1200" noProof="1" smtClean="0">
                          <a:solidFill>
                            <a:schemeClr val="dk1"/>
                          </a:solidFill>
                          <a:effectLst/>
                          <a:latin typeface="Times New Roman" panose="02020603050405020304" pitchFamily="18" charset="0"/>
                          <a:ea typeface="+mn-ea"/>
                          <a:cs typeface="Times New Roman" panose="02020603050405020304" pitchFamily="18" charset="0"/>
                        </a:rPr>
                        <a:t>Стаж роботи за фахом понад 5 років</a:t>
                      </a: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mn-lt"/>
                          <a:ea typeface="+mn-ea"/>
                          <a:cs typeface="+mn-cs"/>
                        </a:rPr>
                        <a:t>Ерготерапевт другої</a:t>
                      </a:r>
                      <a:r>
                        <a:rPr lang="uk-UA" sz="1800" kern="1200" baseline="0" noProof="1" smtClean="0">
                          <a:solidFill>
                            <a:schemeClr val="dk1"/>
                          </a:solidFill>
                          <a:effectLst/>
                          <a:latin typeface="+mn-lt"/>
                          <a:ea typeface="+mn-ea"/>
                          <a:cs typeface="+mn-cs"/>
                        </a:rPr>
                        <a:t> </a:t>
                      </a:r>
                      <a:r>
                        <a:rPr lang="uk-UA" sz="1800" kern="1200" noProof="1" smtClean="0">
                          <a:solidFill>
                            <a:schemeClr val="dk1"/>
                          </a:solidFill>
                          <a:effectLst/>
                          <a:latin typeface="+mn-lt"/>
                          <a:ea typeface="+mn-ea"/>
                          <a:cs typeface="+mn-cs"/>
                        </a:rPr>
                        <a:t>кваліфікаційної категорії: вища освіта (магістр) в галузі освіти "Охорона здоров'я", спеціалізація "Ерготерапія".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mn-lt"/>
                          <a:ea typeface="+mn-ea"/>
                          <a:cs typeface="+mn-cs"/>
                        </a:rPr>
                        <a:t>Стаж роботи за фахом не менше 3 років</a:t>
                      </a: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uk-UA" sz="1800" kern="1200" noProof="1" smtClean="0">
                          <a:solidFill>
                            <a:schemeClr val="dk1"/>
                          </a:solidFill>
                          <a:effectLst/>
                          <a:latin typeface="+mn-lt"/>
                          <a:ea typeface="+mn-ea"/>
                          <a:cs typeface="+mn-cs"/>
                        </a:rPr>
                        <a:t>Фізичний терапевт другої кваліфікаційної категорії: вища освіта (магістр) в галузі освіти "Охорона здоров'я", спеціалізація "Фізична терапія" (або сертифікація за еквівалентністю). </a:t>
                      </a:r>
                    </a:p>
                    <a:p>
                      <a:pPr algn="ctr"/>
                      <a:r>
                        <a:rPr lang="uk-UA" sz="1800" kern="1200" noProof="1" smtClean="0">
                          <a:solidFill>
                            <a:schemeClr val="dk1"/>
                          </a:solidFill>
                          <a:effectLst/>
                          <a:latin typeface="+mn-lt"/>
                          <a:ea typeface="+mn-ea"/>
                          <a:cs typeface="+mn-cs"/>
                        </a:rPr>
                        <a:t>Стаж роботи за фахом не менше 3 років</a:t>
                      </a:r>
                    </a:p>
                    <a:p>
                      <a:r>
                        <a:rPr lang="ru-RU" sz="1800" kern="1200" dirty="0" smtClean="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38040887"/>
                  </a:ext>
                </a:extLst>
              </a:tr>
            </a:tbl>
          </a:graphicData>
        </a:graphic>
      </p:graphicFrame>
      <p:sp>
        <p:nvSpPr>
          <p:cNvPr id="6" name="TextBox 5"/>
          <p:cNvSpPr txBox="1"/>
          <p:nvPr/>
        </p:nvSpPr>
        <p:spPr>
          <a:xfrm>
            <a:off x="4643251" y="356260"/>
            <a:ext cx="3526971" cy="369332"/>
          </a:xfrm>
          <a:prstGeom prst="rect">
            <a:avLst/>
          </a:prstGeom>
          <a:noFill/>
        </p:spPr>
        <p:txBody>
          <a:bodyPr wrap="square" rtlCol="0">
            <a:spAutoFit/>
          </a:bodyPr>
          <a:lstStyle/>
          <a:p>
            <a:r>
              <a:rPr lang="uk-UA" i="1" noProof="1" smtClean="0">
                <a:latin typeface="Times New Roman" panose="02020603050405020304" pitchFamily="18" charset="0"/>
                <a:cs typeface="Times New Roman" panose="02020603050405020304" pitchFamily="18" charset="0"/>
              </a:rPr>
              <a:t>Другої кваліфікаційної категорії</a:t>
            </a:r>
            <a:endParaRPr lang="uk-UA" i="1"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32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235034"/>
          </a:xfrm>
        </p:spPr>
        <p:txBody>
          <a:bodyPr/>
          <a:lstStyle/>
          <a:p>
            <a:pPr algn="ctr"/>
            <a:r>
              <a:rPr lang="uk-UA" b="1" noProof="1" smtClean="0">
                <a:latin typeface="Times New Roman" panose="02020603050405020304" pitchFamily="18" charset="0"/>
                <a:cs typeface="Times New Roman" panose="02020603050405020304" pitchFamily="18" charset="0"/>
              </a:rPr>
              <a:t>Завдання та обов'язки</a:t>
            </a:r>
            <a:endParaRPr lang="uk-UA" b="1" noProof="1">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71035842"/>
              </p:ext>
            </p:extLst>
          </p:nvPr>
        </p:nvGraphicFramePr>
        <p:xfrm>
          <a:off x="838200" y="1099656"/>
          <a:ext cx="10515600" cy="5394960"/>
        </p:xfrm>
        <a:graphic>
          <a:graphicData uri="http://schemas.openxmlformats.org/drawingml/2006/table">
            <a:tbl>
              <a:tblPr firstRow="1" bandRow="1">
                <a:tableStyleId>{08FB837D-C827-4EFA-A057-4D05807E0F7C}</a:tableStyleId>
              </a:tblPr>
              <a:tblGrid>
                <a:gridCol w="3505200">
                  <a:extLst>
                    <a:ext uri="{9D8B030D-6E8A-4147-A177-3AD203B41FA5}">
                      <a16:colId xmlns:a16="http://schemas.microsoft.com/office/drawing/2014/main" val="1059184401"/>
                    </a:ext>
                  </a:extLst>
                </a:gridCol>
                <a:gridCol w="3505200">
                  <a:extLst>
                    <a:ext uri="{9D8B030D-6E8A-4147-A177-3AD203B41FA5}">
                      <a16:colId xmlns:a16="http://schemas.microsoft.com/office/drawing/2014/main" val="1845282474"/>
                    </a:ext>
                  </a:extLst>
                </a:gridCol>
                <a:gridCol w="3505200">
                  <a:extLst>
                    <a:ext uri="{9D8B030D-6E8A-4147-A177-3AD203B41FA5}">
                      <a16:colId xmlns:a16="http://schemas.microsoft.com/office/drawing/2014/main" val="2763882383"/>
                    </a:ext>
                  </a:extLst>
                </a:gridCol>
              </a:tblGrid>
              <a:tr h="370840">
                <a:tc>
                  <a:txBody>
                    <a:bodyPr/>
                    <a:lstStyle/>
                    <a:p>
                      <a:pPr algn="ctr"/>
                      <a:endParaRPr lang="uk-UA" noProof="1" smtClean="0"/>
                    </a:p>
                    <a:p>
                      <a:pPr algn="ctr"/>
                      <a:r>
                        <a:rPr lang="uk-UA" noProof="1" smtClean="0"/>
                        <a:t>Лікар фізичної та реабілітаційної медицини</a:t>
                      </a:r>
                    </a:p>
                    <a:p>
                      <a:pPr algn="ctr"/>
                      <a:endParaRPr lang="uk-UA" noProof="1">
                        <a:latin typeface="Times New Roman" panose="02020603050405020304" pitchFamily="18" charset="0"/>
                        <a:cs typeface="Times New Roman" panose="02020603050405020304" pitchFamily="18" charset="0"/>
                      </a:endParaRPr>
                    </a:p>
                  </a:txBody>
                  <a:tcPr/>
                </a:tc>
                <a:tc>
                  <a:txBody>
                    <a:bodyPr/>
                    <a:lstStyle/>
                    <a:p>
                      <a:pPr algn="ctr"/>
                      <a:endParaRPr lang="uk-UA" noProof="1" smtClean="0"/>
                    </a:p>
                    <a:p>
                      <a:pPr algn="ctr"/>
                      <a:r>
                        <a:rPr lang="uk-UA" noProof="1" smtClean="0"/>
                        <a:t>Ерготерапевт</a:t>
                      </a:r>
                      <a:endParaRPr lang="uk-UA" noProof="1">
                        <a:latin typeface="Times New Roman" panose="02020603050405020304" pitchFamily="18" charset="0"/>
                        <a:cs typeface="Times New Roman" panose="02020603050405020304" pitchFamily="18" charset="0"/>
                      </a:endParaRPr>
                    </a:p>
                  </a:txBody>
                  <a:tcPr/>
                </a:tc>
                <a:tc>
                  <a:txBody>
                    <a:bodyPr/>
                    <a:lstStyle/>
                    <a:p>
                      <a:endParaRPr lang="ru-RU" dirty="0" smtClean="0"/>
                    </a:p>
                    <a:p>
                      <a:pPr algn="ctr"/>
                      <a:r>
                        <a:rPr lang="uk-UA" noProof="1" smtClean="0"/>
                        <a:t>Фізичний терапевт</a:t>
                      </a:r>
                    </a:p>
                    <a:p>
                      <a:endParaRPr lang="ru-RU" dirty="0" smtClean="0"/>
                    </a:p>
                  </a:txBody>
                  <a:tcPr/>
                </a:tc>
                <a:extLst>
                  <a:ext uri="{0D108BD9-81ED-4DB2-BD59-A6C34878D82A}">
                    <a16:rowId xmlns:a16="http://schemas.microsoft.com/office/drawing/2014/main" val="2841654772"/>
                  </a:ext>
                </a:extLst>
              </a:tr>
              <a:tr h="370840">
                <a:tc>
                  <a:txBody>
                    <a:bodyPr/>
                    <a:lstStyle/>
                    <a:p>
                      <a:pPr algn="ctr"/>
                      <a:r>
                        <a:rPr lang="uk-UA" noProof="1" smtClean="0"/>
                        <a:t>Керується чинним законодавством України про охорону здоров'я та нормативно-правовими актами, що визначають діяльність органів управління та закладів охорони здоров'я, організацію реабілітаційної допомоги. Забезпечує організацію та регулювання надання реабілітаційної допомоги на засадах Міжнародної класифікації функціонування, обмеження життєдіяльності та здоров'я (МКФ).</a:t>
                      </a:r>
                      <a:endParaRPr lang="uk-UA" noProof="1">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Керується чинним законодавством України про охорону здоров'я, реабілітацію, освіту, соціальний захист, права осіб з інвалідністю та нормативно-правовими актами, що визначають діяльність органів управління та закладів охорони здоров'я, реабілітації, освіти, соціального захисту, організацію реабілітаційної допомоги на засадах Міжнародної класифікації функціонування, обмеження життєдіяльності та здоров'я (МКФ).</a:t>
                      </a:r>
                    </a:p>
                  </a:txBody>
                  <a:tcPr/>
                </a:tc>
                <a:tc>
                  <a:txBody>
                    <a:bodyPr/>
                    <a:lstStyle/>
                    <a:p>
                      <a:pPr algn="ctr"/>
                      <a:r>
                        <a:rPr lang="ru-RU" noProof="1" smtClean="0">
                          <a:latin typeface="Times New Roman" panose="02020603050405020304" pitchFamily="18" charset="0"/>
                          <a:cs typeface="Times New Roman" panose="02020603050405020304" pitchFamily="18" charset="0"/>
                        </a:rPr>
                        <a:t>Керується чинним законодавством України про охорону здоров'я, реабілітацію, соціальний захист, права осіб з інвалідністю та нормативно-правовими актами, що визначають діяльність органів управління та закладів охорони здоров'я, реабілітації, соціального захисту, організацію реабілітаційної допомоги на засадах Міжнародної класифікації функціонування, обмеження життєдіяльності та здоров'я (МКФ).</a:t>
                      </a:r>
                      <a:endParaRPr lang="ru-RU" noProof="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864812"/>
                  </a:ext>
                </a:extLst>
              </a:tr>
            </a:tbl>
          </a:graphicData>
        </a:graphic>
      </p:graphicFrame>
    </p:spTree>
    <p:extLst>
      <p:ext uri="{BB962C8B-B14F-4D97-AF65-F5344CB8AC3E}">
        <p14:creationId xmlns:p14="http://schemas.microsoft.com/office/powerpoint/2010/main" val="19023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08431817"/>
              </p:ext>
            </p:extLst>
          </p:nvPr>
        </p:nvGraphicFramePr>
        <p:xfrm>
          <a:off x="897576" y="175532"/>
          <a:ext cx="10515600" cy="6492240"/>
        </p:xfrm>
        <a:graphic>
          <a:graphicData uri="http://schemas.openxmlformats.org/drawingml/2006/table">
            <a:tbl>
              <a:tblPr firstRow="1" bandRow="1">
                <a:tableStyleId>{08FB837D-C827-4EFA-A057-4D05807E0F7C}</a:tableStyleId>
              </a:tblPr>
              <a:tblGrid>
                <a:gridCol w="3505200">
                  <a:extLst>
                    <a:ext uri="{9D8B030D-6E8A-4147-A177-3AD203B41FA5}">
                      <a16:colId xmlns:a16="http://schemas.microsoft.com/office/drawing/2014/main" val="599008768"/>
                    </a:ext>
                  </a:extLst>
                </a:gridCol>
                <a:gridCol w="3505200">
                  <a:extLst>
                    <a:ext uri="{9D8B030D-6E8A-4147-A177-3AD203B41FA5}">
                      <a16:colId xmlns:a16="http://schemas.microsoft.com/office/drawing/2014/main" val="955565684"/>
                    </a:ext>
                  </a:extLst>
                </a:gridCol>
                <a:gridCol w="3505200">
                  <a:extLst>
                    <a:ext uri="{9D8B030D-6E8A-4147-A177-3AD203B41FA5}">
                      <a16:colId xmlns:a16="http://schemas.microsoft.com/office/drawing/2014/main" val="4273492578"/>
                    </a:ext>
                  </a:extLst>
                </a:gridCol>
              </a:tblGrid>
              <a:tr h="370840">
                <a:tc>
                  <a:txBody>
                    <a:bodyPr/>
                    <a:lstStyle/>
                    <a:p>
                      <a:pPr algn="ctr"/>
                      <a:endParaRPr lang="uk-UA" noProof="1" smtClean="0"/>
                    </a:p>
                    <a:p>
                      <a:pPr algn="ctr"/>
                      <a:r>
                        <a:rPr lang="uk-UA" noProof="1" smtClean="0"/>
                        <a:t>Лікар фізичної та реабілітаційної медицини</a:t>
                      </a:r>
                    </a:p>
                    <a:p>
                      <a:pPr algn="ctr"/>
                      <a:endParaRPr lang="ru-RU" dirty="0">
                        <a:latin typeface="Times New Roman" panose="02020603050405020304" pitchFamily="18" charset="0"/>
                        <a:cs typeface="Times New Roman" panose="02020603050405020304" pitchFamily="18" charset="0"/>
                      </a:endParaRPr>
                    </a:p>
                  </a:txBody>
                  <a:tcPr/>
                </a:tc>
                <a:tc>
                  <a:txBody>
                    <a:bodyPr/>
                    <a:lstStyle/>
                    <a:p>
                      <a:endParaRPr lang="ru-RU" noProof="1" smtClean="0"/>
                    </a:p>
                    <a:p>
                      <a:pPr algn="ctr"/>
                      <a:r>
                        <a:rPr lang="ru-RU" noProof="1" smtClean="0"/>
                        <a:t>Ерготерапевт</a:t>
                      </a:r>
                    </a:p>
                    <a:p>
                      <a:endParaRPr lang="ru-RU" dirty="0"/>
                    </a:p>
                  </a:txBody>
                  <a:tcPr/>
                </a:tc>
                <a:tc>
                  <a:txBody>
                    <a:bodyPr/>
                    <a:lstStyle/>
                    <a:p>
                      <a:pPr algn="ctr"/>
                      <a:endParaRPr lang="uk-UA" noProof="1" smtClean="0"/>
                    </a:p>
                    <a:p>
                      <a:pPr algn="ctr"/>
                      <a:r>
                        <a:rPr lang="uk-UA" noProof="1" smtClean="0"/>
                        <a:t>Фізичний терапевт</a:t>
                      </a:r>
                    </a:p>
                    <a:p>
                      <a:endParaRPr lang="ru-RU" dirty="0"/>
                    </a:p>
                  </a:txBody>
                  <a:tcPr/>
                </a:tc>
                <a:extLst>
                  <a:ext uri="{0D108BD9-81ED-4DB2-BD59-A6C34878D82A}">
                    <a16:rowId xmlns:a16="http://schemas.microsoft.com/office/drawing/2014/main" val="1251740964"/>
                  </a:ext>
                </a:extLst>
              </a:tr>
              <a:tr h="370840">
                <a:tc>
                  <a:txBody>
                    <a:bodyPr/>
                    <a:lstStyle/>
                    <a:p>
                      <a:pPr algn="ctr"/>
                      <a:r>
                        <a:rPr lang="uk-UA" noProof="1" smtClean="0">
                          <a:latin typeface="Times New Roman" panose="02020603050405020304" pitchFamily="18" charset="0"/>
                          <a:cs typeface="Times New Roman" panose="02020603050405020304" pitchFamily="18" charset="0"/>
                        </a:rPr>
                        <a:t>Поліпшує фізичне, розумове функціонування та активність осіб з обмеженнями життєдіяльності, сприяє підвищенню якості їх життя та забезпеченню повноцінного соціального функціонування. При необхідності має безпосередньо лікувати відповідну хворобу пацієнта, який отримує реабілітаційну допомогу. У випадку тривалих симптомів захворювання, функціонування, активність та участь мають бути поліпшені із використанням спеціалізованих методів та технік.</a:t>
                      </a:r>
                      <a:endParaRPr lang="uk-UA" noProof="1">
                        <a:latin typeface="Times New Roman" panose="02020603050405020304" pitchFamily="18" charset="0"/>
                        <a:cs typeface="Times New Roman" panose="02020603050405020304" pitchFamily="18" charset="0"/>
                      </a:endParaRPr>
                    </a:p>
                  </a:txBody>
                  <a:tcPr/>
                </a:tc>
                <a:tc>
                  <a:txBody>
                    <a:bodyPr/>
                    <a:lstStyle/>
                    <a:p>
                      <a:pPr algn="ctr"/>
                      <a:r>
                        <a:rPr lang="uk-UA" noProof="1" smtClean="0">
                          <a:latin typeface="Times New Roman" panose="02020603050405020304" pitchFamily="18" charset="0"/>
                          <a:cs typeface="Times New Roman" panose="02020603050405020304" pitchFamily="18" charset="0"/>
                        </a:rPr>
                        <a:t>Сприяє набуттю людьми з обмеженнями життєдіяльності максимального рівня функціональності та незалежності у всіх аспектах життя через певний набір занять (діяльності) та активних реабілітаційних технологій, відновленню у них фізичного, соціального та психічного здоров'я, поверненню людини до нормального соціального, професійного та побутового функціонування, відновлення автономності, інтеграції її у суспільство у закладах охорони здоров'я, освіти, соціального захисту та за їх межами.</a:t>
                      </a:r>
                      <a:endParaRPr lang="uk-UA" noProof="1">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Здійснює реабілітаційні заходи з метою усунення, припинення або зменшення болю, відновлення функцій організму, досягнення нормального рівня здоров'я, фізичної самостійності та активності, оптимального фізичного стану та самопочуття осіб (дітей та дорослих) з порушеннями діяльності опорно-рухового апарату, ортопедичними вадами, побутовими, спортивними та професійними травмами, наслідками неврологічних, серцево-судинних, респіраторних та інших захворювань, людей літнього віку з віковими ускладненнями.</a:t>
                      </a:r>
                    </a:p>
                  </a:txBody>
                  <a:tcPr/>
                </a:tc>
                <a:extLst>
                  <a:ext uri="{0D108BD9-81ED-4DB2-BD59-A6C34878D82A}">
                    <a16:rowId xmlns:a16="http://schemas.microsoft.com/office/drawing/2014/main" val="1196366808"/>
                  </a:ext>
                </a:extLst>
              </a:tr>
            </a:tbl>
          </a:graphicData>
        </a:graphic>
      </p:graphicFrame>
    </p:spTree>
    <p:extLst>
      <p:ext uri="{BB962C8B-B14F-4D97-AF65-F5344CB8AC3E}">
        <p14:creationId xmlns:p14="http://schemas.microsoft.com/office/powerpoint/2010/main" val="6580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13902901"/>
              </p:ext>
            </p:extLst>
          </p:nvPr>
        </p:nvGraphicFramePr>
        <p:xfrm>
          <a:off x="861950" y="142504"/>
          <a:ext cx="10515600" cy="4846320"/>
        </p:xfrm>
        <a:graphic>
          <a:graphicData uri="http://schemas.openxmlformats.org/drawingml/2006/table">
            <a:tbl>
              <a:tblPr firstRow="1" bandRow="1">
                <a:tableStyleId>{08FB837D-C827-4EFA-A057-4D05807E0F7C}</a:tableStyleId>
              </a:tblPr>
              <a:tblGrid>
                <a:gridCol w="3505200">
                  <a:extLst>
                    <a:ext uri="{9D8B030D-6E8A-4147-A177-3AD203B41FA5}">
                      <a16:colId xmlns:a16="http://schemas.microsoft.com/office/drawing/2014/main" val="3143991962"/>
                    </a:ext>
                  </a:extLst>
                </a:gridCol>
                <a:gridCol w="3505200">
                  <a:extLst>
                    <a:ext uri="{9D8B030D-6E8A-4147-A177-3AD203B41FA5}">
                      <a16:colId xmlns:a16="http://schemas.microsoft.com/office/drawing/2014/main" val="3401649516"/>
                    </a:ext>
                  </a:extLst>
                </a:gridCol>
                <a:gridCol w="3505200">
                  <a:extLst>
                    <a:ext uri="{9D8B030D-6E8A-4147-A177-3AD203B41FA5}">
                      <a16:colId xmlns:a16="http://schemas.microsoft.com/office/drawing/2014/main" val="2505157393"/>
                    </a:ext>
                  </a:extLst>
                </a:gridCol>
              </a:tblGrid>
              <a:tr h="370840">
                <a:tc>
                  <a:txBody>
                    <a:bodyPr/>
                    <a:lstStyle/>
                    <a:p>
                      <a:pPr algn="ctr"/>
                      <a:endParaRPr lang="uk-UA" noProof="1" smtClean="0"/>
                    </a:p>
                    <a:p>
                      <a:pPr algn="ctr"/>
                      <a:r>
                        <a:rPr lang="uk-UA" noProof="1" smtClean="0"/>
                        <a:t>Лікар фізичної та реабілітаційної медицини</a:t>
                      </a:r>
                    </a:p>
                    <a:p>
                      <a:pPr algn="ctr"/>
                      <a:endParaRPr lang="ru-RU" dirty="0"/>
                    </a:p>
                  </a:txBody>
                  <a:tcPr/>
                </a:tc>
                <a:tc>
                  <a:txBody>
                    <a:bodyPr/>
                    <a:lstStyle/>
                    <a:p>
                      <a:pPr algn="ctr"/>
                      <a:endParaRPr lang="uk-UA" noProof="1" smtClean="0"/>
                    </a:p>
                    <a:p>
                      <a:pPr algn="ctr"/>
                      <a:r>
                        <a:rPr lang="uk-UA" noProof="1" smtClean="0"/>
                        <a:t>Ерготерапевт</a:t>
                      </a:r>
                    </a:p>
                    <a:p>
                      <a:pPr algn="ctr"/>
                      <a:endParaRPr lang="ru-RU" dirty="0"/>
                    </a:p>
                  </a:txBody>
                  <a:tcPr/>
                </a:tc>
                <a:tc>
                  <a:txBody>
                    <a:bodyPr/>
                    <a:lstStyle/>
                    <a:p>
                      <a:pPr algn="ctr"/>
                      <a:endParaRPr lang="uk-UA" noProof="1" smtClean="0"/>
                    </a:p>
                    <a:p>
                      <a:pPr algn="ctr"/>
                      <a:r>
                        <a:rPr lang="uk-UA" noProof="1" smtClean="0"/>
                        <a:t>Фізичний терапевт</a:t>
                      </a:r>
                    </a:p>
                    <a:p>
                      <a:endParaRPr lang="ru-RU" dirty="0"/>
                    </a:p>
                  </a:txBody>
                  <a:tcPr/>
                </a:tc>
                <a:extLst>
                  <a:ext uri="{0D108BD9-81ED-4DB2-BD59-A6C34878D82A}">
                    <a16:rowId xmlns:a16="http://schemas.microsoft.com/office/drawing/2014/main" val="2538229783"/>
                  </a:ext>
                </a:extLst>
              </a:tr>
              <a:tr h="370840">
                <a:tc>
                  <a:txBody>
                    <a:bodyPr/>
                    <a:lstStyle/>
                    <a:p>
                      <a:pPr algn="ctr"/>
                      <a:r>
                        <a:rPr lang="uk-UA" noProof="1" smtClean="0">
                          <a:latin typeface="Times New Roman" panose="02020603050405020304" pitchFamily="18" charset="0"/>
                          <a:cs typeface="Times New Roman" panose="02020603050405020304" pitchFamily="18" charset="0"/>
                        </a:rPr>
                        <a:t>Надає невідкладну допомогу при гострих станах, що виникають протягом реабілітаційних втручань. Володіє практикою експертно-реабілітаційної діагностики та безпосередньо приймає участь у проведенні медико-соціальної експертизи. Здійснює нагляд за побічними реакціями / діями лікарських засобів.</a:t>
                      </a:r>
                      <a:endParaRPr lang="uk-UA" noProof="1">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Безпосередньо проводить та приймає участь у проведенні кількісної та якісної оцінки активності та участі особи, визначенні напрямку та ступеня впливу контекстових факторів, обмежень життєдіяльності людини.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Здійснює обстеження, тестування, визначення функціонального стану та рівня фізичного розвитку особи, складанні компонентів індивідуальної програми реабілітації щодо реабілітаційних втручань фізичного терапевта та безпосередньо проводить ці втручання. Застосовує фізичні вправи, масаж та преформовані фізичні чинники.</a:t>
                      </a:r>
                    </a:p>
                    <a:p>
                      <a:endParaRPr lang="ru-RU" dirty="0"/>
                    </a:p>
                  </a:txBody>
                  <a:tcPr/>
                </a:tc>
                <a:extLst>
                  <a:ext uri="{0D108BD9-81ED-4DB2-BD59-A6C34878D82A}">
                    <a16:rowId xmlns:a16="http://schemas.microsoft.com/office/drawing/2014/main" val="2731121026"/>
                  </a:ext>
                </a:extLst>
              </a:tr>
            </a:tbl>
          </a:graphicData>
        </a:graphic>
      </p:graphicFrame>
      <p:pic>
        <p:nvPicPr>
          <p:cNvPr id="2" name="Рисунок 1"/>
          <p:cNvPicPr>
            <a:picLocks noChangeAspect="1"/>
          </p:cNvPicPr>
          <p:nvPr/>
        </p:nvPicPr>
        <p:blipFill rotWithShape="1">
          <a:blip r:embed="rId2"/>
          <a:srcRect t="13542" b="7715"/>
          <a:stretch/>
        </p:blipFill>
        <p:spPr>
          <a:xfrm>
            <a:off x="4061360" y="5100452"/>
            <a:ext cx="4286993" cy="1757548"/>
          </a:xfrm>
          <a:prstGeom prst="rect">
            <a:avLst/>
          </a:prstGeom>
        </p:spPr>
      </p:pic>
    </p:spTree>
    <p:extLst>
      <p:ext uri="{BB962C8B-B14F-4D97-AF65-F5344CB8AC3E}">
        <p14:creationId xmlns:p14="http://schemas.microsoft.com/office/powerpoint/2010/main" val="368755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69388201"/>
              </p:ext>
            </p:extLst>
          </p:nvPr>
        </p:nvGraphicFramePr>
        <p:xfrm>
          <a:off x="885702" y="210581"/>
          <a:ext cx="10515600" cy="6217920"/>
        </p:xfrm>
        <a:graphic>
          <a:graphicData uri="http://schemas.openxmlformats.org/drawingml/2006/table">
            <a:tbl>
              <a:tblPr firstRow="1" bandRow="1">
                <a:tableStyleId>{08FB837D-C827-4EFA-A057-4D05807E0F7C}</a:tableStyleId>
              </a:tblPr>
              <a:tblGrid>
                <a:gridCol w="3505200">
                  <a:extLst>
                    <a:ext uri="{9D8B030D-6E8A-4147-A177-3AD203B41FA5}">
                      <a16:colId xmlns:a16="http://schemas.microsoft.com/office/drawing/2014/main" val="955732478"/>
                    </a:ext>
                  </a:extLst>
                </a:gridCol>
                <a:gridCol w="3505200">
                  <a:extLst>
                    <a:ext uri="{9D8B030D-6E8A-4147-A177-3AD203B41FA5}">
                      <a16:colId xmlns:a16="http://schemas.microsoft.com/office/drawing/2014/main" val="3463276281"/>
                    </a:ext>
                  </a:extLst>
                </a:gridCol>
                <a:gridCol w="3505200">
                  <a:extLst>
                    <a:ext uri="{9D8B030D-6E8A-4147-A177-3AD203B41FA5}">
                      <a16:colId xmlns:a16="http://schemas.microsoft.com/office/drawing/2014/main" val="3906078100"/>
                    </a:ext>
                  </a:extLst>
                </a:gridCol>
              </a:tblGrid>
              <a:tr h="370840">
                <a:tc>
                  <a:txBody>
                    <a:bodyPr/>
                    <a:lstStyle/>
                    <a:p>
                      <a:pPr algn="ctr"/>
                      <a:endParaRPr lang="uk-UA" noProof="1" smtClean="0"/>
                    </a:p>
                    <a:p>
                      <a:pPr algn="ctr"/>
                      <a:r>
                        <a:rPr lang="uk-UA" noProof="1" smtClean="0"/>
                        <a:t>Лікар фізичної та реабілітаційної медицини</a:t>
                      </a:r>
                    </a:p>
                    <a:p>
                      <a:endParaRPr lang="ru-RU" dirty="0"/>
                    </a:p>
                  </a:txBody>
                  <a:tcPr/>
                </a:tc>
                <a:tc>
                  <a:txBody>
                    <a:bodyPr/>
                    <a:lstStyle/>
                    <a:p>
                      <a:pPr algn="ctr"/>
                      <a:endParaRPr lang="uk-UA" noProof="1" smtClean="0"/>
                    </a:p>
                    <a:p>
                      <a:pPr algn="ct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2051857847"/>
                  </a:ext>
                </a:extLst>
              </a:tr>
              <a:tr h="370840">
                <a:tc>
                  <a:txBody>
                    <a:bodyPr/>
                    <a:lstStyle/>
                    <a:p>
                      <a:pPr algn="ctr"/>
                      <a:r>
                        <a:rPr lang="uk-UA" sz="1800" kern="1200" noProof="1" smtClean="0">
                          <a:effectLst/>
                          <a:latin typeface="Times New Roman" panose="02020603050405020304" pitchFamily="18" charset="0"/>
                          <a:cs typeface="Times New Roman" panose="02020603050405020304" pitchFamily="18" charset="0"/>
                        </a:rPr>
                        <a:t>Бере участь у моніторингу здоров'я населення та обмежень життєдіяльності, сприяє поширенню знань з організації реабілітаційної допомоги серед населення. Дотримується принципів медичної деонтології. Планує свою роботу та роботу мультидисциплінарної команди та здійснює аналіз її результатів. Веде лікарську документацію. Постійно удосконалює свій професійний рівень.</a:t>
                      </a:r>
                    </a:p>
                    <a:p>
                      <a:endParaRPr lang="ru-RU" dirty="0"/>
                    </a:p>
                  </a:txBody>
                  <a:tcPr/>
                </a:tc>
                <a:tc>
                  <a:txBody>
                    <a:bodyPr/>
                    <a:lstStyle/>
                    <a:p>
                      <a:pPr algn="ctr"/>
                      <a:r>
                        <a:rPr lang="uk-UA" noProof="1" smtClean="0">
                          <a:latin typeface="Times New Roman" panose="02020603050405020304" pitchFamily="18" charset="0"/>
                          <a:cs typeface="Times New Roman" panose="02020603050405020304" pitchFamily="18" charset="0"/>
                        </a:rPr>
                        <a:t>Бере участь у консультації щодо влаштування доступного і безпечного функціонального середовища вдома, на роботі, в громадських місцях, у соціальному оточенні осіб з обмеженими фізичними можливостями. Консультує родичів та опікунів щодо виявлених порушень і шляхів досягнення особами з обмеженими фізичними можливостями максимальної незалежності і нормального рівня здоров'я, залучає їх до планування і проведення реабілітаційної програми та надання необхідної їм допомоги.</a:t>
                      </a:r>
                      <a:endParaRPr lang="uk-UA" noProof="1">
                        <a:latin typeface="Times New Roman" panose="02020603050405020304" pitchFamily="18" charset="0"/>
                        <a:cs typeface="Times New Roman" panose="02020603050405020304" pitchFamily="18" charset="0"/>
                      </a:endParaRPr>
                    </a:p>
                  </a:txBody>
                  <a:tcPr/>
                </a:tc>
                <a:tc>
                  <a:txBody>
                    <a:bodyPr/>
                    <a:lstStyle/>
                    <a:p>
                      <a:pPr algn="ctr"/>
                      <a:r>
                        <a:rPr lang="uk-UA" noProof="1" smtClean="0">
                          <a:latin typeface="Times New Roman" panose="02020603050405020304" pitchFamily="18" charset="0"/>
                          <a:cs typeface="Times New Roman" panose="02020603050405020304" pitchFamily="18" charset="0"/>
                        </a:rPr>
                        <a:t>Бере участь у аналізі виконання реабілітаційної програми та внесенні корективів на кожному з етапів. Постійно веде встановлену профільну оцінкову та звітну документацію з фізичної терапії.</a:t>
                      </a:r>
                      <a:endParaRPr lang="uk-UA" noProof="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1619525"/>
                  </a:ext>
                </a:extLst>
              </a:tr>
            </a:tbl>
          </a:graphicData>
        </a:graphic>
      </p:graphicFrame>
    </p:spTree>
    <p:extLst>
      <p:ext uri="{BB962C8B-B14F-4D97-AF65-F5344CB8AC3E}">
        <p14:creationId xmlns:p14="http://schemas.microsoft.com/office/powerpoint/2010/main" val="44524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306" y="0"/>
            <a:ext cx="10515600" cy="1016805"/>
          </a:xfrm>
        </p:spPr>
        <p:txBody>
          <a:bodyPr/>
          <a:lstStyle/>
          <a:p>
            <a:pPr algn="ctr"/>
            <a:r>
              <a:rPr lang="uk-UA" b="1" noProof="1" smtClean="0">
                <a:latin typeface="Times New Roman" panose="02020603050405020304" pitchFamily="18" charset="0"/>
                <a:cs typeface="Times New Roman" panose="02020603050405020304" pitchFamily="18" charset="0"/>
              </a:rPr>
              <a:t>Повинен знати</a:t>
            </a:r>
            <a:endParaRPr lang="uk-UA" b="1" noProof="1">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68997871"/>
              </p:ext>
            </p:extLst>
          </p:nvPr>
        </p:nvGraphicFramePr>
        <p:xfrm>
          <a:off x="130629" y="791174"/>
          <a:ext cx="8942118" cy="5994859"/>
        </p:xfrm>
        <a:graphic>
          <a:graphicData uri="http://schemas.openxmlformats.org/drawingml/2006/table">
            <a:tbl>
              <a:tblPr firstRow="1" bandRow="1">
                <a:tableStyleId>{08FB837D-C827-4EFA-A057-4D05807E0F7C}</a:tableStyleId>
              </a:tblPr>
              <a:tblGrid>
                <a:gridCol w="2980706">
                  <a:extLst>
                    <a:ext uri="{9D8B030D-6E8A-4147-A177-3AD203B41FA5}">
                      <a16:colId xmlns:a16="http://schemas.microsoft.com/office/drawing/2014/main" val="3599008419"/>
                    </a:ext>
                  </a:extLst>
                </a:gridCol>
                <a:gridCol w="2980706">
                  <a:extLst>
                    <a:ext uri="{9D8B030D-6E8A-4147-A177-3AD203B41FA5}">
                      <a16:colId xmlns:a16="http://schemas.microsoft.com/office/drawing/2014/main" val="193555208"/>
                    </a:ext>
                  </a:extLst>
                </a:gridCol>
                <a:gridCol w="2980706">
                  <a:extLst>
                    <a:ext uri="{9D8B030D-6E8A-4147-A177-3AD203B41FA5}">
                      <a16:colId xmlns:a16="http://schemas.microsoft.com/office/drawing/2014/main" val="3690628013"/>
                    </a:ext>
                  </a:extLst>
                </a:gridCol>
              </a:tblGrid>
              <a:tr h="1135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4806139">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Чинне законодавство та нормативні документи, що регламентують діяльність органів управління та закладів охорони здоров'я;</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Основи права в медицині;</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Права, обов'язки та відповідальність лікаря ФРМ;</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Показники роботи лікувально-профілактичної установи, диспансерного нагляду та лікарського контролю.</a:t>
                      </a:r>
                    </a:p>
                  </a:txBody>
                  <a:tcPr/>
                </a:tc>
                <a:tc>
                  <a:txBody>
                    <a:bodyPr/>
                    <a:lstStyle/>
                    <a:p>
                      <a:pPr marL="285750" indent="-285750" algn="ctr">
                        <a:buFont typeface="Arial" panose="020B0604020202020204" pitchFamily="34" charset="0"/>
                        <a:buChar char="•"/>
                      </a:pPr>
                      <a:r>
                        <a:rPr lang="uk-UA" noProof="1" smtClean="0">
                          <a:latin typeface="Times New Roman" panose="02020603050405020304" pitchFamily="18" charset="0"/>
                          <a:cs typeface="Times New Roman" panose="02020603050405020304" pitchFamily="18" charset="0"/>
                        </a:rPr>
                        <a:t>Основи законодавства та нормативні документи України, міжнародні документи з питань охорони здоров'я;</a:t>
                      </a:r>
                    </a:p>
                    <a:p>
                      <a:pPr marL="285750" indent="-285750" algn="ctr">
                        <a:buFont typeface="Arial" panose="020B0604020202020204" pitchFamily="34" charset="0"/>
                        <a:buChar char="•"/>
                      </a:pPr>
                      <a:r>
                        <a:rPr lang="uk-UA" noProof="1" smtClean="0">
                          <a:latin typeface="Times New Roman" panose="02020603050405020304" pitchFamily="18" charset="0"/>
                          <a:cs typeface="Times New Roman" panose="02020603050405020304" pitchFamily="18" charset="0"/>
                        </a:rPr>
                        <a:t>Принципи реабілітації дітей, дорослих та осіб літнього віку; </a:t>
                      </a:r>
                    </a:p>
                    <a:p>
                      <a:pPr marL="285750" indent="-285750" algn="ctr">
                        <a:buFont typeface="Arial" panose="020B0604020202020204" pitchFamily="34" charset="0"/>
                        <a:buChar char="•"/>
                      </a:pPr>
                      <a:r>
                        <a:rPr lang="uk-UA" noProof="1" smtClean="0">
                          <a:latin typeface="Times New Roman" panose="02020603050405020304" pitchFamily="18" charset="0"/>
                          <a:cs typeface="Times New Roman" panose="02020603050405020304" pitchFamily="18" charset="0"/>
                        </a:rPr>
                        <a:t>Принципи пристосування навколишнього середовища;</a:t>
                      </a:r>
                    </a:p>
                    <a:p>
                      <a:pPr marL="285750" indent="-285750" algn="ctr">
                        <a:buFont typeface="Arial" panose="020B0604020202020204" pitchFamily="34" charset="0"/>
                        <a:buChar char="•"/>
                      </a:pPr>
                      <a:r>
                        <a:rPr lang="uk-UA" noProof="1" smtClean="0">
                          <a:latin typeface="Times New Roman" panose="02020603050405020304" pitchFamily="18" charset="0"/>
                          <a:cs typeface="Times New Roman" panose="02020603050405020304" pitchFamily="18" charset="0"/>
                        </a:rPr>
                        <a:t> Теорію і практику ерготерапевтичних,заходів та процесів.</a:t>
                      </a:r>
                      <a:endParaRPr lang="uk-UA" noProof="1">
                        <a:latin typeface="Times New Roman" panose="02020603050405020304" pitchFamily="18" charset="0"/>
                        <a:cs typeface="Times New Roman" panose="02020603050405020304" pitchFamily="18" charset="0"/>
                      </a:endParaRP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Основи права в медицині;</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Права, обов'язки та відповідальність фізичного терапевта;</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 Організацію реабілітаційної допомоги;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Пріоритетні технології, що застосовуються в сучасній реабілітаційній практиці; анатомію і фізіологію людини.</a:t>
                      </a:r>
                    </a:p>
                  </a:txBody>
                  <a:tcPr/>
                </a:tc>
                <a:extLst>
                  <a:ext uri="{0D108BD9-81ED-4DB2-BD59-A6C34878D82A}">
                    <a16:rowId xmlns:a16="http://schemas.microsoft.com/office/drawing/2014/main" val="1838040887"/>
                  </a:ext>
                </a:extLst>
              </a:tr>
            </a:tbl>
          </a:graphicData>
        </a:graphic>
      </p:graphicFrame>
      <p:pic>
        <p:nvPicPr>
          <p:cNvPr id="3" name="Рисунок 2"/>
          <p:cNvPicPr>
            <a:picLocks noChangeAspect="1"/>
          </p:cNvPicPr>
          <p:nvPr/>
        </p:nvPicPr>
        <p:blipFill>
          <a:blip r:embed="rId2"/>
          <a:stretch>
            <a:fillRect/>
          </a:stretch>
        </p:blipFill>
        <p:spPr>
          <a:xfrm>
            <a:off x="9277597" y="1016805"/>
            <a:ext cx="2722225" cy="2046031"/>
          </a:xfrm>
          <a:prstGeom prst="rect">
            <a:avLst/>
          </a:prstGeom>
        </p:spPr>
      </p:pic>
      <p:pic>
        <p:nvPicPr>
          <p:cNvPr id="5" name="Рисунок 4"/>
          <p:cNvPicPr>
            <a:picLocks noChangeAspect="1"/>
          </p:cNvPicPr>
          <p:nvPr/>
        </p:nvPicPr>
        <p:blipFill>
          <a:blip r:embed="rId3"/>
          <a:stretch>
            <a:fillRect/>
          </a:stretch>
        </p:blipFill>
        <p:spPr>
          <a:xfrm>
            <a:off x="9277598" y="4327525"/>
            <a:ext cx="2722224" cy="2000044"/>
          </a:xfrm>
          <a:prstGeom prst="rect">
            <a:avLst/>
          </a:prstGeom>
        </p:spPr>
      </p:pic>
    </p:spTree>
    <p:extLst>
      <p:ext uri="{BB962C8B-B14F-4D97-AF65-F5344CB8AC3E}">
        <p14:creationId xmlns:p14="http://schemas.microsoft.com/office/powerpoint/2010/main" val="12197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noGrp="1"/>
          </p:cNvGraphicFramePr>
          <p:nvPr>
            <p:ph idx="1"/>
            <p:extLst>
              <p:ext uri="{D42A27DB-BD31-4B8C-83A1-F6EECF244321}">
                <p14:modId xmlns:p14="http://schemas.microsoft.com/office/powerpoint/2010/main" val="375246278"/>
              </p:ext>
            </p:extLst>
          </p:nvPr>
        </p:nvGraphicFramePr>
        <p:xfrm>
          <a:off x="1126176" y="665195"/>
          <a:ext cx="9939648" cy="5527610"/>
        </p:xfrm>
        <a:graphic>
          <a:graphicData uri="http://schemas.openxmlformats.org/drawingml/2006/table">
            <a:tbl>
              <a:tblPr firstRow="1" bandRow="1">
                <a:tableStyleId>{08FB837D-C827-4EFA-A057-4D05807E0F7C}</a:tableStyleId>
              </a:tblPr>
              <a:tblGrid>
                <a:gridCol w="3313216">
                  <a:extLst>
                    <a:ext uri="{9D8B030D-6E8A-4147-A177-3AD203B41FA5}">
                      <a16:colId xmlns:a16="http://schemas.microsoft.com/office/drawing/2014/main" val="3599008419"/>
                    </a:ext>
                  </a:extLst>
                </a:gridCol>
                <a:gridCol w="3313216">
                  <a:extLst>
                    <a:ext uri="{9D8B030D-6E8A-4147-A177-3AD203B41FA5}">
                      <a16:colId xmlns:a16="http://schemas.microsoft.com/office/drawing/2014/main" val="193555208"/>
                    </a:ext>
                  </a:extLst>
                </a:gridCol>
                <a:gridCol w="3313216">
                  <a:extLst>
                    <a:ext uri="{9D8B030D-6E8A-4147-A177-3AD203B41FA5}">
                      <a16:colId xmlns:a16="http://schemas.microsoft.com/office/drawing/2014/main" val="3690628013"/>
                    </a:ext>
                  </a:extLst>
                </a:gridCol>
              </a:tblGrid>
              <a:tr h="596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4338890">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Загальні принципи діагностики та лікування захворювань внутрішніх органів, нервової системи, принципи лікування травматичних ушкоджень у дитячому віці та у дорослих;</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 Принципи та основні медичні проблеми перехідних періодів життя людини;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Міжнародну класифікацію функціонування, обмеження життєдіяльності та здоров'я</a:t>
                      </a:r>
                      <a:r>
                        <a:rPr lang="ru-RU" sz="1800" kern="1200" noProof="1"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 </a:t>
                      </a: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Ефективні методи, форми, прийоми реабілітаційної допомоги, корекційного та компенсуючого навчання і виховання;</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Принципи роботи в мультидисциплінарній команді;</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 Індивідуальні психологічні особливості, вікові та нозологічні характеристики дітей і дорослих з обмеженнями життєдіяльності.</a:t>
                      </a:r>
                      <a:endParaRPr lang="uk-UA" noProof="1">
                        <a:latin typeface="Times New Roman" panose="02020603050405020304" pitchFamily="18" charset="0"/>
                        <a:cs typeface="Times New Roman" panose="02020603050405020304" pitchFamily="18" charset="0"/>
                      </a:endParaRP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Теорію застосування фізичних вправ;</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 Біомеханіку, моторний контроль, розвиток людини;</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Методику, доцільність і обсяг застосування заходів профілактики і корекції рухових дисфункцій у осіб різного віку, зокрема при неврологічних, опорно-рухових, серцево-судинних і респіраторних захворюваннях.</a:t>
                      </a:r>
                    </a:p>
                  </a:txBody>
                  <a:tcPr/>
                </a:tc>
                <a:extLst>
                  <a:ext uri="{0D108BD9-81ED-4DB2-BD59-A6C34878D82A}">
                    <a16:rowId xmlns:a16="http://schemas.microsoft.com/office/drawing/2014/main" val="1838040887"/>
                  </a:ext>
                </a:extLst>
              </a:tr>
            </a:tbl>
          </a:graphicData>
        </a:graphic>
      </p:graphicFrame>
    </p:spTree>
    <p:extLst>
      <p:ext uri="{BB962C8B-B14F-4D97-AF65-F5344CB8AC3E}">
        <p14:creationId xmlns:p14="http://schemas.microsoft.com/office/powerpoint/2010/main" val="150207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439032735"/>
              </p:ext>
            </p:extLst>
          </p:nvPr>
        </p:nvGraphicFramePr>
        <p:xfrm>
          <a:off x="128649" y="807522"/>
          <a:ext cx="9939648" cy="5669280"/>
        </p:xfrm>
        <a:graphic>
          <a:graphicData uri="http://schemas.openxmlformats.org/drawingml/2006/table">
            <a:tbl>
              <a:tblPr firstRow="1" bandRow="1">
                <a:tableStyleId>{08FB837D-C827-4EFA-A057-4D05807E0F7C}</a:tableStyleId>
              </a:tblPr>
              <a:tblGrid>
                <a:gridCol w="3313216">
                  <a:extLst>
                    <a:ext uri="{9D8B030D-6E8A-4147-A177-3AD203B41FA5}">
                      <a16:colId xmlns:a16="http://schemas.microsoft.com/office/drawing/2014/main" val="3599008419"/>
                    </a:ext>
                  </a:extLst>
                </a:gridCol>
                <a:gridCol w="3313216">
                  <a:extLst>
                    <a:ext uri="{9D8B030D-6E8A-4147-A177-3AD203B41FA5}">
                      <a16:colId xmlns:a16="http://schemas.microsoft.com/office/drawing/2014/main" val="193555208"/>
                    </a:ext>
                  </a:extLst>
                </a:gridCol>
                <a:gridCol w="3313216">
                  <a:extLst>
                    <a:ext uri="{9D8B030D-6E8A-4147-A177-3AD203B41FA5}">
                      <a16:colId xmlns:a16="http://schemas.microsoft.com/office/drawing/2014/main" val="3690628013"/>
                    </a:ext>
                  </a:extLst>
                </a:gridCol>
              </a:tblGrid>
              <a:tr h="110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4338890">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Принципи встановлення цілей в реабілітації;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Принципи командної роботи та розподілення функціональних ролей членів мультидисциплінарної команди;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Реабілітаційні технології, що застосовуються членами мультидисциплінарної реабілітаційної команди.</a:t>
                      </a: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Правила використання технологічних засобів та обладнання кабінетів ерготерапії та інших спеціалізованих реабілітаційних приміщень</a:t>
                      </a:r>
                      <a:r>
                        <a:rPr lang="uk-UA" sz="1800" kern="1200" baseline="0" noProof="1" smtClean="0">
                          <a:solidFill>
                            <a:schemeClr val="dk1"/>
                          </a:solidFill>
                          <a:effectLst/>
                          <a:latin typeface="Times New Roman" panose="02020603050405020304" pitchFamily="18" charset="0"/>
                          <a:ea typeface="+mn-ea"/>
                          <a:cs typeface="Times New Roman" panose="02020603050405020304" pitchFamily="18" charset="0"/>
                        </a:rPr>
                        <a:t> </a:t>
                      </a: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навчальних кабінетів, класів, спеціалізованих приміщень, які створено для реабілітаційної та корекційної роботи;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Сучасні досягнення науки та практики у відповідних галузях реабілітації та абілітації.</a:t>
                      </a:r>
                      <a:endParaRPr lang="uk-UA" noProof="1">
                        <a:latin typeface="Times New Roman" panose="02020603050405020304" pitchFamily="18" charset="0"/>
                        <a:cs typeface="Times New Roman" panose="02020603050405020304" pitchFamily="18" charset="0"/>
                      </a:endParaRP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Основи психології, стандартизовані методи оцінки активності та участі, напрямку та ступеня впливу контекстових факторів;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Ефективні методи, форми, прийоми реабілітаційної допомоги; принципи роботи в мультидисциплінарній команді; </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Індивідуальні психологічні особливості, вікові та нозологічні характеристики дітей і дорослих з обмеженнями життєдіяльності.</a:t>
                      </a:r>
                    </a:p>
                  </a:txBody>
                  <a:tcPr/>
                </a:tc>
                <a:extLst>
                  <a:ext uri="{0D108BD9-81ED-4DB2-BD59-A6C34878D82A}">
                    <a16:rowId xmlns:a16="http://schemas.microsoft.com/office/drawing/2014/main" val="1838040887"/>
                  </a:ext>
                </a:extLst>
              </a:tr>
            </a:tbl>
          </a:graphicData>
        </a:graphic>
      </p:graphicFrame>
      <p:pic>
        <p:nvPicPr>
          <p:cNvPr id="2" name="Рисунок 1"/>
          <p:cNvPicPr>
            <a:picLocks noChangeAspect="1"/>
          </p:cNvPicPr>
          <p:nvPr/>
        </p:nvPicPr>
        <p:blipFill>
          <a:blip r:embed="rId2"/>
          <a:stretch>
            <a:fillRect/>
          </a:stretch>
        </p:blipFill>
        <p:spPr>
          <a:xfrm>
            <a:off x="10130586" y="2125683"/>
            <a:ext cx="2061413" cy="3089482"/>
          </a:xfrm>
          <a:prstGeom prst="rect">
            <a:avLst/>
          </a:prstGeom>
        </p:spPr>
      </p:pic>
    </p:spTree>
    <p:extLst>
      <p:ext uri="{BB962C8B-B14F-4D97-AF65-F5344CB8AC3E}">
        <p14:creationId xmlns:p14="http://schemas.microsoft.com/office/powerpoint/2010/main" val="15144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106784701"/>
              </p:ext>
            </p:extLst>
          </p:nvPr>
        </p:nvGraphicFramePr>
        <p:xfrm>
          <a:off x="1529937" y="594360"/>
          <a:ext cx="9132126" cy="5669280"/>
        </p:xfrm>
        <a:graphic>
          <a:graphicData uri="http://schemas.openxmlformats.org/drawingml/2006/table">
            <a:tbl>
              <a:tblPr firstRow="1" bandRow="1">
                <a:tableStyleId>{08FB837D-C827-4EFA-A057-4D05807E0F7C}</a:tableStyleId>
              </a:tblPr>
              <a:tblGrid>
                <a:gridCol w="3044042">
                  <a:extLst>
                    <a:ext uri="{9D8B030D-6E8A-4147-A177-3AD203B41FA5}">
                      <a16:colId xmlns:a16="http://schemas.microsoft.com/office/drawing/2014/main" val="3599008419"/>
                    </a:ext>
                  </a:extLst>
                </a:gridCol>
                <a:gridCol w="3044042">
                  <a:extLst>
                    <a:ext uri="{9D8B030D-6E8A-4147-A177-3AD203B41FA5}">
                      <a16:colId xmlns:a16="http://schemas.microsoft.com/office/drawing/2014/main" val="193555208"/>
                    </a:ext>
                  </a:extLst>
                </a:gridCol>
                <a:gridCol w="3044042">
                  <a:extLst>
                    <a:ext uri="{9D8B030D-6E8A-4147-A177-3AD203B41FA5}">
                      <a16:colId xmlns:a16="http://schemas.microsoft.com/office/drawing/2014/main" val="3690628013"/>
                    </a:ext>
                  </a:extLst>
                </a:gridCol>
              </a:tblGrid>
              <a:tr h="1177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Лікар фізичної та реабілітаційної медицини</a:t>
                      </a:r>
                    </a:p>
                    <a:p>
                      <a:endParaRPr lang="ru-RU" dirty="0"/>
                    </a:p>
                  </a:txBody>
                  <a:tcPr/>
                </a:tc>
                <a:tc>
                  <a:txBody>
                    <a:bodyPr/>
                    <a:lstStyle/>
                    <a:p>
                      <a:endParaRPr lang="uk-UA"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Ерготерапевт</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noProof="1"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1" smtClean="0"/>
                        <a:t>Фізичний терапевт</a:t>
                      </a:r>
                    </a:p>
                    <a:p>
                      <a:endParaRPr lang="ru-RU" dirty="0"/>
                    </a:p>
                  </a:txBody>
                  <a:tcPr/>
                </a:tc>
                <a:extLst>
                  <a:ext uri="{0D108BD9-81ED-4DB2-BD59-A6C34878D82A}">
                    <a16:rowId xmlns:a16="http://schemas.microsoft.com/office/drawing/2014/main" val="901012336"/>
                  </a:ext>
                </a:extLst>
              </a:tr>
              <a:tr h="3886935">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принципи створення та застосування індивідуальної програми реабілітації та індивідуальної програми реабілітації особи з особи з інвалідністю (дитини з інвалідністю);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чинне законодавство та принципи проведення медико-соціальної експертизи;</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 форми і методи санітарної освіти серед населення.</a:t>
                      </a:r>
                    </a:p>
                    <a:p>
                      <a:pPr marL="285750" indent="-285750" algn="ctr">
                        <a:buFont typeface="Arial" panose="020B0604020202020204" pitchFamily="34" charset="0"/>
                        <a:buChar char="•"/>
                      </a:pP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Етичні норми і правила організації реабілітації осіб усіх вікових груп з обмеженнями життєдіяльності;</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 Норми і правила ведення реабілітаційної, психологічної, педагогічної та статистичної документації.</a:t>
                      </a:r>
                    </a:p>
                    <a:p>
                      <a:r>
                        <a:rPr lang="ru-RU" sz="1800" kern="1200" dirty="0" smtClean="0">
                          <a:solidFill>
                            <a:schemeClr val="dk1"/>
                          </a:solidFill>
                          <a:effectLst/>
                          <a:latin typeface="+mn-lt"/>
                          <a:ea typeface="+mn-ea"/>
                          <a:cs typeface="+mn-cs"/>
                        </a:rPr>
                        <a:t> </a:t>
                      </a:r>
                    </a:p>
                    <a:p>
                      <a:pPr marL="285750" indent="-285750" algn="ctr">
                        <a:buFont typeface="Arial" panose="020B0604020202020204" pitchFamily="34" charset="0"/>
                        <a:buChar char="•"/>
                      </a:pPr>
                      <a:endParaRPr lang="uk-UA" noProof="1">
                        <a:latin typeface="Times New Roman" panose="02020603050405020304" pitchFamily="18" charset="0"/>
                        <a:cs typeface="Times New Roman" panose="02020603050405020304" pitchFamily="18" charset="0"/>
                      </a:endParaRPr>
                    </a:p>
                  </a:txBody>
                  <a:tcPr/>
                </a:tc>
                <a:tc>
                  <a:txBody>
                    <a:bodyPr/>
                    <a:lstStyle/>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Норми і правила ведення реабілітаційної, психологічної, педагогічної та статистичної документації</a:t>
                      </a:r>
                    </a:p>
                    <a:p>
                      <a:pPr marL="285750" indent="-285750" algn="ctr">
                        <a:buFont typeface="Arial" panose="020B0604020202020204" pitchFamily="34" charset="0"/>
                        <a:buChar char="•"/>
                      </a:pPr>
                      <a:r>
                        <a:rPr lang="uk-UA" sz="1800" kern="1200" noProof="1" smtClean="0">
                          <a:solidFill>
                            <a:schemeClr val="dk1"/>
                          </a:solidFill>
                          <a:effectLst/>
                          <a:latin typeface="Times New Roman" panose="02020603050405020304" pitchFamily="18" charset="0"/>
                          <a:ea typeface="+mn-ea"/>
                          <a:cs typeface="Times New Roman" panose="02020603050405020304" pitchFamily="18" charset="0"/>
                        </a:rPr>
                        <a:t>Етичні норми і правила організації реабілітації осіб усіх вікових груп з обмеженнями життєдіяльності.</a:t>
                      </a:r>
                    </a:p>
                    <a:p>
                      <a:pPr marL="285750" indent="-285750" algn="ctr">
                        <a:buFont typeface="Arial" panose="020B0604020202020204" pitchFamily="34" charset="0"/>
                        <a:buChar char="•"/>
                      </a:pPr>
                      <a:endParaRPr lang="uk-UA" sz="1800" kern="1200" noProof="1"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38040887"/>
                  </a:ext>
                </a:extLst>
              </a:tr>
            </a:tbl>
          </a:graphicData>
        </a:graphic>
      </p:graphicFrame>
    </p:spTree>
    <p:extLst>
      <p:ext uri="{BB962C8B-B14F-4D97-AF65-F5344CB8AC3E}">
        <p14:creationId xmlns:p14="http://schemas.microsoft.com/office/powerpoint/2010/main" val="34815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1490</Words>
  <Application>Microsoft Office PowerPoint</Application>
  <PresentationFormat>Widescreen</PresentationFormat>
  <Paragraphs>138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Тема Office</vt:lpstr>
      <vt:lpstr>Кваліфікаційна характеристика фахівців в сфері реабілітації</vt:lpstr>
      <vt:lpstr>Завдання та обов'язки</vt:lpstr>
      <vt:lpstr>PowerPoint Presentation</vt:lpstr>
      <vt:lpstr>PowerPoint Presentation</vt:lpstr>
      <vt:lpstr>PowerPoint Presentation</vt:lpstr>
      <vt:lpstr>Повинен знати</vt:lpstr>
      <vt:lpstr>PowerPoint Presentation</vt:lpstr>
      <vt:lpstr>PowerPoint Presentation</vt:lpstr>
      <vt:lpstr>PowerPoint Presentation</vt:lpstr>
      <vt:lpstr>Кваліфікаційні вимоги</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Кваліфікаційна характеристика фахівців в сфері реабілітації</dc:title>
  <dc:creator>SOLAR</dc:creator>
  <cp:lastModifiedBy>Пользователь</cp:lastModifiedBy>
  <cp:revision>26</cp:revision>
  <dcterms:created xsi:type="dcterms:W3CDTF">2020-11-17T12:58:33Z</dcterms:created>
  <dcterms:modified xsi:type="dcterms:W3CDTF">2021-02-23T08:54:07Z</dcterms:modified>
</cp:coreProperties>
</file>