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5" r:id="rId3"/>
    <p:sldId id="266" r:id="rId4"/>
    <p:sldId id="264" r:id="rId5"/>
    <p:sldId id="267" r:id="rId6"/>
    <p:sldId id="268" r:id="rId7"/>
    <p:sldId id="258" r:id="rId8"/>
    <p:sldId id="259" r:id="rId9"/>
    <p:sldId id="260" r:id="rId10"/>
    <p:sldId id="262" r:id="rId11"/>
    <p:sldId id="263" r:id="rId12"/>
    <p:sldId id="257"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04.11.2019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04.11.2019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04.11.2019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04.11.2019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04.11.2019</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04.11.2019</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32656"/>
            <a:ext cx="8244408" cy="6192688"/>
          </a:xfrm>
        </p:spPr>
        <p:txBody>
          <a:bodyPr>
            <a:normAutofit/>
          </a:bodyPr>
          <a:lstStyle/>
          <a:p>
            <a:pPr marL="0" indent="0" algn="ctr">
              <a:buNone/>
            </a:pPr>
            <a:r>
              <a:rPr lang="uk-UA" sz="4000" dirty="0" smtClean="0">
                <a:latin typeface="Times New Roman" pitchFamily="18" charset="0"/>
                <a:cs typeface="Times New Roman" pitchFamily="18" charset="0"/>
              </a:rPr>
              <a:t>План</a:t>
            </a:r>
          </a:p>
          <a:p>
            <a:pPr marL="514350" indent="-514350" algn="just">
              <a:buFont typeface="+mj-lt"/>
              <a:buAutoNum type="arabicPeriod"/>
            </a:pPr>
            <a:r>
              <a:rPr lang="uk-UA" sz="4000" dirty="0" smtClean="0">
                <a:latin typeface="Times New Roman" pitchFamily="18" charset="0"/>
                <a:cs typeface="Times New Roman" pitchFamily="18" charset="0"/>
              </a:rPr>
              <a:t>Відкриття провадження у справі</a:t>
            </a:r>
          </a:p>
          <a:p>
            <a:pPr marL="514350" indent="-514350" algn="just">
              <a:buFont typeface="+mj-lt"/>
              <a:buAutoNum type="arabicPeriod"/>
            </a:pPr>
            <a:r>
              <a:rPr lang="uk-UA" sz="4000" dirty="0" smtClean="0">
                <a:latin typeface="Times New Roman" pitchFamily="18" charset="0"/>
                <a:cs typeface="Times New Roman" pitchFamily="18" charset="0"/>
              </a:rPr>
              <a:t>Підготовче провадження</a:t>
            </a:r>
          </a:p>
          <a:p>
            <a:pPr marL="514350" indent="-514350" algn="just">
              <a:buFont typeface="+mj-lt"/>
              <a:buAutoNum type="arabicPeriod"/>
            </a:pPr>
            <a:r>
              <a:rPr lang="uk-UA" sz="4000" dirty="0" smtClean="0">
                <a:latin typeface="Times New Roman" pitchFamily="18" charset="0"/>
                <a:cs typeface="Times New Roman" pitchFamily="18" charset="0"/>
              </a:rPr>
              <a:t>Врегулювання спору за участі судді</a:t>
            </a:r>
          </a:p>
          <a:p>
            <a:pPr marL="514350" indent="-514350" algn="just">
              <a:buFont typeface="+mj-lt"/>
              <a:buAutoNum type="arabicPeriod"/>
            </a:pPr>
            <a:r>
              <a:rPr lang="uk-UA" sz="4000" dirty="0" smtClean="0">
                <a:latin typeface="Times New Roman" pitchFamily="18" charset="0"/>
                <a:cs typeface="Times New Roman" pitchFamily="18" charset="0"/>
              </a:rPr>
              <a:t>Відмова позивача від позову. Примирення сторін</a:t>
            </a:r>
          </a:p>
          <a:p>
            <a:pPr marL="514350" indent="-514350" algn="just">
              <a:buFont typeface="+mj-lt"/>
              <a:buAutoNum type="arabicPeriod"/>
            </a:pPr>
            <a:r>
              <a:rPr lang="uk-UA" sz="4000" dirty="0" smtClean="0">
                <a:latin typeface="Times New Roman" pitchFamily="18" charset="0"/>
                <a:cs typeface="Times New Roman" pitchFamily="18" charset="0"/>
              </a:rPr>
              <a:t>Розгляд справи по суті (до 224 статті)</a:t>
            </a:r>
          </a:p>
          <a:p>
            <a:endParaRPr lang="uk-UA" dirty="0"/>
          </a:p>
        </p:txBody>
      </p:sp>
    </p:spTree>
    <p:extLst>
      <p:ext uri="{BB962C8B-B14F-4D97-AF65-F5344CB8AC3E}">
        <p14:creationId xmlns:p14="http://schemas.microsoft.com/office/powerpoint/2010/main" val="95687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2" t="10714" r="23252" b="12500"/>
          <a:stretch/>
        </p:blipFill>
        <p:spPr bwMode="auto">
          <a:xfrm>
            <a:off x="645885" y="260648"/>
            <a:ext cx="7886555"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61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9545" t="16475" r="24384" b="33582"/>
          <a:stretch/>
        </p:blipFill>
        <p:spPr bwMode="auto">
          <a:xfrm>
            <a:off x="-15164" y="1"/>
            <a:ext cx="88924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07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208912" cy="1340768"/>
          </a:xfrm>
        </p:spPr>
        <p:txBody>
          <a:bodyPr/>
          <a:lstStyle/>
          <a:p>
            <a:pPr algn="ctr"/>
            <a:r>
              <a:rPr lang="uk-UA" dirty="0"/>
              <a:t>Проблеми нормативного регулювання медіації</a:t>
            </a:r>
            <a:r>
              <a:rPr lang="uk-UA" dirty="0" smtClean="0"/>
              <a:t>:</a:t>
            </a:r>
            <a:endParaRPr lang="uk-UA" dirty="0"/>
          </a:p>
        </p:txBody>
      </p:sp>
      <p:sp>
        <p:nvSpPr>
          <p:cNvPr id="3" name="Объект 2"/>
          <p:cNvSpPr>
            <a:spLocks noGrp="1"/>
          </p:cNvSpPr>
          <p:nvPr>
            <p:ph idx="1"/>
          </p:nvPr>
        </p:nvSpPr>
        <p:spPr>
          <a:xfrm>
            <a:off x="-180528" y="1600200"/>
            <a:ext cx="8568952" cy="5141168"/>
          </a:xfrm>
        </p:spPr>
        <p:txBody>
          <a:bodyPr>
            <a:normAutofit/>
          </a:bodyPr>
          <a:lstStyle/>
          <a:p>
            <a:pPr algn="just" fontAlgn="base"/>
            <a:r>
              <a:rPr lang="uk-UA" sz="2400" dirty="0" smtClean="0">
                <a:latin typeface="Times New Roman" pitchFamily="18" charset="0"/>
                <a:cs typeface="Times New Roman" pitchFamily="18" charset="0"/>
              </a:rPr>
              <a:t>Проблеми </a:t>
            </a:r>
            <a:r>
              <a:rPr lang="uk-UA" sz="2400" dirty="0">
                <a:latin typeface="Times New Roman" pitchFamily="18" charset="0"/>
                <a:cs typeface="Times New Roman" pitchFamily="18" charset="0"/>
              </a:rPr>
              <a:t>законодавчого регулювання (відсутність профільного закону; недосконалі стандарти надання послуги; відсутність стандартів навчання медіації).</a:t>
            </a:r>
          </a:p>
          <a:p>
            <a:pPr algn="just" fontAlgn="base"/>
            <a:r>
              <a:rPr lang="uk-UA" sz="2400" dirty="0">
                <a:latin typeface="Times New Roman" pitchFamily="18" charset="0"/>
                <a:cs typeface="Times New Roman" pitchFamily="18" charset="0"/>
              </a:rPr>
              <a:t>Ставлення до медіації правничої спільноти пов’язане з різними </a:t>
            </a:r>
            <a:r>
              <a:rPr lang="uk-UA" sz="2400" dirty="0" err="1">
                <a:latin typeface="Times New Roman" pitchFamily="18" charset="0"/>
                <a:cs typeface="Times New Roman" pitchFamily="18" charset="0"/>
              </a:rPr>
              <a:t>факто</a:t>
            </a:r>
            <a:r>
              <a:rPr lang="uk-UA" sz="2400" dirty="0">
                <a:latin typeface="Times New Roman" pitchFamily="18" charset="0"/>
                <a:cs typeface="Times New Roman" pitchFamily="18" charset="0"/>
              </a:rPr>
              <a:t>рами — від недостатньої обізнаності щодо медіації, побоювання втрати клієнтури до зневіри у можливості вирішення конфліктів без фахової правничої допомоги та щодо можливої несправедливості та незаконності прийнятих сторонами рішень.</a:t>
            </a:r>
          </a:p>
          <a:p>
            <a:pPr algn="just" fontAlgn="base"/>
            <a:r>
              <a:rPr lang="uk-UA" sz="2400" dirty="0">
                <a:latin typeface="Times New Roman" pitchFamily="18" charset="0"/>
                <a:cs typeface="Times New Roman" pitchFamily="18" charset="0"/>
              </a:rPr>
              <a:t>Стереотипи правосвідомості (від презумпції </a:t>
            </a:r>
            <a:r>
              <a:rPr lang="uk-UA" sz="2400" dirty="0" err="1">
                <a:latin typeface="Times New Roman" pitchFamily="18" charset="0"/>
                <a:cs typeface="Times New Roman" pitchFamily="18" charset="0"/>
              </a:rPr>
              <a:t>недоброчесності</a:t>
            </a:r>
            <a:r>
              <a:rPr lang="uk-UA" sz="2400" dirty="0">
                <a:latin typeface="Times New Roman" pitchFamily="18" charset="0"/>
                <a:cs typeface="Times New Roman" pitchFamily="18" charset="0"/>
              </a:rPr>
              <a:t> контрагента до презумпції правоти рішення суду).</a:t>
            </a:r>
          </a:p>
          <a:p>
            <a:pPr algn="just" fontAlgn="base"/>
            <a:r>
              <a:rPr lang="uk-UA" sz="2400" dirty="0">
                <a:latin typeface="Times New Roman" pitchFamily="18" charset="0"/>
                <a:cs typeface="Times New Roman" pitchFamily="18" charset="0"/>
              </a:rPr>
              <a:t>Проблеми доступності медіації (невелика кількість медіаторів, відсутність інфраструктури).</a:t>
            </a:r>
          </a:p>
          <a:p>
            <a:endParaRPr lang="uk-UA" dirty="0"/>
          </a:p>
        </p:txBody>
      </p:sp>
    </p:spTree>
    <p:extLst>
      <p:ext uri="{BB962C8B-B14F-4D97-AF65-F5344CB8AC3E}">
        <p14:creationId xmlns:p14="http://schemas.microsoft.com/office/powerpoint/2010/main" val="49568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114300" indent="0">
              <a:buNone/>
            </a:pPr>
            <a:r>
              <a:rPr lang="uk-UA" sz="5400" baseline="-25000" dirty="0" smtClean="0">
                <a:latin typeface="Times New Roman" pitchFamily="18" charset="0"/>
                <a:cs typeface="Times New Roman" pitchFamily="18" charset="0"/>
              </a:rPr>
              <a:t>+ статті та автореферат дисертації</a:t>
            </a:r>
            <a:endParaRPr lang="uk-UA" sz="5400"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31125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457200"/>
            <a:ext cx="8136904" cy="6212160"/>
          </a:xfrm>
        </p:spPr>
        <p:txBody>
          <a:bodyPr>
            <a:normAutofit/>
          </a:bodyPr>
          <a:lstStyle/>
          <a:p>
            <a:pPr marL="114300" indent="0" algn="ctr">
              <a:buNone/>
            </a:pPr>
            <a:r>
              <a:rPr lang="uk-UA" sz="4000" dirty="0" smtClean="0">
                <a:latin typeface="Times New Roman" pitchFamily="18" charset="0"/>
                <a:cs typeface="Times New Roman" pitchFamily="18" charset="0"/>
              </a:rPr>
              <a:t>Якщо особа </a:t>
            </a:r>
            <a:r>
              <a:rPr lang="uk-UA" sz="4000" dirty="0" err="1" smtClean="0">
                <a:latin typeface="Times New Roman" pitchFamily="18" charset="0"/>
                <a:cs typeface="Times New Roman" pitchFamily="18" charset="0"/>
              </a:rPr>
              <a:t>пред</a:t>
            </a:r>
            <a:r>
              <a:rPr lang="en-US" sz="4000" dirty="0" smtClean="0">
                <a:latin typeface="Times New Roman" pitchFamily="18" charset="0"/>
                <a:cs typeface="Times New Roman" pitchFamily="18" charset="0"/>
              </a:rPr>
              <a:t>’</a:t>
            </a:r>
            <a:r>
              <a:rPr lang="uk-UA" sz="4000" dirty="0" smtClean="0">
                <a:latin typeface="Times New Roman" pitchFamily="18" charset="0"/>
                <a:cs typeface="Times New Roman" pitchFamily="18" charset="0"/>
              </a:rPr>
              <a:t>явила позов, то можливі наступні варіанти розвитку подій:</a:t>
            </a:r>
          </a:p>
          <a:p>
            <a:pPr algn="just">
              <a:buFontTx/>
              <a:buChar char="-"/>
            </a:pPr>
            <a:r>
              <a:rPr lang="ru-RU" sz="3600" dirty="0" err="1" smtClean="0">
                <a:latin typeface="Times New Roman" pitchFamily="18" charset="0"/>
                <a:cs typeface="Times New Roman" pitchFamily="18" charset="0"/>
              </a:rPr>
              <a:t>Залишення</a:t>
            </a:r>
            <a:r>
              <a:rPr lang="ru-RU" sz="3600" dirty="0" smtClean="0">
                <a:latin typeface="Times New Roman" pitchFamily="18" charset="0"/>
                <a:cs typeface="Times New Roman" pitchFamily="18" charset="0"/>
              </a:rPr>
              <a:t> без </a:t>
            </a:r>
            <a:r>
              <a:rPr lang="ru-RU" sz="3600" dirty="0" err="1" smtClean="0">
                <a:latin typeface="Times New Roman" pitchFamily="18" charset="0"/>
                <a:cs typeface="Times New Roman" pitchFamily="18" charset="0"/>
              </a:rPr>
              <a:t>руху</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якщо</a:t>
            </a:r>
            <a:r>
              <a:rPr lang="ru-RU" sz="3600" dirty="0" smtClean="0">
                <a:latin typeface="Times New Roman" pitchFamily="18" charset="0"/>
                <a:cs typeface="Times New Roman" pitchFamily="18" charset="0"/>
              </a:rPr>
              <a:t> не </a:t>
            </a:r>
            <a:r>
              <a:rPr lang="ru-RU" sz="3600" dirty="0" err="1" smtClean="0">
                <a:latin typeface="Times New Roman" pitchFamily="18" charset="0"/>
                <a:cs typeface="Times New Roman" pitchFamily="18" charset="0"/>
              </a:rPr>
              <a:t>додержані</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вимоги</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щодо</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оформлення</a:t>
            </a:r>
            <a:r>
              <a:rPr lang="ru-RU" sz="3600" dirty="0" smtClean="0">
                <a:latin typeface="Times New Roman" pitchFamily="18" charset="0"/>
                <a:cs typeface="Times New Roman" pitchFamily="18" charset="0"/>
              </a:rPr>
              <a:t>)</a:t>
            </a:r>
          </a:p>
          <a:p>
            <a:pPr algn="just">
              <a:buFontTx/>
              <a:buChar char="-"/>
            </a:pPr>
            <a:r>
              <a:rPr lang="ru-RU" sz="3600" dirty="0" err="1" smtClean="0">
                <a:latin typeface="Times New Roman" pitchFamily="18" charset="0"/>
                <a:cs typeface="Times New Roman" pitchFamily="18" charset="0"/>
              </a:rPr>
              <a:t>Поверенння</a:t>
            </a:r>
            <a:r>
              <a:rPr lang="ru-RU" sz="3600" dirty="0" smtClean="0">
                <a:latin typeface="Times New Roman" pitchFamily="18" charset="0"/>
                <a:cs typeface="Times New Roman" pitchFamily="18" charset="0"/>
              </a:rPr>
              <a:t> заяви (9 </a:t>
            </a:r>
            <a:r>
              <a:rPr lang="ru-RU" sz="3600" dirty="0" err="1" smtClean="0">
                <a:latin typeface="Times New Roman" pitchFamily="18" charset="0"/>
                <a:cs typeface="Times New Roman" pitchFamily="18" charset="0"/>
              </a:rPr>
              <a:t>випадк</a:t>
            </a:r>
            <a:r>
              <a:rPr lang="uk-UA" sz="3600" dirty="0" err="1" smtClean="0">
                <a:latin typeface="Times New Roman" pitchFamily="18" charset="0"/>
                <a:cs typeface="Times New Roman" pitchFamily="18" charset="0"/>
              </a:rPr>
              <a:t>ів</a:t>
            </a:r>
            <a:r>
              <a:rPr lang="ru-RU" sz="3600" dirty="0" smtClean="0">
                <a:latin typeface="Times New Roman" pitchFamily="18" charset="0"/>
                <a:cs typeface="Times New Roman" pitchFamily="18" charset="0"/>
              </a:rPr>
              <a:t>)</a:t>
            </a:r>
          </a:p>
          <a:p>
            <a:pPr algn="just">
              <a:buFontTx/>
              <a:buChar char="-"/>
            </a:pPr>
            <a:r>
              <a:rPr lang="ru-RU" sz="3600" dirty="0" err="1" smtClean="0">
                <a:latin typeface="Times New Roman" pitchFamily="18" charset="0"/>
                <a:cs typeface="Times New Roman" pitchFamily="18" charset="0"/>
              </a:rPr>
              <a:t>Відмова</a:t>
            </a:r>
            <a:r>
              <a:rPr lang="ru-RU" sz="3600" dirty="0" smtClean="0">
                <a:latin typeface="Times New Roman" pitchFamily="18" charset="0"/>
                <a:cs typeface="Times New Roman" pitchFamily="18" charset="0"/>
              </a:rPr>
              <a:t> у </a:t>
            </a:r>
            <a:r>
              <a:rPr lang="ru-RU" sz="3600" dirty="0" err="1" smtClean="0">
                <a:latin typeface="Times New Roman" pitchFamily="18" charset="0"/>
                <a:cs typeface="Times New Roman" pitchFamily="18" charset="0"/>
              </a:rPr>
              <a:t>відкритті</a:t>
            </a:r>
            <a:r>
              <a:rPr lang="ru-RU" sz="3600" dirty="0" smtClean="0">
                <a:latin typeface="Times New Roman" pitchFamily="18" charset="0"/>
                <a:cs typeface="Times New Roman" pitchFamily="18" charset="0"/>
              </a:rPr>
              <a:t> (4 </a:t>
            </a:r>
            <a:r>
              <a:rPr lang="ru-RU" sz="3600" dirty="0" err="1" smtClean="0">
                <a:latin typeface="Times New Roman" pitchFamily="18" charset="0"/>
                <a:cs typeface="Times New Roman" pitchFamily="18" charset="0"/>
              </a:rPr>
              <a:t>випадки</a:t>
            </a:r>
            <a:r>
              <a:rPr lang="ru-RU" sz="3600" dirty="0" smtClean="0">
                <a:latin typeface="Times New Roman" pitchFamily="18" charset="0"/>
                <a:cs typeface="Times New Roman" pitchFamily="18" charset="0"/>
              </a:rPr>
              <a:t>)</a:t>
            </a:r>
          </a:p>
          <a:p>
            <a:pPr algn="just">
              <a:buFontTx/>
              <a:buChar char="-"/>
            </a:pPr>
            <a:r>
              <a:rPr lang="ru-RU" sz="3600" dirty="0" err="1" smtClean="0">
                <a:latin typeface="Times New Roman" pitchFamily="18" charset="0"/>
                <a:cs typeface="Times New Roman" pitchFamily="18" charset="0"/>
              </a:rPr>
              <a:t>Відкриття</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провадження</a:t>
            </a:r>
            <a:r>
              <a:rPr lang="ru-RU" sz="3600" dirty="0" smtClean="0">
                <a:latin typeface="Times New Roman" pitchFamily="18" charset="0"/>
                <a:cs typeface="Times New Roman" pitchFamily="18" charset="0"/>
              </a:rPr>
              <a:t> у </a:t>
            </a:r>
            <a:r>
              <a:rPr lang="ru-RU" sz="3600" dirty="0" err="1" smtClean="0">
                <a:latin typeface="Times New Roman" pitchFamily="18" charset="0"/>
                <a:cs typeface="Times New Roman" pitchFamily="18" charset="0"/>
              </a:rPr>
              <a:t>справі</a:t>
            </a:r>
            <a:endParaRPr lang="uk-UA" sz="3600" dirty="0">
              <a:latin typeface="Times New Roman" pitchFamily="18" charset="0"/>
              <a:cs typeface="Times New Roman" pitchFamily="18" charset="0"/>
            </a:endParaRPr>
          </a:p>
        </p:txBody>
      </p:sp>
    </p:spTree>
    <p:extLst>
      <p:ext uri="{BB962C8B-B14F-4D97-AF65-F5344CB8AC3E}">
        <p14:creationId xmlns:p14="http://schemas.microsoft.com/office/powerpoint/2010/main" val="322897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8520" y="116632"/>
            <a:ext cx="8496944" cy="6741368"/>
          </a:xfrm>
        </p:spPr>
        <p:txBody>
          <a:bodyPr>
            <a:normAutofit fontScale="77500" lnSpcReduction="20000"/>
          </a:bodyPr>
          <a:lstStyle/>
          <a:p>
            <a:pPr marL="114300" indent="0" algn="just">
              <a:buNone/>
            </a:pPr>
            <a:r>
              <a:rPr lang="uk-UA" dirty="0" smtClean="0">
                <a:latin typeface="Times New Roman" pitchFamily="18" charset="0"/>
                <a:cs typeface="Times New Roman" pitchFamily="18" charset="0"/>
              </a:rPr>
              <a:t>1. В одній позовній заяві може бути об’єднано декілька вимог, пов’язаних між собою підставою виникнення або поданими доказами, основні та похідні позовні вимоги.</a:t>
            </a:r>
          </a:p>
          <a:p>
            <a:pPr marL="114300" indent="0" algn="just">
              <a:buNone/>
            </a:pPr>
            <a:r>
              <a:rPr lang="uk-UA" dirty="0" smtClean="0">
                <a:latin typeface="Times New Roman" pitchFamily="18" charset="0"/>
                <a:cs typeface="Times New Roman" pitchFamily="18" charset="0"/>
              </a:rPr>
              <a:t>2. Суд з урахуванням положень частини першої цієї статті може за клопотанням учасника справи або з власної ініціативи об’єднати в одне провадження декілька справ за позовами:</a:t>
            </a:r>
          </a:p>
          <a:p>
            <a:pPr marL="114300" indent="0" algn="just">
              <a:buNone/>
            </a:pPr>
            <a:r>
              <a:rPr lang="uk-UA" dirty="0" smtClean="0">
                <a:latin typeface="Times New Roman" pitchFamily="18" charset="0"/>
                <a:cs typeface="Times New Roman" pitchFamily="18" charset="0"/>
              </a:rPr>
              <a:t>3. Об’єднання справ в одне провадження допускається до початку підготовчого засідання, а у спрощеному позовному провадженні - до початку розгляду справи по суті у кожній із справ.</a:t>
            </a:r>
          </a:p>
          <a:p>
            <a:pPr marL="114300" indent="0" algn="just">
              <a:buNone/>
            </a:pPr>
            <a:r>
              <a:rPr lang="uk-UA" dirty="0" smtClean="0">
                <a:latin typeface="Times New Roman" pitchFamily="18" charset="0"/>
                <a:cs typeface="Times New Roman" pitchFamily="18" charset="0"/>
              </a:rPr>
              <a:t>4. Не допускається об’єднання в одне провадження кількох вимог, які належить розглядати в порядку різного судочинства, якщо інше не встановлено законом.</a:t>
            </a:r>
          </a:p>
          <a:p>
            <a:pPr marL="114300" indent="0" algn="just">
              <a:buNone/>
            </a:pPr>
            <a:r>
              <a:rPr lang="uk-UA" dirty="0" smtClean="0">
                <a:latin typeface="Times New Roman" pitchFamily="18" charset="0"/>
                <a:cs typeface="Times New Roman" pitchFamily="18" charset="0"/>
              </a:rPr>
              <a:t>5. Не допускається об’єднання в одне провадження кількох вимог, щодо яких законом визначена виключна підсудність різним судам.</a:t>
            </a:r>
          </a:p>
          <a:p>
            <a:pPr marL="114300" indent="0" algn="just">
              <a:buNone/>
            </a:pPr>
            <a:r>
              <a:rPr lang="uk-UA" dirty="0" smtClean="0">
                <a:latin typeface="Times New Roman" pitchFamily="18" charset="0"/>
                <a:cs typeface="Times New Roman" pitchFamily="18" charset="0"/>
              </a:rPr>
              <a:t>6. Суд за клопотанням учасника справи або з власної ініціативи вправі до початку розгляду справи по суті роз’єднати позовні вимоги, виділивши одну або декілька об’єднаних вимог в самостійне провадження, якщо це сприятиме виконанню завдання адміністративного судочинства.</a:t>
            </a:r>
          </a:p>
          <a:p>
            <a:pPr marL="114300" indent="0" algn="just">
              <a:buNone/>
            </a:pPr>
            <a:r>
              <a:rPr lang="uk-UA" dirty="0" smtClean="0">
                <a:latin typeface="Times New Roman" pitchFamily="18" charset="0"/>
                <a:cs typeface="Times New Roman" pitchFamily="18" charset="0"/>
              </a:rPr>
              <a:t>Розгляд позовних вимог, виділених у самостійне провадження, здійснює суддя, який прийняв рішення про роз’єднання позовних вимог.</a:t>
            </a:r>
          </a:p>
          <a:p>
            <a:pPr marL="114300" indent="0" algn="just">
              <a:buNone/>
            </a:pPr>
            <a:r>
              <a:rPr lang="uk-UA" dirty="0" smtClean="0">
                <a:latin typeface="Times New Roman" pitchFamily="18" charset="0"/>
                <a:cs typeface="Times New Roman" pitchFamily="18" charset="0"/>
              </a:rPr>
              <a:t>7. Про об’єднання справ в одне провадження або роз’єднання позовних вимог, про відмову в об’єднанні справ в одне провадження, роз’єднанні позовних вимог суд постановляє ухвалу.</a:t>
            </a:r>
          </a:p>
          <a:p>
            <a:pPr marL="114300" indent="0" algn="just">
              <a:buNone/>
            </a:pPr>
            <a:r>
              <a:rPr lang="uk-UA" dirty="0" smtClean="0">
                <a:latin typeface="Times New Roman" pitchFamily="18" charset="0"/>
                <a:cs typeface="Times New Roman" pitchFamily="18" charset="0"/>
              </a:rPr>
              <a:t>8. Справи, що перебувають у провадженні адміністративного суду, в разі об’єднання їх в одне провадження, передаються на розгляд судді, який раніше за інших суддів відкрив провадження у справі.</a:t>
            </a:r>
          </a:p>
          <a:p>
            <a:pPr marL="114300" indent="0" algn="just">
              <a:buNone/>
            </a:pPr>
            <a:r>
              <a:rPr lang="uk-UA" dirty="0" smtClean="0">
                <a:latin typeface="Times New Roman" pitchFamily="18" charset="0"/>
                <a:cs typeface="Times New Roman" pitchFamily="18" charset="0"/>
              </a:rPr>
              <a:t>9. Якщо провадження у справах було відкрито в один день, справи в разі об’єднання їх в одне провадження передаються на розгляд судді, який першим прийняв рішення про їх об’єднання.</a:t>
            </a:r>
          </a:p>
          <a:p>
            <a:pPr marL="114300" indent="0" algn="just">
              <a:buNone/>
            </a:pPr>
            <a:r>
              <a:rPr lang="uk-UA" dirty="0" smtClean="0">
                <a:latin typeface="Times New Roman" pitchFamily="18" charset="0"/>
                <a:cs typeface="Times New Roman" pitchFamily="18" charset="0"/>
              </a:rPr>
              <a:t>10. Справи, об’єднані в одне провадження, роз’єднанню не підлягають.</a:t>
            </a:r>
          </a:p>
          <a:p>
            <a:endParaRPr lang="uk-UA" dirty="0"/>
          </a:p>
        </p:txBody>
      </p:sp>
    </p:spTree>
    <p:extLst>
      <p:ext uri="{BB962C8B-B14F-4D97-AF65-F5344CB8AC3E}">
        <p14:creationId xmlns:p14="http://schemas.microsoft.com/office/powerpoint/2010/main" val="336236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764704"/>
            <a:ext cx="7620000" cy="5636096"/>
          </a:xfrm>
        </p:spPr>
        <p:txBody>
          <a:bodyPr>
            <a:noAutofit/>
          </a:bodyPr>
          <a:lstStyle/>
          <a:p>
            <a:pPr marL="114300" indent="0" algn="just">
              <a:buNone/>
            </a:pPr>
            <a:r>
              <a:rPr lang="uk-UA" sz="3600" dirty="0" smtClean="0"/>
              <a:t>Підготовче провадження – надсилається ухвала про відкриття провадження – надсилаються копії документів учасникам – подання відзиву – пояснення третіх осіб – </a:t>
            </a:r>
            <a:r>
              <a:rPr lang="uk-UA" sz="3600" dirty="0" err="1" smtClean="0"/>
              <a:t>пред</a:t>
            </a:r>
            <a:r>
              <a:rPr lang="en-US" sz="3600" dirty="0" smtClean="0"/>
              <a:t>’</a:t>
            </a:r>
            <a:r>
              <a:rPr lang="uk-UA" sz="3600" dirty="0" smtClean="0"/>
              <a:t>явлення зустрічного позову (</a:t>
            </a:r>
            <a:r>
              <a:rPr lang="uk-UA" sz="3200" dirty="0" smtClean="0"/>
              <a:t>але якщо це </a:t>
            </a:r>
            <a:r>
              <a:rPr lang="uk-UA" sz="3200" dirty="0" err="1" smtClean="0"/>
              <a:t>ф.о</a:t>
            </a:r>
            <a:r>
              <a:rPr lang="uk-UA" sz="3200" dirty="0" smtClean="0"/>
              <a:t> або </a:t>
            </a:r>
            <a:r>
              <a:rPr lang="uk-UA" sz="3200" dirty="0" err="1" smtClean="0"/>
              <a:t>ю.о</a:t>
            </a:r>
            <a:r>
              <a:rPr lang="uk-UA" sz="3600" dirty="0" smtClean="0"/>
              <a:t>.) – підготовче засідання </a:t>
            </a:r>
            <a:endParaRPr lang="uk-UA" sz="3600" dirty="0"/>
          </a:p>
        </p:txBody>
      </p:sp>
    </p:spTree>
    <p:extLst>
      <p:ext uri="{BB962C8B-B14F-4D97-AF65-F5344CB8AC3E}">
        <p14:creationId xmlns:p14="http://schemas.microsoft.com/office/powerpoint/2010/main" val="388480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7897688" cy="6140152"/>
          </a:xfrm>
        </p:spPr>
        <p:txBody>
          <a:bodyPr/>
          <a:lstStyle/>
          <a:p>
            <a:pPr marL="114300" indent="0" algn="just">
              <a:buNone/>
            </a:pPr>
            <a:r>
              <a:rPr lang="ru-RU" sz="3200" dirty="0" err="1"/>
              <a:t>Врегулювання</a:t>
            </a:r>
            <a:r>
              <a:rPr lang="ru-RU" sz="3200" dirty="0"/>
              <a:t> спору за </a:t>
            </a:r>
            <a:r>
              <a:rPr lang="ru-RU" sz="3200" dirty="0" err="1"/>
              <a:t>участю</a:t>
            </a:r>
            <a:r>
              <a:rPr lang="ru-RU" sz="3200" dirty="0"/>
              <a:t> </a:t>
            </a:r>
            <a:r>
              <a:rPr lang="ru-RU" sz="3200" dirty="0" err="1"/>
              <a:t>судді</a:t>
            </a:r>
            <a:r>
              <a:rPr lang="ru-RU" sz="3200" dirty="0"/>
              <a:t> проводиться за </a:t>
            </a:r>
            <a:r>
              <a:rPr lang="ru-RU" sz="3200" dirty="0" err="1"/>
              <a:t>згодою</a:t>
            </a:r>
            <a:r>
              <a:rPr lang="ru-RU" sz="3200" dirty="0"/>
              <a:t> </a:t>
            </a:r>
            <a:r>
              <a:rPr lang="ru-RU" sz="3200" dirty="0" err="1"/>
              <a:t>сторін</a:t>
            </a:r>
            <a:r>
              <a:rPr lang="ru-RU" sz="3200" dirty="0"/>
              <a:t> </a:t>
            </a:r>
            <a:r>
              <a:rPr lang="ru-RU" sz="3200" u="sng" dirty="0">
                <a:solidFill>
                  <a:srgbClr val="FF0000"/>
                </a:solidFill>
              </a:rPr>
              <a:t>до початку </a:t>
            </a:r>
            <a:r>
              <a:rPr lang="ru-RU" sz="3200" u="sng" dirty="0" err="1">
                <a:solidFill>
                  <a:srgbClr val="FF0000"/>
                </a:solidFill>
              </a:rPr>
              <a:t>розгляду</a:t>
            </a:r>
            <a:r>
              <a:rPr lang="ru-RU" sz="3200" u="sng" dirty="0">
                <a:solidFill>
                  <a:srgbClr val="FF0000"/>
                </a:solidFill>
              </a:rPr>
              <a:t> </a:t>
            </a:r>
            <a:r>
              <a:rPr lang="ru-RU" sz="3200" u="sng" dirty="0" err="1">
                <a:solidFill>
                  <a:srgbClr val="FF0000"/>
                </a:solidFill>
              </a:rPr>
              <a:t>справи</a:t>
            </a:r>
            <a:r>
              <a:rPr lang="ru-RU" sz="3200" u="sng" dirty="0">
                <a:solidFill>
                  <a:srgbClr val="FF0000"/>
                </a:solidFill>
              </a:rPr>
              <a:t> по </a:t>
            </a:r>
            <a:r>
              <a:rPr lang="ru-RU" sz="3200" u="sng" dirty="0" err="1">
                <a:solidFill>
                  <a:srgbClr val="FF0000"/>
                </a:solidFill>
              </a:rPr>
              <a:t>суті</a:t>
            </a:r>
            <a:r>
              <a:rPr lang="ru-RU" sz="3200" u="sng" dirty="0">
                <a:solidFill>
                  <a:srgbClr val="FF0000"/>
                </a:solidFill>
              </a:rPr>
              <a:t>.</a:t>
            </a:r>
          </a:p>
          <a:p>
            <a:pPr marL="114300" indent="0" algn="just">
              <a:buNone/>
            </a:pPr>
            <a:r>
              <a:rPr lang="ru-RU" sz="3200" dirty="0"/>
              <a:t>2. </a:t>
            </a:r>
            <a:r>
              <a:rPr lang="ru-RU" sz="3200" dirty="0" err="1"/>
              <a:t>Проведення</a:t>
            </a:r>
            <a:r>
              <a:rPr lang="ru-RU" sz="3200" dirty="0"/>
              <a:t> </a:t>
            </a:r>
            <a:r>
              <a:rPr lang="ru-RU" sz="3200" dirty="0" err="1"/>
              <a:t>врегулювання</a:t>
            </a:r>
            <a:r>
              <a:rPr lang="ru-RU" sz="3200" dirty="0"/>
              <a:t> спору за </a:t>
            </a:r>
            <a:r>
              <a:rPr lang="ru-RU" sz="3200" dirty="0" err="1"/>
              <a:t>участю</a:t>
            </a:r>
            <a:r>
              <a:rPr lang="ru-RU" sz="3200" dirty="0"/>
              <a:t> </a:t>
            </a:r>
            <a:r>
              <a:rPr lang="ru-RU" sz="3200" dirty="0" err="1"/>
              <a:t>судді</a:t>
            </a:r>
            <a:r>
              <a:rPr lang="ru-RU" sz="3200" dirty="0"/>
              <a:t> не </a:t>
            </a:r>
            <a:r>
              <a:rPr lang="ru-RU" sz="3200" dirty="0" err="1"/>
              <a:t>допускається</a:t>
            </a:r>
            <a:r>
              <a:rPr lang="ru-RU" sz="3200" dirty="0"/>
              <a:t>:</a:t>
            </a:r>
          </a:p>
          <a:p>
            <a:pPr marL="114300" indent="0" algn="just">
              <a:buNone/>
            </a:pPr>
            <a:r>
              <a:rPr lang="ru-RU" dirty="0"/>
              <a:t>1) в </a:t>
            </a:r>
            <a:r>
              <a:rPr lang="ru-RU" dirty="0" err="1"/>
              <a:t>адміністративних</a:t>
            </a:r>
            <a:r>
              <a:rPr lang="ru-RU" dirty="0"/>
              <a:t> справах, </a:t>
            </a:r>
            <a:r>
              <a:rPr lang="ru-RU" dirty="0" err="1"/>
              <a:t>визначених</a:t>
            </a:r>
            <a:r>
              <a:rPr lang="ru-RU" dirty="0"/>
              <a:t> </a:t>
            </a:r>
            <a:r>
              <a:rPr lang="ru-RU" u="sng" dirty="0"/>
              <a:t>главою 11</a:t>
            </a:r>
            <a:r>
              <a:rPr lang="ru-RU" dirty="0"/>
              <a:t> </a:t>
            </a:r>
            <a:r>
              <a:rPr lang="ru-RU" dirty="0" err="1"/>
              <a:t>розділу</a:t>
            </a:r>
            <a:r>
              <a:rPr lang="ru-RU" dirty="0"/>
              <a:t> II </a:t>
            </a:r>
            <a:r>
              <a:rPr lang="ru-RU" dirty="0" err="1"/>
              <a:t>цього</a:t>
            </a:r>
            <a:r>
              <a:rPr lang="ru-RU" dirty="0"/>
              <a:t> Кодексу, за </a:t>
            </a:r>
            <a:r>
              <a:rPr lang="ru-RU" dirty="0" err="1"/>
              <a:t>винятком</a:t>
            </a:r>
            <a:r>
              <a:rPr lang="ru-RU" dirty="0"/>
              <a:t> справ, </a:t>
            </a:r>
            <a:r>
              <a:rPr lang="ru-RU" dirty="0" err="1"/>
              <a:t>визначених</a:t>
            </a:r>
            <a:r>
              <a:rPr lang="ru-RU" dirty="0"/>
              <a:t> </a:t>
            </a:r>
            <a:r>
              <a:rPr lang="ru-RU" u="sng" dirty="0" err="1"/>
              <a:t>статтею</a:t>
            </a:r>
            <a:r>
              <a:rPr lang="ru-RU" u="sng" dirty="0"/>
              <a:t> 267</a:t>
            </a:r>
            <a:r>
              <a:rPr lang="ru-RU" dirty="0"/>
              <a:t> </a:t>
            </a:r>
            <a:r>
              <a:rPr lang="ru-RU" dirty="0" err="1"/>
              <a:t>цього</a:t>
            </a:r>
            <a:r>
              <a:rPr lang="ru-RU" dirty="0"/>
              <a:t> </a:t>
            </a:r>
            <a:r>
              <a:rPr lang="ru-RU" dirty="0" smtClean="0"/>
              <a:t>Кодексу (</a:t>
            </a:r>
            <a:r>
              <a:rPr lang="uk-UA" dirty="0" smtClean="0"/>
              <a:t>особливості </a:t>
            </a:r>
            <a:r>
              <a:rPr lang="uk-UA" dirty="0"/>
              <a:t>провадження у справах за адміністративними позовами про примусове відчуження земельної ділянки, інших об’єктів нерухомого майна, що на ній розміщені, з мотивів суспільної необхідності</a:t>
            </a:r>
            <a:r>
              <a:rPr lang="ru-RU" dirty="0" smtClean="0"/>
              <a:t>), </a:t>
            </a:r>
            <a:r>
              <a:rPr lang="ru-RU" dirty="0"/>
              <a:t>та </a:t>
            </a:r>
            <a:r>
              <a:rPr lang="ru-RU" dirty="0" err="1"/>
              <a:t>типових</a:t>
            </a:r>
            <a:r>
              <a:rPr lang="ru-RU" dirty="0"/>
              <a:t> справ;</a:t>
            </a:r>
          </a:p>
          <a:p>
            <a:pPr marL="114300" indent="0" algn="just">
              <a:buNone/>
            </a:pPr>
            <a:r>
              <a:rPr lang="ru-RU" dirty="0"/>
              <a:t>2) у </a:t>
            </a:r>
            <a:r>
              <a:rPr lang="ru-RU" dirty="0" err="1"/>
              <a:t>випадку</a:t>
            </a:r>
            <a:r>
              <a:rPr lang="ru-RU" dirty="0"/>
              <a:t> </a:t>
            </a:r>
            <a:r>
              <a:rPr lang="ru-RU" dirty="0" err="1"/>
              <a:t>вступу</a:t>
            </a:r>
            <a:r>
              <a:rPr lang="ru-RU" dirty="0"/>
              <a:t> у справу </a:t>
            </a:r>
            <a:r>
              <a:rPr lang="ru-RU" dirty="0" err="1"/>
              <a:t>третьої</a:t>
            </a:r>
            <a:r>
              <a:rPr lang="ru-RU" dirty="0"/>
              <a:t> особи, яка </a:t>
            </a:r>
            <a:r>
              <a:rPr lang="ru-RU" dirty="0" err="1"/>
              <a:t>заявляє</a:t>
            </a:r>
            <a:r>
              <a:rPr lang="ru-RU" dirty="0"/>
              <a:t> </a:t>
            </a:r>
            <a:r>
              <a:rPr lang="ru-RU" dirty="0" err="1"/>
              <a:t>самостійні</a:t>
            </a:r>
            <a:r>
              <a:rPr lang="ru-RU" dirty="0"/>
              <a:t> </a:t>
            </a:r>
            <a:r>
              <a:rPr lang="ru-RU" dirty="0" err="1"/>
              <a:t>вимоги</a:t>
            </a:r>
            <a:r>
              <a:rPr lang="ru-RU" dirty="0"/>
              <a:t> </a:t>
            </a:r>
            <a:r>
              <a:rPr lang="ru-RU" dirty="0" err="1"/>
              <a:t>щодо</a:t>
            </a:r>
            <a:r>
              <a:rPr lang="ru-RU" dirty="0"/>
              <a:t> предмета спору.</a:t>
            </a:r>
          </a:p>
          <a:p>
            <a:endParaRPr lang="uk-UA" dirty="0"/>
          </a:p>
        </p:txBody>
      </p:sp>
    </p:spTree>
    <p:extLst>
      <p:ext uri="{BB962C8B-B14F-4D97-AF65-F5344CB8AC3E}">
        <p14:creationId xmlns:p14="http://schemas.microsoft.com/office/powerpoint/2010/main" val="256632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116632"/>
            <a:ext cx="8496944" cy="6741368"/>
          </a:xfrm>
        </p:spPr>
        <p:txBody>
          <a:bodyPr>
            <a:normAutofit fontScale="92500" lnSpcReduction="10000"/>
          </a:bodyPr>
          <a:lstStyle/>
          <a:p>
            <a:pPr algn="just"/>
            <a:r>
              <a:rPr lang="uk-UA" dirty="0"/>
              <a:t>Ведення таких понять, як </a:t>
            </a:r>
            <a:r>
              <a:rPr lang="uk-UA" sz="2600" b="1" dirty="0">
                <a:solidFill>
                  <a:srgbClr val="FF0000"/>
                </a:solidFill>
              </a:rPr>
              <a:t>типова та зразкова </a:t>
            </a:r>
            <a:r>
              <a:rPr lang="uk-UA" dirty="0"/>
              <a:t>справи, є важливим кроком для впровадження судового прецеденту в Україні. Сам факт визнання за Верховним Судом права на створення судового прецеденту є кроком вперед на шляху розвитку України як соціальної, правової держави насамперед тому, що відбувається зміна сприйняття права та судової практики у суспільстві. Судові рішення у зразкових справах набувають ознаки реального носія об'єктивної інформації та джерела права.</a:t>
            </a:r>
          </a:p>
          <a:p>
            <a:pPr algn="just"/>
            <a:r>
              <a:rPr lang="uk-UA" dirty="0" err="1"/>
              <a:t>Прецедентність</a:t>
            </a:r>
            <a:r>
              <a:rPr lang="uk-UA" dirty="0"/>
              <a:t> судового рішення своїм корінням сягає у вавилонські традиції звичаєвого права, коли вважалось неприпустимим різні рішення у схожих за обставинами справах. </a:t>
            </a:r>
            <a:r>
              <a:rPr lang="en-US" dirty="0" err="1"/>
              <a:t>Praecedens</a:t>
            </a:r>
            <a:r>
              <a:rPr lang="en-US" dirty="0"/>
              <a:t> — </a:t>
            </a:r>
            <a:r>
              <a:rPr lang="uk-UA" dirty="0"/>
              <a:t>той що передує, тобто це попереднє судове рішення, метод вирішення справи, який являє собою авторитетне правило або приклад для вирішення схожої, аналогічної справи. Можемо підсумувати, що прецедентне право це «динамічне, живе право», яке виконує основну функцію права — забезпечувати вирішення життєвих ситуацій.</a:t>
            </a:r>
          </a:p>
          <a:p>
            <a:pPr algn="just"/>
            <a:r>
              <a:rPr lang="uk-UA" dirty="0"/>
              <a:t>15.02.2018 Верховний Суд вже ухвалив рішення у першій зразковій справі щодо перерахунку пенсії колишньому співробітнику МВС з урахуванням грошового забезпечення поліцейських. Станом на 14 березня 2018 року Верховним Судом відкрито ще 4 зразкові провадження, а в 3-х витребувано матеріали типових справ для вирішення питання про відкриття провадження у зразковій справі.</a:t>
            </a:r>
          </a:p>
          <a:p>
            <a:endParaRPr lang="uk-UA" dirty="0"/>
          </a:p>
        </p:txBody>
      </p:sp>
    </p:spTree>
    <p:extLst>
      <p:ext uri="{BB962C8B-B14F-4D97-AF65-F5344CB8AC3E}">
        <p14:creationId xmlns:p14="http://schemas.microsoft.com/office/powerpoint/2010/main" val="307549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280920" cy="6597352"/>
          </a:xfrm>
        </p:spPr>
        <p:txBody>
          <a:bodyPr>
            <a:normAutofit lnSpcReduction="10000"/>
          </a:bodyPr>
          <a:lstStyle/>
          <a:p>
            <a:pPr algn="just"/>
            <a:r>
              <a:rPr lang="uk-UA" sz="2800" b="1" dirty="0" smtClean="0">
                <a:solidFill>
                  <a:srgbClr val="FF0000"/>
                </a:solidFill>
                <a:latin typeface="Times New Roman" pitchFamily="18" charset="0"/>
                <a:cs typeface="Times New Roman" pitchFamily="18" charset="0"/>
              </a:rPr>
              <a:t>Основна </a:t>
            </a:r>
            <a:r>
              <a:rPr lang="uk-UA" sz="2800" b="1" dirty="0">
                <a:solidFill>
                  <a:srgbClr val="FF0000"/>
                </a:solidFill>
                <a:latin typeface="Times New Roman" pitchFamily="18" charset="0"/>
                <a:cs typeface="Times New Roman" pitchFamily="18" charset="0"/>
              </a:rPr>
              <a:t>мета </a:t>
            </a:r>
            <a:r>
              <a:rPr lang="uk-UA" sz="2800" dirty="0">
                <a:latin typeface="Times New Roman" pitchFamily="18" charset="0"/>
                <a:cs typeface="Times New Roman" pitchFamily="18" charset="0"/>
              </a:rPr>
              <a:t>впровадження </a:t>
            </a:r>
            <a:r>
              <a:rPr lang="uk-UA" sz="2800" dirty="0" smtClean="0">
                <a:latin typeface="Times New Roman" pitchFamily="18" charset="0"/>
                <a:cs typeface="Times New Roman" pitchFamily="18" charset="0"/>
              </a:rPr>
              <a:t>медіації (судової медіації) </a:t>
            </a:r>
            <a:r>
              <a:rPr lang="uk-UA" sz="2800" dirty="0">
                <a:latin typeface="Times New Roman" pitchFamily="18" charset="0"/>
                <a:cs typeface="Times New Roman" pitchFamily="18" charset="0"/>
              </a:rPr>
              <a:t>полягає в тому, щоб обидві сторони, вирішивши конфлікт, були задоволені результатом. Адже під час розв’язання спору в судовому порядку сторона, яка програла, не завжди оцінює рішення як справедливе. Крім того, успішне впровадження медіації дасть змогу суттєво розвантажити суди. </a:t>
            </a:r>
            <a:endParaRPr lang="uk-UA" sz="2800" dirty="0" smtClean="0">
              <a:latin typeface="Times New Roman" pitchFamily="18" charset="0"/>
              <a:cs typeface="Times New Roman" pitchFamily="18" charset="0"/>
            </a:endParaRPr>
          </a:p>
          <a:p>
            <a:r>
              <a:rPr lang="uk-UA" sz="2800" dirty="0" smtClean="0">
                <a:latin typeface="Times New Roman" pitchFamily="18" charset="0"/>
                <a:cs typeface="Times New Roman" pitchFamily="18" charset="0"/>
              </a:rPr>
              <a:t>Плюси: </a:t>
            </a:r>
          </a:p>
          <a:p>
            <a:pPr lvl="2" algn="just">
              <a:buFont typeface="Wingdings" pitchFamily="2" charset="2"/>
              <a:buChar char="v"/>
            </a:pPr>
            <a:r>
              <a:rPr lang="uk-UA" sz="2400" dirty="0" smtClean="0">
                <a:latin typeface="Times New Roman" pitchFamily="18" charset="0"/>
                <a:cs typeface="Times New Roman" pitchFamily="18" charset="0"/>
              </a:rPr>
              <a:t>зменшення </a:t>
            </a:r>
            <a:r>
              <a:rPr lang="uk-UA" sz="2400" dirty="0">
                <a:latin typeface="Times New Roman" pitchFamily="18" charset="0"/>
                <a:cs typeface="Times New Roman" pitchFamily="18" charset="0"/>
              </a:rPr>
              <a:t>навантаження на суддів;</a:t>
            </a:r>
          </a:p>
          <a:p>
            <a:pPr lvl="2" algn="just">
              <a:buFont typeface="Wingdings" pitchFamily="2" charset="2"/>
              <a:buChar char="v"/>
            </a:pPr>
            <a:r>
              <a:rPr lang="uk-UA" sz="2400" dirty="0">
                <a:latin typeface="Times New Roman" pitchFamily="18" charset="0"/>
                <a:cs typeface="Times New Roman" pitchFamily="18" charset="0"/>
              </a:rPr>
              <a:t>скорочення строків розгляду справ;</a:t>
            </a:r>
          </a:p>
          <a:p>
            <a:pPr lvl="2" algn="just">
              <a:buFont typeface="Wingdings" pitchFamily="2" charset="2"/>
              <a:buChar char="v"/>
            </a:pPr>
            <a:r>
              <a:rPr lang="uk-UA" sz="2400" dirty="0">
                <a:latin typeface="Times New Roman" pitchFamily="18" charset="0"/>
                <a:cs typeface="Times New Roman" pitchFamily="18" charset="0"/>
              </a:rPr>
              <a:t>зменшення кількості оскаржуваних рішень;</a:t>
            </a:r>
          </a:p>
          <a:p>
            <a:pPr lvl="2" algn="just">
              <a:buFont typeface="Wingdings" pitchFamily="2" charset="2"/>
              <a:buChar char="v"/>
            </a:pPr>
            <a:r>
              <a:rPr lang="uk-UA" sz="2400" dirty="0">
                <a:latin typeface="Times New Roman" pitchFamily="18" charset="0"/>
                <a:cs typeface="Times New Roman" pitchFamily="18" charset="0"/>
              </a:rPr>
              <a:t>зменшення витрат суду на розгляд справи;</a:t>
            </a:r>
          </a:p>
          <a:p>
            <a:pPr lvl="2" algn="just">
              <a:buFont typeface="Wingdings" pitchFamily="2" charset="2"/>
              <a:buChar char="v"/>
            </a:pPr>
            <a:r>
              <a:rPr lang="uk-UA" sz="2400" dirty="0">
                <a:latin typeface="Times New Roman" pitchFamily="18" charset="0"/>
                <a:cs typeface="Times New Roman" pitchFamily="18" charset="0"/>
              </a:rPr>
              <a:t>зниження негативної емоційної складової судового провадження;</a:t>
            </a:r>
          </a:p>
          <a:p>
            <a:pPr lvl="2" algn="just">
              <a:buFont typeface="Wingdings" pitchFamily="2" charset="2"/>
              <a:buChar char="v"/>
            </a:pPr>
            <a:r>
              <a:rPr lang="uk-UA" sz="2400" dirty="0">
                <a:latin typeface="Times New Roman" pitchFamily="18" charset="0"/>
                <a:cs typeface="Times New Roman" pitchFamily="18" charset="0"/>
              </a:rPr>
              <a:t>послаблення напруги в суспільстві.</a:t>
            </a:r>
          </a:p>
          <a:p>
            <a:pPr algn="just"/>
            <a:endParaRPr lang="uk-UA" sz="2800" dirty="0"/>
          </a:p>
        </p:txBody>
      </p:sp>
    </p:spTree>
    <p:extLst>
      <p:ext uri="{BB962C8B-B14F-4D97-AF65-F5344CB8AC3E}">
        <p14:creationId xmlns:p14="http://schemas.microsoft.com/office/powerpoint/2010/main" val="408996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219" t="10118" r="25817" b="11553"/>
          <a:stretch/>
        </p:blipFill>
        <p:spPr bwMode="auto">
          <a:xfrm>
            <a:off x="251520" y="0"/>
            <a:ext cx="84249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75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9115" t="19244" r="24144" b="10915"/>
          <a:stretch/>
        </p:blipFill>
        <p:spPr bwMode="auto">
          <a:xfrm>
            <a:off x="323528" y="188640"/>
            <a:ext cx="770485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029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48</TotalTime>
  <Words>771</Words>
  <Application>Microsoft Office PowerPoint</Application>
  <PresentationFormat>Экран (4:3)</PresentationFormat>
  <Paragraphs>44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Соседство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Проблеми нормативного регулювання медіації:</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8</cp:revision>
  <dcterms:created xsi:type="dcterms:W3CDTF">2019-11-04T11:29:49Z</dcterms:created>
  <dcterms:modified xsi:type="dcterms:W3CDTF">2019-11-04T13:25:02Z</dcterms:modified>
</cp:coreProperties>
</file>