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7" r:id="rId2"/>
    <p:sldId id="258" r:id="rId3"/>
    <p:sldId id="261" r:id="rId4"/>
    <p:sldId id="262" r:id="rId5"/>
    <p:sldId id="259" r:id="rId6"/>
    <p:sldId id="263" r:id="rId7"/>
    <p:sldId id="264" r:id="rId8"/>
    <p:sldId id="260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6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E0CE-B0CB-4AE8-9B1B-51E776F0D60A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871AD-43BF-4C06-83DB-55ABCB1AEE2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71AD-43BF-4C06-83DB-55ABCB1AEE2B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DA68-0952-41FB-BDB1-79C097592108}" type="datetimeFigureOut">
              <a:rPr lang="ru-RU" smtClean="0"/>
              <a:pPr/>
              <a:t>16.02.2020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6A3F-F240-4775-8538-DDD97ED9C57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3" y="357167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2500306"/>
            <a:ext cx="6372000" cy="5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4" tIns="45706" rIns="91414" bIns="45706" rtlCol="0" anchor="ctr"/>
          <a:lstStyle/>
          <a:p>
            <a:pPr algn="ctr">
              <a:buClr>
                <a:schemeClr val="accent2">
                  <a:lumMod val="50000"/>
                </a:schemeClr>
              </a:buClr>
              <a:tabLst>
                <a:tab pos="718933" algn="l"/>
                <a:tab pos="2337720" algn="l"/>
              </a:tabLst>
            </a:pPr>
            <a:r>
              <a:rPr lang="uk-UA" sz="3000" b="1" dirty="0" smtClean="0"/>
              <a:t>Об'єкт – слово  </a:t>
            </a:r>
            <a:endParaRPr lang="uk-UA" sz="3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3643314"/>
            <a:ext cx="6372000" cy="5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4" tIns="45706" rIns="91414" bIns="45706" rtlCol="0" anchor="ctr"/>
          <a:lstStyle/>
          <a:p>
            <a:pPr algn="ctr">
              <a:buClr>
                <a:schemeClr val="accent2">
                  <a:lumMod val="50000"/>
                </a:schemeClr>
              </a:buClr>
              <a:tabLst>
                <a:tab pos="718933" algn="l"/>
                <a:tab pos="2337720" algn="l"/>
              </a:tabLst>
            </a:pPr>
            <a:r>
              <a:rPr lang="uk-UA" sz="3000" b="1" dirty="0" smtClean="0"/>
              <a:t>Предмет – лексичне значення слова</a:t>
            </a:r>
            <a:endParaRPr lang="uk-UA" sz="3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0298" y="4786322"/>
            <a:ext cx="6372000" cy="108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4" tIns="45706" rIns="91414" bIns="45706" rtlCol="0" anchor="ctr"/>
          <a:lstStyle/>
          <a:p>
            <a:pPr algn="ctr">
              <a:buClr>
                <a:schemeClr val="accent2">
                  <a:lumMod val="50000"/>
                </a:schemeClr>
              </a:buClr>
              <a:tabLst>
                <a:tab pos="718933" algn="l"/>
                <a:tab pos="2337720" algn="l"/>
              </a:tabLst>
            </a:pPr>
            <a:r>
              <a:rPr lang="uk-UA" sz="3000" b="1" dirty="0" smtClean="0"/>
              <a:t>Основа лексичного значення – поняття </a:t>
            </a:r>
            <a:endParaRPr lang="uk-UA" sz="3000" b="1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5286380" y="4143380"/>
            <a:ext cx="285752" cy="720000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4" tIns="45706" rIns="91414" bIns="45706"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>
            <a:off x="4714876" y="3000372"/>
            <a:ext cx="285752" cy="7200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4" tIns="45706" rIns="91414" bIns="45706" rtlCol="0" anchor="ctr"/>
          <a:lstStyle/>
          <a:p>
            <a:pPr algn="ctr"/>
            <a:endParaRPr lang="uk-UA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1604" y="785794"/>
            <a:ext cx="6372000" cy="108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4" tIns="45706" rIns="91414" bIns="45706" rtlCol="0" anchor="ctr"/>
          <a:lstStyle/>
          <a:p>
            <a:pPr algn="ctr">
              <a:buClr>
                <a:schemeClr val="accent2">
                  <a:lumMod val="50000"/>
                </a:schemeClr>
              </a:buClr>
              <a:tabLst>
                <a:tab pos="718933" algn="l"/>
                <a:tab pos="2337720" algn="l"/>
              </a:tabLst>
            </a:pPr>
            <a:r>
              <a:rPr lang="uk-UA" sz="3200" b="1" u="dbl" dirty="0" smtClean="0">
                <a:solidFill>
                  <a:schemeClr val="tx1"/>
                </a:solidFill>
              </a:rPr>
              <a:t>Лексикологія як розділ мовознавства</a:t>
            </a:r>
            <a:endParaRPr lang="uk-UA" sz="3000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714876" y="1857364"/>
            <a:ext cx="285752" cy="7200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4" tIns="45706" rIns="91414" bIns="45706"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3786190"/>
            <a:ext cx="1661993" cy="30718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200" i="1" dirty="0" smtClean="0"/>
              <a:t>‘</a:t>
            </a:r>
            <a:r>
              <a:rPr lang="uk-UA" sz="3200" i="1" dirty="0" smtClean="0"/>
              <a:t>підвищена температура тіла</a:t>
            </a:r>
            <a:r>
              <a:rPr lang="en-US" sz="3200" i="1" dirty="0" smtClean="0"/>
              <a:t>’</a:t>
            </a:r>
            <a:endParaRPr lang="uk-UA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571612"/>
            <a:ext cx="5857916" cy="6001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 defTabSz="914400">
              <a:defRPr/>
            </a:pPr>
            <a:r>
              <a:rPr lang="en-US" sz="3300" i="1" dirty="0" smtClean="0"/>
              <a:t>‘</a:t>
            </a:r>
            <a:r>
              <a:rPr lang="uk-UA" sz="3300" i="1" dirty="0" smtClean="0"/>
              <a:t>розжарене вугілля</a:t>
            </a:r>
            <a:r>
              <a:rPr lang="en-US" sz="3300" dirty="0" smtClean="0"/>
              <a:t>’</a:t>
            </a:r>
            <a:endParaRPr lang="uk-UA" sz="33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28662" y="2428868"/>
            <a:ext cx="738664" cy="35004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uk-UA" sz="3600" dirty="0" smtClean="0"/>
              <a:t>похідні значення</a:t>
            </a:r>
            <a:endParaRPr lang="uk-UA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643042" y="0"/>
            <a:ext cx="5857916" cy="161582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 fontAlgn="base"/>
            <a:r>
              <a:rPr lang="en-US" sz="3300" dirty="0" smtClean="0"/>
              <a:t>IV</a:t>
            </a:r>
          </a:p>
          <a:p>
            <a:pPr algn="ctr" fontAlgn="base"/>
            <a:r>
              <a:rPr lang="ru-RU" sz="3300" b="1" i="1" dirty="0" smtClean="0"/>
              <a:t>жар</a:t>
            </a:r>
          </a:p>
          <a:p>
            <a:pPr algn="ctr" fontAlgn="base"/>
            <a:r>
              <a:rPr lang="ru-RU" sz="3300" dirty="0" err="1" smtClean="0"/>
              <a:t>первинне</a:t>
            </a:r>
            <a:r>
              <a:rPr lang="ru-RU" sz="3300" dirty="0" smtClean="0"/>
              <a:t> </a:t>
            </a:r>
            <a:r>
              <a:rPr lang="ru-RU" sz="3300" dirty="0" err="1" smtClean="0"/>
              <a:t>значення</a:t>
            </a:r>
            <a:endParaRPr lang="ru-RU" sz="33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786182" y="2357430"/>
            <a:ext cx="1708160" cy="278608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300" i="1" dirty="0" smtClean="0"/>
              <a:t>‘</a:t>
            </a:r>
            <a:r>
              <a:rPr lang="uk-UA" sz="3300" i="1" dirty="0" smtClean="0"/>
              <a:t>сильне тепло, що йде від</a:t>
            </a:r>
            <a:r>
              <a:rPr lang="en-US" sz="3300" i="1" dirty="0" smtClean="0"/>
              <a:t> </a:t>
            </a:r>
            <a:r>
              <a:rPr lang="uk-UA" sz="3300" i="1" dirty="0" smtClean="0"/>
              <a:t>розжар</a:t>
            </a:r>
            <a:r>
              <a:rPr lang="en-US" sz="3300" i="1" dirty="0" smtClean="0"/>
              <a:t>’</a:t>
            </a:r>
            <a:endParaRPr lang="uk-UA" sz="33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8" y="3786190"/>
            <a:ext cx="1661993" cy="30718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200" i="1" dirty="0" smtClean="0"/>
              <a:t>‘</a:t>
            </a:r>
            <a:r>
              <a:rPr lang="uk-UA" sz="3200" i="1" dirty="0" smtClean="0"/>
              <a:t>про запальність, пристрасність</a:t>
            </a:r>
            <a:r>
              <a:rPr lang="en-US" sz="3200" i="1" dirty="0" smtClean="0"/>
              <a:t>’</a:t>
            </a:r>
            <a:endParaRPr lang="uk-UA" sz="3200" i="1" dirty="0"/>
          </a:p>
        </p:txBody>
      </p:sp>
      <p:sp>
        <p:nvSpPr>
          <p:cNvPr id="11" name="Стрелка вниз 10"/>
          <p:cNvSpPr/>
          <p:nvPr/>
        </p:nvSpPr>
        <p:spPr>
          <a:xfrm rot="1710338">
            <a:off x="3396234" y="4703503"/>
            <a:ext cx="714380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 rot="19208206">
            <a:off x="5266534" y="4726234"/>
            <a:ext cx="714380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u="dbl" dirty="0" smtClean="0">
                <a:solidFill>
                  <a:schemeClr val="accent5"/>
                </a:solidFill>
              </a:rPr>
              <a:t>Зміни в семантичній структурі багатозначного слова</a:t>
            </a:r>
            <a:endParaRPr lang="uk-UA" b="1" u="dbl" dirty="0">
              <a:solidFill>
                <a:schemeClr val="accent5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818305"/>
              </p:ext>
            </p:extLst>
          </p:nvPr>
        </p:nvGraphicFramePr>
        <p:xfrm>
          <a:off x="0" y="1285860"/>
          <a:ext cx="9144000" cy="539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8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1. Ускладнення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2. Спрощення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3. </a:t>
                      </a:r>
                      <a:r>
                        <a:rPr lang="uk-UA" sz="1800" dirty="0" err="1" smtClean="0"/>
                        <a:t>Переінтеграція</a:t>
                      </a:r>
                      <a:r>
                        <a:rPr lang="uk-UA" sz="1800" baseline="0" dirty="0" smtClean="0"/>
                        <a:t> значень</a:t>
                      </a:r>
                      <a:endParaRPr lang="uk-U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928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1" dirty="0" smtClean="0"/>
                        <a:t>їжак</a:t>
                      </a:r>
                    </a:p>
                    <a:p>
                      <a:pPr algn="just"/>
                      <a:r>
                        <a:rPr lang="uk-UA" sz="1800" b="0" i="0" u="sng" dirty="0" smtClean="0"/>
                        <a:t>Спочатку</a:t>
                      </a:r>
                      <a:r>
                        <a:rPr lang="uk-UA" sz="1800" b="0" i="0" dirty="0" smtClean="0"/>
                        <a:t> – одне значення</a:t>
                      </a:r>
                      <a:r>
                        <a:rPr lang="uk-UA" sz="1800" b="0" i="0" baseline="0" dirty="0" smtClean="0"/>
                        <a:t> </a:t>
                      </a:r>
                      <a:r>
                        <a:rPr lang="en-US" sz="1800" b="0" i="0" baseline="0" dirty="0" smtClean="0"/>
                        <a:t>– </a:t>
                      </a:r>
                      <a:r>
                        <a:rPr lang="en-US" sz="1800" b="0" i="1" baseline="0" dirty="0" smtClean="0"/>
                        <a:t>‘</a:t>
                      </a:r>
                      <a:r>
                        <a:rPr lang="ru-RU" sz="1800" b="0" i="1" baseline="0" dirty="0" err="1" smtClean="0"/>
                        <a:t>тварина</a:t>
                      </a:r>
                      <a:r>
                        <a:rPr lang="en-US" sz="1800" b="0" i="1" baseline="0" dirty="0" smtClean="0"/>
                        <a:t>’</a:t>
                      </a:r>
                      <a:endParaRPr lang="ru-RU" sz="1800" b="0" i="1" baseline="0" dirty="0" smtClean="0"/>
                    </a:p>
                    <a:p>
                      <a:pPr algn="just"/>
                      <a:r>
                        <a:rPr lang="ru-RU" sz="1800" b="0" i="0" u="sng" baseline="0" dirty="0" err="1" smtClean="0"/>
                        <a:t>Пізніше</a:t>
                      </a:r>
                      <a:r>
                        <a:rPr lang="ru-RU" sz="1800" b="0" i="0" baseline="0" dirty="0" smtClean="0"/>
                        <a:t> – три </a:t>
                      </a:r>
                      <a:r>
                        <a:rPr lang="ru-RU" sz="1800" b="0" i="0" baseline="0" dirty="0" err="1" smtClean="0"/>
                        <a:t>значення</a:t>
                      </a:r>
                      <a:r>
                        <a:rPr lang="ru-RU" sz="1800" b="0" i="0" baseline="0" dirty="0" smtClean="0"/>
                        <a:t>: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ru-RU" sz="1800" b="0" i="1" baseline="0" dirty="0" err="1" smtClean="0"/>
                        <a:t>Тварина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ru-RU" sz="1800" b="0" i="1" baseline="0" dirty="0" smtClean="0"/>
                        <a:t> </a:t>
                      </a:r>
                      <a:r>
                        <a:rPr lang="ru-RU" sz="1800" b="0" i="0" baseline="0" dirty="0" smtClean="0"/>
                        <a:t>(</a:t>
                      </a:r>
                      <a:r>
                        <a:rPr lang="ru-RU" sz="1800" b="1" i="0" baseline="0" dirty="0" err="1" smtClean="0"/>
                        <a:t>первинне</a:t>
                      </a:r>
                      <a:r>
                        <a:rPr lang="ru-RU" sz="1800" b="0" i="0" baseline="0" dirty="0" smtClean="0"/>
                        <a:t>);</a:t>
                      </a:r>
                      <a:endParaRPr lang="en-US" sz="1800" b="0" i="0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ru-RU" sz="1800" b="0" i="1" baseline="0" dirty="0" smtClean="0"/>
                        <a:t>Коротко </a:t>
                      </a:r>
                      <a:r>
                        <a:rPr lang="ru-RU" sz="1800" b="0" i="1" baseline="0" dirty="0" err="1" smtClean="0"/>
                        <a:t>підстрижене</a:t>
                      </a:r>
                      <a:r>
                        <a:rPr lang="ru-RU" sz="1800" b="0" i="1" baseline="0" dirty="0" smtClean="0"/>
                        <a:t> </a:t>
                      </a:r>
                      <a:r>
                        <a:rPr lang="ru-RU" sz="1800" b="0" i="1" baseline="0" dirty="0" err="1" smtClean="0"/>
                        <a:t>волосся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uk-UA" sz="1800" b="0" i="0" baseline="0" dirty="0" smtClean="0"/>
                        <a:t> 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);</a:t>
                      </a:r>
                      <a:endParaRPr lang="en-US" sz="1800" b="0" i="1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dirty="0" smtClean="0"/>
                        <a:t>Військова перешкода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uk-UA" sz="1800" b="0" i="1" baseline="0" dirty="0" smtClean="0"/>
                        <a:t> </a:t>
                      </a:r>
                      <a:r>
                        <a:rPr lang="uk-UA" sz="1800" b="0" i="0" baseline="0" dirty="0" smtClean="0"/>
                        <a:t>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).</a:t>
                      </a:r>
                      <a:endParaRPr lang="ru-RU" sz="1800" b="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 smtClean="0"/>
                        <a:t>люди</a:t>
                      </a:r>
                    </a:p>
                    <a:p>
                      <a:pPr algn="just"/>
                      <a:r>
                        <a:rPr lang="uk-UA" sz="1800" i="0" u="sng" dirty="0" smtClean="0"/>
                        <a:t>Спочатку</a:t>
                      </a:r>
                      <a:r>
                        <a:rPr lang="uk-UA" sz="1800" i="0" dirty="0" smtClean="0"/>
                        <a:t> – шість значень: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ru-RU" sz="1800" b="0" i="1" baseline="0" dirty="0" smtClean="0"/>
                        <a:t>Людина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ru-RU" sz="1800" b="0" i="1" baseline="0" dirty="0" smtClean="0"/>
                        <a:t> </a:t>
                      </a:r>
                      <a:r>
                        <a:rPr lang="ru-RU" sz="1800" b="0" i="0" baseline="0" dirty="0" smtClean="0"/>
                        <a:t>(</a:t>
                      </a:r>
                      <a:r>
                        <a:rPr lang="ru-RU" sz="1800" b="0" i="0" baseline="0" dirty="0" err="1" smtClean="0"/>
                        <a:t>протилежне</a:t>
                      </a:r>
                      <a:r>
                        <a:rPr lang="ru-RU" sz="1800" b="0" i="0" baseline="0" dirty="0" smtClean="0"/>
                        <a:t> </a:t>
                      </a: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dirty="0" smtClean="0"/>
                        <a:t>тварина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ru-RU" sz="1800" b="0" i="0" baseline="0" dirty="0" smtClean="0"/>
                        <a:t>) - </a:t>
                      </a:r>
                      <a:r>
                        <a:rPr lang="ru-RU" sz="1800" b="1" i="0" baseline="0" dirty="0" err="1" smtClean="0"/>
                        <a:t>первинне</a:t>
                      </a:r>
                      <a:r>
                        <a:rPr lang="ru-RU" sz="1800" b="0" i="0" baseline="0" dirty="0" smtClean="0"/>
                        <a:t>;</a:t>
                      </a:r>
                      <a:endParaRPr lang="en-US" sz="1800" b="0" i="0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dirty="0" smtClean="0"/>
                        <a:t>Народ</a:t>
                      </a:r>
                      <a:r>
                        <a:rPr lang="en-US" sz="1800" b="0" i="1" baseline="0" dirty="0" smtClean="0"/>
                        <a:t>’ </a:t>
                      </a:r>
                      <a:r>
                        <a:rPr lang="uk-UA" sz="1800" b="0" i="0" baseline="0" dirty="0" smtClean="0"/>
                        <a:t>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);</a:t>
                      </a:r>
                      <a:endParaRPr lang="en-US" sz="1800" b="0" i="1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dirty="0" smtClean="0"/>
                        <a:t>Нижні верстви населення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uk-UA" sz="1800" b="0" i="1" baseline="0" dirty="0" smtClean="0"/>
                        <a:t> </a:t>
                      </a:r>
                      <a:r>
                        <a:rPr lang="uk-UA" sz="1800" b="0" i="0" baseline="0" dirty="0" smtClean="0"/>
                        <a:t>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);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ru-RU" sz="1800" b="0" i="1" baseline="0" dirty="0" smtClean="0"/>
                        <a:t>Слуги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ru-RU" sz="1800" b="0" i="1" baseline="0" dirty="0" smtClean="0"/>
                        <a:t> </a:t>
                      </a:r>
                      <a:r>
                        <a:rPr lang="ru-RU" sz="1800" b="0" i="0" baseline="0" dirty="0" smtClean="0"/>
                        <a:t>(</a:t>
                      </a:r>
                      <a:r>
                        <a:rPr lang="ru-RU" sz="1800" b="1" i="0" baseline="0" dirty="0" err="1" smtClean="0"/>
                        <a:t>похідне</a:t>
                      </a:r>
                      <a:r>
                        <a:rPr lang="ru-RU" sz="1800" b="0" i="0" baseline="0" dirty="0" smtClean="0"/>
                        <a:t>) ;</a:t>
                      </a:r>
                      <a:endParaRPr lang="en-US" sz="1800" b="0" i="0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dirty="0" smtClean="0"/>
                        <a:t>Миряни</a:t>
                      </a:r>
                      <a:r>
                        <a:rPr lang="en-US" sz="1800" b="0" i="1" baseline="0" dirty="0" smtClean="0"/>
                        <a:t>’ </a:t>
                      </a:r>
                      <a:r>
                        <a:rPr lang="uk-UA" sz="1800" b="0" i="0" baseline="0" dirty="0" smtClean="0"/>
                        <a:t>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);</a:t>
                      </a:r>
                      <a:endParaRPr lang="en-US" sz="1800" b="0" i="1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dirty="0" smtClean="0"/>
                        <a:t>Свідки</a:t>
                      </a:r>
                      <a:r>
                        <a:rPr lang="en-US" sz="1800" b="0" i="1" baseline="0" dirty="0" smtClean="0"/>
                        <a:t>’ </a:t>
                      </a:r>
                      <a:r>
                        <a:rPr lang="uk-UA" sz="1800" b="0" i="0" baseline="0" dirty="0" smtClean="0"/>
                        <a:t>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</a:t>
                      </a:r>
                      <a:r>
                        <a:rPr lang="en-US" sz="1800" b="0" i="0" baseline="0" dirty="0" smtClean="0"/>
                        <a:t>.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800" b="0" i="1" u="sng" baseline="0" dirty="0" err="1" smtClean="0"/>
                        <a:t>Пізніше</a:t>
                      </a:r>
                      <a:r>
                        <a:rPr lang="ru-RU" sz="1800" b="0" i="1" baseline="0" dirty="0" smtClean="0"/>
                        <a:t> -  три </a:t>
                      </a:r>
                      <a:r>
                        <a:rPr lang="ru-RU" sz="1800" b="0" i="1" baseline="0" dirty="0" err="1" smtClean="0"/>
                        <a:t>значення</a:t>
                      </a:r>
                      <a:r>
                        <a:rPr lang="ru-RU" sz="1800" b="0" i="1" baseline="0" dirty="0" smtClean="0"/>
                        <a:t>: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ru-RU" sz="1800" b="0" i="1" baseline="0" dirty="0" err="1" smtClean="0"/>
                        <a:t>Суспільство</a:t>
                      </a:r>
                      <a:r>
                        <a:rPr lang="ru-RU" sz="1800" b="0" i="1" baseline="0" dirty="0" smtClean="0"/>
                        <a:t>, </a:t>
                      </a:r>
                      <a:r>
                        <a:rPr lang="ru-RU" sz="1800" b="0" i="1" baseline="0" dirty="0" err="1" smtClean="0"/>
                        <a:t>істоти</a:t>
                      </a:r>
                      <a:r>
                        <a:rPr lang="ru-RU" sz="1800" b="0" i="1" baseline="0" dirty="0" smtClean="0"/>
                        <a:t>, …</a:t>
                      </a:r>
                      <a:r>
                        <a:rPr lang="ru-RU" sz="1800" b="0" i="1" baseline="0" dirty="0" err="1" smtClean="0"/>
                        <a:t>що</a:t>
                      </a:r>
                      <a:r>
                        <a:rPr lang="ru-RU" sz="1800" b="0" i="1" baseline="0" dirty="0" smtClean="0"/>
                        <a:t> </a:t>
                      </a:r>
                      <a:r>
                        <a:rPr lang="ru-RU" sz="1800" b="0" i="1" baseline="0" dirty="0" err="1" smtClean="0"/>
                        <a:t>мають</a:t>
                      </a:r>
                      <a:r>
                        <a:rPr lang="ru-RU" sz="1800" b="0" i="1" baseline="0" dirty="0" smtClean="0"/>
                        <a:t> </a:t>
                      </a:r>
                      <a:r>
                        <a:rPr lang="ru-RU" sz="1800" b="0" i="1" baseline="0" dirty="0" err="1" smtClean="0"/>
                        <a:t>свідомість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ru-RU" sz="1800" b="0" i="1" baseline="0" dirty="0" smtClean="0"/>
                        <a:t> </a:t>
                      </a:r>
                      <a:r>
                        <a:rPr lang="ru-RU" sz="1800" b="0" i="0" baseline="0" dirty="0" smtClean="0"/>
                        <a:t>(</a:t>
                      </a:r>
                      <a:r>
                        <a:rPr lang="ru-RU" sz="1800" b="1" i="0" baseline="0" dirty="0" err="1" smtClean="0"/>
                        <a:t>первинне</a:t>
                      </a:r>
                      <a:r>
                        <a:rPr lang="ru-RU" sz="1800" b="0" i="0" baseline="0" dirty="0" smtClean="0"/>
                        <a:t>);</a:t>
                      </a:r>
                      <a:endParaRPr lang="en-US" sz="1800" b="0" i="0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noProof="0" dirty="0" smtClean="0"/>
                        <a:t>Сторонні особи у протиставленні </a:t>
                      </a:r>
                      <a:r>
                        <a:rPr lang="uk-UA" sz="1800" b="0" i="1" baseline="0" noProof="0" dirty="0" err="1" smtClean="0"/>
                        <a:t>суб</a:t>
                      </a:r>
                      <a:r>
                        <a:rPr lang="en-US" sz="1800" b="0" i="1" baseline="0" noProof="0" dirty="0" smtClean="0"/>
                        <a:t>’</a:t>
                      </a:r>
                      <a:r>
                        <a:rPr lang="uk-UA" sz="1800" b="0" i="1" baseline="0" noProof="0" dirty="0" err="1" smtClean="0"/>
                        <a:t>єктові</a:t>
                      </a:r>
                      <a:r>
                        <a:rPr lang="uk-UA" sz="1800" b="0" i="1" baseline="0" noProof="0" dirty="0" smtClean="0"/>
                        <a:t> 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uk-UA" sz="1800" b="0" i="0" baseline="0" dirty="0" smtClean="0"/>
                        <a:t> 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);</a:t>
                      </a:r>
                      <a:endParaRPr lang="en-US" sz="1800" b="0" i="1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sz="1800" b="0" i="1" baseline="0" dirty="0" smtClean="0"/>
                        <a:t>‘</a:t>
                      </a:r>
                      <a:r>
                        <a:rPr lang="uk-UA" sz="1800" b="0" i="1" baseline="0" dirty="0" smtClean="0"/>
                        <a:t>Працівники</a:t>
                      </a:r>
                      <a:r>
                        <a:rPr lang="en-US" sz="1800" b="0" i="1" baseline="0" dirty="0" smtClean="0"/>
                        <a:t>’</a:t>
                      </a:r>
                      <a:r>
                        <a:rPr lang="uk-UA" sz="1800" b="0" i="1" baseline="0" dirty="0" smtClean="0"/>
                        <a:t> </a:t>
                      </a:r>
                      <a:r>
                        <a:rPr lang="uk-UA" sz="1800" b="0" i="0" baseline="0" dirty="0" smtClean="0"/>
                        <a:t>(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).</a:t>
                      </a:r>
                      <a:endParaRPr lang="ru-RU" sz="1800" b="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 smtClean="0"/>
                        <a:t>писати</a:t>
                      </a:r>
                    </a:p>
                    <a:p>
                      <a:pPr algn="just"/>
                      <a:r>
                        <a:rPr lang="uk-UA" sz="1800" i="0" u="sng" dirty="0" smtClean="0"/>
                        <a:t>Спочатку</a:t>
                      </a:r>
                      <a:r>
                        <a:rPr lang="uk-UA" sz="1800" i="0" dirty="0" smtClean="0"/>
                        <a:t>: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en-US" sz="1800" i="0" dirty="0" smtClean="0"/>
                        <a:t>‘</a:t>
                      </a:r>
                      <a:r>
                        <a:rPr lang="uk-UA" sz="1800" i="1" dirty="0" smtClean="0"/>
                        <a:t>Фарбувати,</a:t>
                      </a:r>
                      <a:r>
                        <a:rPr lang="uk-UA" sz="1800" i="1" baseline="0" dirty="0" smtClean="0"/>
                        <a:t> малювати</a:t>
                      </a:r>
                      <a:r>
                        <a:rPr lang="en-US" sz="1800" i="0" dirty="0" smtClean="0"/>
                        <a:t>’</a:t>
                      </a:r>
                      <a:r>
                        <a:rPr lang="uk-UA" sz="1800" i="0" baseline="0" dirty="0" smtClean="0"/>
                        <a:t> </a:t>
                      </a:r>
                      <a:r>
                        <a:rPr lang="uk-UA" sz="1800" i="0" dirty="0" smtClean="0"/>
                        <a:t>– </a:t>
                      </a:r>
                      <a:r>
                        <a:rPr lang="uk-UA" sz="1800" b="1" i="0" dirty="0" smtClean="0"/>
                        <a:t>первинне</a:t>
                      </a:r>
                      <a:r>
                        <a:rPr lang="uk-UA" sz="1800" b="0" i="0" dirty="0" smtClean="0"/>
                        <a:t>;</a:t>
                      </a:r>
                      <a:endParaRPr lang="en-US" sz="1800" b="1" i="0" dirty="0" smtClean="0"/>
                    </a:p>
                    <a:p>
                      <a:pPr marL="0" indent="0" algn="just">
                        <a:buAutoNum type="arabicPeriod"/>
                      </a:pPr>
                      <a:r>
                        <a:rPr lang="en-US" sz="1800" i="1" dirty="0" smtClean="0"/>
                        <a:t>‘</a:t>
                      </a:r>
                      <a:r>
                        <a:rPr lang="uk-UA" sz="1800" i="1" dirty="0" smtClean="0"/>
                        <a:t>Передавати знаки</a:t>
                      </a:r>
                      <a:r>
                        <a:rPr lang="uk-UA" sz="1800" i="1" baseline="0" dirty="0" smtClean="0"/>
                        <a:t> на письмі</a:t>
                      </a:r>
                      <a:r>
                        <a:rPr lang="en-US" sz="1800" i="1" dirty="0" smtClean="0"/>
                        <a:t>’</a:t>
                      </a:r>
                      <a:r>
                        <a:rPr lang="uk-UA" sz="1800" i="1" dirty="0" smtClean="0"/>
                        <a:t> – </a:t>
                      </a:r>
                      <a:r>
                        <a:rPr lang="uk-UA" sz="1800" b="1" i="0" dirty="0" smtClean="0"/>
                        <a:t>похідне.</a:t>
                      </a:r>
                      <a:endParaRPr lang="en-US" sz="1800" b="1" i="0" dirty="0" smtClean="0"/>
                    </a:p>
                    <a:p>
                      <a:pPr marL="342900" indent="-342900" algn="just">
                        <a:buNone/>
                      </a:pPr>
                      <a:r>
                        <a:rPr lang="uk-UA" sz="1800" i="0" u="sng" dirty="0" smtClean="0"/>
                        <a:t>Пізніше</a:t>
                      </a:r>
                      <a:r>
                        <a:rPr lang="uk-UA" sz="1800" i="0" dirty="0" smtClean="0"/>
                        <a:t>: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en-US" sz="1800" i="1" dirty="0" smtClean="0"/>
                        <a:t>‘</a:t>
                      </a:r>
                      <a:r>
                        <a:rPr lang="uk-UA" sz="1800" i="1" dirty="0" smtClean="0"/>
                        <a:t>Передавати знаки</a:t>
                      </a:r>
                      <a:r>
                        <a:rPr lang="uk-UA" sz="1800" i="1" baseline="0" dirty="0" smtClean="0"/>
                        <a:t> на письмі</a:t>
                      </a:r>
                      <a:r>
                        <a:rPr lang="en-US" sz="1800" i="1" dirty="0" smtClean="0"/>
                        <a:t>’</a:t>
                      </a:r>
                      <a:r>
                        <a:rPr lang="uk-UA" sz="1800" i="1" dirty="0" smtClean="0"/>
                        <a:t> </a:t>
                      </a:r>
                      <a:r>
                        <a:rPr lang="uk-UA" sz="1800" i="1" smtClean="0"/>
                        <a:t>– </a:t>
                      </a:r>
                      <a:r>
                        <a:rPr lang="uk-UA" sz="1800" b="1" i="0" smtClean="0"/>
                        <a:t>первинне</a:t>
                      </a:r>
                      <a:r>
                        <a:rPr lang="uk-UA" sz="1800" i="0" baseline="0" dirty="0" smtClean="0"/>
                        <a:t>;</a:t>
                      </a:r>
                      <a:endParaRPr lang="en-US" sz="1800" i="0" baseline="0" dirty="0" smtClean="0"/>
                    </a:p>
                    <a:p>
                      <a:pPr marL="0" indent="0" algn="just">
                        <a:buAutoNum type="arabicPeriod"/>
                      </a:pPr>
                      <a:r>
                        <a:rPr lang="en-US" sz="1800" i="0" baseline="0" dirty="0" smtClean="0"/>
                        <a:t>‘</a:t>
                      </a:r>
                      <a:r>
                        <a:rPr lang="uk-UA" sz="1800" i="1" baseline="0" dirty="0" smtClean="0"/>
                        <a:t>Малювати, розписувати</a:t>
                      </a:r>
                      <a:r>
                        <a:rPr lang="en-US" sz="1800" i="0" baseline="0" dirty="0" smtClean="0"/>
                        <a:t>’</a:t>
                      </a:r>
                      <a:r>
                        <a:rPr lang="uk-UA" sz="1800" i="0" baseline="0" dirty="0" smtClean="0"/>
                        <a:t>– </a:t>
                      </a:r>
                      <a:r>
                        <a:rPr lang="uk-UA" sz="1800" b="1" i="0" baseline="0" dirty="0" smtClean="0"/>
                        <a:t>похідне</a:t>
                      </a:r>
                      <a:r>
                        <a:rPr lang="uk-UA" sz="1800" b="0" i="0" baseline="0" dirty="0" smtClean="0"/>
                        <a:t>;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uk-UA" sz="1800" b="0" i="0" baseline="0" dirty="0" smtClean="0"/>
                        <a:t> </a:t>
                      </a:r>
                      <a:r>
                        <a:rPr lang="uk-UA" sz="1800" b="1" i="0" baseline="0" dirty="0" smtClean="0"/>
                        <a:t>Ін. похідні</a:t>
                      </a:r>
                      <a:r>
                        <a:rPr lang="uk-UA" sz="1800" b="0" i="0" baseline="0" dirty="0" smtClean="0"/>
                        <a:t>.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uk-UA" sz="1800" b="1" i="0" dirty="0" smtClean="0"/>
                    </a:p>
                    <a:p>
                      <a:pPr algn="ctr"/>
                      <a:endParaRPr lang="uk-UA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u="dbl" dirty="0" smtClean="0">
                <a:solidFill>
                  <a:schemeClr val="accent5"/>
                </a:solidFill>
              </a:rPr>
              <a:t>Шляхи розвитку багатозначності слова</a:t>
            </a:r>
            <a:endParaRPr lang="uk-UA" b="1" u="dbl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Autofit/>
          </a:bodyPr>
          <a:lstStyle/>
          <a:p>
            <a:pPr marL="0" indent="0" algn="just">
              <a:buAutoNum type="arabicPeriod"/>
            </a:pPr>
            <a:r>
              <a:rPr lang="uk-UA" sz="2900" dirty="0" smtClean="0"/>
              <a:t>Переносне вживання слова → формування похідного значення в його семантиці: </a:t>
            </a:r>
            <a:r>
              <a:rPr lang="uk-UA" sz="2900" b="1" i="1" dirty="0" smtClean="0"/>
              <a:t>голова</a:t>
            </a:r>
            <a:r>
              <a:rPr lang="uk-UA" sz="2900" i="1" dirty="0" smtClean="0"/>
              <a:t>, </a:t>
            </a:r>
            <a:r>
              <a:rPr lang="uk-UA" sz="2900" b="1" i="1" dirty="0" smtClean="0"/>
              <a:t>ґрунт</a:t>
            </a:r>
            <a:r>
              <a:rPr lang="ru-RU" sz="2900" i="1" dirty="0" smtClean="0"/>
              <a:t>, </a:t>
            </a:r>
            <a:r>
              <a:rPr lang="uk-UA" sz="2900" b="1" i="1" dirty="0" smtClean="0"/>
              <a:t>колона</a:t>
            </a:r>
            <a:r>
              <a:rPr lang="uk-UA" sz="2900" i="1" dirty="0" smtClean="0"/>
              <a:t>, </a:t>
            </a:r>
            <a:r>
              <a:rPr lang="uk-UA" sz="2900" b="1" i="1" dirty="0" smtClean="0"/>
              <a:t>малиновий</a:t>
            </a:r>
            <a:r>
              <a:rPr lang="uk-UA" sz="2900" i="1" dirty="0" smtClean="0"/>
              <a:t> </a:t>
            </a:r>
            <a:r>
              <a:rPr lang="uk-UA" sz="2900" dirty="0" smtClean="0"/>
              <a:t>та ін.</a:t>
            </a:r>
          </a:p>
          <a:p>
            <a:pPr marL="0" indent="0" algn="just">
              <a:buAutoNum type="arabicPeriod"/>
            </a:pPr>
            <a:r>
              <a:rPr lang="uk-UA" sz="2900" dirty="0" smtClean="0"/>
              <a:t>Паралельне творення слів від однієї твірної основи за допомогою омонімічних або полісемантичних афіксів:</a:t>
            </a:r>
          </a:p>
          <a:p>
            <a:pPr marL="0" indent="0" algn="just">
              <a:buAutoNum type="arabicPeriod"/>
            </a:pPr>
            <a:endParaRPr lang="uk-UA" sz="1000" dirty="0" smtClean="0"/>
          </a:p>
          <a:p>
            <a:pPr marL="0" indent="0" algn="just">
              <a:buNone/>
            </a:pPr>
            <a:r>
              <a:rPr lang="uk-UA" sz="2900" b="1" i="1" dirty="0" smtClean="0"/>
              <a:t>дощовик</a:t>
            </a:r>
            <a:r>
              <a:rPr lang="uk-UA" sz="2900" i="1" dirty="0" smtClean="0"/>
              <a:t> </a:t>
            </a:r>
            <a:r>
              <a:rPr lang="uk-UA" sz="2900" dirty="0" smtClean="0"/>
              <a:t>(від </a:t>
            </a:r>
            <a:r>
              <a:rPr lang="uk-UA" sz="2900" b="1" i="1" dirty="0" smtClean="0"/>
              <a:t>дощовий</a:t>
            </a:r>
            <a:r>
              <a:rPr lang="uk-UA" sz="2900" dirty="0" smtClean="0"/>
              <a:t>) – 1. </a:t>
            </a:r>
            <a:r>
              <a:rPr lang="en-US" sz="2900" dirty="0" smtClean="0"/>
              <a:t>‘</a:t>
            </a:r>
            <a:r>
              <a:rPr lang="uk-UA" sz="2900" i="1" dirty="0" smtClean="0"/>
              <a:t>Плащ</a:t>
            </a:r>
            <a:r>
              <a:rPr lang="en-US" sz="2900" i="1" dirty="0" smtClean="0"/>
              <a:t>’</a:t>
            </a:r>
            <a:r>
              <a:rPr lang="uk-UA" sz="2900" dirty="0" smtClean="0"/>
              <a:t>, 2. </a:t>
            </a:r>
            <a:r>
              <a:rPr lang="en-US" sz="2900" dirty="0" smtClean="0"/>
              <a:t>‘</a:t>
            </a:r>
            <a:r>
              <a:rPr lang="uk-UA" sz="2900" i="1" dirty="0" smtClean="0"/>
              <a:t>Гриб</a:t>
            </a:r>
            <a:r>
              <a:rPr lang="en-US" sz="2900" i="1" dirty="0" smtClean="0"/>
              <a:t>’</a:t>
            </a:r>
            <a:r>
              <a:rPr lang="uk-UA" sz="2900" dirty="0" smtClean="0"/>
              <a:t>, 3.</a:t>
            </a:r>
            <a:r>
              <a:rPr lang="en-US" sz="2900" dirty="0" smtClean="0"/>
              <a:t>‘</a:t>
            </a:r>
            <a:r>
              <a:rPr lang="uk-UA" sz="2900" i="1" dirty="0" smtClean="0"/>
              <a:t>Черв'як, що живе в ґрунті</a:t>
            </a:r>
            <a:r>
              <a:rPr lang="en-US" sz="2900" i="1" dirty="0" smtClean="0"/>
              <a:t>’</a:t>
            </a:r>
            <a:r>
              <a:rPr lang="uk-UA" sz="2900" i="1" dirty="0" smtClean="0"/>
              <a:t>;</a:t>
            </a:r>
          </a:p>
          <a:p>
            <a:pPr marL="0" indent="0" algn="just">
              <a:buNone/>
            </a:pPr>
            <a:r>
              <a:rPr lang="uk-UA" sz="2900" i="1" dirty="0" smtClean="0"/>
              <a:t> </a:t>
            </a:r>
            <a:r>
              <a:rPr lang="uk-UA" sz="2900" b="1" i="1" dirty="0" smtClean="0"/>
              <a:t>горловина</a:t>
            </a:r>
            <a:r>
              <a:rPr lang="uk-UA" sz="2900" dirty="0" smtClean="0"/>
              <a:t>(від </a:t>
            </a:r>
            <a:r>
              <a:rPr lang="uk-UA" sz="2900" b="1" i="1" dirty="0" smtClean="0"/>
              <a:t>горловий</a:t>
            </a:r>
            <a:r>
              <a:rPr lang="uk-UA" sz="2900" dirty="0" smtClean="0"/>
              <a:t>) – 1. </a:t>
            </a:r>
            <a:r>
              <a:rPr lang="en-US" sz="2900" dirty="0" smtClean="0"/>
              <a:t>‘</a:t>
            </a:r>
            <a:r>
              <a:rPr lang="uk-UA" sz="2900" i="1" dirty="0" smtClean="0"/>
              <a:t>Звужений отвір у чому-небудь</a:t>
            </a:r>
            <a:r>
              <a:rPr lang="en-US" sz="2900" i="1" dirty="0" smtClean="0"/>
              <a:t>’</a:t>
            </a:r>
            <a:r>
              <a:rPr lang="uk-UA" sz="2900" dirty="0" smtClean="0"/>
              <a:t>, 2. </a:t>
            </a:r>
            <a:r>
              <a:rPr lang="en-US" sz="2900" dirty="0" smtClean="0"/>
              <a:t>‘</a:t>
            </a:r>
            <a:r>
              <a:rPr lang="uk-UA" sz="2900" i="1" dirty="0" smtClean="0"/>
              <a:t>М'ясний продукт з горла тварини </a:t>
            </a:r>
            <a:r>
              <a:rPr lang="en-US" sz="2900" i="1" dirty="0" smtClean="0"/>
              <a:t>’</a:t>
            </a:r>
            <a:r>
              <a:rPr lang="uk-UA" sz="2900" dirty="0" smtClean="0"/>
              <a:t>.</a:t>
            </a:r>
            <a:endParaRPr lang="uk-UA" sz="2900" i="1" dirty="0" smtClean="0"/>
          </a:p>
          <a:p>
            <a:pPr marL="514350" indent="-514350">
              <a:buNone/>
            </a:pPr>
            <a:endParaRPr lang="uk-UA" sz="3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uk-UA" b="1" u="dbl" dirty="0" smtClean="0">
                <a:solidFill>
                  <a:schemeClr val="accent3"/>
                </a:solidFill>
              </a:rPr>
              <a:t/>
            </a:r>
            <a:br>
              <a:rPr lang="uk-UA" b="1" u="dbl" dirty="0" smtClean="0">
                <a:solidFill>
                  <a:schemeClr val="accent3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>Слово як діалектична єдність двох абстракцій</a:t>
            </a:r>
            <a:endParaRPr lang="uk-UA" b="1" u="dbl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i="1" u="sng" dirty="0"/>
              <a:t>мореплавання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01230"/>
              </p:ext>
            </p:extLst>
          </p:nvPr>
        </p:nvGraphicFramePr>
        <p:xfrm>
          <a:off x="357159" y="2643182"/>
          <a:ext cx="4214842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276"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b="0" u="dbl" baseline="0" dirty="0" smtClean="0">
                          <a:solidFill>
                            <a:schemeClr val="tx1"/>
                          </a:solidFill>
                        </a:rPr>
                        <a:t>Абстракція І</a:t>
                      </a:r>
                      <a:endParaRPr lang="uk-UA" sz="3200" b="0" u="db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0376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Лексичне значення</a:t>
                      </a:r>
                      <a:endParaRPr lang="uk-UA" sz="3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‘</a:t>
                      </a:r>
                      <a:r>
                        <a:rPr lang="uk-UA" sz="3200" dirty="0" smtClean="0"/>
                        <a:t>Плавання</a:t>
                      </a:r>
                      <a:r>
                        <a:rPr lang="uk-UA" sz="3200" baseline="0" dirty="0" smtClean="0"/>
                        <a:t> на судні по морях; мистецтво кораблеводіння</a:t>
                      </a:r>
                      <a:r>
                        <a:rPr lang="en-US" sz="3200" baseline="0" dirty="0" smtClean="0"/>
                        <a:t>’</a:t>
                      </a:r>
                      <a:endParaRPr lang="uk-U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98776"/>
              </p:ext>
            </p:extLst>
          </p:nvPr>
        </p:nvGraphicFramePr>
        <p:xfrm>
          <a:off x="4714876" y="2643182"/>
          <a:ext cx="4214842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276"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b="0" u="dbl" baseline="0" dirty="0" smtClean="0">
                          <a:solidFill>
                            <a:schemeClr val="tx1"/>
                          </a:solidFill>
                        </a:rPr>
                        <a:t>Абстракція ІІ</a:t>
                      </a:r>
                      <a:endParaRPr lang="uk-UA" sz="3200" b="0" u="db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0376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Граматичне значення</a:t>
                      </a:r>
                      <a:endParaRPr lang="uk-UA" sz="3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Іменник,</a:t>
                      </a:r>
                      <a:r>
                        <a:rPr lang="uk-UA" sz="3200" baseline="0" dirty="0" smtClean="0"/>
                        <a:t> середній рід, </a:t>
                      </a:r>
                    </a:p>
                    <a:p>
                      <a:pPr algn="ctr"/>
                      <a:r>
                        <a:rPr lang="uk-UA" sz="3200" baseline="0" dirty="0" smtClean="0"/>
                        <a:t>ІІ відміна, </a:t>
                      </a:r>
                    </a:p>
                    <a:p>
                      <a:pPr algn="ctr"/>
                      <a:r>
                        <a:rPr lang="uk-UA" sz="3200" baseline="0" dirty="0" smtClean="0"/>
                        <a:t>м'яка група </a:t>
                      </a:r>
                      <a:endParaRPr lang="uk-U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 flipV="1">
            <a:off x="2285990" y="2143117"/>
            <a:ext cx="2143137" cy="500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6248" y="2143116"/>
            <a:ext cx="2214578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uk-UA" b="1" u="dbl" dirty="0" smtClean="0">
                <a:solidFill>
                  <a:schemeClr val="accent3"/>
                </a:solidFill>
              </a:rPr>
              <a:t/>
            </a:r>
            <a:br>
              <a:rPr lang="uk-UA" b="1" u="dbl" dirty="0" smtClean="0">
                <a:solidFill>
                  <a:schemeClr val="accent3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>Діалектична єдність двох сторін слова</a:t>
            </a:r>
            <a:endParaRPr lang="uk-UA" b="1" u="dbl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757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u="sng" dirty="0"/>
              <a:t>Слово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3491996" y="2214554"/>
            <a:ext cx="1080000" cy="500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2" y="2214554"/>
            <a:ext cx="1080000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2786058"/>
          <a:ext cx="8715435" cy="353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1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0" u="none" baseline="0" dirty="0" smtClean="0">
                          <a:solidFill>
                            <a:schemeClr val="tx1"/>
                          </a:solidFill>
                        </a:rPr>
                        <a:t>Зовнішня сторона (матеріальна) </a:t>
                      </a:r>
                      <a:endParaRPr lang="uk-UA" sz="2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800" b="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0" u="none" baseline="0" dirty="0" smtClean="0">
                          <a:solidFill>
                            <a:schemeClr val="tx1"/>
                          </a:solidFill>
                        </a:rPr>
                        <a:t>Внутрішня сторона (ідеальна)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80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228">
                <a:tc>
                  <a:txBody>
                    <a:bodyPr/>
                    <a:lstStyle/>
                    <a:p>
                      <a:pPr algn="ctr"/>
                      <a:r>
                        <a:rPr lang="uk-UA" sz="2800" i="1" dirty="0" smtClean="0"/>
                        <a:t>Звуковий комплекс</a:t>
                      </a:r>
                    </a:p>
                    <a:p>
                      <a:pPr algn="ctr"/>
                      <a:r>
                        <a:rPr lang="uk-UA" sz="2800" i="1" dirty="0" smtClean="0"/>
                        <a:t>(план</a:t>
                      </a:r>
                      <a:r>
                        <a:rPr lang="uk-UA" sz="2800" i="1" baseline="0" dirty="0" smtClean="0"/>
                        <a:t> вираження</a:t>
                      </a:r>
                      <a:r>
                        <a:rPr lang="uk-UA" sz="2800" i="1" dirty="0" smtClean="0"/>
                        <a:t>)</a:t>
                      </a:r>
                      <a:endParaRPr lang="en-US" sz="2800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2800" dirty="0" smtClean="0"/>
                    </a:p>
                    <a:p>
                      <a:pPr algn="ctr"/>
                      <a:r>
                        <a:rPr lang="uk-UA" sz="4800" dirty="0" smtClean="0"/>
                        <a:t>+</a:t>
                      </a:r>
                      <a:endParaRPr lang="uk-UA" sz="4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i="1" dirty="0" smtClean="0"/>
                        <a:t>Лексичне значення (семантика)</a:t>
                      </a:r>
                    </a:p>
                    <a:p>
                      <a:pPr algn="ctr"/>
                      <a:r>
                        <a:rPr lang="uk-UA" sz="2800" i="1" dirty="0" smtClean="0"/>
                        <a:t>(план змісту)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45">
                <a:tc>
                  <a:txBody>
                    <a:bodyPr/>
                    <a:lstStyle/>
                    <a:p>
                      <a:pPr marL="0" marR="0" indent="0" algn="ctr" defTabSz="914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‘</a:t>
                      </a:r>
                      <a:r>
                        <a:rPr lang="uk-UA" sz="2800" i="1" dirty="0" smtClean="0"/>
                        <a:t>сонце</a:t>
                      </a:r>
                      <a:r>
                        <a:rPr lang="en-US" sz="2800" i="1" dirty="0" smtClean="0"/>
                        <a:t>‘</a:t>
                      </a:r>
                      <a:endParaRPr lang="uk-UA" sz="2800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‘</a:t>
                      </a:r>
                      <a:r>
                        <a:rPr lang="uk-UA" sz="2800" i="1" dirty="0" smtClean="0"/>
                        <a:t>небесне світило</a:t>
                      </a:r>
                      <a:r>
                        <a:rPr lang="en-US" sz="2800" i="1" dirty="0" smtClean="0"/>
                        <a:t>’</a:t>
                      </a:r>
                      <a:endParaRPr lang="uk-UA" sz="2800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17596"/>
          </a:xfrm>
        </p:spPr>
        <p:txBody>
          <a:bodyPr>
            <a:normAutofit/>
          </a:bodyPr>
          <a:lstStyle/>
          <a:p>
            <a:r>
              <a:rPr lang="uk-UA" b="1" u="dbl" dirty="0" smtClean="0">
                <a:solidFill>
                  <a:schemeClr val="accent5"/>
                </a:solidFill>
              </a:rPr>
              <a:t>Функції слова</a:t>
            </a:r>
            <a:endParaRPr lang="uk-UA" b="1" u="dbl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30089"/>
              </p:ext>
            </p:extLst>
          </p:nvPr>
        </p:nvGraphicFramePr>
        <p:xfrm>
          <a:off x="214282" y="770776"/>
          <a:ext cx="8715436" cy="580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1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7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000" b="0" u="none" baseline="0" dirty="0" smtClean="0">
                          <a:solidFill>
                            <a:schemeClr val="tx1"/>
                          </a:solidFill>
                        </a:rPr>
                        <a:t>Номінативна (називна)</a:t>
                      </a:r>
                      <a:endParaRPr lang="uk-UA" sz="3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30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000" b="0" u="none" baseline="0" dirty="0" smtClean="0">
                          <a:solidFill>
                            <a:schemeClr val="tx1"/>
                          </a:solidFill>
                        </a:rPr>
                        <a:t>Вказівна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000" b="0" u="none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uk-UA" sz="3000" b="0" u="none" baseline="0" dirty="0" err="1" smtClean="0">
                          <a:solidFill>
                            <a:schemeClr val="tx1"/>
                          </a:solidFill>
                        </a:rPr>
                        <a:t>дейктична</a:t>
                      </a:r>
                      <a:r>
                        <a:rPr lang="uk-UA" sz="3000" b="0" u="none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937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робітник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хто?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я, ти, він 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937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підручник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що?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він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937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червоний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який?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який, той, всякий 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37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батьків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чий?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чий, наш, ваш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937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десятий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котрий?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котрий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1214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боротися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що робити?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937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вчора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коли?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тоді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937"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вгорі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де?</a:t>
                      </a:r>
                      <a:endParaRPr lang="uk-UA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i="1" dirty="0" smtClean="0"/>
                        <a:t>там</a:t>
                      </a:r>
                      <a:endParaRPr lang="uk-UA" sz="3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441592"/>
              </p:ext>
            </p:extLst>
          </p:nvPr>
        </p:nvGraphicFramePr>
        <p:xfrm>
          <a:off x="0" y="0"/>
          <a:ext cx="9144000" cy="679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2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0042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Вільне номінативне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значення слова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Синтаксично зумовлене (переносне) значення слова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Фразеологічно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</a:rPr>
                        <a:t> зв'язане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600" baseline="0" dirty="0" smtClean="0">
                          <a:solidFill>
                            <a:schemeClr val="tx1"/>
                          </a:solidFill>
                        </a:rPr>
                        <a:t>значення слова 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24">
                <a:tc rowSpan="2">
                  <a:txBody>
                    <a:bodyPr/>
                    <a:lstStyle/>
                    <a:p>
                      <a:r>
                        <a:rPr lang="uk-UA" sz="1600" dirty="0" smtClean="0"/>
                        <a:t>пряме</a:t>
                      </a:r>
                    </a:p>
                    <a:p>
                      <a:r>
                        <a:rPr lang="uk-UA" sz="1600" dirty="0" smtClean="0"/>
                        <a:t>(первинне, основне)</a:t>
                      </a:r>
                      <a:endParaRPr lang="uk-UA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переносне</a:t>
                      </a:r>
                      <a:endParaRPr lang="uk-UA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600" baseline="0" dirty="0" smtClean="0">
                          <a:solidFill>
                            <a:schemeClr val="tx1"/>
                          </a:solidFill>
                        </a:rPr>
                        <a:t>(вторинне, похідне)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Метафоричне вживання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Метонімічне вживання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Синекдоха як спосіб переносного вживання слів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902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метафоричне</a:t>
                      </a: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метонімічне</a:t>
                      </a: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Функціонально переносне</a:t>
                      </a: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дитяча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b="1" i="1" baseline="0" dirty="0" smtClean="0"/>
                        <a:t>голова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голова</a:t>
                      </a:r>
                      <a:r>
                        <a:rPr lang="uk-UA" sz="1600" i="1" dirty="0" smtClean="0"/>
                        <a:t> цукру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сто </a:t>
                      </a:r>
                      <a:r>
                        <a:rPr lang="uk-UA" sz="1600" b="1" i="1" dirty="0" smtClean="0"/>
                        <a:t>голів</a:t>
                      </a:r>
                      <a:r>
                        <a:rPr lang="uk-UA" sz="1600" i="1" dirty="0" smtClean="0"/>
                        <a:t> худоби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голова</a:t>
                      </a:r>
                      <a:r>
                        <a:rPr lang="uk-UA" sz="1600" i="1" dirty="0" smtClean="0"/>
                        <a:t> зборів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ключі</a:t>
                      </a:r>
                      <a:r>
                        <a:rPr lang="uk-UA" sz="1600" i="1" dirty="0" smtClean="0"/>
                        <a:t> від щастя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місто</a:t>
                      </a:r>
                      <a:r>
                        <a:rPr lang="uk-UA" sz="1600" i="1" dirty="0" smtClean="0"/>
                        <a:t> спить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трудова </a:t>
                      </a:r>
                      <a:r>
                        <a:rPr lang="uk-UA" sz="1600" b="1" i="1" dirty="0" smtClean="0"/>
                        <a:t>копійка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піймати </a:t>
                      </a:r>
                      <a:r>
                        <a:rPr lang="uk-UA" sz="1600" b="1" i="1" dirty="0" err="1" smtClean="0"/>
                        <a:t>облизня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гострий</a:t>
                      </a:r>
                      <a:r>
                        <a:rPr lang="uk-UA" sz="1600" i="1" dirty="0" smtClean="0"/>
                        <a:t> ніж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гострий</a:t>
                      </a:r>
                      <a:r>
                        <a:rPr lang="uk-UA" sz="1600" i="1" dirty="0" smtClean="0"/>
                        <a:t> зір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гострий </a:t>
                      </a:r>
                      <a:r>
                        <a:rPr lang="uk-UA" sz="1600" i="1" dirty="0" smtClean="0"/>
                        <a:t>язик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кучеряві</a:t>
                      </a:r>
                      <a:r>
                        <a:rPr lang="uk-UA" sz="1600" i="1" dirty="0" smtClean="0"/>
                        <a:t> вірші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гора </a:t>
                      </a:r>
                      <a:r>
                        <a:rPr lang="uk-UA" sz="1600" i="1" dirty="0" smtClean="0"/>
                        <a:t>зазеленіла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у</a:t>
                      </a:r>
                      <a:r>
                        <a:rPr lang="uk-UA" sz="1600" i="1" baseline="0" dirty="0" smtClean="0"/>
                        <a:t> вікні з'явилася </a:t>
                      </a:r>
                      <a:r>
                        <a:rPr lang="uk-UA" sz="1600" b="1" i="1" baseline="0" dirty="0" smtClean="0"/>
                        <a:t>голова 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бити </a:t>
                      </a:r>
                      <a:r>
                        <a:rPr lang="uk-UA" sz="1600" b="1" i="1" dirty="0" smtClean="0"/>
                        <a:t>байдики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писати </a:t>
                      </a:r>
                      <a:r>
                        <a:rPr lang="uk-UA" sz="1600" b="1" i="1" dirty="0" smtClean="0"/>
                        <a:t>пером</a:t>
                      </a:r>
                      <a:r>
                        <a:rPr lang="uk-UA" sz="1600" i="1" dirty="0" smtClean="0"/>
                        <a:t> гусячим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перо</a:t>
                      </a:r>
                      <a:r>
                        <a:rPr lang="uk-UA" sz="1600" i="1" dirty="0" smtClean="0"/>
                        <a:t> молодої цибулі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невтомне </a:t>
                      </a:r>
                      <a:r>
                        <a:rPr lang="uk-UA" sz="1600" b="1" i="1" dirty="0" smtClean="0"/>
                        <a:t>перо</a:t>
                      </a:r>
                      <a:r>
                        <a:rPr lang="uk-UA" sz="1600" i="1" dirty="0" smtClean="0"/>
                        <a:t> поета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перо</a:t>
                      </a:r>
                      <a:r>
                        <a:rPr lang="uk-UA" sz="1600" i="1" dirty="0" smtClean="0"/>
                        <a:t> в руці учня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дзвенять</a:t>
                      </a:r>
                      <a:r>
                        <a:rPr lang="uk-UA" sz="1600" i="1" dirty="0" smtClean="0"/>
                        <a:t> голоси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революція </a:t>
                      </a:r>
                      <a:r>
                        <a:rPr lang="uk-UA" sz="1600" b="0" i="1" dirty="0" smtClean="0"/>
                        <a:t>іде</a:t>
                      </a:r>
                      <a:endParaRPr lang="uk-UA" sz="1600" b="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день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400" i="1" dirty="0" smtClean="0"/>
                        <a:t>майбуття</a:t>
                      </a:r>
                      <a:r>
                        <a:rPr lang="uk-UA" sz="1600" i="1" dirty="0" smtClean="0"/>
                        <a:t> гряде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/>
                        <a:t>тернистий</a:t>
                      </a:r>
                      <a:r>
                        <a:rPr lang="uk-UA" sz="1600" i="1" dirty="0" smtClean="0"/>
                        <a:t> шлях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аудиторія</a:t>
                      </a:r>
                      <a:r>
                        <a:rPr lang="uk-UA" sz="1600" i="1" dirty="0" smtClean="0"/>
                        <a:t> зачинена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аудиторія</a:t>
                      </a:r>
                      <a:r>
                        <a:rPr lang="uk-UA" sz="1600" i="1" dirty="0" smtClean="0"/>
                        <a:t> стихла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дихання </a:t>
                      </a:r>
                      <a:r>
                        <a:rPr lang="uk-UA" sz="1600" b="1" i="1" dirty="0" smtClean="0"/>
                        <a:t>землі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мир </a:t>
                      </a:r>
                      <a:r>
                        <a:rPr lang="uk-UA" sz="1600" i="1" dirty="0" smtClean="0"/>
                        <a:t>хатам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вдарив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b="1" i="1" baseline="0" dirty="0" smtClean="0"/>
                        <a:t>революціонер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похилий </a:t>
                      </a:r>
                      <a:r>
                        <a:rPr lang="uk-UA" sz="1600" i="1" dirty="0" smtClean="0"/>
                        <a:t>вік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свіжий </a:t>
                      </a:r>
                      <a:r>
                        <a:rPr lang="uk-UA" sz="1600" b="1" i="1" dirty="0" smtClean="0"/>
                        <a:t>хліб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600" i="1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заробити на</a:t>
                      </a:r>
                      <a:r>
                        <a:rPr lang="uk-UA" sz="1600" b="1" i="1" dirty="0" smtClean="0"/>
                        <a:t> хліб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сонце </a:t>
                      </a:r>
                      <a:r>
                        <a:rPr lang="uk-UA" sz="1600" b="1" i="1" dirty="0" smtClean="0"/>
                        <a:t>сміється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дружба </a:t>
                      </a:r>
                      <a:r>
                        <a:rPr lang="uk-UA" sz="1600" b="1" i="1" dirty="0" smtClean="0"/>
                        <a:t>серпа і молота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удягтися </a:t>
                      </a:r>
                      <a:r>
                        <a:rPr lang="uk-UA" sz="1600" b="1" i="1" dirty="0" smtClean="0"/>
                        <a:t>в шовки</a:t>
                      </a:r>
                      <a:endParaRPr lang="uk-UA" sz="1600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/>
                        <a:t>малиновий</a:t>
                      </a:r>
                      <a:r>
                        <a:rPr lang="uk-UA" sz="1600" i="1" dirty="0" smtClean="0"/>
                        <a:t> дзвін</a:t>
                      </a:r>
                      <a:endParaRPr lang="uk-UA" sz="1600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Autofit/>
          </a:bodyPr>
          <a:lstStyle/>
          <a:p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/>
            </a:r>
            <a:br>
              <a:rPr lang="uk-UA" b="1" u="dbl" dirty="0" smtClean="0">
                <a:solidFill>
                  <a:schemeClr val="accent5"/>
                </a:solidFill>
              </a:rPr>
            </a:br>
            <a:r>
              <a:rPr lang="uk-UA" b="1" u="dbl" dirty="0" smtClean="0">
                <a:solidFill>
                  <a:schemeClr val="accent5"/>
                </a:solidFill>
              </a:rPr>
              <a:t>Типи семантичної структури багатозначного слова</a:t>
            </a:r>
            <a:endParaRPr lang="uk-UA" b="1" u="dbl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3286124"/>
            <a:ext cx="1292662" cy="29289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600" i="1" dirty="0" smtClean="0"/>
              <a:t>‘</a:t>
            </a:r>
            <a:r>
              <a:rPr lang="uk-UA" sz="3600" i="1" dirty="0" smtClean="0"/>
              <a:t>багатство, розкіш</a:t>
            </a:r>
            <a:r>
              <a:rPr lang="en-US" sz="3600" i="1" dirty="0" smtClean="0"/>
              <a:t>’</a:t>
            </a:r>
            <a:endParaRPr lang="uk-UA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714489"/>
            <a:ext cx="5857916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US" sz="3600" dirty="0" smtClean="0"/>
              <a:t>‘</a:t>
            </a:r>
            <a:r>
              <a:rPr lang="uk-UA" sz="3600" dirty="0" smtClean="0"/>
              <a:t>яскраве сяяння</a:t>
            </a:r>
            <a:r>
              <a:rPr lang="en-US" sz="3600" dirty="0" smtClean="0"/>
              <a:t>’</a:t>
            </a:r>
            <a:endParaRPr lang="uk-UA" sz="3600" dirty="0" smtClean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4024073" y="1047969"/>
            <a:ext cx="738664" cy="35004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uk-UA" sz="3600" dirty="0" smtClean="0"/>
              <a:t>похідні значення</a:t>
            </a:r>
            <a:endParaRPr lang="uk-UA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643042" y="0"/>
            <a:ext cx="5857916" cy="175432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 fontAlgn="base">
              <a:buNone/>
            </a:pPr>
            <a:r>
              <a:rPr lang="uk-UA" sz="3600" dirty="0" smtClean="0"/>
              <a:t>І</a:t>
            </a:r>
          </a:p>
          <a:p>
            <a:pPr algn="ctr" fontAlgn="base">
              <a:buNone/>
            </a:pPr>
            <a:r>
              <a:rPr lang="uk-UA" sz="3600" b="1" i="1" dirty="0" smtClean="0"/>
              <a:t>блиск</a:t>
            </a:r>
          </a:p>
          <a:p>
            <a:pPr algn="ctr" defTabSz="914400" fontAlgn="base">
              <a:defRPr/>
            </a:pPr>
            <a:r>
              <a:rPr lang="uk-UA" sz="3600" dirty="0" smtClean="0"/>
              <a:t>первинне значення</a:t>
            </a:r>
            <a:endParaRPr lang="ru-RU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00364" y="3286124"/>
            <a:ext cx="2400657" cy="29289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600" i="1" dirty="0" smtClean="0"/>
              <a:t>‘</a:t>
            </a:r>
            <a:r>
              <a:rPr lang="uk-UA" sz="3600" i="1" dirty="0" smtClean="0"/>
              <a:t>яскравий прояв таланту, розуму</a:t>
            </a:r>
            <a:r>
              <a:rPr lang="en-US" sz="3600" i="1" dirty="0" smtClean="0"/>
              <a:t>’</a:t>
            </a:r>
            <a:endParaRPr lang="uk-UA" sz="3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3286124"/>
            <a:ext cx="1846659" cy="29289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600" i="1" dirty="0" smtClean="0"/>
              <a:t>‘</a:t>
            </a:r>
            <a:r>
              <a:rPr lang="uk-UA" sz="3600" i="1" dirty="0" smtClean="0"/>
              <a:t>складник назв деяких мінералів</a:t>
            </a:r>
            <a:r>
              <a:rPr lang="en-US" sz="3600" i="1" dirty="0" smtClean="0"/>
              <a:t>’</a:t>
            </a:r>
            <a:endParaRPr lang="uk-UA" sz="36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3357562"/>
            <a:ext cx="5107818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US" sz="3600" i="1" dirty="0" smtClean="0"/>
              <a:t>‘</a:t>
            </a:r>
            <a:r>
              <a:rPr lang="uk-UA" sz="3600" i="1" dirty="0" smtClean="0"/>
              <a:t>кількість чого-небудь, що вміщується в жмені</a:t>
            </a:r>
            <a:r>
              <a:rPr lang="en-US" sz="3600" i="1" dirty="0" smtClean="0"/>
              <a:t>’</a:t>
            </a:r>
            <a:endParaRPr lang="uk-UA" sz="3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5000636"/>
            <a:ext cx="5072098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US" sz="3600" i="1" dirty="0" smtClean="0"/>
              <a:t>‘</a:t>
            </a:r>
            <a:r>
              <a:rPr lang="uk-UA" sz="3600" i="1" dirty="0" smtClean="0"/>
              <a:t>незначна кількість чого-небудь</a:t>
            </a:r>
            <a:r>
              <a:rPr lang="en-US" sz="3600" i="1" dirty="0" smtClean="0"/>
              <a:t>’</a:t>
            </a:r>
            <a:endParaRPr lang="uk-UA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714489"/>
            <a:ext cx="5857916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US" sz="3600" i="1" dirty="0" smtClean="0"/>
              <a:t>‘</a:t>
            </a:r>
            <a:r>
              <a:rPr lang="uk-UA" sz="3600" i="1" dirty="0" smtClean="0"/>
              <a:t>долоня й пальці в </a:t>
            </a:r>
            <a:r>
              <a:rPr lang="uk-UA" sz="3500" i="1" dirty="0" smtClean="0"/>
              <a:t>зігнутому</a:t>
            </a:r>
            <a:r>
              <a:rPr lang="uk-UA" sz="3600" i="1" dirty="0" smtClean="0"/>
              <a:t> стані</a:t>
            </a:r>
            <a:r>
              <a:rPr lang="en-US" sz="3600" i="1" dirty="0" smtClean="0"/>
              <a:t>’</a:t>
            </a:r>
            <a:endParaRPr lang="uk-UA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3000372"/>
            <a:ext cx="738664" cy="35004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uk-UA" sz="3600" dirty="0" smtClean="0"/>
              <a:t>похідні значення</a:t>
            </a:r>
            <a:endParaRPr lang="uk-UA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643042" y="0"/>
            <a:ext cx="5857916" cy="17081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uk-UA" sz="3500" i="1" dirty="0" smtClean="0"/>
              <a:t>ІІ</a:t>
            </a:r>
          </a:p>
          <a:p>
            <a:pPr algn="ctr"/>
            <a:r>
              <a:rPr lang="uk-UA" sz="3500" b="1" i="1" dirty="0" smtClean="0"/>
              <a:t>жменя</a:t>
            </a:r>
          </a:p>
          <a:p>
            <a:pPr algn="ctr"/>
            <a:r>
              <a:rPr lang="uk-UA" sz="3500" dirty="0" smtClean="0"/>
              <a:t>первинне значення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4500570"/>
            <a:ext cx="714380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786058"/>
            <a:ext cx="1708160" cy="278608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300" i="1" dirty="0" smtClean="0"/>
              <a:t>‘</a:t>
            </a:r>
            <a:r>
              <a:rPr lang="uk-UA" sz="3300" i="1" dirty="0" smtClean="0"/>
              <a:t>перебування в русі (йдучи, їдучи)</a:t>
            </a:r>
            <a:r>
              <a:rPr lang="en-US" sz="3300" i="1" dirty="0" smtClean="0"/>
              <a:t>’</a:t>
            </a:r>
            <a:endParaRPr lang="uk-UA" sz="33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5750004"/>
            <a:ext cx="5072098" cy="11079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US" sz="3300" i="1" dirty="0" smtClean="0"/>
              <a:t>‘</a:t>
            </a:r>
            <a:r>
              <a:rPr lang="uk-UA" sz="3300" i="1" dirty="0" smtClean="0"/>
              <a:t>у значенні прислівники </a:t>
            </a:r>
            <a:r>
              <a:rPr lang="uk-UA" sz="3300" b="1" i="1" dirty="0" smtClean="0"/>
              <a:t>дорогою</a:t>
            </a:r>
            <a:r>
              <a:rPr lang="en-US" sz="3300" i="1" dirty="0" smtClean="0"/>
              <a:t>’</a:t>
            </a:r>
            <a:endParaRPr lang="uk-UA" sz="33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571612"/>
            <a:ext cx="5857916" cy="110799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 defTabSz="914400">
              <a:defRPr/>
            </a:pPr>
            <a:r>
              <a:rPr lang="en-US" sz="3300" i="1" dirty="0" smtClean="0"/>
              <a:t>‘</a:t>
            </a:r>
            <a:r>
              <a:rPr lang="uk-UA" sz="3300" i="1" dirty="0" smtClean="0"/>
              <a:t>смуга землі, по якій ходять і їздять</a:t>
            </a:r>
            <a:r>
              <a:rPr lang="en-US" sz="3300" dirty="0" smtClean="0"/>
              <a:t>’</a:t>
            </a:r>
            <a:endParaRPr lang="uk-UA" sz="33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14348" y="3071810"/>
            <a:ext cx="738664" cy="35004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uk-UA" sz="3600" dirty="0" smtClean="0"/>
              <a:t>похідні значення</a:t>
            </a:r>
            <a:endParaRPr lang="uk-UA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643042" y="0"/>
            <a:ext cx="5857916" cy="161582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 fontAlgn="base"/>
            <a:r>
              <a:rPr lang="en-US" sz="3300" dirty="0" smtClean="0"/>
              <a:t>III</a:t>
            </a:r>
            <a:endParaRPr lang="uk-UA" sz="3300" dirty="0" smtClean="0"/>
          </a:p>
          <a:p>
            <a:pPr algn="ctr"/>
            <a:r>
              <a:rPr lang="uk-UA" sz="3300" b="1" i="1" dirty="0" smtClean="0"/>
              <a:t>дорога</a:t>
            </a:r>
            <a:endParaRPr lang="ru-RU" sz="3300" b="1" dirty="0" smtClean="0"/>
          </a:p>
          <a:p>
            <a:pPr algn="ctr"/>
            <a:r>
              <a:rPr lang="uk-UA" sz="3300" dirty="0" smtClean="0"/>
              <a:t>первинне значення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4744" y="2786058"/>
            <a:ext cx="1708160" cy="278608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300" i="1" dirty="0" smtClean="0"/>
              <a:t>‘</a:t>
            </a:r>
            <a:r>
              <a:rPr lang="uk-UA" sz="3300" i="1" dirty="0" smtClean="0"/>
              <a:t>місце для проходу, проїзду</a:t>
            </a:r>
            <a:r>
              <a:rPr lang="en-US" sz="3300" i="1" dirty="0" smtClean="0"/>
              <a:t>’</a:t>
            </a:r>
            <a:endParaRPr lang="uk-UA" sz="33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2786058"/>
            <a:ext cx="1708160" cy="278608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3300" i="1" dirty="0" smtClean="0"/>
              <a:t>‘</a:t>
            </a:r>
            <a:r>
              <a:rPr lang="uk-UA" sz="3300" i="1" dirty="0" smtClean="0"/>
              <a:t>правильний напрямок руху</a:t>
            </a:r>
            <a:r>
              <a:rPr lang="en-US" sz="3300" i="1" dirty="0" smtClean="0"/>
              <a:t>’</a:t>
            </a:r>
            <a:endParaRPr lang="uk-UA" sz="3300" i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286248" y="5286388"/>
            <a:ext cx="714380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571604" cy="58477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r>
              <a:rPr lang="uk-UA" sz="3200" dirty="0" smtClean="0"/>
              <a:t>Тема 3.</a:t>
            </a:r>
            <a:endParaRPr lang="uk-UA" sz="3200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698</Words>
  <Application>Microsoft Office PowerPoint</Application>
  <PresentationFormat>Экран (4:3)</PresentationFormat>
  <Paragraphs>183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 Слово як діалектична єдність двох абстракцій</vt:lpstr>
      <vt:lpstr> Діалектична єдність двох сторін слова</vt:lpstr>
      <vt:lpstr>Функції слова</vt:lpstr>
      <vt:lpstr>Презентация PowerPoint</vt:lpstr>
      <vt:lpstr>        Типи семантичної структури багатозначного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Зміни в семантичній структурі багатозначного слова</vt:lpstr>
      <vt:lpstr>Шляхи розвитку багатозначності слова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мовних норм:</dc:title>
  <dc:creator>admin</dc:creator>
  <cp:lastModifiedBy>Екатерина</cp:lastModifiedBy>
  <cp:revision>26</cp:revision>
  <dcterms:created xsi:type="dcterms:W3CDTF">2018-09-15T16:35:41Z</dcterms:created>
  <dcterms:modified xsi:type="dcterms:W3CDTF">2020-02-16T17:21:16Z</dcterms:modified>
</cp:coreProperties>
</file>