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3"/>
  </p:notes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7" r:id="rId11"/>
    <p:sldId id="268" r:id="rId12"/>
    <p:sldId id="270" r:id="rId13"/>
    <p:sldId id="269" r:id="rId14"/>
    <p:sldId id="266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02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15" algn="l" defTabSz="91402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029" algn="l" defTabSz="91402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043" algn="l" defTabSz="91402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057" algn="l" defTabSz="91402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072" algn="l" defTabSz="91402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086" algn="l" defTabSz="91402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101" algn="l" defTabSz="91402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115" algn="l" defTabSz="91402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24" autoAdjust="0"/>
  </p:normalViewPr>
  <p:slideViewPr>
    <p:cSldViewPr>
      <p:cViewPr varScale="1">
        <p:scale>
          <a:sx n="102" d="100"/>
          <a:sy n="102" d="100"/>
        </p:scale>
        <p:origin x="26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3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07E0CE-B0CB-4AE8-9B1B-51E776F0D60A}" type="datetimeFigureOut">
              <a:rPr lang="ru-RU" smtClean="0"/>
              <a:pPr/>
              <a:t>29.01.2019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871AD-43BF-4C06-83DB-55ABCB1AEE2B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2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14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9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1" y="1371600"/>
            <a:ext cx="7851648" cy="1828800"/>
          </a:xfrm>
          <a:ln>
            <a:noFill/>
          </a:ln>
        </p:spPr>
        <p:txBody>
          <a:bodyPr vert="horz" tIns="0" rIns="18286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7"/>
            <a:ext cx="7854696" cy="1752600"/>
          </a:xfrm>
        </p:spPr>
        <p:txBody>
          <a:bodyPr lIns="0" rIns="18286"/>
          <a:lstStyle>
            <a:lvl1pPr marL="0" marR="45714" indent="0" algn="r">
              <a:buNone/>
              <a:defRPr>
                <a:solidFill>
                  <a:schemeClr val="tx1"/>
                </a:solidFill>
              </a:defRPr>
            </a:lvl1pPr>
            <a:lvl2pPr marL="457145" indent="0" algn="ctr">
              <a:buNone/>
            </a:lvl2pPr>
            <a:lvl3pPr marL="914290" indent="0" algn="ctr">
              <a:buNone/>
            </a:lvl3pPr>
            <a:lvl4pPr marL="1371435" indent="0" algn="ctr">
              <a:buNone/>
            </a:lvl4pPr>
            <a:lvl5pPr marL="1828580" indent="0" algn="ctr">
              <a:buNone/>
            </a:lvl5pPr>
            <a:lvl6pPr marL="2285725" indent="0" algn="ctr">
              <a:buNone/>
            </a:lvl6pPr>
            <a:lvl7pPr marL="2742870" indent="0" algn="ctr">
              <a:buNone/>
            </a:lvl7pPr>
            <a:lvl8pPr marL="3200014" indent="0" algn="ctr">
              <a:buNone/>
            </a:lvl8pPr>
            <a:lvl9pPr marL="3657159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A68-0952-41FB-BDB1-79C097592108}" type="datetimeFigureOut">
              <a:rPr lang="ru-RU" smtClean="0"/>
              <a:pPr/>
              <a:t>29.01.2019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6A3F-F240-4775-8538-DDD97ED9C57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A68-0952-41FB-BDB1-79C097592108}" type="datetimeFigureOut">
              <a:rPr lang="ru-RU" smtClean="0"/>
              <a:pPr/>
              <a:t>29.01.2019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6A3F-F240-4775-8538-DDD97ED9C57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A68-0952-41FB-BDB1-79C097592108}" type="datetimeFigureOut">
              <a:rPr lang="ru-RU" smtClean="0"/>
              <a:pPr/>
              <a:t>29.01.2019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6A3F-F240-4775-8538-DDD97ED9C57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A68-0952-41FB-BDB1-79C097592108}" type="datetimeFigureOut">
              <a:rPr lang="ru-RU" smtClean="0"/>
              <a:pPr/>
              <a:t>29.01.2019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6A3F-F240-4775-8538-DDD97ED9C57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14" rIns="45714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A68-0952-41FB-BDB1-79C097592108}" type="datetimeFigureOut">
              <a:rPr lang="ru-RU" smtClean="0"/>
              <a:pPr/>
              <a:t>29.01.2019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6A3F-F240-4775-8538-DDD97ED9C57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1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A68-0952-41FB-BDB1-79C097592108}" type="datetimeFigureOut">
              <a:rPr lang="ru-RU" smtClean="0"/>
              <a:pPr/>
              <a:t>29.01.2019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6A3F-F240-4775-8538-DDD97ED9C57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704088"/>
            <a:ext cx="8229600" cy="1143000"/>
          </a:xfrm>
        </p:spPr>
        <p:txBody>
          <a:bodyPr tIns="45714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14" tIns="0" rIns="45714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7" y="1859757"/>
            <a:ext cx="4041775" cy="654843"/>
          </a:xfrm>
        </p:spPr>
        <p:txBody>
          <a:bodyPr lIns="45714" tIns="0" rIns="45714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A68-0952-41FB-BDB1-79C097592108}" type="datetimeFigureOut">
              <a:rPr lang="ru-RU" smtClean="0"/>
              <a:pPr/>
              <a:t>29.01.2019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6A3F-F240-4775-8538-DDD97ED9C57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14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A68-0952-41FB-BDB1-79C097592108}" type="datetimeFigureOut">
              <a:rPr lang="ru-RU" smtClean="0"/>
              <a:pPr/>
              <a:t>29.01.2019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6A3F-F240-4775-8538-DDD97ED9C57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A68-0952-41FB-BDB1-79C097592108}" type="datetimeFigureOut">
              <a:rPr lang="ru-RU" smtClean="0"/>
              <a:pPr/>
              <a:t>29.01.2019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6A3F-F240-4775-8538-DDD97ED9C57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1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6" rIns="18286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A68-0952-41FB-BDB1-79C097592108}" type="datetimeFigureOut">
              <a:rPr lang="ru-RU" smtClean="0"/>
              <a:pPr/>
              <a:t>29.01.2019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6A3F-F240-4775-8538-DDD97ED9C57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4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14" tIns="45714" rIns="45714" bIns="45714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0" rIns="45714" bIns="45714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A68-0952-41FB-BDB1-79C097592108}" type="datetimeFigureOut">
              <a:rPr lang="ru-RU" smtClean="0"/>
              <a:pPr/>
              <a:t>29.01.2019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1A286A3F-F240-4775-8538-DDD97ED9C57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4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9" tIns="45714" rIns="91429" bIns="45714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9" tIns="45714" rIns="91429" bIns="45714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9" tIns="45714" rIns="91429" bIns="45714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2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9" tIns="45714" rIns="91429" bIns="45714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1" y="704088"/>
            <a:ext cx="8229600" cy="1143000"/>
          </a:xfrm>
          <a:prstGeom prst="rect">
            <a:avLst/>
          </a:prstGeom>
        </p:spPr>
        <p:txBody>
          <a:bodyPr vert="horz" lIns="0" tIns="45714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1" y="1935480"/>
            <a:ext cx="8229600" cy="4389120"/>
          </a:xfrm>
          <a:prstGeom prst="rect">
            <a:avLst/>
          </a:prstGeom>
        </p:spPr>
        <p:txBody>
          <a:bodyPr vert="horz" lIns="91429" tIns="45714" rIns="91429" bIns="45714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B9DA68-0952-41FB-BDB1-79C097592108}" type="datetimeFigureOut">
              <a:rPr lang="ru-RU" smtClean="0"/>
              <a:pPr/>
              <a:t>29.01.2019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286A3F-F240-4775-8538-DDD97ED9C572}" type="slidenum">
              <a:rPr lang="uk-UA" smtClean="0"/>
              <a:pPr/>
              <a:t>‹#›</a:t>
            </a:fld>
            <a:endParaRPr lang="uk-UA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287" indent="-274287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03" indent="-24685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indent="-24685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577" indent="-210287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863" indent="-210287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150" indent="-210287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008" indent="-182858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295" indent="-182858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582" indent="-182858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2"/>
            <a:ext cx="1571604" cy="584737"/>
          </a:xfrm>
          <a:prstGeom prst="rect">
            <a:avLst/>
          </a:prstGeom>
          <a:noFill/>
        </p:spPr>
        <p:txBody>
          <a:bodyPr wrap="square" lIns="91403" tIns="45701" rIns="91403" bIns="45701" rtlCol="0">
            <a:spAutoFit/>
          </a:bodyPr>
          <a:lstStyle/>
          <a:p>
            <a:r>
              <a:rPr lang="uk-UA" sz="3200" dirty="0" smtClean="0"/>
              <a:t>Тема 4.</a:t>
            </a:r>
            <a:endParaRPr lang="uk-UA" sz="3200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07245" y="357167"/>
            <a:ext cx="7329510" cy="1143000"/>
          </a:xfrm>
        </p:spPr>
        <p:txBody>
          <a:bodyPr>
            <a:noAutofit/>
          </a:bodyPr>
          <a:lstStyle/>
          <a:p>
            <a:pPr algn="ctr"/>
            <a:r>
              <a:rPr lang="uk-UA" sz="4000" b="1" u="dbl" dirty="0" smtClean="0">
                <a:solidFill>
                  <a:schemeClr val="accent4">
                    <a:lumMod val="75000"/>
                  </a:schemeClr>
                </a:solidFill>
              </a:rPr>
              <a:t>Виникнення омонімів у результаті розпаду полісемії</a:t>
            </a:r>
            <a:endParaRPr lang="uk-UA" sz="4000" b="1" u="dbl" dirty="0">
              <a:solidFill>
                <a:schemeClr val="accent4">
                  <a:lumMod val="75000"/>
                </a:schemeClr>
              </a:solidFill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0" y="1643051"/>
            <a:ext cx="9144000" cy="4686215"/>
            <a:chOff x="0" y="1643050"/>
            <a:chExt cx="9144000" cy="4686214"/>
          </a:xfrm>
        </p:grpSpPr>
        <p:grpSp>
          <p:nvGrpSpPr>
            <p:cNvPr id="25" name="Группа 24"/>
            <p:cNvGrpSpPr/>
            <p:nvPr/>
          </p:nvGrpSpPr>
          <p:grpSpPr>
            <a:xfrm>
              <a:off x="0" y="1643050"/>
              <a:ext cx="9144000" cy="2945818"/>
              <a:chOff x="0" y="1857364"/>
              <a:chExt cx="9144000" cy="2945818"/>
            </a:xfrm>
          </p:grpSpPr>
          <p:sp>
            <p:nvSpPr>
              <p:cNvPr id="16" name="Прямоугольник 15"/>
              <p:cNvSpPr/>
              <p:nvPr/>
            </p:nvSpPr>
            <p:spPr>
              <a:xfrm>
                <a:off x="3672000" y="1857364"/>
                <a:ext cx="1800000" cy="36000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uk-UA" sz="3200" i="1" dirty="0" smtClean="0"/>
                  <a:t>лист</a:t>
                </a:r>
                <a:endParaRPr lang="uk-UA" sz="3200" i="1" dirty="0"/>
              </a:p>
            </p:txBody>
          </p:sp>
          <p:sp>
            <p:nvSpPr>
              <p:cNvPr id="17" name="Скругленный прямоугольник 16"/>
              <p:cNvSpPr/>
              <p:nvPr/>
            </p:nvSpPr>
            <p:spPr>
              <a:xfrm>
                <a:off x="0" y="2571744"/>
                <a:ext cx="3600000" cy="2160000"/>
              </a:xfrm>
              <a:prstGeom prst="roundRect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‘</a:t>
                </a:r>
                <a:r>
                  <a:rPr lang="uk-UA" sz="2800" dirty="0" smtClean="0">
                    <a:solidFill>
                      <a:schemeClr val="tx1"/>
                    </a:solidFill>
                  </a:rPr>
                  <a:t>орган повітряного живлення та газообміну рослини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’</a:t>
                </a:r>
                <a:endParaRPr lang="uk-UA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Скругленный прямоугольник 17"/>
              <p:cNvSpPr/>
              <p:nvPr/>
            </p:nvSpPr>
            <p:spPr>
              <a:xfrm>
                <a:off x="5544000" y="2643182"/>
                <a:ext cx="3600000" cy="2160000"/>
              </a:xfrm>
              <a:prstGeom prst="roundRect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‘</a:t>
                </a:r>
                <a:r>
                  <a:rPr lang="uk-UA" sz="2800" dirty="0" smtClean="0">
                    <a:solidFill>
                      <a:schemeClr val="tx1"/>
                    </a:solidFill>
                  </a:rPr>
                  <a:t>тонкий щільний шматок… якого-небудь матеріалу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’</a:t>
                </a:r>
                <a:endParaRPr lang="uk-UA" sz="28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0" name="Прямая соединительная линия 19"/>
              <p:cNvCxnSpPr>
                <a:endCxn id="17" idx="0"/>
              </p:cNvCxnSpPr>
              <p:nvPr/>
            </p:nvCxnSpPr>
            <p:spPr>
              <a:xfrm rot="10800000" flipV="1">
                <a:off x="1800000" y="2214554"/>
                <a:ext cx="1843306" cy="357190"/>
              </a:xfrm>
              <a:prstGeom prst="line">
                <a:avLst/>
              </a:prstGeom>
              <a:ln w="28575">
                <a:solidFill>
                  <a:schemeClr val="accent4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>
                <a:endCxn id="18" idx="0"/>
              </p:cNvCxnSpPr>
              <p:nvPr/>
            </p:nvCxnSpPr>
            <p:spPr>
              <a:xfrm>
                <a:off x="5500694" y="2214554"/>
                <a:ext cx="1843306" cy="428628"/>
              </a:xfrm>
              <a:prstGeom prst="line">
                <a:avLst/>
              </a:prstGeom>
              <a:ln w="28575">
                <a:solidFill>
                  <a:schemeClr val="accent4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Прямоугольник 25"/>
            <p:cNvSpPr/>
            <p:nvPr/>
          </p:nvSpPr>
          <p:spPr>
            <a:xfrm>
              <a:off x="928662" y="5429264"/>
              <a:ext cx="1800000" cy="9000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3200" i="1" dirty="0" smtClean="0"/>
                <a:t>лист</a:t>
              </a:r>
              <a:r>
                <a:rPr lang="uk-UA" sz="3200" dirty="0" smtClean="0"/>
                <a:t> </a:t>
              </a:r>
            </a:p>
            <a:p>
              <a:pPr algn="ctr"/>
              <a:r>
                <a:rPr lang="uk-UA" sz="3200" dirty="0" smtClean="0"/>
                <a:t>(берези)</a:t>
              </a:r>
              <a:endParaRPr lang="uk-UA" sz="3200" dirty="0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6500826" y="5429264"/>
              <a:ext cx="1800000" cy="9000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3200" i="1" dirty="0" smtClean="0"/>
                <a:t>лист</a:t>
              </a:r>
              <a:r>
                <a:rPr lang="uk-UA" sz="3200" dirty="0" smtClean="0"/>
                <a:t> </a:t>
              </a:r>
            </a:p>
            <a:p>
              <a:pPr algn="ctr"/>
              <a:r>
                <a:rPr lang="uk-UA" sz="3200" dirty="0" smtClean="0"/>
                <a:t>(сталі)</a:t>
              </a:r>
              <a:endParaRPr lang="uk-UA" sz="3200" dirty="0"/>
            </a:p>
          </p:txBody>
        </p:sp>
        <p:cxnSp>
          <p:nvCxnSpPr>
            <p:cNvPr id="37" name="Прямая соединительная линия 36"/>
            <p:cNvCxnSpPr/>
            <p:nvPr/>
          </p:nvCxnSpPr>
          <p:spPr>
            <a:xfrm rot="5400000">
              <a:off x="1358084" y="4999842"/>
              <a:ext cx="857256" cy="1588"/>
            </a:xfrm>
            <a:prstGeom prst="line">
              <a:avLst/>
            </a:prstGeom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5400000">
              <a:off x="6930248" y="4999842"/>
              <a:ext cx="857256" cy="1588"/>
            </a:xfrm>
            <a:prstGeom prst="line">
              <a:avLst/>
            </a:prstGeom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2"/>
            <a:ext cx="1571604" cy="584737"/>
          </a:xfrm>
          <a:prstGeom prst="rect">
            <a:avLst/>
          </a:prstGeom>
          <a:noFill/>
        </p:spPr>
        <p:txBody>
          <a:bodyPr wrap="square" lIns="91403" tIns="45701" rIns="91403" bIns="45701" rtlCol="0">
            <a:spAutoFit/>
          </a:bodyPr>
          <a:lstStyle/>
          <a:p>
            <a:r>
              <a:rPr lang="uk-UA" sz="3200" dirty="0" smtClean="0"/>
              <a:t>Тема 4.</a:t>
            </a:r>
            <a:endParaRPr lang="uk-UA" sz="3200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489790"/>
          </a:xfrm>
        </p:spPr>
        <p:txBody>
          <a:bodyPr>
            <a:noAutofit/>
          </a:bodyPr>
          <a:lstStyle/>
          <a:p>
            <a:pPr algn="ctr"/>
            <a:r>
              <a:rPr lang="uk-UA" sz="3200" b="1" u="dbl" dirty="0" smtClean="0">
                <a:solidFill>
                  <a:schemeClr val="accent4">
                    <a:lumMod val="75000"/>
                  </a:schemeClr>
                </a:solidFill>
              </a:rPr>
              <a:t>Типи синонімів за значенням</a:t>
            </a:r>
            <a:endParaRPr lang="uk-UA" sz="3200" b="1" u="dbl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21" name="Содержимое 2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9806986"/>
              </p:ext>
            </p:extLst>
          </p:nvPr>
        </p:nvGraphicFramePr>
        <p:xfrm>
          <a:off x="-1" y="642918"/>
          <a:ext cx="9144001" cy="6215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603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59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3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27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55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52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4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78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167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535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99870">
                <a:tc rowSpan="2">
                  <a:txBody>
                    <a:bodyPr/>
                    <a:lstStyle/>
                    <a:p>
                      <a:pPr algn="ctr"/>
                      <a:r>
                        <a:rPr lang="uk-UA" sz="1700" b="1" dirty="0" smtClean="0"/>
                        <a:t>Назва</a:t>
                      </a:r>
                      <a:r>
                        <a:rPr lang="uk-UA" sz="1700" b="1" baseline="0" dirty="0" smtClean="0"/>
                        <a:t> типу</a:t>
                      </a:r>
                      <a:endParaRPr lang="uk-UA" sz="1700" b="1" dirty="0"/>
                    </a:p>
                  </a:txBody>
                  <a:tcPr vert="vert27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700" b="1" dirty="0" smtClean="0"/>
                        <a:t>Слово</a:t>
                      </a:r>
                      <a:endParaRPr lang="uk-UA" sz="17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700" b="1" dirty="0" err="1" smtClean="0"/>
                        <a:t>Предметно-</a:t>
                      </a:r>
                      <a:endParaRPr lang="uk-UA" sz="1700" b="1" dirty="0" smtClean="0"/>
                    </a:p>
                    <a:p>
                      <a:pPr algn="ctr"/>
                      <a:r>
                        <a:rPr lang="uk-UA" sz="1700" b="1" dirty="0" smtClean="0"/>
                        <a:t>поняттєва</a:t>
                      </a:r>
                      <a:r>
                        <a:rPr lang="uk-UA" sz="1700" b="1" baseline="0" dirty="0" smtClean="0"/>
                        <a:t> основа</a:t>
                      </a:r>
                      <a:endParaRPr lang="uk-UA" sz="1700" b="1" dirty="0"/>
                    </a:p>
                  </a:txBody>
                  <a:tcPr anchor="ctr"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uk-UA" sz="1700" b="1" dirty="0" smtClean="0"/>
                        <a:t>Диференціальні ознаки значення синонімів</a:t>
                      </a:r>
                      <a:endParaRPr lang="uk-UA" sz="17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sz="1700" b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sz="1700" b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7431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700" b="1" dirty="0" smtClean="0"/>
                        <a:t>Додаткові </a:t>
                      </a:r>
                      <a:r>
                        <a:rPr lang="uk-UA" sz="1700" b="1" dirty="0" err="1" smtClean="0"/>
                        <a:t>хараткеристики</a:t>
                      </a:r>
                      <a:r>
                        <a:rPr lang="uk-UA" sz="1700" b="1" dirty="0" smtClean="0"/>
                        <a:t> предметів, дій</a:t>
                      </a:r>
                      <a:endParaRPr lang="uk-UA" sz="17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uk-UA" sz="1700" b="1" dirty="0" smtClean="0"/>
                        <a:t>Міра ознаки</a:t>
                      </a:r>
                      <a:endParaRPr lang="uk-UA" sz="17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uk-UA" sz="1700" b="1" dirty="0" smtClean="0"/>
                        <a:t>Ступінь інтенсивності дії, стану</a:t>
                      </a:r>
                      <a:endParaRPr lang="uk-UA" sz="17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uk-UA" sz="1700" b="1" dirty="0" smtClean="0"/>
                        <a:t>Сполучуваність</a:t>
                      </a:r>
                      <a:endParaRPr lang="uk-UA" sz="17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uk-UA" sz="1700" b="1" dirty="0" smtClean="0"/>
                        <a:t>Словотворчі властивості</a:t>
                      </a:r>
                      <a:endParaRPr lang="uk-UA" sz="17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uk-UA" sz="1700" b="1" dirty="0" smtClean="0"/>
                        <a:t>Стильова віднесеність</a:t>
                      </a:r>
                      <a:endParaRPr lang="uk-UA" sz="17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uk-UA" sz="1700" b="1" dirty="0" smtClean="0"/>
                        <a:t>Експресивно-емоційне </a:t>
                      </a:r>
                      <a:r>
                        <a:rPr lang="uk-UA" sz="1700" b="1" dirty="0" err="1" smtClean="0"/>
                        <a:t>забарвл</a:t>
                      </a:r>
                      <a:r>
                        <a:rPr lang="uk-UA" sz="1700" b="1" dirty="0" smtClean="0"/>
                        <a:t>.</a:t>
                      </a:r>
                      <a:endParaRPr lang="uk-UA" sz="17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uk-UA" sz="1700" b="1" dirty="0" smtClean="0"/>
                        <a:t>Нульове </a:t>
                      </a:r>
                      <a:r>
                        <a:rPr lang="uk-UA" sz="1700" b="1" dirty="0" err="1" smtClean="0"/>
                        <a:t>семант</a:t>
                      </a:r>
                      <a:r>
                        <a:rPr lang="uk-UA" sz="1700" b="1" dirty="0" smtClean="0"/>
                        <a:t>. протиставлення</a:t>
                      </a:r>
                      <a:endParaRPr lang="uk-UA" sz="1700" b="1" dirty="0"/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318">
                <a:tc rowSpan="6">
                  <a:txBody>
                    <a:bodyPr/>
                    <a:lstStyle/>
                    <a:p>
                      <a:pPr algn="ctr"/>
                      <a:r>
                        <a:rPr lang="uk-UA" sz="1700" b="0" dirty="0" smtClean="0"/>
                        <a:t>Стилістичні (емоційні)</a:t>
                      </a:r>
                      <a:endParaRPr lang="uk-UA" sz="1700" b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b="0" i="1" dirty="0" smtClean="0"/>
                        <a:t>майбутнє</a:t>
                      </a:r>
                      <a:endParaRPr lang="uk-UA" sz="17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/>
                        <a:t>‘</a:t>
                      </a:r>
                      <a:r>
                        <a:rPr lang="uk-UA" sz="1700" b="0" dirty="0" smtClean="0"/>
                        <a:t>Час, який настане</a:t>
                      </a:r>
                      <a:r>
                        <a:rPr lang="en-US" sz="1700" b="0" dirty="0" smtClean="0"/>
                        <a:t>’</a:t>
                      </a:r>
                      <a:endParaRPr lang="uk-UA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7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7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7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7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318">
                <a:tc v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b="0" i="1" dirty="0" smtClean="0"/>
                        <a:t>грядуще</a:t>
                      </a:r>
                      <a:endParaRPr lang="uk-UA" sz="17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</a:p>
                    <a:p>
                      <a:endParaRPr lang="uk-UA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7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7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7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7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b="1" dirty="0" smtClean="0"/>
                        <a:t>+</a:t>
                      </a:r>
                      <a:endParaRPr lang="uk-UA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7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318">
                <a:tc v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b="0" i="1" dirty="0" smtClean="0"/>
                        <a:t>мати</a:t>
                      </a:r>
                      <a:endParaRPr lang="uk-UA" sz="17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‘</a:t>
                      </a:r>
                      <a:r>
                        <a:rPr kumimoji="0" lang="uk-UA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Жінка стосовно дитини</a:t>
                      </a:r>
                      <a:r>
                        <a:rPr kumimoji="0" lang="en-US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’</a:t>
                      </a:r>
                      <a:endParaRPr kumimoji="0" lang="uk-UA" sz="1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7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7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7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7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7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637">
                <a:tc v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b="0" i="1" dirty="0" smtClean="0"/>
                        <a:t>ненька</a:t>
                      </a:r>
                      <a:endParaRPr lang="uk-UA" sz="17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7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7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7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b="1" dirty="0" smtClean="0"/>
                        <a:t>+</a:t>
                      </a:r>
                      <a:endParaRPr lang="uk-UA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7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318">
                <a:tc v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b="0" i="1" dirty="0" smtClean="0"/>
                        <a:t>поет</a:t>
                      </a:r>
                      <a:endParaRPr lang="uk-UA" sz="17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/>
                        <a:t>‘</a:t>
                      </a:r>
                      <a:r>
                        <a:rPr lang="uk-UA" sz="1700" b="0" dirty="0" smtClean="0"/>
                        <a:t>Автор </a:t>
                      </a:r>
                      <a:r>
                        <a:rPr lang="uk-UA" sz="1700" b="0" dirty="0" err="1" smtClean="0"/>
                        <a:t>літерат</a:t>
                      </a:r>
                      <a:r>
                        <a:rPr lang="uk-UA" sz="1700" b="0" dirty="0" smtClean="0"/>
                        <a:t>. творів</a:t>
                      </a:r>
                      <a:r>
                        <a:rPr lang="en-US" sz="1700" b="0" dirty="0" smtClean="0"/>
                        <a:t>’</a:t>
                      </a:r>
                      <a:endParaRPr lang="uk-UA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7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7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7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7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7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9870">
                <a:tc v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b="0" i="1" dirty="0" smtClean="0"/>
                        <a:t>віршомаз</a:t>
                      </a:r>
                      <a:endParaRPr lang="uk-UA" sz="17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7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7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7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b="1" dirty="0" smtClean="0"/>
                        <a:t>+</a:t>
                      </a:r>
                      <a:endParaRPr lang="uk-UA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7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2"/>
            <a:ext cx="1571604" cy="584737"/>
          </a:xfrm>
          <a:prstGeom prst="rect">
            <a:avLst/>
          </a:prstGeom>
          <a:noFill/>
        </p:spPr>
        <p:txBody>
          <a:bodyPr wrap="square" lIns="91403" tIns="45701" rIns="91403" bIns="45701" rtlCol="0">
            <a:spAutoFit/>
          </a:bodyPr>
          <a:lstStyle/>
          <a:p>
            <a:r>
              <a:rPr lang="uk-UA" sz="3200" dirty="0" smtClean="0"/>
              <a:t>Тема 4.</a:t>
            </a:r>
            <a:endParaRPr lang="uk-UA" sz="3200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489790"/>
          </a:xfrm>
        </p:spPr>
        <p:txBody>
          <a:bodyPr>
            <a:noAutofit/>
          </a:bodyPr>
          <a:lstStyle/>
          <a:p>
            <a:pPr algn="ctr"/>
            <a:r>
              <a:rPr lang="uk-UA" sz="3200" b="1" u="dbl" dirty="0" smtClean="0">
                <a:solidFill>
                  <a:schemeClr val="accent4">
                    <a:lumMod val="75000"/>
                  </a:schemeClr>
                </a:solidFill>
              </a:rPr>
              <a:t>Типи синонімів за </a:t>
            </a:r>
            <a:r>
              <a:rPr lang="uk-UA" sz="3200" b="1" u="dbl" dirty="0" smtClean="0">
                <a:solidFill>
                  <a:schemeClr val="accent4">
                    <a:lumMod val="75000"/>
                  </a:schemeClr>
                </a:solidFill>
              </a:rPr>
              <a:t>значенням</a:t>
            </a:r>
            <a:endParaRPr lang="uk-UA" sz="3200" b="1" u="dbl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21" name="Содержимое 2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711807"/>
              </p:ext>
            </p:extLst>
          </p:nvPr>
        </p:nvGraphicFramePr>
        <p:xfrm>
          <a:off x="-1" y="642918"/>
          <a:ext cx="9144001" cy="630793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603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59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3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27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55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52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4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78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167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535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06716">
                <a:tc rowSpan="2">
                  <a:txBody>
                    <a:bodyPr/>
                    <a:lstStyle/>
                    <a:p>
                      <a:pPr algn="ctr"/>
                      <a:r>
                        <a:rPr lang="uk-UA" sz="1700" b="1" dirty="0" smtClean="0"/>
                        <a:t>Назва</a:t>
                      </a:r>
                      <a:r>
                        <a:rPr lang="uk-UA" sz="1700" b="1" baseline="0" dirty="0" smtClean="0"/>
                        <a:t> типу</a:t>
                      </a:r>
                      <a:endParaRPr lang="uk-UA" sz="1700" b="1" dirty="0"/>
                    </a:p>
                  </a:txBody>
                  <a:tcPr vert="vert27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700" b="1" dirty="0" smtClean="0"/>
                        <a:t>Слово</a:t>
                      </a:r>
                      <a:endParaRPr lang="uk-UA" sz="17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700" b="1" dirty="0" err="1" smtClean="0"/>
                        <a:t>Предметно-</a:t>
                      </a:r>
                      <a:endParaRPr lang="uk-UA" sz="1700" b="1" dirty="0" smtClean="0"/>
                    </a:p>
                    <a:p>
                      <a:pPr algn="ctr"/>
                      <a:r>
                        <a:rPr lang="uk-UA" sz="1700" b="1" dirty="0" smtClean="0"/>
                        <a:t>поняттєва</a:t>
                      </a:r>
                      <a:r>
                        <a:rPr lang="uk-UA" sz="1700" b="1" baseline="0" dirty="0" smtClean="0"/>
                        <a:t> основа</a:t>
                      </a:r>
                      <a:endParaRPr lang="uk-UA" sz="1700" b="1" dirty="0"/>
                    </a:p>
                  </a:txBody>
                  <a:tcPr anchor="ctr"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uk-UA" sz="1700" b="1" dirty="0" smtClean="0"/>
                        <a:t>Диференціальні ознаки значення синонімів</a:t>
                      </a:r>
                      <a:endParaRPr lang="uk-UA" sz="17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sz="1700" b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sz="1700" b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8897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700" b="1" dirty="0" smtClean="0"/>
                        <a:t>Додаткові </a:t>
                      </a:r>
                      <a:r>
                        <a:rPr lang="uk-UA" sz="1700" b="1" dirty="0" err="1" smtClean="0"/>
                        <a:t>хараткеристики</a:t>
                      </a:r>
                      <a:r>
                        <a:rPr lang="uk-UA" sz="1700" b="1" dirty="0" smtClean="0"/>
                        <a:t> предметів, дій</a:t>
                      </a:r>
                      <a:endParaRPr lang="uk-UA" sz="17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uk-UA" sz="1700" b="1" dirty="0" smtClean="0"/>
                        <a:t>Міра ознаки</a:t>
                      </a:r>
                      <a:endParaRPr lang="uk-UA" sz="17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uk-UA" sz="1700" b="1" dirty="0" smtClean="0"/>
                        <a:t>Ступінь інтенсивності дії, стану</a:t>
                      </a:r>
                      <a:endParaRPr lang="uk-UA" sz="17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uk-UA" sz="1700" b="1" dirty="0" smtClean="0"/>
                        <a:t>Сполучуваність</a:t>
                      </a:r>
                      <a:endParaRPr lang="uk-UA" sz="17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uk-UA" sz="1700" b="1" dirty="0" smtClean="0"/>
                        <a:t>Словотворчі властивості</a:t>
                      </a:r>
                      <a:endParaRPr lang="uk-UA" sz="17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uk-UA" sz="1700" b="1" dirty="0" smtClean="0"/>
                        <a:t>Стильова віднесеність</a:t>
                      </a:r>
                      <a:endParaRPr lang="uk-UA" sz="17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uk-UA" sz="1700" b="1" dirty="0" smtClean="0"/>
                        <a:t>Експресивно-емоційне забарвлення</a:t>
                      </a:r>
                      <a:endParaRPr lang="uk-UA" sz="17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uk-UA" sz="1700" b="1" dirty="0" smtClean="0"/>
                        <a:t>Нульове семантичне протиставлення</a:t>
                      </a:r>
                      <a:endParaRPr lang="uk-UA" sz="1700" b="1" dirty="0"/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1550">
                <a:tc rowSpan="4">
                  <a:txBody>
                    <a:bodyPr/>
                    <a:lstStyle/>
                    <a:p>
                      <a:pPr algn="ctr"/>
                      <a:r>
                        <a:rPr lang="uk-UA" sz="1800" b="0" dirty="0" smtClean="0"/>
                        <a:t>Понятійно-стилістичні</a:t>
                      </a:r>
                      <a:endParaRPr lang="uk-UA" sz="1800" b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i="1" dirty="0" smtClean="0"/>
                        <a:t>охоче</a:t>
                      </a:r>
                      <a:endParaRPr lang="uk-UA" sz="18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‘</a:t>
                      </a:r>
                      <a:r>
                        <a:rPr lang="uk-UA" sz="1800" b="0" dirty="0" smtClean="0"/>
                        <a:t>З великим бажанням</a:t>
                      </a:r>
                      <a:r>
                        <a:rPr lang="en-US" sz="1800" b="0" dirty="0" smtClean="0"/>
                        <a:t>’</a:t>
                      </a:r>
                      <a:endParaRPr lang="uk-UA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8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1550">
                <a:tc v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i="1" dirty="0" smtClean="0"/>
                        <a:t>залюбки</a:t>
                      </a:r>
                      <a:endParaRPr lang="uk-UA" sz="18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</a:p>
                    <a:p>
                      <a:endParaRPr lang="uk-UA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/>
                        <a:t>+</a:t>
                      </a:r>
                      <a:endParaRPr lang="uk-UA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/>
                        <a:t>+</a:t>
                      </a:r>
                      <a:endParaRPr lang="uk-UA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8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1550">
                <a:tc v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i="1" dirty="0" smtClean="0"/>
                        <a:t>поганий</a:t>
                      </a:r>
                      <a:endParaRPr lang="uk-UA" sz="18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‘</a:t>
                      </a: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Неприємний своїми якостями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’</a:t>
                      </a:r>
                      <a:endParaRPr kumimoji="0" lang="uk-U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8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4821">
                <a:tc v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i="1" dirty="0" smtClean="0"/>
                        <a:t>бридкий</a:t>
                      </a:r>
                      <a:endParaRPr lang="uk-UA" sz="18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/>
                        <a:t>+</a:t>
                      </a:r>
                      <a:endParaRPr lang="uk-UA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/>
                        <a:t>+</a:t>
                      </a:r>
                      <a:endParaRPr lang="uk-UA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2"/>
            <a:ext cx="1571604" cy="584737"/>
          </a:xfrm>
          <a:prstGeom prst="rect">
            <a:avLst/>
          </a:prstGeom>
          <a:noFill/>
        </p:spPr>
        <p:txBody>
          <a:bodyPr wrap="square" lIns="91403" tIns="45701" rIns="91403" bIns="45701" rtlCol="0">
            <a:spAutoFit/>
          </a:bodyPr>
          <a:lstStyle/>
          <a:p>
            <a:r>
              <a:rPr lang="uk-UA" sz="3200" dirty="0" smtClean="0"/>
              <a:t>Тема 4.</a:t>
            </a:r>
            <a:endParaRPr lang="uk-UA" sz="3200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489790"/>
          </a:xfrm>
        </p:spPr>
        <p:txBody>
          <a:bodyPr>
            <a:noAutofit/>
          </a:bodyPr>
          <a:lstStyle/>
          <a:p>
            <a:pPr algn="ctr"/>
            <a:r>
              <a:rPr lang="uk-UA" sz="3200" b="1" u="dbl" dirty="0" smtClean="0">
                <a:solidFill>
                  <a:schemeClr val="accent4">
                    <a:lumMod val="75000"/>
                  </a:schemeClr>
                </a:solidFill>
              </a:rPr>
              <a:t>Типи синонімів за </a:t>
            </a:r>
            <a:r>
              <a:rPr lang="uk-UA" sz="3200" b="1" u="dbl" dirty="0" smtClean="0">
                <a:solidFill>
                  <a:schemeClr val="accent4">
                    <a:lumMod val="75000"/>
                  </a:schemeClr>
                </a:solidFill>
              </a:rPr>
              <a:t>значенням</a:t>
            </a:r>
            <a:endParaRPr lang="uk-UA" sz="3200" b="1" u="dbl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21" name="Содержимое 2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6401867"/>
              </p:ext>
            </p:extLst>
          </p:nvPr>
        </p:nvGraphicFramePr>
        <p:xfrm>
          <a:off x="-1" y="642918"/>
          <a:ext cx="9144001" cy="6215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603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6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3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27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55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52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4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78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167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535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99870">
                <a:tc rowSpan="2">
                  <a:txBody>
                    <a:bodyPr/>
                    <a:lstStyle/>
                    <a:p>
                      <a:pPr algn="ctr"/>
                      <a:r>
                        <a:rPr lang="uk-UA" sz="1700" b="1" dirty="0" smtClean="0"/>
                        <a:t>Назва</a:t>
                      </a:r>
                      <a:r>
                        <a:rPr lang="uk-UA" sz="1700" b="1" baseline="0" dirty="0" smtClean="0"/>
                        <a:t> типу</a:t>
                      </a:r>
                      <a:endParaRPr lang="uk-UA" sz="1700" b="1" dirty="0"/>
                    </a:p>
                  </a:txBody>
                  <a:tcPr vert="vert27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700" b="1" dirty="0" smtClean="0"/>
                        <a:t>Слово</a:t>
                      </a:r>
                      <a:endParaRPr lang="uk-UA" sz="17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700" b="1" dirty="0" err="1" smtClean="0"/>
                        <a:t>Предметно-</a:t>
                      </a:r>
                      <a:endParaRPr lang="uk-UA" sz="1700" b="1" dirty="0" smtClean="0"/>
                    </a:p>
                    <a:p>
                      <a:pPr algn="ctr"/>
                      <a:r>
                        <a:rPr lang="uk-UA" sz="1700" b="1" dirty="0" smtClean="0"/>
                        <a:t>поняттєва</a:t>
                      </a:r>
                      <a:r>
                        <a:rPr lang="uk-UA" sz="1700" b="1" baseline="0" dirty="0" smtClean="0"/>
                        <a:t> основа</a:t>
                      </a:r>
                      <a:endParaRPr lang="uk-UA" sz="1700" b="1" dirty="0"/>
                    </a:p>
                  </a:txBody>
                  <a:tcPr anchor="ctr"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uk-UA" sz="1700" b="1" dirty="0" smtClean="0"/>
                        <a:t>Диференційні ознаки значення синонімів</a:t>
                      </a:r>
                      <a:endParaRPr lang="uk-UA" sz="17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sz="1700" b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sz="1700" b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7431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700" b="1" dirty="0" smtClean="0"/>
                        <a:t>Додаткові </a:t>
                      </a:r>
                      <a:r>
                        <a:rPr lang="uk-UA" sz="1700" b="1" dirty="0" err="1" smtClean="0"/>
                        <a:t>хараткеристики</a:t>
                      </a:r>
                      <a:r>
                        <a:rPr lang="uk-UA" sz="1700" b="1" dirty="0" smtClean="0"/>
                        <a:t> </a:t>
                      </a:r>
                      <a:r>
                        <a:rPr lang="uk-UA" sz="1700" b="1" dirty="0" err="1" smtClean="0"/>
                        <a:t>предм</a:t>
                      </a:r>
                      <a:r>
                        <a:rPr lang="uk-UA" sz="1700" b="1" dirty="0" smtClean="0"/>
                        <a:t>., дій</a:t>
                      </a:r>
                      <a:endParaRPr lang="uk-UA" sz="17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uk-UA" sz="1700" b="1" dirty="0" smtClean="0"/>
                        <a:t>Міра ознаки</a:t>
                      </a:r>
                      <a:endParaRPr lang="uk-UA" sz="17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uk-UA" sz="1700" b="1" dirty="0" smtClean="0"/>
                        <a:t>Ступінь інтенсивності дії, стану</a:t>
                      </a:r>
                      <a:endParaRPr lang="uk-UA" sz="17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uk-UA" sz="1700" b="1" dirty="0" smtClean="0"/>
                        <a:t>Сполучуваність</a:t>
                      </a:r>
                      <a:endParaRPr lang="uk-UA" sz="17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uk-UA" sz="1700" b="1" dirty="0" smtClean="0"/>
                        <a:t>Словотворчі властивості</a:t>
                      </a:r>
                      <a:endParaRPr lang="uk-UA" sz="17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uk-UA" sz="1700" b="1" dirty="0" smtClean="0"/>
                        <a:t>Стильова віднесеність</a:t>
                      </a:r>
                      <a:endParaRPr lang="uk-UA" sz="17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uk-UA" sz="1700" b="1" dirty="0" smtClean="0"/>
                        <a:t>Експресивно-емоційне </a:t>
                      </a:r>
                      <a:r>
                        <a:rPr lang="uk-UA" sz="1700" b="1" dirty="0" err="1" smtClean="0"/>
                        <a:t>забарвл</a:t>
                      </a:r>
                      <a:r>
                        <a:rPr lang="uk-UA" sz="1700" b="1" dirty="0" smtClean="0"/>
                        <a:t>.</a:t>
                      </a:r>
                      <a:endParaRPr lang="uk-UA" sz="17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uk-UA" sz="1700" b="1" dirty="0" smtClean="0"/>
                        <a:t>Нульове </a:t>
                      </a:r>
                      <a:r>
                        <a:rPr lang="uk-UA" sz="1700" b="1" dirty="0" err="1" smtClean="0"/>
                        <a:t>семант</a:t>
                      </a:r>
                      <a:r>
                        <a:rPr lang="uk-UA" sz="1700" b="1" dirty="0" smtClean="0"/>
                        <a:t>. протиставлення</a:t>
                      </a:r>
                      <a:endParaRPr lang="uk-UA" sz="1700" b="1" dirty="0"/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318">
                <a:tc rowSpan="6">
                  <a:txBody>
                    <a:bodyPr/>
                    <a:lstStyle/>
                    <a:p>
                      <a:pPr algn="ctr"/>
                      <a:r>
                        <a:rPr lang="uk-UA" sz="1600" b="0" dirty="0" smtClean="0"/>
                        <a:t>Функціонально-мовні</a:t>
                      </a:r>
                      <a:endParaRPr lang="uk-UA" sz="1600" b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0" i="1" dirty="0" smtClean="0"/>
                        <a:t>сміливість</a:t>
                      </a:r>
                      <a:endParaRPr lang="uk-UA" sz="16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‘</a:t>
                      </a:r>
                      <a:r>
                        <a:rPr lang="uk-UA" sz="1600" b="0" dirty="0" smtClean="0"/>
                        <a:t>Перемога в бою</a:t>
                      </a:r>
                      <a:r>
                        <a:rPr lang="en-US" sz="1600" b="0" dirty="0" smtClean="0"/>
                        <a:t>’</a:t>
                      </a:r>
                      <a:endParaRPr lang="uk-UA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318">
                <a:tc v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0" i="1" dirty="0" smtClean="0"/>
                        <a:t>звитяга</a:t>
                      </a:r>
                      <a:endParaRPr lang="uk-UA" sz="16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</a:p>
                    <a:p>
                      <a:endParaRPr lang="uk-UA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/>
                        <a:t>+</a:t>
                      </a:r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/>
                        <a:t>+</a:t>
                      </a:r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318">
                <a:tc v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0" i="1" dirty="0" smtClean="0"/>
                        <a:t>повідомлення</a:t>
                      </a:r>
                      <a:endParaRPr lang="uk-UA" sz="16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‘</a:t>
                      </a:r>
                      <a:r>
                        <a:rPr kumimoji="0" lang="uk-U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Доведення до відома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’</a:t>
                      </a:r>
                      <a:endParaRPr kumimoji="0" lang="uk-UA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637">
                <a:tc v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0" i="1" dirty="0" smtClean="0"/>
                        <a:t>інформація</a:t>
                      </a:r>
                      <a:endParaRPr lang="uk-UA" sz="16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/>
                        <a:t>+</a:t>
                      </a:r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318">
                <a:tc v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0" i="1" dirty="0" smtClean="0"/>
                        <a:t>говорити</a:t>
                      </a:r>
                      <a:endParaRPr lang="uk-UA" sz="16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‘</a:t>
                      </a:r>
                      <a:r>
                        <a:rPr lang="uk-UA" sz="1600" b="0" dirty="0" smtClean="0"/>
                        <a:t>Висловлювати думки</a:t>
                      </a:r>
                      <a:r>
                        <a:rPr lang="en-US" sz="1600" b="0" dirty="0" smtClean="0"/>
                        <a:t>’</a:t>
                      </a:r>
                      <a:endParaRPr lang="uk-UA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9870">
                <a:tc v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0" i="1" dirty="0" smtClean="0"/>
                        <a:t>балакати</a:t>
                      </a:r>
                      <a:endParaRPr lang="uk-UA" sz="16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/>
                        <a:t>+</a:t>
                      </a:r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2"/>
            <a:ext cx="1571604" cy="584737"/>
          </a:xfrm>
          <a:prstGeom prst="rect">
            <a:avLst/>
          </a:prstGeom>
          <a:noFill/>
        </p:spPr>
        <p:txBody>
          <a:bodyPr wrap="square" lIns="91403" tIns="45701" rIns="91403" bIns="45701" rtlCol="0">
            <a:spAutoFit/>
          </a:bodyPr>
          <a:lstStyle/>
          <a:p>
            <a:r>
              <a:rPr lang="uk-UA" sz="3200" dirty="0" smtClean="0"/>
              <a:t>Тема 4.</a:t>
            </a:r>
            <a:endParaRPr lang="uk-UA" sz="3200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489790"/>
          </a:xfrm>
        </p:spPr>
        <p:txBody>
          <a:bodyPr>
            <a:noAutofit/>
          </a:bodyPr>
          <a:lstStyle/>
          <a:p>
            <a:pPr algn="ctr"/>
            <a:r>
              <a:rPr lang="uk-UA" sz="3200" b="1" u="dbl" dirty="0" smtClean="0">
                <a:solidFill>
                  <a:schemeClr val="accent4">
                    <a:lumMod val="75000"/>
                  </a:schemeClr>
                </a:solidFill>
              </a:rPr>
              <a:t>Типи синонімів за </a:t>
            </a:r>
            <a:r>
              <a:rPr lang="uk-UA" sz="3200" b="1" u="dbl" dirty="0" smtClean="0">
                <a:solidFill>
                  <a:schemeClr val="accent4">
                    <a:lumMod val="75000"/>
                  </a:schemeClr>
                </a:solidFill>
              </a:rPr>
              <a:t>значенням</a:t>
            </a:r>
            <a:endParaRPr lang="uk-UA" sz="3200" b="1" u="dbl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21" name="Содержимое 2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6507532"/>
              </p:ext>
            </p:extLst>
          </p:nvPr>
        </p:nvGraphicFramePr>
        <p:xfrm>
          <a:off x="-1" y="642918"/>
          <a:ext cx="9144001" cy="621508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603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59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3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27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55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52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4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78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167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535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06716">
                <a:tc rowSpan="2">
                  <a:txBody>
                    <a:bodyPr/>
                    <a:lstStyle/>
                    <a:p>
                      <a:pPr algn="ctr"/>
                      <a:r>
                        <a:rPr lang="uk-UA" sz="1700" b="1" dirty="0" smtClean="0"/>
                        <a:t>Назва</a:t>
                      </a:r>
                      <a:r>
                        <a:rPr lang="uk-UA" sz="1700" b="1" baseline="0" dirty="0" smtClean="0"/>
                        <a:t> типу</a:t>
                      </a:r>
                      <a:endParaRPr lang="uk-UA" sz="1700" b="1" dirty="0"/>
                    </a:p>
                  </a:txBody>
                  <a:tcPr vert="vert27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700" b="1" dirty="0" smtClean="0"/>
                        <a:t>Слово</a:t>
                      </a:r>
                      <a:endParaRPr lang="uk-UA" sz="17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700" b="1" dirty="0" err="1" smtClean="0"/>
                        <a:t>Предметно-</a:t>
                      </a:r>
                      <a:endParaRPr lang="uk-UA" sz="1700" b="1" dirty="0" smtClean="0"/>
                    </a:p>
                    <a:p>
                      <a:pPr algn="ctr"/>
                      <a:r>
                        <a:rPr lang="uk-UA" sz="1700" b="1" dirty="0" smtClean="0"/>
                        <a:t>поняттєва</a:t>
                      </a:r>
                      <a:r>
                        <a:rPr lang="uk-UA" sz="1700" b="1" baseline="0" dirty="0" smtClean="0"/>
                        <a:t> основа</a:t>
                      </a:r>
                      <a:endParaRPr lang="uk-UA" sz="1700" b="1" dirty="0"/>
                    </a:p>
                  </a:txBody>
                  <a:tcPr anchor="ctr"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uk-UA" sz="1700" b="1" dirty="0" smtClean="0"/>
                        <a:t>Диференційні ознаки значення синонімів</a:t>
                      </a:r>
                      <a:endParaRPr lang="uk-UA" sz="17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sz="1700" b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sz="1700" b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8897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700" b="1" dirty="0" smtClean="0"/>
                        <a:t>Додаткові </a:t>
                      </a:r>
                      <a:r>
                        <a:rPr lang="uk-UA" sz="1700" b="1" dirty="0" err="1" smtClean="0"/>
                        <a:t>хараткеристики</a:t>
                      </a:r>
                      <a:r>
                        <a:rPr lang="uk-UA" sz="1700" b="1" dirty="0" smtClean="0"/>
                        <a:t> </a:t>
                      </a:r>
                      <a:r>
                        <a:rPr lang="uk-UA" sz="1700" b="1" dirty="0" err="1" smtClean="0"/>
                        <a:t>предм</a:t>
                      </a:r>
                      <a:r>
                        <a:rPr lang="uk-UA" sz="1700" b="1" dirty="0" smtClean="0"/>
                        <a:t>., дій</a:t>
                      </a:r>
                      <a:endParaRPr lang="uk-UA" sz="17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uk-UA" sz="1700" b="1" dirty="0" smtClean="0"/>
                        <a:t>Міра ознаки</a:t>
                      </a:r>
                      <a:endParaRPr lang="uk-UA" sz="17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uk-UA" sz="1700" b="1" dirty="0" smtClean="0"/>
                        <a:t>Ступінь інтенсивності дії, стану</a:t>
                      </a:r>
                      <a:endParaRPr lang="uk-UA" sz="17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uk-UA" sz="1700" b="1" dirty="0" smtClean="0"/>
                        <a:t>Сполучуваність</a:t>
                      </a:r>
                      <a:endParaRPr lang="uk-UA" sz="17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uk-UA" sz="1700" b="1" dirty="0" smtClean="0"/>
                        <a:t>Словотворчі властивості</a:t>
                      </a:r>
                      <a:endParaRPr lang="uk-UA" sz="17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uk-UA" sz="1700" b="1" dirty="0" smtClean="0"/>
                        <a:t>Стильова віднесеність</a:t>
                      </a:r>
                      <a:endParaRPr lang="uk-UA" sz="17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uk-UA" sz="1700" b="1" dirty="0" smtClean="0"/>
                        <a:t>Експресивно-емоційне забарвлення</a:t>
                      </a:r>
                      <a:endParaRPr lang="uk-UA" sz="17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uk-UA" sz="1700" b="1" dirty="0" smtClean="0"/>
                        <a:t>Нульове семантичне протиставлення</a:t>
                      </a:r>
                      <a:endParaRPr lang="uk-UA" sz="1700" b="1" dirty="0"/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1550">
                <a:tc rowSpan="4">
                  <a:txBody>
                    <a:bodyPr/>
                    <a:lstStyle/>
                    <a:p>
                      <a:pPr algn="ctr"/>
                      <a:r>
                        <a:rPr lang="uk-UA" sz="1800" b="0" dirty="0" smtClean="0"/>
                        <a:t>Абсолютні</a:t>
                      </a:r>
                      <a:endParaRPr lang="uk-UA" sz="1800" b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0" i="1" dirty="0" smtClean="0"/>
                        <a:t>злободенний</a:t>
                      </a:r>
                      <a:endParaRPr lang="uk-UA" sz="16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‘</a:t>
                      </a:r>
                      <a:r>
                        <a:rPr lang="uk-UA" sz="1600" b="0" dirty="0" smtClean="0"/>
                        <a:t>Цікавий для всіх тепер</a:t>
                      </a:r>
                      <a:r>
                        <a:rPr lang="en-US" sz="1600" b="0" dirty="0" smtClean="0"/>
                        <a:t>’</a:t>
                      </a:r>
                      <a:endParaRPr lang="uk-UA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1550">
                <a:tc v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0" i="1" dirty="0" smtClean="0"/>
                        <a:t>актуальний</a:t>
                      </a:r>
                      <a:endParaRPr lang="uk-UA" sz="16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</a:p>
                    <a:p>
                      <a:endParaRPr lang="uk-UA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/>
                        <a:t>+</a:t>
                      </a:r>
                      <a:endParaRPr lang="uk-UA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1550">
                <a:tc v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0" i="1" dirty="0" smtClean="0"/>
                        <a:t>іспит</a:t>
                      </a:r>
                      <a:endParaRPr lang="uk-UA" sz="16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‘</a:t>
                      </a:r>
                      <a:r>
                        <a:rPr kumimoji="0" lang="uk-U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Перевірка знань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’</a:t>
                      </a:r>
                      <a:endParaRPr kumimoji="0" lang="uk-UA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4821">
                <a:tc v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0" i="1" dirty="0" smtClean="0"/>
                        <a:t>екзамен</a:t>
                      </a:r>
                      <a:endParaRPr lang="uk-UA" sz="16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/>
                        <a:t>+</a:t>
                      </a:r>
                      <a:endParaRPr lang="uk-UA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2"/>
            <a:ext cx="1571604" cy="584737"/>
          </a:xfrm>
          <a:prstGeom prst="rect">
            <a:avLst/>
          </a:prstGeom>
          <a:noFill/>
        </p:spPr>
        <p:txBody>
          <a:bodyPr wrap="square" lIns="91403" tIns="45701" rIns="91403" bIns="45701" rtlCol="0">
            <a:spAutoFit/>
          </a:bodyPr>
          <a:lstStyle/>
          <a:p>
            <a:r>
              <a:rPr lang="uk-UA" sz="3200" dirty="0" smtClean="0"/>
              <a:t>Тема 4.</a:t>
            </a:r>
            <a:endParaRPr lang="uk-UA" sz="3200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61228"/>
          </a:xfrm>
        </p:spPr>
        <p:txBody>
          <a:bodyPr>
            <a:noAutofit/>
          </a:bodyPr>
          <a:lstStyle/>
          <a:p>
            <a:pPr algn="ctr"/>
            <a:r>
              <a:rPr lang="uk-UA" sz="3200" b="1" u="dbl" dirty="0" smtClean="0">
                <a:solidFill>
                  <a:schemeClr val="accent4">
                    <a:lumMod val="75000"/>
                  </a:schemeClr>
                </a:solidFill>
              </a:rPr>
              <a:t>Види синонімів стосовно контексту</a:t>
            </a:r>
            <a:endParaRPr lang="uk-UA" sz="3200" b="1" u="dbl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0359588"/>
              </p:ext>
            </p:extLst>
          </p:nvPr>
        </p:nvGraphicFramePr>
        <p:xfrm>
          <a:off x="2" y="1071545"/>
          <a:ext cx="9143998" cy="5572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5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338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26273">
                <a:tc>
                  <a:txBody>
                    <a:bodyPr/>
                    <a:lstStyle/>
                    <a:p>
                      <a:pPr algn="ctr"/>
                      <a:r>
                        <a:rPr lang="uk-UA" sz="2400" u="sng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Словникові </a:t>
                      </a:r>
                    </a:p>
                    <a:p>
                      <a:pPr algn="ctr"/>
                      <a:r>
                        <a:rPr lang="uk-UA" sz="2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(вільні, постійні)</a:t>
                      </a:r>
                      <a:endParaRPr lang="uk-UA" sz="24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240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Контекстуальні</a:t>
                      </a:r>
                      <a:endParaRPr lang="uk-UA" sz="24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2105">
                <a:tc>
                  <a:txBody>
                    <a:bodyPr/>
                    <a:lstStyle/>
                    <a:p>
                      <a:pPr algn="ctr"/>
                      <a:r>
                        <a:rPr lang="uk-UA" sz="2300" b="1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старий</a:t>
                      </a:r>
                      <a:r>
                        <a:rPr lang="uk-UA" sz="23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, давній, </a:t>
                      </a:r>
                      <a:r>
                        <a:rPr lang="uk-UA" sz="2300" b="1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стародавній</a:t>
                      </a:r>
                      <a:r>
                        <a:rPr lang="uk-UA" sz="23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,</a:t>
                      </a:r>
                    </a:p>
                    <a:p>
                      <a:pPr algn="ctr"/>
                      <a:r>
                        <a:rPr lang="uk-UA" sz="23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древній</a:t>
                      </a:r>
                      <a:endParaRPr lang="uk-UA" sz="2300" i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3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+</a:t>
                      </a:r>
                      <a:endParaRPr lang="uk-UA" sz="23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2300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сивий: </a:t>
                      </a:r>
                    </a:p>
                    <a:p>
                      <a:pPr algn="r"/>
                      <a:r>
                        <a:rPr lang="en-US" sz="2300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‘</a:t>
                      </a:r>
                      <a:r>
                        <a:rPr lang="uk-UA" sz="2300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Ще </a:t>
                      </a:r>
                      <a:r>
                        <a:rPr lang="uk-UA" sz="2300" i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пам’ята</a:t>
                      </a:r>
                      <a:r>
                        <a:rPr lang="uk-UA" sz="2300" i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донині </a:t>
                      </a:r>
                      <a:r>
                        <a:rPr lang="uk-UA" sz="2300" b="1" i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сивий</a:t>
                      </a:r>
                      <a:r>
                        <a:rPr lang="uk-UA" sz="2300" i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 Львів </a:t>
                      </a:r>
                    </a:p>
                    <a:p>
                      <a:pPr algn="r"/>
                      <a:r>
                        <a:rPr lang="uk-UA" sz="2300" i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Рядки  друкованих уперше літер</a:t>
                      </a:r>
                      <a:r>
                        <a:rPr lang="en-US" sz="2300" i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.’</a:t>
                      </a:r>
                    </a:p>
                    <a:p>
                      <a:pPr algn="r"/>
                      <a:r>
                        <a:rPr lang="en-US" sz="2300" i="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uk-UA" sz="2300" i="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Д. Павличко</a:t>
                      </a:r>
                      <a:r>
                        <a:rPr lang="en-US" sz="2300" i="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)</a:t>
                      </a:r>
                      <a:endParaRPr lang="uk-UA" sz="2300" i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3787">
                <a:tc>
                  <a:txBody>
                    <a:bodyPr/>
                    <a:lstStyle/>
                    <a:p>
                      <a:pPr algn="ctr"/>
                      <a:r>
                        <a:rPr lang="uk-UA" sz="2300" b="1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веселий</a:t>
                      </a:r>
                      <a:r>
                        <a:rPr lang="uk-UA" sz="23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, радісний</a:t>
                      </a:r>
                      <a:endParaRPr lang="uk-UA" sz="2300" i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3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+</a:t>
                      </a:r>
                      <a:endParaRPr lang="uk-UA" sz="23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2300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весняний:</a:t>
                      </a:r>
                    </a:p>
                    <a:p>
                      <a:pPr algn="r"/>
                      <a:r>
                        <a:rPr lang="en-US" sz="2300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‘</a:t>
                      </a:r>
                      <a:r>
                        <a:rPr lang="uk-UA" sz="2300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Які круг мене молоді обличчя,</a:t>
                      </a:r>
                      <a:endParaRPr lang="uk-UA" sz="2300" i="1" baseline="0" dirty="0" smtClean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pPr algn="r"/>
                      <a:r>
                        <a:rPr lang="uk-UA" sz="2300" i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Які круг мене </a:t>
                      </a:r>
                      <a:r>
                        <a:rPr lang="uk-UA" sz="2300" b="1" i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весняні</a:t>
                      </a:r>
                      <a:r>
                        <a:rPr lang="uk-UA" sz="2300" i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слова!</a:t>
                      </a:r>
                      <a:r>
                        <a:rPr lang="en-US" sz="2300" i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.’</a:t>
                      </a:r>
                    </a:p>
                    <a:p>
                      <a:pPr algn="r"/>
                      <a:r>
                        <a:rPr lang="en-US" sz="2300" i="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uk-UA" sz="2300" i="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М. Рильський</a:t>
                      </a:r>
                      <a:r>
                        <a:rPr lang="en-US" sz="2300" i="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)</a:t>
                      </a:r>
                      <a:endParaRPr lang="uk-UA" sz="2300" i="0" dirty="0" smtClean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endParaRPr lang="uk-UA" sz="2100" i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2"/>
            <a:ext cx="1571604" cy="584737"/>
          </a:xfrm>
          <a:prstGeom prst="rect">
            <a:avLst/>
          </a:prstGeom>
          <a:noFill/>
        </p:spPr>
        <p:txBody>
          <a:bodyPr wrap="square" lIns="91403" tIns="45701" rIns="91403" bIns="45701" rtlCol="0">
            <a:spAutoFit/>
          </a:bodyPr>
          <a:lstStyle/>
          <a:p>
            <a:r>
              <a:rPr lang="uk-UA" sz="3200" dirty="0" smtClean="0"/>
              <a:t>Тема 4.</a:t>
            </a:r>
            <a:endParaRPr lang="uk-UA" sz="3200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561228"/>
          </a:xfrm>
        </p:spPr>
        <p:txBody>
          <a:bodyPr>
            <a:noAutofit/>
          </a:bodyPr>
          <a:lstStyle/>
          <a:p>
            <a:pPr algn="ctr"/>
            <a:r>
              <a:rPr lang="uk-UA" sz="3200" b="1" u="dbl" dirty="0" smtClean="0">
                <a:solidFill>
                  <a:schemeClr val="accent4">
                    <a:lumMod val="75000"/>
                  </a:schemeClr>
                </a:solidFill>
              </a:rPr>
              <a:t>Різновиди контекстуальних  синонімів</a:t>
            </a:r>
            <a:endParaRPr lang="uk-UA" sz="3200" b="1" u="dbl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2923153"/>
              </p:ext>
            </p:extLst>
          </p:nvPr>
        </p:nvGraphicFramePr>
        <p:xfrm>
          <a:off x="214282" y="1214422"/>
          <a:ext cx="8715404" cy="4879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77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10552">
                <a:tc>
                  <a:txBody>
                    <a:bodyPr/>
                    <a:lstStyle/>
                    <a:p>
                      <a:pPr algn="ctr"/>
                      <a:r>
                        <a:rPr lang="uk-UA" sz="2700" u="sng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Перифрази</a:t>
                      </a:r>
                    </a:p>
                    <a:p>
                      <a:pPr algn="ctr"/>
                      <a:r>
                        <a:rPr lang="uk-UA" sz="27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(метафорично-образні найменування)</a:t>
                      </a:r>
                      <a:endParaRPr lang="uk-UA" sz="27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700" dirty="0" smtClean="0">
                          <a:solidFill>
                            <a:srgbClr val="9900CC"/>
                          </a:solidFill>
                        </a:rPr>
                        <a:t>Евфемізми</a:t>
                      </a:r>
                    </a:p>
                    <a:p>
                      <a:pPr algn="ctr"/>
                      <a:r>
                        <a:rPr lang="uk-UA" sz="2700" dirty="0" smtClean="0">
                          <a:solidFill>
                            <a:srgbClr val="9900CC"/>
                          </a:solidFill>
                        </a:rPr>
                        <a:t>(непрямі, ввічливі або</a:t>
                      </a:r>
                      <a:r>
                        <a:rPr lang="uk-UA" sz="2700" baseline="0" dirty="0" smtClean="0">
                          <a:solidFill>
                            <a:srgbClr val="9900CC"/>
                          </a:solidFill>
                        </a:rPr>
                        <a:t> пом'якшені найменування </a:t>
                      </a:r>
                      <a:r>
                        <a:rPr lang="uk-UA" sz="2700" dirty="0" smtClean="0">
                          <a:solidFill>
                            <a:srgbClr val="9900CC"/>
                          </a:solidFill>
                        </a:rPr>
                        <a:t>)</a:t>
                      </a:r>
                      <a:endParaRPr lang="uk-UA" sz="2700" dirty="0">
                        <a:solidFill>
                          <a:srgbClr val="9900CC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724">
                <a:tc>
                  <a:txBody>
                    <a:bodyPr/>
                    <a:lstStyle/>
                    <a:p>
                      <a:pPr algn="ctr"/>
                      <a:r>
                        <a:rPr lang="uk-UA" sz="25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біле золото </a:t>
                      </a:r>
                      <a:r>
                        <a:rPr lang="uk-UA" sz="25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– </a:t>
                      </a:r>
                      <a:r>
                        <a:rPr lang="uk-UA" sz="2500" b="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бавовна </a:t>
                      </a:r>
                      <a:endParaRPr lang="uk-UA" sz="2500" b="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500" b="1" i="1" dirty="0" smtClean="0">
                          <a:solidFill>
                            <a:srgbClr val="9900CC"/>
                          </a:solidFill>
                        </a:rPr>
                        <a:t>поважного віку </a:t>
                      </a:r>
                      <a:r>
                        <a:rPr lang="uk-UA" sz="2500" i="1" dirty="0" smtClean="0">
                          <a:solidFill>
                            <a:srgbClr val="9900CC"/>
                          </a:solidFill>
                        </a:rPr>
                        <a:t>– </a:t>
                      </a:r>
                      <a:r>
                        <a:rPr lang="uk-UA" sz="2500" b="0" i="1" dirty="0" smtClean="0">
                          <a:solidFill>
                            <a:srgbClr val="9900CC"/>
                          </a:solidFill>
                        </a:rPr>
                        <a:t>старий</a:t>
                      </a:r>
                      <a:endParaRPr lang="uk-UA" sz="2500" b="0" i="1" dirty="0">
                        <a:solidFill>
                          <a:srgbClr val="9900CC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5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цар звірів </a:t>
                      </a:r>
                      <a:r>
                        <a:rPr lang="uk-UA" sz="25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– </a:t>
                      </a:r>
                      <a:r>
                        <a:rPr lang="uk-UA" sz="2500" b="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лев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500" b="1" i="1" dirty="0" smtClean="0">
                          <a:solidFill>
                            <a:srgbClr val="9900CC"/>
                          </a:solidFill>
                        </a:rPr>
                        <a:t>навіки спочити </a:t>
                      </a:r>
                      <a:r>
                        <a:rPr lang="uk-UA" sz="2500" i="1" dirty="0" smtClean="0">
                          <a:solidFill>
                            <a:srgbClr val="9900CC"/>
                          </a:solidFill>
                        </a:rPr>
                        <a:t>– </a:t>
                      </a:r>
                      <a:r>
                        <a:rPr lang="uk-UA" sz="2500" b="0" i="1" dirty="0" smtClean="0">
                          <a:solidFill>
                            <a:srgbClr val="9900CC"/>
                          </a:solidFill>
                        </a:rPr>
                        <a:t>померти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4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5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жовтий диявол </a:t>
                      </a:r>
                      <a:r>
                        <a:rPr lang="uk-UA" sz="25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– </a:t>
                      </a:r>
                      <a:r>
                        <a:rPr lang="uk-UA" sz="2500" b="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золото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500" b="1" i="1" dirty="0" smtClean="0">
                          <a:solidFill>
                            <a:srgbClr val="9900CC"/>
                          </a:solidFill>
                        </a:rPr>
                        <a:t>лихий, нечистий </a:t>
                      </a:r>
                      <a:r>
                        <a:rPr lang="uk-UA" sz="2500" i="1" dirty="0" smtClean="0">
                          <a:solidFill>
                            <a:srgbClr val="9900CC"/>
                          </a:solidFill>
                        </a:rPr>
                        <a:t>– </a:t>
                      </a:r>
                      <a:r>
                        <a:rPr lang="uk-UA" sz="2500" b="0" i="1" dirty="0" smtClean="0">
                          <a:solidFill>
                            <a:srgbClr val="9900CC"/>
                          </a:solidFill>
                        </a:rPr>
                        <a:t>чорт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9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5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коричнева чума </a:t>
                      </a:r>
                      <a:r>
                        <a:rPr lang="uk-UA" sz="25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– </a:t>
                      </a:r>
                      <a:r>
                        <a:rPr lang="uk-UA" sz="2500" b="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фашизм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500" b="1" i="1" dirty="0" smtClean="0">
                          <a:solidFill>
                            <a:srgbClr val="9900CC"/>
                          </a:solidFill>
                        </a:rPr>
                        <a:t>розминатися з правдою </a:t>
                      </a:r>
                      <a:r>
                        <a:rPr lang="uk-UA" sz="2500" i="1" dirty="0" smtClean="0">
                          <a:solidFill>
                            <a:srgbClr val="9900CC"/>
                          </a:solidFill>
                        </a:rPr>
                        <a:t>– </a:t>
                      </a:r>
                      <a:r>
                        <a:rPr lang="uk-UA" sz="2500" b="0" i="1" dirty="0" smtClean="0">
                          <a:solidFill>
                            <a:srgbClr val="9900CC"/>
                          </a:solidFill>
                        </a:rPr>
                        <a:t>брехати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01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5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великий</a:t>
                      </a:r>
                      <a:r>
                        <a:rPr lang="uk-UA" sz="2500" b="1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Каменяр</a:t>
                      </a:r>
                      <a:r>
                        <a:rPr lang="uk-UA" sz="25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uk-UA" sz="25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– </a:t>
                      </a:r>
                      <a:r>
                        <a:rPr lang="uk-UA" sz="2500" b="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І.Франко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500" b="1" i="1" dirty="0" smtClean="0">
                          <a:solidFill>
                            <a:srgbClr val="9900CC"/>
                          </a:solidFill>
                        </a:rPr>
                        <a:t>нерозумний</a:t>
                      </a:r>
                      <a:r>
                        <a:rPr lang="uk-UA" sz="2500" b="1" i="1" baseline="0" dirty="0" smtClean="0">
                          <a:solidFill>
                            <a:srgbClr val="9900CC"/>
                          </a:solidFill>
                        </a:rPr>
                        <a:t> </a:t>
                      </a:r>
                      <a:r>
                        <a:rPr lang="uk-UA" sz="2500" i="1" dirty="0" smtClean="0">
                          <a:solidFill>
                            <a:srgbClr val="9900CC"/>
                          </a:solidFill>
                        </a:rPr>
                        <a:t>– </a:t>
                      </a:r>
                      <a:r>
                        <a:rPr lang="uk-UA" sz="2500" b="0" i="1" dirty="0" smtClean="0">
                          <a:solidFill>
                            <a:srgbClr val="9900CC"/>
                          </a:solidFill>
                        </a:rPr>
                        <a:t>дурний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2"/>
            <a:ext cx="1571604" cy="584737"/>
          </a:xfrm>
          <a:prstGeom prst="rect">
            <a:avLst/>
          </a:prstGeom>
          <a:noFill/>
        </p:spPr>
        <p:txBody>
          <a:bodyPr wrap="square" lIns="91403" tIns="45701" rIns="91403" bIns="45701" rtlCol="0">
            <a:spAutoFit/>
          </a:bodyPr>
          <a:lstStyle/>
          <a:p>
            <a:r>
              <a:rPr lang="uk-UA" sz="3200" dirty="0" smtClean="0"/>
              <a:t>Тема 4.</a:t>
            </a:r>
            <a:endParaRPr lang="uk-UA" sz="3200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14400" y="214290"/>
            <a:ext cx="8229600" cy="704104"/>
          </a:xfrm>
        </p:spPr>
        <p:txBody>
          <a:bodyPr>
            <a:noAutofit/>
          </a:bodyPr>
          <a:lstStyle/>
          <a:p>
            <a:pPr algn="ctr"/>
            <a:r>
              <a:rPr lang="uk-UA" sz="3000" b="1" u="dbl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uk-UA" sz="3000" b="1" u="dbl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uk-UA" sz="3000" b="1" u="dbl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uk-UA" sz="3000" b="1" u="dbl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uk-UA" sz="3000" b="1" u="dbl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uk-UA" sz="3000" b="1" u="dbl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uk-UA" sz="3000" b="1" u="dbl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uk-UA" sz="3000" b="1" u="dbl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uk-UA" sz="3000" b="1" u="dbl" dirty="0" smtClean="0">
                <a:solidFill>
                  <a:schemeClr val="accent4">
                    <a:lumMod val="75000"/>
                  </a:schemeClr>
                </a:solidFill>
              </a:rPr>
              <a:t>Шляхи збагачення лексичної синоніміки в українській мові</a:t>
            </a:r>
            <a:endParaRPr lang="uk-UA" sz="3000" b="1" u="dbl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8713075"/>
              </p:ext>
            </p:extLst>
          </p:nvPr>
        </p:nvGraphicFramePr>
        <p:xfrm>
          <a:off x="214282" y="1071546"/>
          <a:ext cx="8715436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1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536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uk-UA" sz="2000" dirty="0" smtClean="0"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lang="uk-UA" sz="2000" b="1" dirty="0" smtClean="0">
                          <a:solidFill>
                            <a:schemeClr val="tx1"/>
                          </a:solidFill>
                        </a:rPr>
                        <a:t>Творення</a:t>
                      </a:r>
                      <a:r>
                        <a:rPr lang="uk-UA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нових слів на національній основі: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uk-UA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i="1" dirty="0" smtClean="0"/>
                        <a:t>перемогти</a:t>
                      </a:r>
                      <a:r>
                        <a:rPr lang="uk-UA" sz="2000" i="1" dirty="0" smtClean="0"/>
                        <a:t>, перебороти,</a:t>
                      </a:r>
                      <a:r>
                        <a:rPr lang="uk-UA" sz="2000" i="1" baseline="0" dirty="0" smtClean="0"/>
                        <a:t> здолати, подужати;</a:t>
                      </a:r>
                      <a:endParaRPr lang="uk-UA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uk-UA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i="1" dirty="0" smtClean="0"/>
                        <a:t>безсумнівний</a:t>
                      </a:r>
                      <a:r>
                        <a:rPr lang="uk-UA" sz="2000" i="1" dirty="0" smtClean="0"/>
                        <a:t>, незаперечний, безперечний;</a:t>
                      </a:r>
                      <a:endParaRPr lang="uk-UA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uk-UA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i="1" dirty="0" smtClean="0"/>
                        <a:t>небосхил</a:t>
                      </a:r>
                      <a:r>
                        <a:rPr lang="uk-UA" sz="2000" i="1" dirty="0" smtClean="0"/>
                        <a:t>, небозвід </a:t>
                      </a:r>
                      <a:r>
                        <a:rPr lang="uk-UA" sz="2000" i="0" dirty="0" smtClean="0"/>
                        <a:t>та ін.</a:t>
                      </a:r>
                      <a:endParaRPr lang="uk-UA" sz="2000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uk-UA" sz="2000" dirty="0" smtClean="0"/>
                        <a:t>2. </a:t>
                      </a:r>
                      <a:r>
                        <a:rPr lang="uk-UA" sz="2000" b="1" dirty="0" smtClean="0"/>
                        <a:t>Запозичення</a:t>
                      </a:r>
                      <a:r>
                        <a:rPr lang="uk-UA" sz="2000" b="0" baseline="0" dirty="0" smtClean="0"/>
                        <a:t> іншомовних слів:</a:t>
                      </a:r>
                      <a:endParaRPr lang="uk-UA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uk-UA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i="1" dirty="0" smtClean="0"/>
                        <a:t>рідкісний</a:t>
                      </a:r>
                      <a:r>
                        <a:rPr lang="uk-UA" sz="2000" i="1" dirty="0" smtClean="0"/>
                        <a:t>, унікальний, раритетний;</a:t>
                      </a:r>
                      <a:endParaRPr lang="uk-UA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uk-UA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i="1" dirty="0" smtClean="0"/>
                        <a:t>несправжній</a:t>
                      </a:r>
                      <a:r>
                        <a:rPr lang="uk-UA" sz="2000" i="1" dirty="0" smtClean="0"/>
                        <a:t>, фальшивий.</a:t>
                      </a:r>
                      <a:endParaRPr lang="uk-UA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uk-UA" sz="2000" b="0" dirty="0" smtClean="0"/>
                        <a:t>3.</a:t>
                      </a:r>
                      <a:r>
                        <a:rPr lang="uk-UA" sz="2000" b="0" baseline="0" dirty="0" smtClean="0"/>
                        <a:t> Вживання розмовно-просторічних та діалектних слів:</a:t>
                      </a:r>
                      <a:endParaRPr lang="uk-UA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uk-UA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i="1" dirty="0" smtClean="0"/>
                        <a:t>підбурювати</a:t>
                      </a:r>
                      <a:r>
                        <a:rPr lang="uk-UA" sz="2000" i="1" dirty="0" smtClean="0"/>
                        <a:t>, мутити, баламутити;</a:t>
                      </a:r>
                      <a:endParaRPr lang="uk-UA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uk-UA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i="1" dirty="0" smtClean="0"/>
                        <a:t>дрімати</a:t>
                      </a:r>
                      <a:r>
                        <a:rPr lang="uk-UA" sz="2000" i="1" dirty="0" smtClean="0"/>
                        <a:t>, куняти.</a:t>
                      </a:r>
                      <a:endParaRPr lang="uk-UA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uk-UA" sz="2000" dirty="0" smtClean="0"/>
                        <a:t>4. Розвиток багатозначності слів:</a:t>
                      </a:r>
                      <a:endParaRPr lang="uk-UA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uk-UA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i="1" dirty="0" smtClean="0"/>
                        <a:t>ревний, запопадливий, невтомний;</a:t>
                      </a:r>
                      <a:endParaRPr lang="uk-UA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2000" b="1" i="1" dirty="0" smtClean="0"/>
                        <a:t>пильний</a:t>
                      </a:r>
                      <a:endParaRPr lang="uk-UA" sz="20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i="1" dirty="0" smtClean="0"/>
                        <a:t>настійний, пекучий, нагальний;</a:t>
                      </a:r>
                      <a:endParaRPr lang="uk-UA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uk-UA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i="1" dirty="0" smtClean="0"/>
                        <a:t>старанний, дбайливий, ретельний.</a:t>
                      </a:r>
                      <a:endParaRPr lang="uk-UA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pSp>
        <p:nvGrpSpPr>
          <p:cNvPr id="18" name="Группа 17"/>
          <p:cNvGrpSpPr/>
          <p:nvPr/>
        </p:nvGrpSpPr>
        <p:grpSpPr>
          <a:xfrm>
            <a:off x="1357290" y="5643578"/>
            <a:ext cx="285752" cy="714380"/>
            <a:chOff x="1357290" y="5643578"/>
            <a:chExt cx="285752" cy="714380"/>
          </a:xfrm>
        </p:grpSpPr>
        <p:cxnSp>
          <p:nvCxnSpPr>
            <p:cNvPr id="9" name="Прямая со стрелкой 8"/>
            <p:cNvCxnSpPr/>
            <p:nvPr/>
          </p:nvCxnSpPr>
          <p:spPr>
            <a:xfrm rot="5400000" flipH="1" flipV="1">
              <a:off x="1321571" y="5679297"/>
              <a:ext cx="357190" cy="2857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 rot="16200000" flipH="1">
              <a:off x="1321571" y="6036487"/>
              <a:ext cx="357190" cy="2857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 flipV="1">
              <a:off x="1357290" y="6000768"/>
              <a:ext cx="285752" cy="95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2"/>
            <a:ext cx="1571604" cy="584737"/>
          </a:xfrm>
          <a:prstGeom prst="rect">
            <a:avLst/>
          </a:prstGeom>
          <a:noFill/>
        </p:spPr>
        <p:txBody>
          <a:bodyPr wrap="square" lIns="91403" tIns="45701" rIns="91403" bIns="45701" rtlCol="0">
            <a:spAutoFit/>
          </a:bodyPr>
          <a:lstStyle/>
          <a:p>
            <a:r>
              <a:rPr lang="uk-UA" sz="3200" dirty="0" smtClean="0"/>
              <a:t>Тема 4.</a:t>
            </a:r>
            <a:endParaRPr lang="uk-UA" sz="3200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561228"/>
          </a:xfrm>
        </p:spPr>
        <p:txBody>
          <a:bodyPr>
            <a:noAutofit/>
          </a:bodyPr>
          <a:lstStyle/>
          <a:p>
            <a:pPr algn="ctr"/>
            <a:r>
              <a:rPr lang="uk-UA" sz="3200" b="1" u="dbl" dirty="0" smtClean="0">
                <a:solidFill>
                  <a:schemeClr val="accent4">
                    <a:lumMod val="75000"/>
                  </a:schemeClr>
                </a:solidFill>
              </a:rPr>
              <a:t>Групи слів, що не належать до синонімів</a:t>
            </a:r>
            <a:endParaRPr lang="uk-UA" sz="3200" b="1" u="dbl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2386040"/>
              </p:ext>
            </p:extLst>
          </p:nvPr>
        </p:nvGraphicFramePr>
        <p:xfrm>
          <a:off x="0" y="642918"/>
          <a:ext cx="91440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15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just"/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1. Слова, що називають </a:t>
                      </a:r>
                      <a:r>
                        <a:rPr lang="uk-UA" sz="2000" b="1" dirty="0" smtClean="0">
                          <a:solidFill>
                            <a:schemeClr val="tx1"/>
                          </a:solidFill>
                        </a:rPr>
                        <a:t>різні поняття </a:t>
                      </a:r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з однією</a:t>
                      </a:r>
                      <a:r>
                        <a:rPr lang="uk-UA" sz="2000" b="0" baseline="0" dirty="0" smtClean="0">
                          <a:solidFill>
                            <a:schemeClr val="tx1"/>
                          </a:solidFill>
                        </a:rPr>
                        <a:t> більш-менш широкою темою: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uk-UA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i="1" dirty="0" smtClean="0"/>
                        <a:t>рух – </a:t>
                      </a:r>
                      <a:r>
                        <a:rPr lang="uk-UA" sz="2000" b="0" i="1" dirty="0" smtClean="0"/>
                        <a:t>їзда, ходьба, плавання… </a:t>
                      </a:r>
                      <a:endParaRPr lang="uk-UA" sz="2000" i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uk-UA" sz="2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i="1" dirty="0" smtClean="0"/>
                        <a:t>почуття </a:t>
                      </a:r>
                      <a:r>
                        <a:rPr lang="uk-UA" sz="2000" b="0" i="0" dirty="0" smtClean="0"/>
                        <a:t>– </a:t>
                      </a:r>
                      <a:r>
                        <a:rPr lang="uk-UA" sz="2000" b="0" i="1" dirty="0" smtClean="0"/>
                        <a:t>радість</a:t>
                      </a:r>
                      <a:r>
                        <a:rPr lang="uk-UA" sz="2000" i="1" dirty="0" smtClean="0"/>
                        <a:t>, задоволення, втіха;</a:t>
                      </a:r>
                      <a:endParaRPr lang="uk-UA" sz="2000" i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uk-UA" sz="2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1071563" algn="l"/>
                        </a:tabLst>
                      </a:pPr>
                      <a:r>
                        <a:rPr lang="uk-UA" sz="2000" i="1" dirty="0" smtClean="0"/>
                        <a:t>                        печаль,</a:t>
                      </a:r>
                      <a:r>
                        <a:rPr lang="uk-UA" sz="2000" i="1" baseline="0" dirty="0" smtClean="0"/>
                        <a:t> нудьга, невдоволення..</a:t>
                      </a:r>
                      <a:r>
                        <a:rPr lang="uk-UA" sz="2000" i="1" dirty="0" smtClean="0"/>
                        <a:t>.</a:t>
                      </a:r>
                      <a:endParaRPr lang="uk-UA" sz="2000" i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uk-UA" sz="2000" dirty="0" smtClean="0"/>
                        <a:t>2. </a:t>
                      </a:r>
                      <a:r>
                        <a:rPr lang="uk-UA" sz="2000" b="0" dirty="0" smtClean="0"/>
                        <a:t>Слова, що позначають </a:t>
                      </a:r>
                      <a:r>
                        <a:rPr lang="uk-UA" sz="2000" b="1" dirty="0" smtClean="0"/>
                        <a:t>видові та родові </a:t>
                      </a:r>
                      <a:r>
                        <a:rPr lang="uk-UA" sz="2000" b="0" dirty="0" smtClean="0"/>
                        <a:t>назви</a:t>
                      </a:r>
                      <a:r>
                        <a:rPr lang="uk-UA" sz="2000" b="0" baseline="0" dirty="0" smtClean="0"/>
                        <a:t>:</a:t>
                      </a:r>
                      <a:endParaRPr lang="uk-UA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uk-UA" sz="2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i="1" dirty="0" smtClean="0"/>
                        <a:t>дерево</a:t>
                      </a:r>
                      <a:r>
                        <a:rPr lang="uk-UA" sz="2000" i="1" baseline="0" dirty="0" smtClean="0"/>
                        <a:t> </a:t>
                      </a:r>
                      <a:r>
                        <a:rPr lang="uk-UA" sz="2000" i="0" baseline="0" dirty="0" smtClean="0"/>
                        <a:t>та</a:t>
                      </a:r>
                      <a:r>
                        <a:rPr lang="uk-UA" sz="2000" i="1" baseline="0" dirty="0" smtClean="0"/>
                        <a:t> сосна…</a:t>
                      </a:r>
                      <a:endParaRPr lang="uk-UA" sz="2000" i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2080">
                <a:tc rowSpan="3">
                  <a:txBody>
                    <a:bodyPr/>
                    <a:lstStyle/>
                    <a:p>
                      <a:endParaRPr lang="uk-UA" sz="2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i="1" dirty="0" smtClean="0"/>
                        <a:t>водойма </a:t>
                      </a:r>
                      <a:r>
                        <a:rPr lang="uk-UA" sz="2000" i="0" dirty="0" smtClean="0"/>
                        <a:t>й</a:t>
                      </a:r>
                      <a:r>
                        <a:rPr lang="uk-UA" sz="2000" i="1" baseline="0" dirty="0" smtClean="0"/>
                        <a:t> озеро…</a:t>
                      </a:r>
                      <a:endParaRPr lang="uk-UA" sz="2000" i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16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i="1" dirty="0" smtClean="0"/>
                        <a:t>людина </a:t>
                      </a:r>
                      <a:r>
                        <a:rPr lang="uk-UA" sz="2000" i="0" dirty="0" smtClean="0"/>
                        <a:t>й</a:t>
                      </a:r>
                      <a:r>
                        <a:rPr lang="uk-UA" sz="2000" i="1" dirty="0" smtClean="0"/>
                        <a:t> дівчина…</a:t>
                      </a:r>
                      <a:endParaRPr lang="uk-UA" sz="2000" i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208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i="0" dirty="0" smtClean="0"/>
                        <a:t>та ін.</a:t>
                      </a:r>
                      <a:endParaRPr lang="uk-UA" sz="2000" i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uk-UA" sz="2000" b="0" dirty="0" smtClean="0"/>
                        <a:t>3.</a:t>
                      </a:r>
                      <a:r>
                        <a:rPr lang="uk-UA" sz="2000" b="0" baseline="0" dirty="0" smtClean="0"/>
                        <a:t> Різні </a:t>
                      </a:r>
                      <a:r>
                        <a:rPr lang="uk-UA" sz="2000" b="1" baseline="0" dirty="0" smtClean="0"/>
                        <a:t>видові назви</a:t>
                      </a:r>
                      <a:r>
                        <a:rPr lang="uk-UA" sz="2000" b="0" baseline="0" dirty="0" smtClean="0"/>
                        <a:t>:</a:t>
                      </a:r>
                      <a:endParaRPr lang="uk-UA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uk-UA" sz="2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0" i="1" dirty="0" smtClean="0"/>
                        <a:t>сосна, береза,</a:t>
                      </a:r>
                      <a:r>
                        <a:rPr lang="uk-UA" sz="2000" b="0" i="1" baseline="0" dirty="0" smtClean="0"/>
                        <a:t> дуб…</a:t>
                      </a:r>
                      <a:endParaRPr lang="uk-UA" sz="2000" b="0" i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8120">
                <a:tc rowSpan="2">
                  <a:txBody>
                    <a:bodyPr/>
                    <a:lstStyle/>
                    <a:p>
                      <a:endParaRPr lang="uk-UA" sz="2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0" i="1" dirty="0" smtClean="0"/>
                        <a:t>пальто, плащ, шуба…</a:t>
                      </a:r>
                      <a:endParaRPr lang="uk-UA" sz="2000" b="0" i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812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i="0" dirty="0" smtClean="0"/>
                        <a:t>та ін.</a:t>
                      </a:r>
                      <a:endParaRPr lang="uk-UA" sz="2000" i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uk-UA" sz="2000" dirty="0" smtClean="0"/>
                        <a:t>4. Слова </a:t>
                      </a:r>
                      <a:r>
                        <a:rPr lang="uk-UA" sz="2000" b="1" dirty="0" smtClean="0"/>
                        <a:t>різних лексико-граматичних категорій</a:t>
                      </a:r>
                      <a:r>
                        <a:rPr lang="uk-UA" sz="2000" dirty="0" smtClean="0"/>
                        <a:t>:</a:t>
                      </a:r>
                      <a:endParaRPr lang="uk-UA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uk-UA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i="1" dirty="0" smtClean="0"/>
                        <a:t>читати, читання, читаний, читанка </a:t>
                      </a:r>
                      <a:r>
                        <a:rPr lang="uk-UA" sz="2000" i="0" dirty="0" smtClean="0"/>
                        <a:t>та ін.</a:t>
                      </a:r>
                      <a:endParaRPr lang="uk-UA" sz="2000" i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2"/>
            <a:ext cx="1571604" cy="584737"/>
          </a:xfrm>
          <a:prstGeom prst="rect">
            <a:avLst/>
          </a:prstGeom>
          <a:noFill/>
        </p:spPr>
        <p:txBody>
          <a:bodyPr wrap="square" lIns="91403" tIns="45701" rIns="91403" bIns="45701" rtlCol="0">
            <a:spAutoFit/>
          </a:bodyPr>
          <a:lstStyle/>
          <a:p>
            <a:r>
              <a:rPr lang="uk-UA" sz="3200" dirty="0" smtClean="0"/>
              <a:t>Тема 4.</a:t>
            </a:r>
            <a:endParaRPr lang="uk-UA" sz="3200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561228"/>
          </a:xfrm>
        </p:spPr>
        <p:txBody>
          <a:bodyPr>
            <a:noAutofit/>
          </a:bodyPr>
          <a:lstStyle/>
          <a:p>
            <a:pPr algn="ctr"/>
            <a:r>
              <a:rPr lang="uk-UA" sz="3200" b="1" u="dbl" dirty="0" smtClean="0">
                <a:solidFill>
                  <a:schemeClr val="accent4">
                    <a:lumMod val="75000"/>
                  </a:schemeClr>
                </a:solidFill>
              </a:rPr>
              <a:t>Основні функції лексичних синонімів</a:t>
            </a:r>
            <a:endParaRPr lang="uk-UA" sz="3200" b="1" u="dbl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9219239"/>
              </p:ext>
            </p:extLst>
          </p:nvPr>
        </p:nvGraphicFramePr>
        <p:xfrm>
          <a:off x="214282" y="857233"/>
          <a:ext cx="8715436" cy="5631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7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4454">
                <a:tc>
                  <a:txBody>
                    <a:bodyPr/>
                    <a:lstStyle/>
                    <a:p>
                      <a:pPr algn="ctr"/>
                      <a:r>
                        <a:rPr lang="uk-UA" sz="2200" dirty="0" smtClean="0">
                          <a:solidFill>
                            <a:schemeClr val="tx1"/>
                          </a:solidFill>
                        </a:rPr>
                        <a:t>Назва функції</a:t>
                      </a:r>
                      <a:endParaRPr lang="uk-UA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dirty="0" smtClean="0">
                          <a:solidFill>
                            <a:schemeClr val="tx1"/>
                          </a:solidFill>
                        </a:rPr>
                        <a:t>Приклади</a:t>
                      </a:r>
                      <a:endParaRPr lang="uk-UA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3065">
                <a:tc>
                  <a:txBody>
                    <a:bodyPr/>
                    <a:lstStyle/>
                    <a:p>
                      <a:pPr algn="ctr"/>
                      <a:r>
                        <a:rPr lang="uk-UA" sz="2200" b="1" u="sng" dirty="0" err="1" smtClean="0">
                          <a:solidFill>
                            <a:srgbClr val="990033"/>
                          </a:solidFill>
                        </a:rPr>
                        <a:t>Уточнювальна</a:t>
                      </a:r>
                      <a:endParaRPr lang="uk-UA" sz="2200" b="1" u="sng" dirty="0">
                        <a:solidFill>
                          <a:srgbClr val="990033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dirty="0" smtClean="0">
                          <a:solidFill>
                            <a:srgbClr val="990033"/>
                          </a:solidFill>
                        </a:rPr>
                        <a:t> </a:t>
                      </a:r>
                      <a:r>
                        <a:rPr lang="en-US" sz="2200" i="1" dirty="0" smtClean="0">
                          <a:solidFill>
                            <a:srgbClr val="990033"/>
                          </a:solidFill>
                        </a:rPr>
                        <a:t>–</a:t>
                      </a:r>
                      <a:r>
                        <a:rPr lang="uk-UA" sz="2200" i="1" dirty="0" smtClean="0">
                          <a:solidFill>
                            <a:srgbClr val="990033"/>
                          </a:solidFill>
                        </a:rPr>
                        <a:t> Це заважає вам,</a:t>
                      </a:r>
                    </a:p>
                    <a:p>
                      <a:pPr algn="ctr"/>
                      <a:r>
                        <a:rPr lang="uk-UA" sz="2200" b="1" i="1" dirty="0" smtClean="0">
                          <a:solidFill>
                            <a:srgbClr val="990033"/>
                          </a:solidFill>
                        </a:rPr>
                        <a:t>Турбує</a:t>
                      </a:r>
                      <a:r>
                        <a:rPr lang="uk-UA" sz="2200" i="1" dirty="0" smtClean="0">
                          <a:solidFill>
                            <a:srgbClr val="990033"/>
                          </a:solidFill>
                        </a:rPr>
                        <a:t> вас,</a:t>
                      </a:r>
                      <a:r>
                        <a:rPr lang="uk-UA" sz="2200" i="1" baseline="0" dirty="0" smtClean="0">
                          <a:solidFill>
                            <a:srgbClr val="990033"/>
                          </a:solidFill>
                        </a:rPr>
                        <a:t> </a:t>
                      </a:r>
                      <a:r>
                        <a:rPr lang="uk-UA" sz="2200" b="1" i="1" baseline="0" dirty="0" smtClean="0">
                          <a:solidFill>
                            <a:srgbClr val="990033"/>
                          </a:solidFill>
                        </a:rPr>
                        <a:t>тривожить</a:t>
                      </a:r>
                      <a:r>
                        <a:rPr lang="uk-UA" sz="2200" i="1" baseline="0" dirty="0" smtClean="0">
                          <a:solidFill>
                            <a:srgbClr val="990033"/>
                          </a:solidFill>
                        </a:rPr>
                        <a:t>,</a:t>
                      </a:r>
                    </a:p>
                    <a:p>
                      <a:pPr algn="ctr"/>
                      <a:r>
                        <a:rPr lang="uk-UA" sz="2200" b="1" i="1" baseline="0" dirty="0" smtClean="0">
                          <a:solidFill>
                            <a:srgbClr val="990033"/>
                          </a:solidFill>
                        </a:rPr>
                        <a:t>непокоїть</a:t>
                      </a:r>
                      <a:r>
                        <a:rPr lang="uk-UA" sz="2200" i="1" baseline="0" dirty="0" smtClean="0">
                          <a:solidFill>
                            <a:srgbClr val="990033"/>
                          </a:solidFill>
                        </a:rPr>
                        <a:t>?</a:t>
                      </a:r>
                      <a:endParaRPr lang="uk-UA" sz="2200" i="1" dirty="0" smtClean="0">
                        <a:solidFill>
                          <a:srgbClr val="990033"/>
                        </a:solidFill>
                      </a:endParaRPr>
                    </a:p>
                    <a:p>
                      <a:pPr algn="r"/>
                      <a:r>
                        <a:rPr lang="uk-UA" sz="2200" i="0" dirty="0" smtClean="0">
                          <a:solidFill>
                            <a:srgbClr val="990033"/>
                          </a:solidFill>
                        </a:rPr>
                        <a:t>(М. Рильський)</a:t>
                      </a:r>
                      <a:endParaRPr lang="uk-UA" sz="2200" i="0" dirty="0">
                        <a:solidFill>
                          <a:srgbClr val="990033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5949">
                <a:tc>
                  <a:txBody>
                    <a:bodyPr/>
                    <a:lstStyle/>
                    <a:p>
                      <a:pPr algn="ctr"/>
                      <a:r>
                        <a:rPr lang="uk-UA" sz="2200" b="1" u="sng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Стилістична</a:t>
                      </a:r>
                      <a:endParaRPr lang="uk-UA" sz="2200" b="1" u="sng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2200" b="1" i="1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Вогнем, жагою, пориванням</a:t>
                      </a:r>
                      <a:r>
                        <a:rPr lang="uk-UA" sz="22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Вона серця палила</a:t>
                      </a:r>
                      <a:r>
                        <a:rPr lang="uk-UA" sz="2200" b="0" i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всім, Страждання граючи, </a:t>
                      </a:r>
                      <a:r>
                        <a:rPr lang="uk-UA" sz="2200" b="0" i="1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стражданям</a:t>
                      </a:r>
                      <a:r>
                        <a:rPr lang="uk-UA" sz="2200" b="0" i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сама вона була живим.</a:t>
                      </a:r>
                      <a:r>
                        <a:rPr lang="uk-UA" sz="220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20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(М. Рильський)</a:t>
                      </a:r>
                    </a:p>
                    <a:p>
                      <a:pPr algn="ctr"/>
                      <a:endParaRPr lang="uk-UA" sz="2200" b="1" i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2"/>
            <a:ext cx="1571604" cy="584737"/>
          </a:xfrm>
          <a:prstGeom prst="rect">
            <a:avLst/>
          </a:prstGeom>
          <a:noFill/>
        </p:spPr>
        <p:txBody>
          <a:bodyPr wrap="square" lIns="91403" tIns="45701" rIns="91403" bIns="45701" rtlCol="0">
            <a:spAutoFit/>
          </a:bodyPr>
          <a:lstStyle/>
          <a:p>
            <a:r>
              <a:rPr lang="uk-UA" sz="3200" dirty="0" smtClean="0"/>
              <a:t>Тема 4.</a:t>
            </a:r>
            <a:endParaRPr lang="uk-UA" sz="3200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561228"/>
          </a:xfrm>
        </p:spPr>
        <p:txBody>
          <a:bodyPr>
            <a:noAutofit/>
          </a:bodyPr>
          <a:lstStyle/>
          <a:p>
            <a:pPr algn="ctr"/>
            <a:r>
              <a:rPr lang="uk-UA" sz="3200" b="1" u="dbl" dirty="0" smtClean="0">
                <a:solidFill>
                  <a:schemeClr val="accent4">
                    <a:lumMod val="75000"/>
                  </a:schemeClr>
                </a:solidFill>
              </a:rPr>
              <a:t>Основні ознаки антонімічних слів</a:t>
            </a:r>
            <a:endParaRPr lang="uk-UA" sz="3200" b="1" u="dbl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804624"/>
              </p:ext>
            </p:extLst>
          </p:nvPr>
        </p:nvGraphicFramePr>
        <p:xfrm>
          <a:off x="214282" y="857233"/>
          <a:ext cx="8715436" cy="5715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7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71635">
                <a:tc>
                  <a:txBody>
                    <a:bodyPr/>
                    <a:lstStyle/>
                    <a:p>
                      <a:pPr algn="just"/>
                      <a:r>
                        <a:rPr lang="uk-UA" sz="2200" b="0" dirty="0" smtClean="0">
                          <a:solidFill>
                            <a:schemeClr val="tx1"/>
                          </a:solidFill>
                        </a:rPr>
                        <a:t>1. Семантичне протиставлення за поняттєво-предметним ядром</a:t>
                      </a:r>
                      <a:r>
                        <a:rPr lang="uk-UA" sz="2200" b="0" baseline="0" dirty="0" smtClean="0">
                          <a:solidFill>
                            <a:schemeClr val="tx1"/>
                          </a:solidFill>
                        </a:rPr>
                        <a:t> у межах </a:t>
                      </a:r>
                      <a:r>
                        <a:rPr lang="uk-UA" sz="2200" b="0" u="sng" baseline="0" dirty="0" smtClean="0">
                          <a:solidFill>
                            <a:schemeClr val="tx1"/>
                          </a:solidFill>
                        </a:rPr>
                        <a:t>однієї родової або видової групи.</a:t>
                      </a:r>
                      <a:endParaRPr lang="uk-UA" sz="2200" b="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6463">
                <a:tc>
                  <a:txBody>
                    <a:bodyPr/>
                    <a:lstStyle/>
                    <a:p>
                      <a:pPr algn="just"/>
                      <a:r>
                        <a:rPr lang="uk-UA" sz="2200" b="0" u="none" dirty="0" smtClean="0">
                          <a:solidFill>
                            <a:schemeClr val="tx1"/>
                          </a:solidFill>
                        </a:rPr>
                        <a:t>2. Однакова лексична сполучуваність.</a:t>
                      </a:r>
                      <a:endParaRPr lang="uk-UA" sz="22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i="0" dirty="0">
                        <a:solidFill>
                          <a:srgbClr val="990033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6941">
                <a:tc>
                  <a:txBody>
                    <a:bodyPr/>
                    <a:lstStyle/>
                    <a:p>
                      <a:pPr algn="just"/>
                      <a:r>
                        <a:rPr lang="uk-UA" sz="2200" b="0" u="none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r>
                        <a:rPr lang="uk-UA" sz="2200" b="0" u="none" baseline="0" dirty="0" smtClean="0">
                          <a:solidFill>
                            <a:schemeClr val="tx1"/>
                          </a:solidFill>
                        </a:rPr>
                        <a:t> Регулярне протиставлення в мовленні, тобто переважне вживання їх поруч як однорідних членів речення.</a:t>
                      </a:r>
                      <a:endParaRPr lang="uk-UA" sz="22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2200" b="1" i="1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uk-UA" sz="2200" b="1" i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21" name="Группа 20"/>
          <p:cNvGrpSpPr/>
          <p:nvPr/>
        </p:nvGrpSpPr>
        <p:grpSpPr>
          <a:xfrm>
            <a:off x="4929190" y="1000108"/>
            <a:ext cx="2716330" cy="5263338"/>
            <a:chOff x="4929190" y="1000108"/>
            <a:chExt cx="2716330" cy="5263338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4929190" y="1000108"/>
              <a:ext cx="2716330" cy="1440000"/>
              <a:chOff x="4929190" y="1000108"/>
              <a:chExt cx="2716330" cy="1214446"/>
            </a:xfrm>
          </p:grpSpPr>
          <p:sp>
            <p:nvSpPr>
              <p:cNvPr id="5" name="Левая круглая скобка 4"/>
              <p:cNvSpPr/>
              <p:nvPr/>
            </p:nvSpPr>
            <p:spPr>
              <a:xfrm>
                <a:off x="4929190" y="1000108"/>
                <a:ext cx="214314" cy="1214446"/>
              </a:xfrm>
              <a:prstGeom prst="leftBracket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7" name="Правая круглая скобка 6"/>
              <p:cNvSpPr/>
              <p:nvPr/>
            </p:nvSpPr>
            <p:spPr>
              <a:xfrm>
                <a:off x="7429520" y="1000108"/>
                <a:ext cx="216000" cy="1213200"/>
              </a:xfrm>
              <a:prstGeom prst="rightBracket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5286380" y="1428736"/>
                <a:ext cx="2071702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sz="2200" b="1" i="1" dirty="0" smtClean="0"/>
                  <a:t>день</a:t>
                </a:r>
                <a:r>
                  <a:rPr lang="uk-UA" sz="2200" i="1" dirty="0" smtClean="0"/>
                  <a:t> – </a:t>
                </a:r>
                <a:r>
                  <a:rPr lang="uk-UA" sz="2200" b="1" i="1" dirty="0" smtClean="0"/>
                  <a:t>ніч </a:t>
                </a:r>
                <a:endParaRPr lang="uk-UA" sz="2200" b="1" i="1" dirty="0"/>
              </a:p>
            </p:txBody>
          </p:sp>
        </p:grpSp>
        <p:grpSp>
          <p:nvGrpSpPr>
            <p:cNvPr id="16" name="Группа 15"/>
            <p:cNvGrpSpPr/>
            <p:nvPr/>
          </p:nvGrpSpPr>
          <p:grpSpPr>
            <a:xfrm>
              <a:off x="4929190" y="2643182"/>
              <a:ext cx="2716330" cy="1620000"/>
              <a:chOff x="4929190" y="2500306"/>
              <a:chExt cx="2716330" cy="1620000"/>
            </a:xfrm>
          </p:grpSpPr>
          <p:grpSp>
            <p:nvGrpSpPr>
              <p:cNvPr id="11" name="Группа 10"/>
              <p:cNvGrpSpPr/>
              <p:nvPr/>
            </p:nvGrpSpPr>
            <p:grpSpPr>
              <a:xfrm>
                <a:off x="4929190" y="2500306"/>
                <a:ext cx="2716330" cy="1620000"/>
                <a:chOff x="4929190" y="1000108"/>
                <a:chExt cx="2716330" cy="1620000"/>
              </a:xfrm>
            </p:grpSpPr>
            <p:sp>
              <p:nvSpPr>
                <p:cNvPr id="12" name="Левая круглая скобка 11"/>
                <p:cNvSpPr/>
                <p:nvPr/>
              </p:nvSpPr>
              <p:spPr>
                <a:xfrm>
                  <a:off x="4929190" y="1000108"/>
                  <a:ext cx="214314" cy="1620000"/>
                </a:xfrm>
                <a:prstGeom prst="leftBracket">
                  <a:avLst/>
                </a:prstGeom>
                <a:ln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uk-UA"/>
                </a:p>
              </p:txBody>
            </p:sp>
            <p:sp>
              <p:nvSpPr>
                <p:cNvPr id="13" name="Правая круглая скобка 12"/>
                <p:cNvSpPr/>
                <p:nvPr/>
              </p:nvSpPr>
              <p:spPr>
                <a:xfrm>
                  <a:off x="7429520" y="1000108"/>
                  <a:ext cx="216000" cy="1620000"/>
                </a:xfrm>
                <a:prstGeom prst="rightBracket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uk-UA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5000628" y="1000109"/>
                  <a:ext cx="1643074" cy="144655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uk-UA" sz="2200" i="1" dirty="0" smtClean="0"/>
                    <a:t>зимовий </a:t>
                  </a:r>
                </a:p>
                <a:p>
                  <a:pPr algn="ctr"/>
                  <a:r>
                    <a:rPr lang="uk-UA" sz="2200" i="1" dirty="0" smtClean="0"/>
                    <a:t>(весняний)</a:t>
                  </a:r>
                </a:p>
                <a:p>
                  <a:pPr algn="ctr"/>
                  <a:r>
                    <a:rPr lang="uk-UA" sz="2200" i="1" dirty="0" smtClean="0"/>
                    <a:t>зимова (весняна)</a:t>
                  </a:r>
                  <a:endParaRPr lang="uk-UA" sz="2200" i="1" dirty="0"/>
                </a:p>
              </p:txBody>
            </p:sp>
          </p:grpSp>
          <p:sp>
            <p:nvSpPr>
              <p:cNvPr id="15" name="TextBox 14"/>
              <p:cNvSpPr txBox="1"/>
              <p:nvPr/>
            </p:nvSpPr>
            <p:spPr>
              <a:xfrm>
                <a:off x="6572264" y="2643182"/>
                <a:ext cx="1000132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sz="2200" b="1" i="1" dirty="0" smtClean="0"/>
                  <a:t>день</a:t>
                </a:r>
              </a:p>
              <a:p>
                <a:pPr algn="ctr"/>
                <a:endParaRPr lang="uk-UA" sz="2200" i="1" dirty="0" smtClean="0"/>
              </a:p>
              <a:p>
                <a:pPr algn="ctr"/>
                <a:r>
                  <a:rPr lang="uk-UA" sz="2200" b="1" i="1" dirty="0" smtClean="0"/>
                  <a:t>ніч</a:t>
                </a:r>
                <a:endParaRPr lang="uk-UA" sz="2200" b="1" i="1" dirty="0"/>
              </a:p>
            </p:txBody>
          </p:sp>
        </p:grpSp>
        <p:grpSp>
          <p:nvGrpSpPr>
            <p:cNvPr id="17" name="Группа 16"/>
            <p:cNvGrpSpPr/>
            <p:nvPr/>
          </p:nvGrpSpPr>
          <p:grpSpPr>
            <a:xfrm>
              <a:off x="4929190" y="4643446"/>
              <a:ext cx="2716330" cy="1620000"/>
              <a:chOff x="4857752" y="1000108"/>
              <a:chExt cx="2716330" cy="1620000"/>
            </a:xfrm>
          </p:grpSpPr>
          <p:sp>
            <p:nvSpPr>
              <p:cNvPr id="18" name="Левая круглая скобка 17"/>
              <p:cNvSpPr/>
              <p:nvPr/>
            </p:nvSpPr>
            <p:spPr>
              <a:xfrm>
                <a:off x="4857752" y="1000108"/>
                <a:ext cx="214314" cy="1620000"/>
              </a:xfrm>
              <a:prstGeom prst="leftBracket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19" name="Правая круглая скобка 18"/>
              <p:cNvSpPr/>
              <p:nvPr/>
            </p:nvSpPr>
            <p:spPr>
              <a:xfrm>
                <a:off x="7358082" y="1000108"/>
                <a:ext cx="216000" cy="1620000"/>
              </a:xfrm>
              <a:prstGeom prst="rightBracket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000628" y="1071546"/>
                <a:ext cx="2428892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sz="2200" i="1" dirty="0" smtClean="0"/>
                  <a:t>Вони нерозлучні. Йдуть поряд як </a:t>
                </a:r>
                <a:r>
                  <a:rPr lang="uk-UA" sz="2200" b="1" i="1" dirty="0" smtClean="0"/>
                  <a:t>день</a:t>
                </a:r>
                <a:r>
                  <a:rPr lang="uk-UA" sz="2200" i="1" dirty="0" smtClean="0"/>
                  <a:t> і </a:t>
                </a:r>
                <a:r>
                  <a:rPr lang="uk-UA" sz="2200" b="1" i="1" dirty="0" smtClean="0"/>
                  <a:t>ніч</a:t>
                </a:r>
                <a:r>
                  <a:rPr lang="uk-UA" sz="2200" i="1" dirty="0" smtClean="0"/>
                  <a:t>.         </a:t>
                </a:r>
                <a:r>
                  <a:rPr lang="uk-UA" sz="2200" dirty="0" smtClean="0"/>
                  <a:t>Ю. Збанацький)</a:t>
                </a:r>
                <a:endParaRPr lang="uk-UA" sz="2200" dirty="0"/>
              </a:p>
            </p:txBody>
          </p:sp>
        </p:grpSp>
      </p:grp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2"/>
            <a:ext cx="1571604" cy="584737"/>
          </a:xfrm>
          <a:prstGeom prst="rect">
            <a:avLst/>
          </a:prstGeom>
          <a:noFill/>
        </p:spPr>
        <p:txBody>
          <a:bodyPr wrap="square" lIns="91403" tIns="45701" rIns="91403" bIns="45701" rtlCol="0">
            <a:spAutoFit/>
          </a:bodyPr>
          <a:lstStyle/>
          <a:p>
            <a:r>
              <a:rPr lang="uk-UA" sz="3200" dirty="0" smtClean="0"/>
              <a:t>Тема 4.</a:t>
            </a:r>
            <a:endParaRPr lang="uk-UA" sz="3200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4000" b="1" u="dbl" dirty="0" smtClean="0">
                <a:solidFill>
                  <a:schemeClr val="accent4">
                    <a:lumMod val="75000"/>
                  </a:schemeClr>
                </a:solidFill>
              </a:rPr>
              <a:t>Розмежування явищ полісемії та омонімії</a:t>
            </a:r>
            <a:endParaRPr lang="uk-UA" sz="4000" b="1" u="db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3" name="Содержимое 22"/>
          <p:cNvSpPr>
            <a:spLocks noGrp="1"/>
          </p:cNvSpPr>
          <p:nvPr>
            <p:ph sz="half" idx="1"/>
          </p:nvPr>
        </p:nvSpPr>
        <p:spPr>
          <a:xfrm>
            <a:off x="1" y="1928803"/>
            <a:ext cx="4038600" cy="580221"/>
          </a:xfrm>
        </p:spPr>
        <p:txBody>
          <a:bodyPr/>
          <a:lstStyle/>
          <a:p>
            <a:pPr algn="ctr">
              <a:buNone/>
            </a:pP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Полісемія</a:t>
            </a:r>
            <a:endParaRPr lang="uk-UA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0" y="2571745"/>
            <a:ext cx="4320000" cy="3585952"/>
            <a:chOff x="0" y="2571744"/>
            <a:chExt cx="4320000" cy="3585952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541231" y="2571744"/>
              <a:ext cx="1245342" cy="84345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400" b="1" i="1" dirty="0" smtClean="0"/>
                <a:t>вишня</a:t>
              </a:r>
              <a:endParaRPr lang="uk-UA" sz="2400" b="1" i="1" dirty="0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0" y="4357696"/>
              <a:ext cx="1494410" cy="18000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‘</a:t>
              </a:r>
              <a:r>
                <a:rPr lang="uk-UA" sz="2400" dirty="0" smtClean="0">
                  <a:solidFill>
                    <a:schemeClr val="tx1"/>
                  </a:solidFill>
                </a:rPr>
                <a:t>садове і плодове дерево</a:t>
              </a:r>
              <a:r>
                <a:rPr lang="en-US" sz="2400" dirty="0" smtClean="0">
                  <a:solidFill>
                    <a:schemeClr val="tx1"/>
                  </a:solidFill>
                </a:rPr>
                <a:t>’</a:t>
              </a:r>
              <a:endParaRPr lang="uk-UA" sz="2400" dirty="0">
                <a:solidFill>
                  <a:schemeClr val="tx1"/>
                </a:solidFill>
              </a:endParaRP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2825590" y="4357694"/>
              <a:ext cx="1494410" cy="18000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‘</a:t>
              </a:r>
              <a:r>
                <a:rPr lang="uk-UA" sz="2400" dirty="0" smtClean="0">
                  <a:solidFill>
                    <a:schemeClr val="tx1"/>
                  </a:solidFill>
                </a:rPr>
                <a:t>плід цього дерева</a:t>
              </a:r>
              <a:r>
                <a:rPr lang="en-US" sz="2400" dirty="0" smtClean="0">
                  <a:solidFill>
                    <a:schemeClr val="tx1"/>
                  </a:solidFill>
                </a:rPr>
                <a:t>’</a:t>
              </a:r>
              <a:endParaRPr lang="uk-UA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Прямая соединительная линия 19"/>
            <p:cNvCxnSpPr>
              <a:endCxn id="17" idx="0"/>
            </p:cNvCxnSpPr>
            <p:nvPr/>
          </p:nvCxnSpPr>
          <p:spPr>
            <a:xfrm rot="10800000" flipV="1">
              <a:off x="747206" y="3429001"/>
              <a:ext cx="1448835" cy="928695"/>
            </a:xfrm>
            <a:prstGeom prst="line">
              <a:avLst/>
            </a:prstGeom>
            <a:ln w="28575">
              <a:solidFill>
                <a:schemeClr val="accent4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endCxn id="18" idx="0"/>
            </p:cNvCxnSpPr>
            <p:nvPr/>
          </p:nvCxnSpPr>
          <p:spPr>
            <a:xfrm>
              <a:off x="2183411" y="3429001"/>
              <a:ext cx="1389386" cy="928695"/>
            </a:xfrm>
            <a:prstGeom prst="line">
              <a:avLst/>
            </a:prstGeom>
            <a:ln w="28575">
              <a:solidFill>
                <a:schemeClr val="accent4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Содержимое 22"/>
          <p:cNvSpPr>
            <a:spLocks noGrp="1"/>
          </p:cNvSpPr>
          <p:nvPr>
            <p:ph sz="half" idx="1"/>
          </p:nvPr>
        </p:nvSpPr>
        <p:spPr>
          <a:xfrm>
            <a:off x="4824001" y="2000240"/>
            <a:ext cx="4038600" cy="580221"/>
          </a:xfrm>
        </p:spPr>
        <p:txBody>
          <a:bodyPr/>
          <a:lstStyle/>
          <a:p>
            <a:pPr algn="ctr">
              <a:buNone/>
            </a:pPr>
            <a:r>
              <a:rPr lang="uk-UA" b="1" dirty="0" smtClean="0">
                <a:solidFill>
                  <a:schemeClr val="accent5">
                    <a:lumMod val="75000"/>
                  </a:schemeClr>
                </a:solidFill>
              </a:rPr>
              <a:t>Омонімія</a:t>
            </a:r>
            <a:endParaRPr lang="uk-UA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45" name="Группа 44"/>
          <p:cNvGrpSpPr/>
          <p:nvPr/>
        </p:nvGrpSpPr>
        <p:grpSpPr>
          <a:xfrm>
            <a:off x="4499992" y="2582303"/>
            <a:ext cx="4572000" cy="2865951"/>
            <a:chOff x="4572000" y="2643182"/>
            <a:chExt cx="4572000" cy="2865950"/>
          </a:xfrm>
        </p:grpSpPr>
        <p:grpSp>
          <p:nvGrpSpPr>
            <p:cNvPr id="43" name="Группа 42"/>
            <p:cNvGrpSpPr/>
            <p:nvPr/>
          </p:nvGrpSpPr>
          <p:grpSpPr>
            <a:xfrm>
              <a:off x="4572000" y="2643182"/>
              <a:ext cx="2160000" cy="2865950"/>
              <a:chOff x="4572000" y="2643182"/>
              <a:chExt cx="2160000" cy="2865950"/>
            </a:xfrm>
          </p:grpSpPr>
          <p:sp>
            <p:nvSpPr>
              <p:cNvPr id="30" name="Прямоугольник 29"/>
              <p:cNvSpPr/>
              <p:nvPr/>
            </p:nvSpPr>
            <p:spPr>
              <a:xfrm>
                <a:off x="4929190" y="2643182"/>
                <a:ext cx="1440000" cy="84345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uk-UA" sz="2000" b="1" i="1" dirty="0" smtClean="0"/>
                  <a:t>точити</a:t>
                </a:r>
                <a:endParaRPr lang="uk-UA" sz="2000" b="1" i="1" dirty="0"/>
              </a:p>
            </p:txBody>
          </p:sp>
          <p:sp>
            <p:nvSpPr>
              <p:cNvPr id="31" name="Скругленный прямоугольник 30"/>
              <p:cNvSpPr/>
              <p:nvPr/>
            </p:nvSpPr>
            <p:spPr>
              <a:xfrm>
                <a:off x="4572000" y="4429132"/>
                <a:ext cx="2160000" cy="1080000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‘</a:t>
                </a:r>
                <a:r>
                  <a:rPr lang="uk-UA" sz="2400" dirty="0" smtClean="0">
                    <a:solidFill>
                      <a:schemeClr val="tx1"/>
                    </a:solidFill>
                  </a:rPr>
                  <a:t>гострити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’</a:t>
                </a:r>
                <a:endParaRPr lang="uk-UA" sz="24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3" name="Прямая соединительная линия 32"/>
              <p:cNvCxnSpPr>
                <a:stCxn id="30" idx="2"/>
                <a:endCxn id="31" idx="0"/>
              </p:cNvCxnSpPr>
              <p:nvPr/>
            </p:nvCxnSpPr>
            <p:spPr>
              <a:xfrm rot="16200000" flipH="1">
                <a:off x="5179349" y="3956480"/>
                <a:ext cx="942493" cy="2810"/>
              </a:xfrm>
              <a:prstGeom prst="line">
                <a:avLst/>
              </a:prstGeom>
              <a:ln w="28575">
                <a:solidFill>
                  <a:schemeClr val="accent4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Группа 43"/>
            <p:cNvGrpSpPr/>
            <p:nvPr/>
          </p:nvGrpSpPr>
          <p:grpSpPr>
            <a:xfrm>
              <a:off x="6984000" y="2643182"/>
              <a:ext cx="2160000" cy="2865950"/>
              <a:chOff x="6984000" y="2643182"/>
              <a:chExt cx="2160000" cy="2865950"/>
            </a:xfrm>
          </p:grpSpPr>
          <p:sp>
            <p:nvSpPr>
              <p:cNvPr id="32" name="Скругленный прямоугольник 31"/>
              <p:cNvSpPr/>
              <p:nvPr/>
            </p:nvSpPr>
            <p:spPr>
              <a:xfrm>
                <a:off x="6984000" y="4429132"/>
                <a:ext cx="2160000" cy="1080000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‘</a:t>
                </a:r>
                <a:r>
                  <a:rPr lang="uk-UA" sz="2400" dirty="0" smtClean="0">
                    <a:solidFill>
                      <a:schemeClr val="tx1"/>
                    </a:solidFill>
                  </a:rPr>
                  <a:t>цідити, лити рідину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’</a:t>
                </a:r>
                <a:endParaRPr lang="uk-UA" sz="24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4" name="Прямая соединительная линия 33"/>
              <p:cNvCxnSpPr>
                <a:stCxn id="35" idx="2"/>
                <a:endCxn id="32" idx="0"/>
              </p:cNvCxnSpPr>
              <p:nvPr/>
            </p:nvCxnSpPr>
            <p:spPr>
              <a:xfrm rot="5400000">
                <a:off x="7599795" y="3950844"/>
                <a:ext cx="942493" cy="14082"/>
              </a:xfrm>
              <a:prstGeom prst="line">
                <a:avLst/>
              </a:prstGeom>
              <a:ln w="28575">
                <a:solidFill>
                  <a:schemeClr val="accent4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Прямоугольник 34"/>
              <p:cNvSpPr/>
              <p:nvPr/>
            </p:nvSpPr>
            <p:spPr>
              <a:xfrm>
                <a:off x="7358082" y="2643182"/>
                <a:ext cx="1440000" cy="84345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uk-UA" sz="2000" b="1" i="1" dirty="0" smtClean="0"/>
                  <a:t>точити</a:t>
                </a:r>
                <a:endParaRPr lang="uk-UA" sz="2000" b="1" i="1" dirty="0"/>
              </a:p>
            </p:txBody>
          </p:sp>
        </p:grpSp>
      </p:grp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2"/>
            <a:ext cx="1571604" cy="584737"/>
          </a:xfrm>
          <a:prstGeom prst="rect">
            <a:avLst/>
          </a:prstGeom>
          <a:noFill/>
        </p:spPr>
        <p:txBody>
          <a:bodyPr wrap="square" lIns="91403" tIns="45701" rIns="91403" bIns="45701" rtlCol="0">
            <a:spAutoFit/>
          </a:bodyPr>
          <a:lstStyle/>
          <a:p>
            <a:r>
              <a:rPr lang="uk-UA" sz="3200" dirty="0" smtClean="0"/>
              <a:t>Тема 4.</a:t>
            </a:r>
            <a:endParaRPr lang="uk-UA" sz="3200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14400" y="214290"/>
            <a:ext cx="8229600" cy="714356"/>
          </a:xfrm>
        </p:spPr>
        <p:txBody>
          <a:bodyPr>
            <a:noAutofit/>
          </a:bodyPr>
          <a:lstStyle/>
          <a:p>
            <a:pPr algn="ctr"/>
            <a:r>
              <a:rPr lang="uk-UA" sz="3000" b="1" u="dbl" dirty="0" smtClean="0">
                <a:solidFill>
                  <a:schemeClr val="accent4">
                    <a:lumMod val="75000"/>
                  </a:schemeClr>
                </a:solidFill>
              </a:rPr>
              <a:t>Структурно-граматична характеристика антонімів</a:t>
            </a:r>
            <a:endParaRPr lang="uk-UA" sz="3000" b="1" u="dbl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27" name="Содержимое 2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787137"/>
              </p:ext>
            </p:extLst>
          </p:nvPr>
        </p:nvGraphicFramePr>
        <p:xfrm>
          <a:off x="0" y="1071547"/>
          <a:ext cx="9144000" cy="6326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2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7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289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45500"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>
                          <a:solidFill>
                            <a:schemeClr val="tx1"/>
                          </a:solidFill>
                        </a:rPr>
                        <a:t>Антоніми</a:t>
                      </a:r>
                      <a:endParaRPr lang="uk-U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>
                          <a:solidFill>
                            <a:schemeClr val="tx1"/>
                          </a:solidFill>
                        </a:rPr>
                        <a:t>Частина мови</a:t>
                      </a:r>
                      <a:endParaRPr lang="uk-U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err="1" smtClean="0">
                          <a:solidFill>
                            <a:schemeClr val="tx1"/>
                          </a:solidFill>
                        </a:rPr>
                        <a:t>Різнокореневі</a:t>
                      </a:r>
                      <a:r>
                        <a:rPr lang="uk-UA" sz="1800" dirty="0" smtClean="0">
                          <a:solidFill>
                            <a:schemeClr val="tx1"/>
                          </a:solidFill>
                        </a:rPr>
                        <a:t> чи однокореневі</a:t>
                      </a:r>
                      <a:endParaRPr lang="uk-U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>
                          <a:solidFill>
                            <a:schemeClr val="tx1"/>
                          </a:solidFill>
                        </a:rPr>
                        <a:t>Морфеми, що викликали семантичне протиставлення</a:t>
                      </a:r>
                      <a:endParaRPr lang="uk-U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732">
                <a:tc>
                  <a:txBody>
                    <a:bodyPr/>
                    <a:lstStyle/>
                    <a:p>
                      <a:pPr algn="ctr"/>
                      <a:r>
                        <a:rPr lang="uk-UA" sz="1800" b="1" i="1" dirty="0" smtClean="0"/>
                        <a:t>Тепло – холод</a:t>
                      </a:r>
                      <a:endParaRPr lang="uk-UA" sz="1800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іменники</a:t>
                      </a:r>
                      <a:endParaRPr lang="uk-UA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err="1" smtClean="0"/>
                        <a:t>різнокореневі</a:t>
                      </a:r>
                      <a:endParaRPr lang="uk-UA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корені </a:t>
                      </a:r>
                      <a:r>
                        <a:rPr lang="uk-UA" sz="1800" i="1" dirty="0" smtClean="0"/>
                        <a:t> (</a:t>
                      </a:r>
                      <a:r>
                        <a:rPr lang="uk-UA" sz="1800" b="1" i="1" dirty="0" err="1" smtClean="0"/>
                        <a:t>тепл</a:t>
                      </a:r>
                      <a:r>
                        <a:rPr lang="uk-UA" sz="1800" i="1" dirty="0" err="1" smtClean="0"/>
                        <a:t>-</a:t>
                      </a:r>
                      <a:r>
                        <a:rPr lang="uk-UA" sz="1800" i="1" dirty="0" smtClean="0"/>
                        <a:t>, </a:t>
                      </a:r>
                      <a:r>
                        <a:rPr lang="uk-UA" sz="1800" b="1" i="1" dirty="0" err="1" smtClean="0"/>
                        <a:t>холод-</a:t>
                      </a:r>
                      <a:r>
                        <a:rPr lang="uk-UA" sz="1800" i="1" dirty="0" smtClean="0"/>
                        <a:t>)</a:t>
                      </a:r>
                      <a:endParaRPr lang="uk-UA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058">
                <a:tc>
                  <a:txBody>
                    <a:bodyPr/>
                    <a:lstStyle/>
                    <a:p>
                      <a:pPr algn="ctr"/>
                      <a:r>
                        <a:rPr lang="uk-UA" sz="1800" b="1" i="1" dirty="0" smtClean="0"/>
                        <a:t>зустріч – розлука </a:t>
                      </a:r>
                      <a:endParaRPr lang="uk-UA" sz="1800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іменники</a:t>
                      </a:r>
                      <a:endParaRPr lang="uk-UA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err="1" smtClean="0"/>
                        <a:t>різнокореневі</a:t>
                      </a:r>
                      <a:endParaRPr lang="uk-UA" sz="1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префікси</a:t>
                      </a:r>
                      <a:r>
                        <a:rPr lang="uk-UA" sz="1800" i="1" dirty="0" smtClean="0"/>
                        <a:t> (</a:t>
                      </a:r>
                      <a:r>
                        <a:rPr lang="uk-UA" sz="1800" b="1" i="1" dirty="0" err="1" smtClean="0"/>
                        <a:t>зу-</a:t>
                      </a:r>
                      <a:r>
                        <a:rPr lang="uk-UA" sz="1800" i="1" dirty="0" smtClean="0"/>
                        <a:t>, </a:t>
                      </a:r>
                      <a:r>
                        <a:rPr lang="uk-UA" sz="1800" b="1" i="1" dirty="0" err="1" smtClean="0"/>
                        <a:t>раз-</a:t>
                      </a:r>
                      <a:r>
                        <a:rPr lang="uk-UA" sz="1800" i="1" dirty="0" smtClean="0"/>
                        <a:t>)</a:t>
                      </a:r>
                      <a:endParaRPr lang="uk-UA" sz="1800" dirty="0" smtClean="0"/>
                    </a:p>
                    <a:p>
                      <a:r>
                        <a:rPr lang="uk-UA" sz="1800" dirty="0" smtClean="0"/>
                        <a:t>корені </a:t>
                      </a:r>
                      <a:r>
                        <a:rPr lang="uk-UA" sz="1800" i="1" dirty="0" smtClean="0"/>
                        <a:t>(</a:t>
                      </a:r>
                      <a:r>
                        <a:rPr lang="uk-UA" sz="1800" b="1" i="1" dirty="0" err="1" smtClean="0"/>
                        <a:t>-стріч</a:t>
                      </a:r>
                      <a:r>
                        <a:rPr lang="uk-UA" sz="1800" i="1" dirty="0" smtClean="0"/>
                        <a:t>, </a:t>
                      </a:r>
                      <a:r>
                        <a:rPr lang="uk-UA" sz="1800" b="1" i="1" dirty="0" err="1" smtClean="0"/>
                        <a:t>-лук-</a:t>
                      </a:r>
                      <a:r>
                        <a:rPr lang="uk-UA" sz="1800" i="1" dirty="0" smtClean="0"/>
                        <a:t>)</a:t>
                      </a:r>
                      <a:endParaRPr lang="uk-UA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058">
                <a:tc>
                  <a:txBody>
                    <a:bodyPr/>
                    <a:lstStyle/>
                    <a:p>
                      <a:pPr algn="ctr"/>
                      <a:r>
                        <a:rPr lang="uk-UA" sz="1800" b="1" i="1" dirty="0" smtClean="0"/>
                        <a:t>молодий-старий</a:t>
                      </a:r>
                      <a:endParaRPr lang="uk-UA" sz="1800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прикметники</a:t>
                      </a:r>
                      <a:endParaRPr lang="uk-UA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err="1" smtClean="0"/>
                        <a:t>різнокореневі</a:t>
                      </a:r>
                      <a:endParaRPr lang="uk-UA" sz="1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корені </a:t>
                      </a:r>
                      <a:r>
                        <a:rPr lang="uk-UA" sz="1800" i="1" dirty="0" smtClean="0"/>
                        <a:t>(</a:t>
                      </a:r>
                      <a:r>
                        <a:rPr lang="uk-UA" sz="1800" b="1" i="1" dirty="0" err="1" smtClean="0"/>
                        <a:t>молод-</a:t>
                      </a:r>
                      <a:r>
                        <a:rPr lang="uk-UA" sz="1800" i="1" dirty="0" smtClean="0"/>
                        <a:t>, </a:t>
                      </a:r>
                      <a:r>
                        <a:rPr lang="uk-UA" sz="1800" b="1" i="1" dirty="0" err="1" smtClean="0"/>
                        <a:t>стар-</a:t>
                      </a:r>
                      <a:r>
                        <a:rPr lang="uk-UA" sz="1800" i="1" dirty="0" smtClean="0"/>
                        <a:t>)</a:t>
                      </a:r>
                      <a:endParaRPr lang="uk-UA" sz="18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587">
                <a:tc>
                  <a:txBody>
                    <a:bodyPr/>
                    <a:lstStyle/>
                    <a:p>
                      <a:pPr algn="ctr"/>
                      <a:r>
                        <a:rPr lang="uk-UA" sz="1800" b="1" i="1" dirty="0" smtClean="0"/>
                        <a:t>близький – далекий </a:t>
                      </a:r>
                      <a:endParaRPr lang="uk-UA" sz="1800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прикметники</a:t>
                      </a:r>
                      <a:endParaRPr lang="uk-UA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err="1" smtClean="0"/>
                        <a:t>різнокореневі</a:t>
                      </a:r>
                      <a:endParaRPr lang="uk-UA" sz="1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корені </a:t>
                      </a:r>
                      <a:r>
                        <a:rPr lang="uk-UA" sz="1800" i="1" dirty="0" smtClean="0"/>
                        <a:t>(</a:t>
                      </a:r>
                      <a:r>
                        <a:rPr lang="uk-UA" sz="1800" b="1" i="1" dirty="0" err="1" smtClean="0"/>
                        <a:t>близ-</a:t>
                      </a:r>
                      <a:r>
                        <a:rPr lang="uk-UA" sz="1800" i="1" dirty="0" smtClean="0"/>
                        <a:t>, </a:t>
                      </a:r>
                      <a:r>
                        <a:rPr lang="uk-UA" sz="1800" b="1" i="1" dirty="0" err="1" smtClean="0"/>
                        <a:t>дал-</a:t>
                      </a:r>
                      <a:r>
                        <a:rPr lang="uk-UA" sz="1800" i="1" dirty="0" smtClean="0"/>
                        <a:t>)</a:t>
                      </a:r>
                      <a:endParaRPr lang="uk-UA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530">
                <a:tc>
                  <a:txBody>
                    <a:bodyPr/>
                    <a:lstStyle/>
                    <a:p>
                      <a:pPr algn="ctr"/>
                      <a:r>
                        <a:rPr lang="uk-UA" sz="1800" b="1" i="1" dirty="0" smtClean="0"/>
                        <a:t>легко – важко </a:t>
                      </a:r>
                      <a:endParaRPr lang="uk-UA" sz="1800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прислівники</a:t>
                      </a:r>
                      <a:endParaRPr lang="uk-UA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err="1" smtClean="0"/>
                        <a:t>різнокореневі</a:t>
                      </a:r>
                      <a:endParaRPr lang="uk-UA" sz="1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корені</a:t>
                      </a:r>
                      <a:r>
                        <a:rPr lang="uk-UA" sz="1800" i="1" dirty="0" smtClean="0"/>
                        <a:t> (</a:t>
                      </a:r>
                      <a:r>
                        <a:rPr lang="uk-UA" sz="1800" b="1" i="1" dirty="0" err="1" smtClean="0"/>
                        <a:t>лег-</a:t>
                      </a:r>
                      <a:r>
                        <a:rPr lang="uk-UA" sz="1800" i="1" dirty="0" smtClean="0"/>
                        <a:t>, </a:t>
                      </a:r>
                      <a:r>
                        <a:rPr lang="uk-UA" sz="1800" b="1" i="1" dirty="0" err="1" smtClean="0"/>
                        <a:t>важ-</a:t>
                      </a:r>
                      <a:r>
                        <a:rPr lang="uk-UA" sz="1800" i="1" dirty="0" smtClean="0"/>
                        <a:t>)</a:t>
                      </a:r>
                      <a:endParaRPr lang="uk-UA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058">
                <a:tc>
                  <a:txBody>
                    <a:bodyPr/>
                    <a:lstStyle/>
                    <a:p>
                      <a:pPr algn="ctr"/>
                      <a:r>
                        <a:rPr lang="uk-UA" sz="1800" b="1" i="1" dirty="0" smtClean="0"/>
                        <a:t>купувати – продавати</a:t>
                      </a:r>
                      <a:endParaRPr lang="uk-UA" sz="1800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дієслова</a:t>
                      </a:r>
                      <a:endParaRPr lang="uk-UA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err="1" smtClean="0"/>
                        <a:t>різнокореневі</a:t>
                      </a:r>
                      <a:endParaRPr lang="uk-UA" sz="1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корені</a:t>
                      </a:r>
                      <a:r>
                        <a:rPr lang="uk-UA" sz="1800" i="1" dirty="0" smtClean="0"/>
                        <a:t> (</a:t>
                      </a:r>
                      <a:r>
                        <a:rPr lang="uk-UA" sz="1800" b="1" i="1" dirty="0" err="1" smtClean="0"/>
                        <a:t>куп-</a:t>
                      </a:r>
                      <a:r>
                        <a:rPr lang="uk-UA" sz="1800" i="1" dirty="0" smtClean="0"/>
                        <a:t>, </a:t>
                      </a:r>
                      <a:r>
                        <a:rPr lang="uk-UA" sz="1800" b="1" i="1" dirty="0" err="1" smtClean="0"/>
                        <a:t>-да-</a:t>
                      </a:r>
                      <a:r>
                        <a:rPr lang="uk-UA" sz="1800" i="1" dirty="0" smtClean="0"/>
                        <a:t>)</a:t>
                      </a:r>
                      <a:endParaRPr lang="uk-UA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0058">
                <a:tc>
                  <a:txBody>
                    <a:bodyPr/>
                    <a:lstStyle/>
                    <a:p>
                      <a:pPr algn="ctr"/>
                      <a:r>
                        <a:rPr lang="uk-UA" sz="1800" b="1" i="1" dirty="0" smtClean="0"/>
                        <a:t>надія – безнадія</a:t>
                      </a:r>
                      <a:endParaRPr lang="uk-UA" sz="1800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іменники</a:t>
                      </a:r>
                      <a:endParaRPr lang="uk-UA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однокореневі</a:t>
                      </a:r>
                      <a:endParaRPr lang="uk-UA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префікс </a:t>
                      </a:r>
                      <a:r>
                        <a:rPr lang="uk-UA" sz="1800" i="1" dirty="0" smtClean="0"/>
                        <a:t>(</a:t>
                      </a:r>
                      <a:r>
                        <a:rPr lang="uk-UA" sz="1800" b="1" i="1" dirty="0" err="1" smtClean="0"/>
                        <a:t>без-</a:t>
                      </a:r>
                      <a:r>
                        <a:rPr lang="uk-UA" sz="1800" i="1" dirty="0" smtClean="0"/>
                        <a:t>)</a:t>
                      </a:r>
                      <a:endParaRPr lang="uk-UA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8586">
                <a:tc>
                  <a:txBody>
                    <a:bodyPr/>
                    <a:lstStyle/>
                    <a:p>
                      <a:pPr algn="ctr"/>
                      <a:r>
                        <a:rPr lang="uk-UA" sz="1800" b="1" i="1" dirty="0" smtClean="0"/>
                        <a:t>друг – недруг </a:t>
                      </a:r>
                      <a:endParaRPr lang="uk-UA" sz="1800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іменники</a:t>
                      </a:r>
                      <a:endParaRPr lang="uk-UA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однокореневі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префікс</a:t>
                      </a:r>
                      <a:r>
                        <a:rPr lang="uk-UA" sz="1800" i="1" dirty="0" smtClean="0"/>
                        <a:t> (</a:t>
                      </a:r>
                      <a:r>
                        <a:rPr lang="uk-UA" sz="1800" b="1" i="1" dirty="0" err="1" smtClean="0"/>
                        <a:t>не-</a:t>
                      </a:r>
                      <a:r>
                        <a:rPr lang="uk-UA" sz="1800" i="1" dirty="0" smtClean="0"/>
                        <a:t>)</a:t>
                      </a:r>
                      <a:endParaRPr lang="uk-UA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531">
                <a:tc>
                  <a:txBody>
                    <a:bodyPr/>
                    <a:lstStyle/>
                    <a:p>
                      <a:pPr algn="ctr"/>
                      <a:r>
                        <a:rPr lang="uk-UA" sz="1800" b="1" i="1" dirty="0" smtClean="0"/>
                        <a:t>логічний – алогічний</a:t>
                      </a:r>
                      <a:endParaRPr lang="uk-UA" sz="1800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прикметники</a:t>
                      </a:r>
                      <a:endParaRPr lang="uk-UA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однокореневі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префікс </a:t>
                      </a:r>
                      <a:r>
                        <a:rPr lang="uk-UA" sz="1800" i="1" dirty="0" smtClean="0"/>
                        <a:t>(</a:t>
                      </a:r>
                      <a:r>
                        <a:rPr lang="uk-UA" sz="1800" b="1" i="1" dirty="0" smtClean="0"/>
                        <a:t>а-</a:t>
                      </a:r>
                      <a:r>
                        <a:rPr lang="uk-UA" sz="1800" i="1" dirty="0" smtClean="0"/>
                        <a:t>)</a:t>
                      </a:r>
                      <a:endParaRPr lang="uk-UA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586">
                <a:tc>
                  <a:txBody>
                    <a:bodyPr/>
                    <a:lstStyle/>
                    <a:p>
                      <a:pPr algn="ctr"/>
                      <a:r>
                        <a:rPr lang="uk-UA" sz="1800" b="1" i="1" dirty="0" smtClean="0"/>
                        <a:t>відносити</a:t>
                      </a:r>
                      <a:r>
                        <a:rPr lang="uk-UA" sz="1800" b="1" i="1" baseline="0" dirty="0" smtClean="0"/>
                        <a:t> – приносити </a:t>
                      </a:r>
                      <a:endParaRPr lang="uk-UA" sz="1800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дієслова</a:t>
                      </a:r>
                      <a:endParaRPr lang="uk-UA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однокореневі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префікси </a:t>
                      </a:r>
                      <a:r>
                        <a:rPr lang="uk-UA" sz="1800" i="1" dirty="0" smtClean="0"/>
                        <a:t> (</a:t>
                      </a:r>
                      <a:r>
                        <a:rPr lang="uk-UA" sz="1800" b="1" i="1" dirty="0" err="1" smtClean="0"/>
                        <a:t>від-</a:t>
                      </a:r>
                      <a:r>
                        <a:rPr lang="uk-UA" sz="1800" i="1" dirty="0" smtClean="0"/>
                        <a:t>, </a:t>
                      </a:r>
                      <a:r>
                        <a:rPr lang="uk-UA" sz="1800" b="1" i="1" dirty="0" err="1" smtClean="0"/>
                        <a:t>при-</a:t>
                      </a:r>
                      <a:r>
                        <a:rPr lang="uk-UA" sz="1800" i="1" dirty="0" smtClean="0"/>
                        <a:t>)</a:t>
                      </a:r>
                      <a:endParaRPr lang="uk-UA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8586">
                <a:tc>
                  <a:txBody>
                    <a:bodyPr/>
                    <a:lstStyle/>
                    <a:p>
                      <a:pPr algn="ctr"/>
                      <a:r>
                        <a:rPr lang="uk-UA" sz="1800" b="1" i="1" dirty="0" smtClean="0"/>
                        <a:t>хлопець – хлопчик </a:t>
                      </a:r>
                      <a:endParaRPr lang="uk-UA" sz="1800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іменники</a:t>
                      </a:r>
                      <a:endParaRPr lang="uk-UA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однокореневі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суфікси </a:t>
                      </a:r>
                      <a:r>
                        <a:rPr lang="uk-UA" sz="1800" i="1" dirty="0" smtClean="0"/>
                        <a:t>(</a:t>
                      </a:r>
                      <a:r>
                        <a:rPr lang="uk-UA" sz="1800" b="1" i="1" dirty="0" err="1" smtClean="0"/>
                        <a:t>-ець</a:t>
                      </a:r>
                      <a:r>
                        <a:rPr lang="uk-UA" sz="1800" i="1" dirty="0" smtClean="0"/>
                        <a:t>;</a:t>
                      </a:r>
                      <a:r>
                        <a:rPr lang="uk-UA" sz="1800" i="1" baseline="0" dirty="0" smtClean="0"/>
                        <a:t> </a:t>
                      </a:r>
                      <a:r>
                        <a:rPr lang="uk-UA" sz="1800" b="1" i="1" baseline="0" dirty="0" err="1" smtClean="0"/>
                        <a:t>-ик</a:t>
                      </a:r>
                      <a:r>
                        <a:rPr lang="uk-UA" sz="1800" i="1" dirty="0" smtClean="0"/>
                        <a:t>)</a:t>
                      </a:r>
                      <a:endParaRPr lang="uk-UA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8541">
                <a:tc>
                  <a:txBody>
                    <a:bodyPr/>
                    <a:lstStyle/>
                    <a:p>
                      <a:pPr algn="ctr"/>
                      <a:r>
                        <a:rPr lang="uk-UA" sz="1800" b="1" i="1" dirty="0" smtClean="0"/>
                        <a:t>заєць – зайченя </a:t>
                      </a:r>
                      <a:endParaRPr lang="uk-UA" sz="1800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іменники</a:t>
                      </a:r>
                      <a:endParaRPr lang="uk-UA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однокореневі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суфікс </a:t>
                      </a:r>
                      <a:r>
                        <a:rPr lang="uk-UA" sz="1800" i="1" dirty="0" smtClean="0"/>
                        <a:t>(</a:t>
                      </a:r>
                      <a:r>
                        <a:rPr lang="uk-UA" sz="1800" i="1" baseline="0" dirty="0" smtClean="0"/>
                        <a:t> </a:t>
                      </a:r>
                      <a:r>
                        <a:rPr lang="uk-UA" sz="1800" b="1" i="1" baseline="0" dirty="0" err="1" smtClean="0"/>
                        <a:t>-</a:t>
                      </a:r>
                      <a:r>
                        <a:rPr lang="uk-UA" sz="1800" b="1" i="1" dirty="0" err="1" smtClean="0"/>
                        <a:t>еня</a:t>
                      </a:r>
                      <a:r>
                        <a:rPr lang="uk-UA" sz="1800" i="1" dirty="0" smtClean="0"/>
                        <a:t>)</a:t>
                      </a:r>
                      <a:endParaRPr lang="uk-UA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2"/>
            <a:ext cx="1571604" cy="584737"/>
          </a:xfrm>
          <a:prstGeom prst="rect">
            <a:avLst/>
          </a:prstGeom>
          <a:noFill/>
        </p:spPr>
        <p:txBody>
          <a:bodyPr wrap="square" lIns="91403" tIns="45701" rIns="91403" bIns="45701" rtlCol="0">
            <a:spAutoFit/>
          </a:bodyPr>
          <a:lstStyle/>
          <a:p>
            <a:r>
              <a:rPr lang="uk-UA" sz="3200" dirty="0" smtClean="0"/>
              <a:t>Тема 4.</a:t>
            </a:r>
            <a:endParaRPr lang="uk-UA" sz="3200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214414" y="0"/>
            <a:ext cx="7929586" cy="500066"/>
          </a:xfrm>
        </p:spPr>
        <p:txBody>
          <a:bodyPr>
            <a:noAutofit/>
          </a:bodyPr>
          <a:lstStyle/>
          <a:p>
            <a:pPr algn="ctr"/>
            <a:r>
              <a:rPr lang="uk-UA" sz="3000" b="1" u="dbl" dirty="0" smtClean="0">
                <a:solidFill>
                  <a:schemeClr val="accent4">
                    <a:lumMod val="75000"/>
                  </a:schemeClr>
                </a:solidFill>
              </a:rPr>
              <a:t>Лексико-семантична характеристика антонімів</a:t>
            </a:r>
            <a:endParaRPr lang="uk-UA" sz="3000" b="1" u="dbl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0314718"/>
              </p:ext>
            </p:extLst>
          </p:nvPr>
        </p:nvGraphicFramePr>
        <p:xfrm>
          <a:off x="0" y="570936"/>
          <a:ext cx="9144000" cy="6355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44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214990">
                <a:tc>
                  <a:txBody>
                    <a:bodyPr/>
                    <a:lstStyle/>
                    <a:p>
                      <a:pPr algn="ctr"/>
                      <a:r>
                        <a:rPr lang="uk-UA" sz="1400" b="0" dirty="0" smtClean="0">
                          <a:solidFill>
                            <a:schemeClr val="tx1"/>
                          </a:solidFill>
                        </a:rPr>
                        <a:t>Антоніми</a:t>
                      </a:r>
                      <a:endParaRPr lang="uk-UA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0" dirty="0" smtClean="0">
                          <a:solidFill>
                            <a:schemeClr val="tx1"/>
                          </a:solidFill>
                        </a:rPr>
                        <a:t>Загальномовні чи контекстуальні</a:t>
                      </a:r>
                      <a:endParaRPr lang="uk-UA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0" dirty="0" smtClean="0">
                          <a:solidFill>
                            <a:schemeClr val="tx1"/>
                          </a:solidFill>
                        </a:rPr>
                        <a:t>Семантико-тематична співвіднесеність</a:t>
                      </a:r>
                      <a:endParaRPr lang="uk-UA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0" dirty="0" smtClean="0">
                          <a:solidFill>
                            <a:schemeClr val="tx1"/>
                          </a:solidFill>
                        </a:rPr>
                        <a:t>Пряме чи переносне значення</a:t>
                      </a:r>
                      <a:endParaRPr lang="uk-UA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0" dirty="0" smtClean="0">
                          <a:solidFill>
                            <a:schemeClr val="tx1"/>
                          </a:solidFill>
                        </a:rPr>
                        <a:t>Конкретне чи  абстрактне значення</a:t>
                      </a:r>
                      <a:endParaRPr lang="uk-UA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400" b="0" dirty="0" smtClean="0">
                          <a:solidFill>
                            <a:schemeClr val="tx1"/>
                          </a:solidFill>
                        </a:rPr>
                        <a:t>Семантичний обсяг слова</a:t>
                      </a:r>
                      <a:endParaRPr lang="uk-UA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0" dirty="0" smtClean="0">
                          <a:solidFill>
                            <a:schemeClr val="tx1"/>
                          </a:solidFill>
                        </a:rPr>
                        <a:t>Скільки значень вступають у протиставлення</a:t>
                      </a:r>
                      <a:endParaRPr lang="uk-UA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0" dirty="0" smtClean="0">
                          <a:solidFill>
                            <a:schemeClr val="tx1"/>
                          </a:solidFill>
                        </a:rPr>
                        <a:t>Характер експресивності</a:t>
                      </a:r>
                      <a:endParaRPr lang="uk-UA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128">
                <a:tc>
                  <a:txBody>
                    <a:bodyPr/>
                    <a:lstStyle/>
                    <a:p>
                      <a:pPr algn="ctr"/>
                      <a:r>
                        <a:rPr lang="uk-UA" sz="1400" b="1" i="1" dirty="0" smtClean="0">
                          <a:solidFill>
                            <a:schemeClr val="tx1"/>
                          </a:solidFill>
                        </a:rPr>
                        <a:t>любов - ненависть</a:t>
                      </a:r>
                      <a:endParaRPr lang="uk-UA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загальномовні</a:t>
                      </a:r>
                      <a:endParaRPr lang="uk-U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назва почуття</a:t>
                      </a:r>
                      <a:endParaRPr lang="uk-U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пряме</a:t>
                      </a:r>
                      <a:endParaRPr lang="uk-U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абстр.</a:t>
                      </a:r>
                      <a:endParaRPr lang="uk-U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однозн. – однозн.</a:t>
                      </a:r>
                      <a:endParaRPr lang="uk-U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одне – </a:t>
                      </a:r>
                      <a:r>
                        <a:rPr lang="uk-UA" sz="1400" dirty="0" err="1" smtClean="0">
                          <a:solidFill>
                            <a:schemeClr val="tx1"/>
                          </a:solidFill>
                        </a:rPr>
                        <a:t>одне</a:t>
                      </a:r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err="1" smtClean="0">
                          <a:solidFill>
                            <a:schemeClr val="tx1"/>
                          </a:solidFill>
                        </a:rPr>
                        <a:t>емоц</a:t>
                      </a:r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. – </a:t>
                      </a:r>
                      <a:r>
                        <a:rPr lang="uk-UA" sz="1400" dirty="0" err="1" smtClean="0">
                          <a:solidFill>
                            <a:schemeClr val="tx1"/>
                          </a:solidFill>
                        </a:rPr>
                        <a:t>емоц</a:t>
                      </a:r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endParaRPr lang="uk-U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3128">
                <a:tc>
                  <a:txBody>
                    <a:bodyPr/>
                    <a:lstStyle/>
                    <a:p>
                      <a:pPr algn="ctr"/>
                      <a:r>
                        <a:rPr lang="uk-UA" sz="1400" b="1" i="1" dirty="0" smtClean="0">
                          <a:solidFill>
                            <a:schemeClr val="tx1"/>
                          </a:solidFill>
                        </a:rPr>
                        <a:t>глибокий – мілкий </a:t>
                      </a:r>
                      <a:r>
                        <a:rPr lang="uk-UA" sz="1400" i="1" dirty="0" smtClean="0">
                          <a:solidFill>
                            <a:schemeClr val="tx1"/>
                          </a:solidFill>
                        </a:rPr>
                        <a:t>(колодязь)</a:t>
                      </a:r>
                      <a:endParaRPr lang="uk-UA" sz="14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загальномовні</a:t>
                      </a:r>
                    </a:p>
                    <a:p>
                      <a:pPr algn="ctr"/>
                      <a:endParaRPr lang="uk-U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назва ознаки</a:t>
                      </a:r>
                      <a:endParaRPr lang="uk-U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пряме</a:t>
                      </a:r>
                      <a:endParaRPr lang="uk-U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err="1" smtClean="0">
                          <a:solidFill>
                            <a:schemeClr val="tx1"/>
                          </a:solidFill>
                        </a:rPr>
                        <a:t>конкр</a:t>
                      </a:r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uk-U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багатозначне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однозначне</a:t>
                      </a:r>
                      <a:endParaRPr lang="uk-U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одне – </a:t>
                      </a:r>
                      <a:r>
                        <a:rPr lang="uk-UA" sz="1400" dirty="0" err="1" smtClean="0">
                          <a:solidFill>
                            <a:schemeClr val="tx1"/>
                          </a:solidFill>
                        </a:rPr>
                        <a:t>одне</a:t>
                      </a:r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endParaRPr lang="uk-U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err="1" smtClean="0">
                          <a:solidFill>
                            <a:schemeClr val="tx1"/>
                          </a:solidFill>
                        </a:rPr>
                        <a:t>нейтр</a:t>
                      </a:r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uk-UA" sz="1400" baseline="0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r>
                        <a:rPr lang="uk-UA" sz="1400" baseline="0" dirty="0" err="1" smtClean="0">
                          <a:solidFill>
                            <a:schemeClr val="tx1"/>
                          </a:solidFill>
                        </a:rPr>
                        <a:t>нейтр</a:t>
                      </a:r>
                      <a:r>
                        <a:rPr lang="uk-UA" sz="1400" baseline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endParaRPr lang="uk-U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3128">
                <a:tc>
                  <a:txBody>
                    <a:bodyPr/>
                    <a:lstStyle/>
                    <a:p>
                      <a:pPr algn="ctr"/>
                      <a:r>
                        <a:rPr lang="uk-UA" sz="1400" b="1" i="1" dirty="0" smtClean="0">
                          <a:solidFill>
                            <a:schemeClr val="tx1"/>
                          </a:solidFill>
                        </a:rPr>
                        <a:t>дружити - ворогувати</a:t>
                      </a:r>
                      <a:endParaRPr lang="uk-UA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загальномовні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назва дії</a:t>
                      </a:r>
                      <a:endParaRPr lang="uk-U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пряме</a:t>
                      </a:r>
                      <a:endParaRPr lang="uk-U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абстр.</a:t>
                      </a:r>
                      <a:endParaRPr lang="uk-U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uk-UA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однозначне</a:t>
                      </a:r>
                      <a:endParaRPr kumimoji="0" lang="uk-UA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uk-UA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однозначне</a:t>
                      </a:r>
                      <a:endParaRPr kumimoji="0" lang="uk-UA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одне – </a:t>
                      </a:r>
                      <a:r>
                        <a:rPr lang="uk-UA" sz="1400" dirty="0" err="1" smtClean="0">
                          <a:solidFill>
                            <a:schemeClr val="tx1"/>
                          </a:solidFill>
                        </a:rPr>
                        <a:t>одне</a:t>
                      </a:r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endParaRPr lang="uk-U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err="1" smtClean="0">
                          <a:solidFill>
                            <a:schemeClr val="tx1"/>
                          </a:solidFill>
                        </a:rPr>
                        <a:t>нейтр</a:t>
                      </a:r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uk-UA" sz="1400" baseline="0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r>
                        <a:rPr lang="uk-UA" sz="1400" baseline="0" dirty="0" err="1" smtClean="0">
                          <a:solidFill>
                            <a:schemeClr val="tx1"/>
                          </a:solidFill>
                        </a:rPr>
                        <a:t>нейтр</a:t>
                      </a:r>
                      <a:r>
                        <a:rPr lang="uk-UA" sz="1400" baseline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endParaRPr lang="uk-UA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3128">
                <a:tc>
                  <a:txBody>
                    <a:bodyPr/>
                    <a:lstStyle/>
                    <a:p>
                      <a:pPr algn="ctr"/>
                      <a:r>
                        <a:rPr lang="uk-UA" sz="1400" b="1" i="1" dirty="0" smtClean="0">
                          <a:solidFill>
                            <a:schemeClr val="tx1"/>
                          </a:solidFill>
                        </a:rPr>
                        <a:t>хата - халупа</a:t>
                      </a:r>
                      <a:endParaRPr lang="uk-UA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загальномовні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назва предмета</a:t>
                      </a:r>
                      <a:endParaRPr lang="uk-U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пряме</a:t>
                      </a:r>
                      <a:endParaRPr lang="uk-U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err="1" smtClean="0">
                          <a:solidFill>
                            <a:schemeClr val="tx1"/>
                          </a:solidFill>
                        </a:rPr>
                        <a:t>конкр</a:t>
                      </a:r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uk-U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однозн. – однозн.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одне – </a:t>
                      </a:r>
                      <a:r>
                        <a:rPr lang="uk-UA" sz="1400" dirty="0" err="1" smtClean="0">
                          <a:solidFill>
                            <a:schemeClr val="tx1"/>
                          </a:solidFill>
                        </a:rPr>
                        <a:t>одне</a:t>
                      </a:r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endParaRPr lang="uk-U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err="1" smtClean="0">
                          <a:solidFill>
                            <a:schemeClr val="tx1"/>
                          </a:solidFill>
                        </a:rPr>
                        <a:t>нейтр</a:t>
                      </a:r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uk-UA" sz="1400" baseline="0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r>
                        <a:rPr lang="uk-UA" sz="1400" baseline="0" dirty="0" err="1" smtClean="0">
                          <a:solidFill>
                            <a:schemeClr val="tx1"/>
                          </a:solidFill>
                        </a:rPr>
                        <a:t>експр</a:t>
                      </a:r>
                      <a:r>
                        <a:rPr lang="uk-UA" sz="1400" baseline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endParaRPr lang="uk-UA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3128">
                <a:tc>
                  <a:txBody>
                    <a:bodyPr/>
                    <a:lstStyle/>
                    <a:p>
                      <a:pPr algn="ctr"/>
                      <a:r>
                        <a:rPr lang="uk-UA" sz="1400" b="1" i="1" dirty="0" smtClean="0">
                          <a:solidFill>
                            <a:schemeClr val="tx1"/>
                          </a:solidFill>
                        </a:rPr>
                        <a:t>спокійний – тривожний </a:t>
                      </a:r>
                      <a:r>
                        <a:rPr lang="uk-UA" sz="1400" i="1" dirty="0" smtClean="0">
                          <a:solidFill>
                            <a:schemeClr val="tx1"/>
                          </a:solidFill>
                        </a:rPr>
                        <a:t>(сон)</a:t>
                      </a:r>
                      <a:endParaRPr lang="uk-UA" sz="14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загальномовні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назва ознаки</a:t>
                      </a:r>
                      <a:endParaRPr lang="uk-U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err="1" smtClean="0">
                          <a:solidFill>
                            <a:schemeClr val="tx1"/>
                          </a:solidFill>
                        </a:rPr>
                        <a:t>перен</a:t>
                      </a:r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пряме</a:t>
                      </a:r>
                      <a:endParaRPr lang="uk-U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err="1" smtClean="0">
                          <a:solidFill>
                            <a:schemeClr val="tx1"/>
                          </a:solidFill>
                        </a:rPr>
                        <a:t>конкр</a:t>
                      </a:r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uk-U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багатозначне</a:t>
                      </a:r>
                      <a:endParaRPr lang="uk-U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однозначне</a:t>
                      </a:r>
                      <a:endParaRPr lang="uk-U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одне – </a:t>
                      </a:r>
                      <a:r>
                        <a:rPr lang="uk-UA" sz="1400" dirty="0" err="1" smtClean="0">
                          <a:solidFill>
                            <a:schemeClr val="tx1"/>
                          </a:solidFill>
                        </a:rPr>
                        <a:t>одне</a:t>
                      </a:r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endParaRPr lang="uk-U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err="1" smtClean="0">
                          <a:solidFill>
                            <a:schemeClr val="tx1"/>
                          </a:solidFill>
                        </a:rPr>
                        <a:t>нейтр</a:t>
                      </a:r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uk-UA" sz="1400" baseline="0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r>
                        <a:rPr lang="uk-UA" sz="1400" baseline="0" dirty="0" err="1" smtClean="0">
                          <a:solidFill>
                            <a:schemeClr val="tx1"/>
                          </a:solidFill>
                        </a:rPr>
                        <a:t>нейтр</a:t>
                      </a:r>
                      <a:r>
                        <a:rPr lang="uk-UA" sz="1400" baseline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endParaRPr lang="uk-UA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3128">
                <a:tc>
                  <a:txBody>
                    <a:bodyPr/>
                    <a:lstStyle/>
                    <a:p>
                      <a:pPr algn="ctr"/>
                      <a:r>
                        <a:rPr lang="uk-UA" sz="1400" b="1" i="1" dirty="0" smtClean="0">
                          <a:solidFill>
                            <a:schemeClr val="tx1"/>
                          </a:solidFill>
                        </a:rPr>
                        <a:t>спокійний –</a:t>
                      </a:r>
                      <a:r>
                        <a:rPr lang="uk-UA" sz="1400" b="1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uk-UA" sz="1400" b="1" i="1" dirty="0" smtClean="0">
                          <a:solidFill>
                            <a:schemeClr val="tx1"/>
                          </a:solidFill>
                        </a:rPr>
                        <a:t>гарячий </a:t>
                      </a:r>
                      <a:r>
                        <a:rPr lang="uk-UA" sz="1400" i="1" dirty="0" smtClean="0">
                          <a:solidFill>
                            <a:schemeClr val="tx1"/>
                          </a:solidFill>
                        </a:rPr>
                        <a:t>(кінь)</a:t>
                      </a:r>
                      <a:endParaRPr lang="uk-UA" sz="14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загальномовні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назва ознаки</a:t>
                      </a:r>
                      <a:endParaRPr lang="uk-U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пряме</a:t>
                      </a:r>
                    </a:p>
                    <a:p>
                      <a:pPr algn="ctr"/>
                      <a:r>
                        <a:rPr lang="uk-UA" sz="1400" dirty="0" err="1" smtClean="0">
                          <a:solidFill>
                            <a:schemeClr val="tx1"/>
                          </a:solidFill>
                        </a:rPr>
                        <a:t>перен</a:t>
                      </a:r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uk-U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err="1" smtClean="0">
                          <a:solidFill>
                            <a:schemeClr val="tx1"/>
                          </a:solidFill>
                        </a:rPr>
                        <a:t>конкр</a:t>
                      </a:r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algn="ctr"/>
                      <a:r>
                        <a:rPr lang="uk-UA" sz="1400" dirty="0" err="1" smtClean="0">
                          <a:solidFill>
                            <a:schemeClr val="tx1"/>
                          </a:solidFill>
                        </a:rPr>
                        <a:t>конкр</a:t>
                      </a:r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uk-U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багатозначне</a:t>
                      </a:r>
                      <a:endParaRPr lang="uk-U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багатозначне</a:t>
                      </a:r>
                      <a:endParaRPr lang="uk-U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одне – </a:t>
                      </a:r>
                      <a:r>
                        <a:rPr lang="uk-UA" sz="1400" dirty="0" err="1" smtClean="0">
                          <a:solidFill>
                            <a:schemeClr val="tx1"/>
                          </a:solidFill>
                        </a:rPr>
                        <a:t>одне</a:t>
                      </a:r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endParaRPr lang="uk-U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err="1" smtClean="0">
                          <a:solidFill>
                            <a:schemeClr val="tx1"/>
                          </a:solidFill>
                        </a:rPr>
                        <a:t>нейтр</a:t>
                      </a:r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uk-UA" sz="1400" baseline="0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r>
                        <a:rPr lang="uk-UA" sz="1400" baseline="0" dirty="0" err="1" smtClean="0">
                          <a:solidFill>
                            <a:schemeClr val="tx1"/>
                          </a:solidFill>
                        </a:rPr>
                        <a:t>експр</a:t>
                      </a:r>
                      <a:r>
                        <a:rPr lang="uk-UA" sz="1400" baseline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endParaRPr lang="uk-UA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3128">
                <a:tc>
                  <a:txBody>
                    <a:bodyPr/>
                    <a:lstStyle/>
                    <a:p>
                      <a:pPr algn="ctr"/>
                      <a:r>
                        <a:rPr lang="uk-UA" sz="1400" i="1" dirty="0" smtClean="0">
                          <a:solidFill>
                            <a:schemeClr val="tx1"/>
                          </a:solidFill>
                        </a:rPr>
                        <a:t>мати </a:t>
                      </a:r>
                      <a:r>
                        <a:rPr lang="uk-UA" sz="1400" b="1" i="1" dirty="0" smtClean="0">
                          <a:solidFill>
                            <a:schemeClr val="tx1"/>
                          </a:solidFill>
                        </a:rPr>
                        <a:t>в'яне</a:t>
                      </a:r>
                      <a:r>
                        <a:rPr lang="uk-UA" sz="1400" i="1" dirty="0" smtClean="0">
                          <a:solidFill>
                            <a:schemeClr val="tx1"/>
                          </a:solidFill>
                        </a:rPr>
                        <a:t> – дочка </a:t>
                      </a:r>
                      <a:r>
                        <a:rPr lang="uk-UA" sz="1400" b="1" i="1" dirty="0" smtClean="0">
                          <a:solidFill>
                            <a:schemeClr val="tx1"/>
                          </a:solidFill>
                        </a:rPr>
                        <a:t>розцвітає </a:t>
                      </a:r>
                      <a:endParaRPr lang="uk-UA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контекстуальні</a:t>
                      </a:r>
                      <a:endParaRPr lang="uk-U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назва процесу</a:t>
                      </a:r>
                      <a:endParaRPr lang="uk-U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err="1" smtClean="0">
                          <a:solidFill>
                            <a:schemeClr val="tx1"/>
                          </a:solidFill>
                        </a:rPr>
                        <a:t>перен</a:t>
                      </a:r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algn="ctr"/>
                      <a:r>
                        <a:rPr lang="uk-UA" sz="1400" dirty="0" err="1" smtClean="0">
                          <a:solidFill>
                            <a:schemeClr val="tx1"/>
                          </a:solidFill>
                        </a:rPr>
                        <a:t>перен</a:t>
                      </a:r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uk-U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абстр.</a:t>
                      </a:r>
                    </a:p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абстр.</a:t>
                      </a:r>
                      <a:endParaRPr lang="uk-U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багатозначне</a:t>
                      </a:r>
                      <a:endParaRPr lang="uk-U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багатозначне</a:t>
                      </a:r>
                      <a:endParaRPr lang="uk-U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одне – </a:t>
                      </a:r>
                      <a:r>
                        <a:rPr lang="uk-UA" sz="1400" dirty="0" err="1" smtClean="0">
                          <a:solidFill>
                            <a:schemeClr val="tx1"/>
                          </a:solidFill>
                        </a:rPr>
                        <a:t>одне</a:t>
                      </a:r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endParaRPr lang="uk-U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err="1" smtClean="0">
                          <a:solidFill>
                            <a:schemeClr val="tx1"/>
                          </a:solidFill>
                        </a:rPr>
                        <a:t>експр</a:t>
                      </a:r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uk-UA" sz="1400" baseline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uk-UA" sz="1400" baseline="0" dirty="0" err="1" smtClean="0">
                          <a:solidFill>
                            <a:schemeClr val="tx1"/>
                          </a:solidFill>
                        </a:rPr>
                        <a:t>експр</a:t>
                      </a:r>
                      <a:r>
                        <a:rPr lang="uk-UA" sz="14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uk-U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2"/>
            <a:ext cx="1571604" cy="584737"/>
          </a:xfrm>
          <a:prstGeom prst="rect">
            <a:avLst/>
          </a:prstGeom>
          <a:noFill/>
        </p:spPr>
        <p:txBody>
          <a:bodyPr wrap="square" lIns="91403" tIns="45701" rIns="91403" bIns="45701" rtlCol="0">
            <a:spAutoFit/>
          </a:bodyPr>
          <a:lstStyle/>
          <a:p>
            <a:r>
              <a:rPr lang="uk-UA" sz="3200" dirty="0" smtClean="0"/>
              <a:t>Тема 4.</a:t>
            </a:r>
            <a:endParaRPr lang="uk-UA" sz="3200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2"/>
            <a:ext cx="8229600" cy="561252"/>
          </a:xfrm>
        </p:spPr>
        <p:txBody>
          <a:bodyPr>
            <a:noAutofit/>
          </a:bodyPr>
          <a:lstStyle/>
          <a:p>
            <a:pPr algn="ctr"/>
            <a:r>
              <a:rPr lang="uk-UA" sz="4000" b="1" u="dbl" dirty="0" smtClean="0">
                <a:solidFill>
                  <a:schemeClr val="accent4">
                    <a:lumMod val="75000"/>
                  </a:schemeClr>
                </a:solidFill>
              </a:rPr>
              <a:t>Типи омонімів</a:t>
            </a:r>
            <a:endParaRPr lang="uk-UA" sz="4000" b="1" u="dbl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25" name="Содержимое 2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8172911"/>
              </p:ext>
            </p:extLst>
          </p:nvPr>
        </p:nvGraphicFramePr>
        <p:xfrm>
          <a:off x="0" y="730471"/>
          <a:ext cx="9144000" cy="6519504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8264">
                <a:tc gridSpan="2">
                  <a:txBody>
                    <a:bodyPr/>
                    <a:lstStyle/>
                    <a:p>
                      <a:pPr algn="ctr"/>
                      <a:r>
                        <a:rPr lang="uk-UA" sz="19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 ступенем збігу форм</a:t>
                      </a:r>
                      <a:endParaRPr lang="uk-UA" sz="1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9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Омоформи</a:t>
                      </a:r>
                      <a:endParaRPr lang="uk-UA" sz="1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9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Омографи</a:t>
                      </a:r>
                      <a:endParaRPr lang="uk-UA" sz="1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9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Омофони</a:t>
                      </a:r>
                      <a:endParaRPr lang="uk-UA" sz="1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281">
                <a:tc>
                  <a:txBody>
                    <a:bodyPr/>
                    <a:lstStyle/>
                    <a:p>
                      <a:pPr algn="ctr"/>
                      <a:r>
                        <a:rPr lang="uk-UA" sz="1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Повні</a:t>
                      </a:r>
                      <a:endParaRPr lang="uk-UA" sz="19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Часткові</a:t>
                      </a:r>
                      <a:endParaRPr lang="uk-UA" sz="19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81">
                <a:tc>
                  <a:txBody>
                    <a:bodyPr/>
                    <a:lstStyle/>
                    <a:p>
                      <a:r>
                        <a:rPr lang="uk-UA" sz="17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новорічний </a:t>
                      </a:r>
                      <a:r>
                        <a:rPr lang="uk-UA" sz="17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</a:t>
                      </a:r>
                    </a:p>
                    <a:p>
                      <a:r>
                        <a:rPr lang="uk-UA" sz="17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високий </a:t>
                      </a:r>
                      <a:r>
                        <a:rPr lang="uk-UA" sz="17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</a:t>
                      </a:r>
                      <a:endParaRPr lang="uk-UA" sz="1700" b="1" i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7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чари</a:t>
                      </a:r>
                      <a:r>
                        <a:rPr lang="uk-UA" sz="17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uk-UA" sz="1700" i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</a:t>
                      </a:r>
                      <a:r>
                        <a:rPr lang="uk-UA" sz="17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7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чарувати</a:t>
                      </a:r>
                      <a:r>
                        <a:rPr lang="uk-UA" sz="17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7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чари</a:t>
                      </a:r>
                      <a:r>
                        <a:rPr lang="uk-UA" sz="17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uk-UA" sz="1700" i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</a:t>
                      </a:r>
                      <a:r>
                        <a:rPr lang="uk-UA" sz="17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7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чара</a:t>
                      </a:r>
                      <a:r>
                        <a:rPr lang="uk-UA" sz="17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7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поле</a:t>
                      </a:r>
                      <a:r>
                        <a:rPr lang="uk-UA" sz="17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700" i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(що? – ім.)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7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поле</a:t>
                      </a:r>
                      <a:r>
                        <a:rPr lang="uk-UA" sz="17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700" i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(що робить?)</a:t>
                      </a:r>
                      <a:endParaRPr lang="uk-UA" sz="1700" i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uk-UA" sz="1700" b="1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го́ри</a:t>
                      </a:r>
                      <a:r>
                        <a:rPr kumimoji="0" lang="uk-UA" sz="17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</a:t>
                      </a:r>
                      <a:r>
                        <a:rPr kumimoji="0" lang="uk-UA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ім</a:t>
                      </a:r>
                      <a:r>
                        <a:rPr kumimoji="0" lang="uk-UA" sz="17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kumimoji="0" lang="ru-RU" sz="17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uk-UA" sz="1700" b="1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гори</a:t>
                      </a:r>
                      <a:r>
                        <a:rPr kumimoji="0" lang="uk-UA" sz="17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́</a:t>
                      </a:r>
                      <a:r>
                        <a:rPr kumimoji="0" lang="uk-UA" sz="17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</a:t>
                      </a:r>
                      <a:r>
                        <a:rPr kumimoji="0" lang="uk-UA" sz="17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дієсл</a:t>
                      </a:r>
                      <a:r>
                        <a:rPr kumimoji="0" lang="uk-UA" sz="17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kumimoji="0" lang="ru-RU" sz="17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uk-UA" sz="17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гама</a:t>
                      </a:r>
                      <a:r>
                        <a:rPr kumimoji="0" lang="uk-UA" sz="17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</a:t>
                      </a:r>
                      <a:r>
                        <a:rPr kumimoji="0" lang="uk-UA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муз</a:t>
                      </a:r>
                      <a:r>
                        <a:rPr kumimoji="0" lang="uk-UA" sz="17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kumimoji="0" lang="ru-RU" sz="17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uk-UA" sz="17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гамма</a:t>
                      </a:r>
                      <a:r>
                        <a:rPr kumimoji="0" lang="uk-UA" sz="17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</a:t>
                      </a:r>
                      <a:r>
                        <a:rPr kumimoji="0" lang="uk-UA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буква</a:t>
                      </a:r>
                      <a:endParaRPr kumimoji="0" lang="ru-RU" sz="17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2265">
                <a:tc>
                  <a:txBody>
                    <a:bodyPr/>
                    <a:lstStyle/>
                    <a:p>
                      <a:r>
                        <a:rPr lang="uk-UA" sz="17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точити</a:t>
                      </a:r>
                      <a:r>
                        <a:rPr lang="uk-UA" sz="17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ножі</a:t>
                      </a:r>
                    </a:p>
                    <a:p>
                      <a:r>
                        <a:rPr lang="uk-UA" sz="17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точити</a:t>
                      </a:r>
                      <a:r>
                        <a:rPr lang="uk-UA" sz="17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воду</a:t>
                      </a:r>
                      <a:endParaRPr lang="uk-UA" sz="1700" b="0" i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7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рись</a:t>
                      </a:r>
                      <a:r>
                        <a:rPr lang="uk-UA" sz="17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700" i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700" i="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(вид бігу)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7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рись</a:t>
                      </a:r>
                      <a:r>
                        <a:rPr lang="uk-UA" sz="17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700" i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700" i="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(звір)</a:t>
                      </a:r>
                      <a:endParaRPr lang="uk-UA" sz="1700" i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7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шию </a:t>
                      </a:r>
                      <a:r>
                        <a:rPr lang="uk-UA" sz="1700" i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(що? – ім.)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7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шию </a:t>
                      </a:r>
                      <a:r>
                        <a:rPr lang="uk-UA" sz="1700" i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(що роблю?)</a:t>
                      </a:r>
                      <a:endParaRPr lang="uk-UA" sz="1700" i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uk-UA" sz="1700" b="1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ма́ла</a:t>
                      </a:r>
                      <a:r>
                        <a:rPr kumimoji="0" lang="uk-UA" sz="17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7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</a:t>
                      </a:r>
                      <a:r>
                        <a:rPr kumimoji="0" lang="uk-UA" sz="17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дієсл</a:t>
                      </a:r>
                      <a:r>
                        <a:rPr kumimoji="0" lang="uk-UA" sz="17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kumimoji="0" lang="ru-RU" sz="17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uk-UA" sz="1700" b="1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мала́</a:t>
                      </a:r>
                      <a:r>
                        <a:rPr kumimoji="0" lang="uk-UA" sz="17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7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</a:t>
                      </a:r>
                      <a:r>
                        <a:rPr kumimoji="0" lang="uk-UA" sz="17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прикм</a:t>
                      </a:r>
                      <a:r>
                        <a:rPr kumimoji="0" lang="uk-UA" sz="17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kumimoji="0" lang="ru-RU" sz="17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uk-UA" sz="1700" b="1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віла</a:t>
                      </a:r>
                      <a:r>
                        <a:rPr kumimoji="0" lang="uk-UA" sz="17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</a:t>
                      </a:r>
                      <a:r>
                        <a:rPr kumimoji="0" lang="uk-UA" sz="17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міфічн</a:t>
                      </a:r>
                      <a:r>
                        <a:rPr kumimoji="0" lang="uk-UA" sz="17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kumimoji="0" lang="ru-RU" sz="17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uk-UA" sz="17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вілла</a:t>
                      </a:r>
                      <a:r>
                        <a:rPr kumimoji="0" lang="uk-UA" sz="17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</a:t>
                      </a:r>
                      <a:r>
                        <a:rPr kumimoji="0" lang="uk-UA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дача</a:t>
                      </a:r>
                      <a:endParaRPr kumimoji="0" lang="ru-RU" sz="17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4081">
                <a:tc>
                  <a:txBody>
                    <a:bodyPr/>
                    <a:lstStyle/>
                    <a:p>
                      <a:r>
                        <a:rPr lang="uk-UA" sz="17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парова </a:t>
                      </a:r>
                      <a:r>
                        <a:rPr lang="uk-UA" sz="17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машина</a:t>
                      </a:r>
                    </a:p>
                    <a:p>
                      <a:r>
                        <a:rPr lang="uk-UA" sz="17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парова</a:t>
                      </a:r>
                      <a:r>
                        <a:rPr lang="uk-UA" sz="1700" i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котлета</a:t>
                      </a:r>
                      <a:endParaRPr lang="uk-UA" sz="1700" i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uk-UA" sz="1700" i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7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учительська</a:t>
                      </a:r>
                      <a:r>
                        <a:rPr lang="uk-UA" sz="17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700" i="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uk-UA" sz="1700" i="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прикм</a:t>
                      </a:r>
                      <a:r>
                        <a:rPr lang="uk-UA" sz="1700" i="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  <a:endParaRPr lang="uk-UA" sz="1700" i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7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учительська</a:t>
                      </a:r>
                      <a:r>
                        <a:rPr lang="uk-UA" sz="17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700" i="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(ім.)</a:t>
                      </a:r>
                      <a:endParaRPr lang="uk-UA" sz="1700" i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7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клич</a:t>
                      </a:r>
                      <a:r>
                        <a:rPr lang="uk-UA" sz="17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700" i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(що? – ім.)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7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клич</a:t>
                      </a:r>
                      <a:r>
                        <a:rPr lang="uk-UA" sz="17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700" i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(що роби?)</a:t>
                      </a:r>
                      <a:endParaRPr lang="uk-UA" sz="1700" i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uk-UA" sz="1700" b="1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на́сип</a:t>
                      </a:r>
                      <a:r>
                        <a:rPr kumimoji="0" lang="uk-UA" sz="17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</a:t>
                      </a:r>
                      <a:r>
                        <a:rPr kumimoji="0" lang="uk-UA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ім</a:t>
                      </a:r>
                      <a:r>
                        <a:rPr kumimoji="0" lang="uk-UA" sz="17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kumimoji="0" lang="ru-RU" sz="17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uk-UA" sz="1700" b="1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наси́п</a:t>
                      </a:r>
                      <a:r>
                        <a:rPr kumimoji="0" lang="uk-UA" sz="17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</a:t>
                      </a:r>
                      <a:r>
                        <a:rPr kumimoji="0" lang="uk-UA" sz="17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дієсл</a:t>
                      </a:r>
                      <a:r>
                        <a:rPr kumimoji="0" lang="uk-UA" sz="17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kumimoji="0" lang="ru-RU" sz="17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uk-UA" sz="17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вікторія</a:t>
                      </a:r>
                      <a:r>
                        <a:rPr kumimoji="0" lang="uk-UA" sz="17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</a:t>
                      </a:r>
                      <a:r>
                        <a:rPr kumimoji="0" lang="uk-UA" sz="17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заг</a:t>
                      </a:r>
                      <a:r>
                        <a:rPr kumimoji="0" lang="uk-UA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kumimoji="0" lang="ru-RU" sz="17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uk-UA" sz="17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Вікторія </a:t>
                      </a:r>
                      <a:r>
                        <a:rPr kumimoji="0" lang="uk-UA" sz="17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</a:t>
                      </a:r>
                      <a:r>
                        <a:rPr kumimoji="0" lang="uk-UA" sz="17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власн</a:t>
                      </a:r>
                      <a:r>
                        <a:rPr kumimoji="0" lang="uk-UA" sz="17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kumimoji="0" lang="ru-RU" sz="17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30913">
                <a:tc>
                  <a:txBody>
                    <a:bodyPr/>
                    <a:lstStyle/>
                    <a:p>
                      <a:r>
                        <a:rPr lang="uk-UA" sz="17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переводити</a:t>
                      </a:r>
                      <a:r>
                        <a:rPr lang="uk-UA" sz="17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коней</a:t>
                      </a:r>
                    </a:p>
                    <a:p>
                      <a:pPr algn="just"/>
                      <a:r>
                        <a:rPr lang="uk-UA" sz="17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переводити</a:t>
                      </a:r>
                      <a:r>
                        <a:rPr lang="uk-UA" sz="17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через дорогу</a:t>
                      </a:r>
                      <a:endParaRPr lang="uk-UA" sz="1700" i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7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досипа́ти</a:t>
                      </a:r>
                      <a:endParaRPr kumimoji="0" lang="ru-RU" sz="1700" b="1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7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мішок</a:t>
                      </a:r>
                    </a:p>
                    <a:p>
                      <a:r>
                        <a:rPr kumimoji="0" lang="uk-UA" sz="17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досипа́ти</a:t>
                      </a:r>
                      <a:r>
                        <a:rPr kumimoji="0" lang="uk-UA" sz="1700" i="1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70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(досплю)</a:t>
                      </a:r>
                      <a:endParaRPr kumimoji="0" lang="ru-RU" sz="1700" i="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7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діти</a:t>
                      </a:r>
                      <a:r>
                        <a:rPr lang="uk-UA" sz="17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700" i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(хто? – ім.)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7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діти</a:t>
                      </a:r>
                      <a:r>
                        <a:rPr lang="uk-UA" sz="17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700" i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(що робити?)</a:t>
                      </a:r>
                      <a:endParaRPr lang="uk-UA" sz="1700" i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uk-UA" sz="1700" b="1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доро́га</a:t>
                      </a:r>
                      <a:r>
                        <a:rPr kumimoji="0" lang="uk-UA" sz="17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</a:t>
                      </a:r>
                      <a:r>
                        <a:rPr kumimoji="0" lang="uk-UA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ім.</a:t>
                      </a:r>
                      <a:endParaRPr kumimoji="0" lang="ru-RU" sz="17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uk-UA" sz="1700" b="1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дорога́</a:t>
                      </a:r>
                      <a:r>
                        <a:rPr kumimoji="0" lang="uk-UA" sz="17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7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</a:t>
                      </a:r>
                      <a:r>
                        <a:rPr kumimoji="0" lang="uk-UA" sz="17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прикм</a:t>
                      </a:r>
                      <a:r>
                        <a:rPr kumimoji="0" lang="uk-UA" sz="17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kumimoji="0" lang="ru-RU" sz="17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uk-UA" sz="17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uk-UA" sz="17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коваль</a:t>
                      </a:r>
                      <a:r>
                        <a:rPr kumimoji="0" lang="uk-UA" sz="17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</a:t>
                      </a:r>
                      <a:r>
                        <a:rPr kumimoji="0" lang="uk-UA" sz="17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заг</a:t>
                      </a:r>
                      <a:r>
                        <a:rPr kumimoji="0" lang="uk-UA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kumimoji="0" lang="ru-RU" sz="17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uk-UA" sz="17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Коваль</a:t>
                      </a:r>
                      <a:r>
                        <a:rPr kumimoji="0" lang="uk-UA" sz="17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</a:t>
                      </a:r>
                      <a:r>
                        <a:rPr kumimoji="0" lang="uk-UA" sz="17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власн</a:t>
                      </a:r>
                      <a:r>
                        <a:rPr kumimoji="0" lang="uk-UA" sz="17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kumimoji="0" lang="ru-RU" sz="17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4081">
                <a:tc>
                  <a:txBody>
                    <a:bodyPr/>
                    <a:lstStyle/>
                    <a:p>
                      <a:r>
                        <a:rPr lang="uk-UA" sz="17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штучні</a:t>
                      </a:r>
                      <a:r>
                        <a:rPr lang="uk-UA" sz="17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вироби</a:t>
                      </a:r>
                    </a:p>
                    <a:p>
                      <a:r>
                        <a:rPr lang="uk-UA" sz="17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штучні</a:t>
                      </a:r>
                      <a:r>
                        <a:rPr lang="uk-UA" sz="17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тканини</a:t>
                      </a:r>
                      <a:endParaRPr lang="uk-UA" sz="1700" i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7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даром</a:t>
                      </a:r>
                      <a:r>
                        <a:rPr lang="uk-UA" sz="17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700" i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(від </a:t>
                      </a:r>
                      <a:r>
                        <a:rPr lang="uk-UA" sz="1700" b="1" i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дар</a:t>
                      </a:r>
                      <a:r>
                        <a:rPr lang="uk-UA" sz="1700" i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7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даром</a:t>
                      </a:r>
                      <a:r>
                        <a:rPr lang="uk-UA" sz="17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700" i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(як?)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7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дати</a:t>
                      </a:r>
                      <a:r>
                        <a:rPr lang="uk-UA" sz="17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700" i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(що? – ім.)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7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дати</a:t>
                      </a:r>
                      <a:r>
                        <a:rPr lang="uk-UA" sz="17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700" i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(що робити?)</a:t>
                      </a:r>
                      <a:endParaRPr lang="uk-UA" sz="1700" i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uk-UA" sz="17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kumimoji="0" lang="uk-UA" sz="1700" b="1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ра́дій</a:t>
                      </a:r>
                      <a:r>
                        <a:rPr kumimoji="0" lang="uk-UA" sz="17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</a:t>
                      </a:r>
                      <a:r>
                        <a:rPr kumimoji="0" lang="uk-UA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ім</a:t>
                      </a:r>
                      <a:r>
                        <a:rPr kumimoji="0" lang="uk-UA" sz="17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kumimoji="0" lang="ru-RU" sz="17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uk-UA" sz="1700" b="1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раді́й</a:t>
                      </a:r>
                      <a:r>
                        <a:rPr kumimoji="0" lang="uk-UA" sz="17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</a:t>
                      </a:r>
                      <a:r>
                        <a:rPr kumimoji="0" lang="uk-UA" sz="17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дієсл</a:t>
                      </a:r>
                      <a:r>
                        <a:rPr kumimoji="0" lang="uk-UA" sz="17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endParaRPr kumimoji="0" lang="ru-RU" sz="17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uk-UA" sz="17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роман</a:t>
                      </a:r>
                      <a:r>
                        <a:rPr kumimoji="0" lang="uk-UA" sz="17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</a:t>
                      </a:r>
                      <a:r>
                        <a:rPr kumimoji="0" lang="uk-UA" sz="17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заг</a:t>
                      </a:r>
                      <a:r>
                        <a:rPr kumimoji="0" lang="uk-UA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kumimoji="0" lang="ru-RU" sz="17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uk-UA" sz="17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Роман</a:t>
                      </a:r>
                      <a:r>
                        <a:rPr kumimoji="0" lang="uk-UA" sz="17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</a:t>
                      </a:r>
                      <a:r>
                        <a:rPr kumimoji="0" lang="uk-UA" sz="17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власн</a:t>
                      </a:r>
                      <a:r>
                        <a:rPr kumimoji="0" lang="uk-UA" sz="17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kumimoji="0" lang="ru-RU" sz="17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94081">
                <a:tc>
                  <a:txBody>
                    <a:bodyPr/>
                    <a:lstStyle/>
                    <a:p>
                      <a:r>
                        <a:rPr lang="uk-UA" sz="17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текстильний </a:t>
                      </a:r>
                      <a:r>
                        <a:rPr lang="uk-UA" sz="17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газ</a:t>
                      </a:r>
                    </a:p>
                    <a:p>
                      <a:r>
                        <a:rPr lang="uk-UA" sz="17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газ </a:t>
                      </a:r>
                      <a:r>
                        <a:rPr lang="uk-UA" sz="17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опалення</a:t>
                      </a:r>
                      <a:endParaRPr lang="uk-UA" sz="1700" i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7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слід</a:t>
                      </a:r>
                      <a:r>
                        <a:rPr lang="uk-UA" sz="17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700" i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(що? – ім.)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7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слід</a:t>
                      </a:r>
                      <a:r>
                        <a:rPr lang="uk-UA" sz="17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700" i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(сл. </a:t>
                      </a:r>
                      <a:r>
                        <a:rPr lang="uk-UA" sz="1700" i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категор</a:t>
                      </a:r>
                      <a:r>
                        <a:rPr lang="uk-UA" sz="1700" i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стану)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7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три </a:t>
                      </a:r>
                      <a:r>
                        <a:rPr lang="uk-UA" sz="1700" i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(скільки?)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7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три</a:t>
                      </a:r>
                      <a:r>
                        <a:rPr lang="uk-UA" sz="17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700" i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(що роби?)</a:t>
                      </a:r>
                      <a:endParaRPr lang="uk-UA" sz="1700" i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uk-UA" sz="1700" b="1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о́бід</a:t>
                      </a:r>
                      <a:r>
                        <a:rPr kumimoji="0" lang="uk-UA" sz="17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колеса</a:t>
                      </a:r>
                      <a:endParaRPr kumimoji="0" lang="ru-RU" sz="17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uk-UA" sz="1700" b="1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обі́д</a:t>
                      </a:r>
                      <a:r>
                        <a:rPr kumimoji="0" lang="uk-UA" sz="17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</a:t>
                      </a:r>
                      <a:r>
                        <a:rPr kumimoji="0" lang="uk-UA" sz="17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їдальні</a:t>
                      </a:r>
                      <a:r>
                        <a:rPr kumimoji="0" lang="uk-UA" sz="17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ru-RU" sz="17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uk-UA" sz="17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7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мене</a:t>
                      </a:r>
                      <a:r>
                        <a:rPr kumimoji="0" lang="en-US" sz="17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[</a:t>
                      </a:r>
                      <a:r>
                        <a:rPr kumimoji="0" lang="uk-UA" sz="1700" b="1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</a:t>
                      </a:r>
                      <a:r>
                        <a:rPr kumimoji="0" lang="uk-UA" sz="1700" b="1" i="1" kern="1200" baseline="300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</a:t>
                      </a:r>
                      <a:r>
                        <a:rPr kumimoji="0" lang="uk-UA" sz="1700" b="1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</a:t>
                      </a:r>
                      <a:r>
                        <a:rPr kumimoji="0" lang="en-US" sz="17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]</a:t>
                      </a:r>
                      <a:r>
                        <a:rPr kumimoji="0" lang="ru-RU" sz="17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7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</a:t>
                      </a:r>
                      <a:r>
                        <a:rPr kumimoji="0" lang="uk-UA" sz="17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займ</a:t>
                      </a:r>
                      <a:r>
                        <a:rPr kumimoji="0" lang="uk-UA" sz="17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kumimoji="0" lang="ru-RU" sz="17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uk-UA" sz="17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мине</a:t>
                      </a:r>
                      <a:r>
                        <a:rPr kumimoji="0" lang="uk-UA" sz="17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</a:t>
                      </a:r>
                      <a:r>
                        <a:rPr kumimoji="0" lang="uk-UA" sz="17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дієсл</a:t>
                      </a:r>
                      <a:r>
                        <a:rPr kumimoji="0" lang="uk-UA" sz="17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kumimoji="0" lang="ru-RU" sz="17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2"/>
            <a:ext cx="1571604" cy="584737"/>
          </a:xfrm>
          <a:prstGeom prst="rect">
            <a:avLst/>
          </a:prstGeom>
          <a:noFill/>
        </p:spPr>
        <p:txBody>
          <a:bodyPr wrap="square" lIns="91403" tIns="45701" rIns="91403" bIns="45701" rtlCol="0">
            <a:spAutoFit/>
          </a:bodyPr>
          <a:lstStyle/>
          <a:p>
            <a:r>
              <a:rPr lang="uk-UA" sz="3200" dirty="0" smtClean="0"/>
              <a:t>Тема 4.</a:t>
            </a:r>
            <a:endParaRPr lang="uk-UA" sz="3200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357290" y="2"/>
            <a:ext cx="7786710" cy="561252"/>
          </a:xfrm>
        </p:spPr>
        <p:txBody>
          <a:bodyPr>
            <a:noAutofit/>
          </a:bodyPr>
          <a:lstStyle/>
          <a:p>
            <a:pPr algn="ctr"/>
            <a:r>
              <a:rPr lang="uk-UA" sz="3200" b="1" u="dbl" dirty="0" smtClean="0">
                <a:solidFill>
                  <a:schemeClr val="accent4">
                    <a:lumMod val="75000"/>
                  </a:schemeClr>
                </a:solidFill>
              </a:rPr>
              <a:t>Групи лексичних омонімів за походженням</a:t>
            </a:r>
            <a:endParaRPr lang="uk-UA" sz="3200" b="1" u="dbl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22169159"/>
              </p:ext>
            </p:extLst>
          </p:nvPr>
        </p:nvGraphicFramePr>
        <p:xfrm>
          <a:off x="0" y="857229"/>
          <a:ext cx="9144000" cy="5875744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51872">
                <a:tc gridSpan="3">
                  <a:txBody>
                    <a:bodyPr/>
                    <a:lstStyle/>
                    <a:p>
                      <a:pPr algn="ctr"/>
                      <a:r>
                        <a:rPr lang="uk-UA" sz="1700" dirty="0" smtClean="0"/>
                        <a:t>Омоніми,</a:t>
                      </a:r>
                      <a:r>
                        <a:rPr lang="uk-UA" sz="1700" baseline="0" dirty="0" smtClean="0"/>
                        <a:t> що утворилися в результаті розвитку української мови</a:t>
                      </a:r>
                      <a:endParaRPr lang="uk-UA" sz="1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700" dirty="0" smtClean="0"/>
                        <a:t>Звуковий збіг лексем у результаті розпаду полісемії</a:t>
                      </a:r>
                      <a:endParaRPr lang="uk-UA" sz="1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700" dirty="0" smtClean="0"/>
                        <a:t>Омоніми, що з'явилися у процесі</a:t>
                      </a:r>
                      <a:r>
                        <a:rPr lang="uk-UA" sz="1700" baseline="0" dirty="0" smtClean="0"/>
                        <a:t> засвоєння іншомовних слів</a:t>
                      </a:r>
                      <a:r>
                        <a:rPr lang="uk-UA" sz="1700" dirty="0" smtClean="0"/>
                        <a:t> </a:t>
                      </a:r>
                      <a:endParaRPr lang="uk-UA" sz="1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1872"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/>
                        <a:t>Звуковий збіг непохідних лексем</a:t>
                      </a:r>
                      <a:endParaRPr lang="uk-UA" sz="1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700" dirty="0" smtClean="0"/>
                        <a:t>Звуковий збіг похідних лексем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700" dirty="0" smtClean="0"/>
                        <a:t>Звуковий збіг лексем у результаті історичних змін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1872">
                <a:tc>
                  <a:txBody>
                    <a:bodyPr/>
                    <a:lstStyle/>
                    <a:p>
                      <a:pPr algn="l"/>
                      <a:r>
                        <a:rPr lang="uk-UA" sz="1600" b="1" i="1" dirty="0" smtClean="0"/>
                        <a:t>топити</a:t>
                      </a:r>
                      <a:r>
                        <a:rPr lang="uk-UA" sz="1600" i="1" dirty="0" smtClean="0"/>
                        <a:t> у печі</a:t>
                      </a:r>
                    </a:p>
                    <a:p>
                      <a:pPr algn="l"/>
                      <a:r>
                        <a:rPr lang="uk-UA" sz="1600" b="1" i="1" dirty="0" smtClean="0"/>
                        <a:t>топити</a:t>
                      </a:r>
                      <a:r>
                        <a:rPr lang="uk-UA" sz="1600" i="1" dirty="0" smtClean="0"/>
                        <a:t> в озері</a:t>
                      </a:r>
                      <a:endParaRPr lang="uk-UA" sz="16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600" b="1" i="1" dirty="0" smtClean="0"/>
                        <a:t>доривати</a:t>
                      </a:r>
                      <a:r>
                        <a:rPr lang="uk-UA" sz="1600" i="1" baseline="0" dirty="0" smtClean="0"/>
                        <a:t> яму</a:t>
                      </a:r>
                    </a:p>
                    <a:p>
                      <a:pPr algn="l"/>
                      <a:r>
                        <a:rPr lang="uk-UA" sz="1600" b="1" i="1" baseline="0" dirty="0" smtClean="0"/>
                        <a:t>доривати</a:t>
                      </a:r>
                      <a:r>
                        <a:rPr lang="uk-UA" sz="1600" i="1" baseline="0" dirty="0" smtClean="0"/>
                        <a:t> вишні</a:t>
                      </a:r>
                      <a:endParaRPr lang="uk-UA" sz="16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600" b="1" i="1" dirty="0" smtClean="0"/>
                        <a:t>слати</a:t>
                      </a:r>
                      <a:r>
                        <a:rPr lang="uk-UA" sz="1600" i="1" dirty="0" smtClean="0"/>
                        <a:t> (</a:t>
                      </a:r>
                      <a:r>
                        <a:rPr lang="uk-UA" sz="1600" i="0" dirty="0" smtClean="0"/>
                        <a:t>із</a:t>
                      </a:r>
                      <a:r>
                        <a:rPr lang="uk-UA" sz="1600" i="1" dirty="0" smtClean="0"/>
                        <a:t> </a:t>
                      </a:r>
                      <a:r>
                        <a:rPr lang="ru-RU" sz="1600" b="1" i="1" dirty="0" err="1" smtClean="0"/>
                        <a:t>сълати</a:t>
                      </a:r>
                      <a:r>
                        <a:rPr lang="uk-UA" sz="1600" i="1" dirty="0" smtClean="0"/>
                        <a:t>) гінця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i="1" dirty="0" smtClean="0"/>
                        <a:t>слати</a:t>
                      </a:r>
                      <a:r>
                        <a:rPr lang="uk-UA" sz="1600" i="1" dirty="0" smtClean="0"/>
                        <a:t> (</a:t>
                      </a:r>
                      <a:r>
                        <a:rPr lang="uk-UA" sz="1600" i="0" dirty="0" smtClean="0"/>
                        <a:t>із</a:t>
                      </a:r>
                      <a:r>
                        <a:rPr lang="uk-UA" sz="1600" i="1" dirty="0" smtClean="0"/>
                        <a:t> </a:t>
                      </a:r>
                      <a:r>
                        <a:rPr lang="ru-RU" sz="1600" b="1" i="1" dirty="0" err="1" smtClean="0"/>
                        <a:t>стълати</a:t>
                      </a:r>
                      <a:r>
                        <a:rPr lang="uk-UA" sz="1600" i="1" dirty="0" smtClean="0"/>
                        <a:t>) постіль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600" i="1" dirty="0" smtClean="0"/>
                        <a:t>дорожній </a:t>
                      </a:r>
                      <a:r>
                        <a:rPr lang="uk-UA" sz="1600" b="1" i="1" dirty="0" smtClean="0"/>
                        <a:t>порох</a:t>
                      </a:r>
                    </a:p>
                    <a:p>
                      <a:pPr algn="l"/>
                      <a:r>
                        <a:rPr lang="uk-UA" sz="1600" b="1" i="1" dirty="0" smtClean="0"/>
                        <a:t>порох</a:t>
                      </a:r>
                      <a:r>
                        <a:rPr lang="uk-UA" sz="1600" i="1" dirty="0" smtClean="0"/>
                        <a:t> для рушниці</a:t>
                      </a:r>
                      <a:endParaRPr lang="uk-UA" sz="16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600" i="1" dirty="0" smtClean="0"/>
                        <a:t>дерев'яна </a:t>
                      </a:r>
                      <a:r>
                        <a:rPr lang="uk-UA" sz="1600" b="1" i="1" dirty="0" smtClean="0"/>
                        <a:t>лава</a:t>
                      </a:r>
                      <a:r>
                        <a:rPr lang="uk-UA" sz="1600" i="1" dirty="0" smtClean="0"/>
                        <a:t> </a:t>
                      </a:r>
                      <a:r>
                        <a:rPr lang="uk-UA" sz="1600" i="0" dirty="0" smtClean="0"/>
                        <a:t>(укр.)</a:t>
                      </a:r>
                    </a:p>
                    <a:p>
                      <a:pPr algn="l"/>
                      <a:r>
                        <a:rPr lang="uk-UA" sz="1600" b="1" i="1" dirty="0" smtClean="0"/>
                        <a:t>лава</a:t>
                      </a:r>
                      <a:r>
                        <a:rPr lang="uk-UA" sz="1600" i="0" dirty="0" smtClean="0"/>
                        <a:t> (</a:t>
                      </a:r>
                      <a:r>
                        <a:rPr lang="uk-UA" sz="1600" i="0" dirty="0" err="1" smtClean="0"/>
                        <a:t>польськ</a:t>
                      </a:r>
                      <a:r>
                        <a:rPr lang="uk-UA" sz="1600" i="0" dirty="0" smtClean="0"/>
                        <a:t>.)</a:t>
                      </a:r>
                      <a:r>
                        <a:rPr lang="uk-UA" sz="1600" i="1" dirty="0" smtClean="0"/>
                        <a:t> козаків</a:t>
                      </a:r>
                      <a:endParaRPr lang="uk-UA" sz="1600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1872">
                <a:tc>
                  <a:txBody>
                    <a:bodyPr/>
                    <a:lstStyle/>
                    <a:p>
                      <a:pPr algn="l"/>
                      <a:r>
                        <a:rPr lang="uk-UA" sz="1600" b="1" i="1" dirty="0" smtClean="0"/>
                        <a:t>пара</a:t>
                      </a:r>
                      <a:r>
                        <a:rPr lang="uk-UA" sz="1600" i="1" dirty="0" smtClean="0"/>
                        <a:t> голубів</a:t>
                      </a:r>
                    </a:p>
                    <a:p>
                      <a:pPr algn="l"/>
                      <a:r>
                        <a:rPr lang="uk-UA" sz="1600" b="1" i="1" dirty="0" smtClean="0"/>
                        <a:t>пара</a:t>
                      </a:r>
                      <a:r>
                        <a:rPr lang="uk-UA" sz="1600" i="1" dirty="0" smtClean="0"/>
                        <a:t> води</a:t>
                      </a:r>
                      <a:endParaRPr lang="uk-UA" sz="16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600" i="1" dirty="0" smtClean="0"/>
                        <a:t>письменник-</a:t>
                      </a:r>
                      <a:r>
                        <a:rPr lang="uk-UA" sz="1600" b="1" i="1" dirty="0" smtClean="0"/>
                        <a:t>романіст</a:t>
                      </a:r>
                    </a:p>
                    <a:p>
                      <a:pPr algn="l"/>
                      <a:r>
                        <a:rPr lang="uk-UA" sz="1600" i="1" dirty="0" smtClean="0"/>
                        <a:t>мовознавець-</a:t>
                      </a:r>
                      <a:r>
                        <a:rPr lang="uk-UA" sz="1600" b="1" i="1" dirty="0" smtClean="0"/>
                        <a:t>романіст</a:t>
                      </a:r>
                      <a:endParaRPr lang="uk-UA" sz="1600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600" i="1" dirty="0" smtClean="0"/>
                        <a:t>великий </a:t>
                      </a:r>
                      <a:r>
                        <a:rPr lang="uk-UA" sz="1600" b="1" i="1" dirty="0" smtClean="0"/>
                        <a:t>віз</a:t>
                      </a:r>
                      <a:r>
                        <a:rPr lang="uk-UA" sz="1600" i="1" dirty="0" smtClean="0"/>
                        <a:t> </a:t>
                      </a:r>
                      <a:r>
                        <a:rPr lang="uk-UA" sz="1600" i="0" dirty="0" smtClean="0"/>
                        <a:t>(</a:t>
                      </a:r>
                      <a:r>
                        <a:rPr lang="ru-RU" sz="1600" b="1" i="1" dirty="0" err="1" smtClean="0"/>
                        <a:t>возъ</a:t>
                      </a:r>
                      <a:r>
                        <a:rPr lang="uk-UA" sz="1600" i="0" dirty="0" smtClean="0"/>
                        <a:t>)</a:t>
                      </a:r>
                    </a:p>
                    <a:p>
                      <a:pPr algn="l"/>
                      <a:r>
                        <a:rPr lang="ru-RU" sz="1600" b="1" i="1" dirty="0" err="1" smtClean="0"/>
                        <a:t>віз</a:t>
                      </a:r>
                      <a:r>
                        <a:rPr lang="ru-RU" sz="1600" i="1" baseline="0" dirty="0" smtClean="0"/>
                        <a:t> </a:t>
                      </a:r>
                      <a:r>
                        <a:rPr lang="ru-RU" sz="1600" i="0" baseline="0" dirty="0" smtClean="0"/>
                        <a:t>(</a:t>
                      </a:r>
                      <a:r>
                        <a:rPr lang="ru-RU" sz="1600" i="0" baseline="0" dirty="0" err="1" smtClean="0"/>
                        <a:t>із</a:t>
                      </a:r>
                      <a:r>
                        <a:rPr lang="ru-RU" sz="1600" i="0" baseline="0" dirty="0" smtClean="0"/>
                        <a:t> </a:t>
                      </a:r>
                      <a:r>
                        <a:rPr lang="ru-RU" sz="1600" b="1" i="1" baseline="0" dirty="0" err="1" smtClean="0"/>
                        <a:t>везлъ</a:t>
                      </a:r>
                      <a:r>
                        <a:rPr lang="ru-RU" sz="1600" i="0" baseline="0" dirty="0" smtClean="0"/>
                        <a:t>) </a:t>
                      </a:r>
                      <a:r>
                        <a:rPr lang="ru-RU" sz="1600" i="1" baseline="0" dirty="0" err="1" smtClean="0"/>
                        <a:t>сіно</a:t>
                      </a:r>
                      <a:endParaRPr lang="uk-UA" sz="1600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600" b="1" i="1" dirty="0" smtClean="0"/>
                        <a:t>лист</a:t>
                      </a:r>
                      <a:r>
                        <a:rPr lang="uk-UA" sz="1600" i="1" dirty="0" smtClean="0"/>
                        <a:t> на дереві</a:t>
                      </a:r>
                    </a:p>
                    <a:p>
                      <a:pPr algn="l"/>
                      <a:r>
                        <a:rPr lang="uk-UA" sz="1600" b="1" i="1" dirty="0" smtClean="0"/>
                        <a:t>лист</a:t>
                      </a:r>
                      <a:r>
                        <a:rPr lang="uk-UA" sz="1600" i="1" dirty="0" smtClean="0"/>
                        <a:t> від сина</a:t>
                      </a:r>
                      <a:endParaRPr lang="uk-UA" sz="16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600" i="1" dirty="0" smtClean="0"/>
                        <a:t>підйомний </a:t>
                      </a:r>
                      <a:r>
                        <a:rPr lang="uk-UA" sz="1600" b="1" i="1" dirty="0" smtClean="0"/>
                        <a:t>кран</a:t>
                      </a:r>
                      <a:r>
                        <a:rPr lang="uk-UA" sz="1600" i="1" dirty="0" smtClean="0"/>
                        <a:t> </a:t>
                      </a:r>
                      <a:r>
                        <a:rPr lang="uk-UA" sz="1600" i="0" dirty="0" smtClean="0"/>
                        <a:t>(нім.)</a:t>
                      </a:r>
                    </a:p>
                    <a:p>
                      <a:pPr algn="l"/>
                      <a:r>
                        <a:rPr lang="uk-UA" sz="1600" i="1" dirty="0" smtClean="0"/>
                        <a:t>закрутити </a:t>
                      </a:r>
                      <a:r>
                        <a:rPr lang="uk-UA" sz="1600" b="1" i="1" dirty="0" smtClean="0"/>
                        <a:t>кран</a:t>
                      </a:r>
                      <a:r>
                        <a:rPr lang="uk-UA" sz="1600" i="1" dirty="0" smtClean="0"/>
                        <a:t> </a:t>
                      </a:r>
                      <a:r>
                        <a:rPr lang="uk-UA" sz="1600" i="0" dirty="0" smtClean="0"/>
                        <a:t>(</a:t>
                      </a:r>
                      <a:r>
                        <a:rPr lang="uk-UA" sz="1600" i="0" dirty="0" err="1" smtClean="0"/>
                        <a:t>голл</a:t>
                      </a:r>
                      <a:r>
                        <a:rPr lang="uk-UA" sz="1600" i="0" dirty="0" smtClean="0"/>
                        <a:t>.)</a:t>
                      </a:r>
                      <a:endParaRPr lang="uk-UA" sz="16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1872">
                <a:tc>
                  <a:txBody>
                    <a:bodyPr/>
                    <a:lstStyle/>
                    <a:p>
                      <a:pPr algn="l"/>
                      <a:r>
                        <a:rPr lang="uk-UA" sz="1600" i="1" dirty="0" smtClean="0"/>
                        <a:t>рідна </a:t>
                      </a:r>
                      <a:r>
                        <a:rPr lang="uk-UA" sz="1600" b="1" i="1" dirty="0" smtClean="0"/>
                        <a:t>мати</a:t>
                      </a:r>
                    </a:p>
                    <a:p>
                      <a:pPr algn="l"/>
                      <a:r>
                        <a:rPr lang="uk-UA" sz="1600" b="1" i="1" dirty="0" smtClean="0"/>
                        <a:t>мати</a:t>
                      </a:r>
                      <a:r>
                        <a:rPr lang="uk-UA" sz="1600" i="1" dirty="0" smtClean="0"/>
                        <a:t> бажання</a:t>
                      </a:r>
                      <a:endParaRPr lang="uk-UA" sz="16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600" b="1" i="1" dirty="0" smtClean="0"/>
                        <a:t>учительська</a:t>
                      </a:r>
                      <a:r>
                        <a:rPr lang="uk-UA" sz="1600" i="1" dirty="0" smtClean="0"/>
                        <a:t> указка</a:t>
                      </a:r>
                    </a:p>
                    <a:p>
                      <a:pPr algn="l"/>
                      <a:r>
                        <a:rPr lang="uk-UA" sz="1600" i="1" dirty="0" smtClean="0"/>
                        <a:t>зайти в </a:t>
                      </a:r>
                      <a:r>
                        <a:rPr lang="uk-UA" sz="1600" b="1" i="1" dirty="0" smtClean="0"/>
                        <a:t>учительську</a:t>
                      </a:r>
                      <a:endParaRPr lang="uk-UA" sz="1600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uk-UA" sz="1600" b="1" i="1" dirty="0" smtClean="0"/>
                        <a:t>вити</a:t>
                      </a:r>
                      <a:r>
                        <a:rPr lang="uk-UA" sz="1600" i="1" dirty="0" smtClean="0"/>
                        <a:t>  </a:t>
                      </a:r>
                      <a:r>
                        <a:rPr lang="uk-UA" sz="1600" i="0" dirty="0" smtClean="0"/>
                        <a:t>(із </a:t>
                      </a:r>
                      <a:r>
                        <a:rPr lang="uk-UA" sz="1600" b="1" i="1" dirty="0" smtClean="0"/>
                        <a:t>вити</a:t>
                      </a:r>
                      <a:r>
                        <a:rPr lang="uk-UA" sz="1600" i="0" dirty="0" smtClean="0"/>
                        <a:t>) </a:t>
                      </a:r>
                      <a:r>
                        <a:rPr lang="uk-UA" sz="1600" i="1" dirty="0" smtClean="0"/>
                        <a:t>гніздо</a:t>
                      </a:r>
                    </a:p>
                    <a:p>
                      <a:pPr algn="l"/>
                      <a:r>
                        <a:rPr lang="uk-UA" sz="1600" b="1" i="1" dirty="0" smtClean="0"/>
                        <a:t>вити</a:t>
                      </a:r>
                      <a:r>
                        <a:rPr lang="uk-UA" sz="1600" i="1" dirty="0" smtClean="0"/>
                        <a:t> </a:t>
                      </a:r>
                      <a:r>
                        <a:rPr lang="uk-UA" sz="1600" i="0" dirty="0" smtClean="0"/>
                        <a:t>(із </a:t>
                      </a:r>
                      <a:r>
                        <a:rPr lang="uk-UA" sz="1600" b="1" i="1" dirty="0" smtClean="0"/>
                        <a:t>в</a:t>
                      </a:r>
                      <a:r>
                        <a:rPr lang="ru-RU" sz="1600" b="1" i="1" dirty="0" err="1" smtClean="0"/>
                        <a:t>ыти</a:t>
                      </a:r>
                      <a:r>
                        <a:rPr lang="uk-UA" sz="1600" i="0" dirty="0" smtClean="0"/>
                        <a:t>)</a:t>
                      </a:r>
                      <a:r>
                        <a:rPr lang="uk-UA" sz="1600" i="1" dirty="0" smtClean="0"/>
                        <a:t> по-вовчому</a:t>
                      </a:r>
                      <a:endParaRPr lang="uk-UA" sz="1600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uk-UA" sz="1600" i="1" dirty="0" smtClean="0"/>
                        <a:t>правила для </a:t>
                      </a:r>
                      <a:r>
                        <a:rPr lang="uk-UA" sz="1600" b="1" i="1" dirty="0" smtClean="0"/>
                        <a:t>пішоходів</a:t>
                      </a:r>
                    </a:p>
                    <a:p>
                      <a:pPr algn="l"/>
                      <a:r>
                        <a:rPr lang="uk-UA" sz="1600" i="1" dirty="0" smtClean="0"/>
                        <a:t>вузький </a:t>
                      </a:r>
                      <a:r>
                        <a:rPr lang="uk-UA" sz="1600" b="1" i="1" dirty="0" smtClean="0"/>
                        <a:t>пішохід</a:t>
                      </a:r>
                      <a:endParaRPr lang="uk-UA" sz="1600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uk-UA" sz="1600" b="1" i="1" dirty="0" smtClean="0"/>
                        <a:t>полька</a:t>
                      </a:r>
                      <a:r>
                        <a:rPr lang="uk-UA" sz="1600" i="1" dirty="0" smtClean="0"/>
                        <a:t> (</a:t>
                      </a:r>
                      <a:r>
                        <a:rPr lang="uk-UA" sz="1600" i="0" dirty="0" smtClean="0"/>
                        <a:t>укр</a:t>
                      </a:r>
                      <a:r>
                        <a:rPr lang="uk-UA" sz="1600" i="1" dirty="0" smtClean="0"/>
                        <a:t>.) за національністю</a:t>
                      </a:r>
                    </a:p>
                    <a:p>
                      <a:pPr algn="l"/>
                      <a:r>
                        <a:rPr lang="uk-UA" sz="1600" i="1" dirty="0" smtClean="0"/>
                        <a:t>чеська </a:t>
                      </a:r>
                      <a:r>
                        <a:rPr lang="uk-UA" sz="1600" b="1" i="1" dirty="0" smtClean="0"/>
                        <a:t>полька</a:t>
                      </a:r>
                      <a:r>
                        <a:rPr lang="uk-UA" sz="1600" i="1" dirty="0" smtClean="0"/>
                        <a:t> (</a:t>
                      </a:r>
                      <a:r>
                        <a:rPr lang="uk-UA" sz="1600" i="1" dirty="0" err="1" smtClean="0"/>
                        <a:t>чеськ</a:t>
                      </a:r>
                      <a:r>
                        <a:rPr lang="uk-UA" sz="1600" i="1" dirty="0" smtClean="0"/>
                        <a:t>.)</a:t>
                      </a:r>
                      <a:endParaRPr lang="uk-UA" sz="16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1872">
                <a:tc>
                  <a:txBody>
                    <a:bodyPr/>
                    <a:lstStyle/>
                    <a:p>
                      <a:r>
                        <a:rPr lang="uk-UA" sz="1600" b="1" i="1" dirty="0" smtClean="0"/>
                        <a:t>тур</a:t>
                      </a:r>
                      <a:r>
                        <a:rPr lang="uk-UA" sz="1600" i="1" dirty="0" smtClean="0"/>
                        <a:t> вальсу</a:t>
                      </a:r>
                    </a:p>
                    <a:p>
                      <a:r>
                        <a:rPr lang="uk-UA" sz="1600" i="1" dirty="0" smtClean="0"/>
                        <a:t>дикий </a:t>
                      </a:r>
                      <a:r>
                        <a:rPr lang="uk-UA" sz="1600" b="1" i="1" dirty="0" smtClean="0"/>
                        <a:t>тур</a:t>
                      </a:r>
                      <a:endParaRPr lang="uk-UA" sz="1600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i="1" dirty="0" smtClean="0"/>
                        <a:t>керувати </a:t>
                      </a:r>
                      <a:r>
                        <a:rPr lang="uk-UA" sz="1600" b="1" i="1" dirty="0" smtClean="0"/>
                        <a:t>хором</a:t>
                      </a:r>
                    </a:p>
                    <a:p>
                      <a:r>
                        <a:rPr lang="uk-UA" sz="1600" i="1" dirty="0" smtClean="0"/>
                        <a:t>говорити </a:t>
                      </a:r>
                      <a:r>
                        <a:rPr lang="uk-UA" sz="1600" b="1" i="1" dirty="0" smtClean="0"/>
                        <a:t>хором</a:t>
                      </a:r>
                      <a:endParaRPr lang="uk-UA" sz="1600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 sz="16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 sz="16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 sz="16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2"/>
            <a:ext cx="1571604" cy="584737"/>
          </a:xfrm>
          <a:prstGeom prst="rect">
            <a:avLst/>
          </a:prstGeom>
          <a:noFill/>
        </p:spPr>
        <p:txBody>
          <a:bodyPr wrap="square" lIns="91403" tIns="45701" rIns="91403" bIns="45701" rtlCol="0">
            <a:spAutoFit/>
          </a:bodyPr>
          <a:lstStyle/>
          <a:p>
            <a:r>
              <a:rPr lang="uk-UA" sz="3200" dirty="0" smtClean="0"/>
              <a:t>Тема 4.</a:t>
            </a:r>
            <a:endParaRPr lang="uk-UA" sz="3200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357290" y="2"/>
            <a:ext cx="7786710" cy="928668"/>
          </a:xfrm>
        </p:spPr>
        <p:txBody>
          <a:bodyPr>
            <a:noAutofit/>
          </a:bodyPr>
          <a:lstStyle/>
          <a:p>
            <a:pPr algn="ctr"/>
            <a:r>
              <a:rPr lang="uk-UA" sz="3200" b="1" u="dbl" dirty="0" smtClean="0">
                <a:solidFill>
                  <a:schemeClr val="accent4">
                    <a:lumMod val="75000"/>
                  </a:schemeClr>
                </a:solidFill>
              </a:rPr>
              <a:t>Групи паронімів за характером семантичних зв'язків</a:t>
            </a:r>
            <a:endParaRPr lang="uk-UA" sz="3200" b="1" u="dbl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83847564"/>
              </p:ext>
            </p:extLst>
          </p:nvPr>
        </p:nvGraphicFramePr>
        <p:xfrm>
          <a:off x="0" y="1142983"/>
          <a:ext cx="9144000" cy="5538491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05897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Синонімічні пароніми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Антонімічні пароніми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Пароніми з певною семантичною</a:t>
                      </a:r>
                      <a:r>
                        <a:rPr lang="uk-UA" baseline="0" dirty="0" smtClean="0"/>
                        <a:t> близькістю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Пароніми однієї тематичної групи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099"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smtClean="0"/>
                        <a:t>повінь</a:t>
                      </a:r>
                      <a:r>
                        <a:rPr lang="uk-UA" b="1" i="1" baseline="0" dirty="0" smtClean="0"/>
                        <a:t> – повідь </a:t>
                      </a:r>
                      <a:endParaRPr lang="uk-UA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smtClean="0"/>
                        <a:t>кепський – лепський </a:t>
                      </a:r>
                      <a:endParaRPr lang="uk-UA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smtClean="0"/>
                        <a:t>проносити – приносити </a:t>
                      </a:r>
                      <a:endParaRPr lang="uk-UA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smtClean="0"/>
                        <a:t>омар – кальмар </a:t>
                      </a:r>
                      <a:endParaRPr lang="uk-UA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2099"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smtClean="0"/>
                        <a:t>важкий – тяжкий </a:t>
                      </a:r>
                      <a:endParaRPr lang="uk-UA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smtClean="0"/>
                        <a:t>прогрес – регрес</a:t>
                      </a:r>
                      <a:endParaRPr lang="uk-UA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smtClean="0"/>
                        <a:t>криваво – кровно</a:t>
                      </a:r>
                      <a:endParaRPr lang="uk-UA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smtClean="0"/>
                        <a:t>ніготь – кіготь </a:t>
                      </a:r>
                      <a:endParaRPr lang="uk-UA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2099"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smtClean="0"/>
                        <a:t>бучний – гучний </a:t>
                      </a:r>
                      <a:endParaRPr lang="uk-UA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smtClean="0"/>
                        <a:t>експорт – імпорт</a:t>
                      </a:r>
                      <a:endParaRPr lang="uk-UA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smtClean="0"/>
                        <a:t>рипіти – скрипіти</a:t>
                      </a:r>
                      <a:endParaRPr lang="uk-UA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1" smtClean="0"/>
                        <a:t>ківш </a:t>
                      </a:r>
                      <a:r>
                        <a:rPr lang="uk-UA" b="1" i="1" dirty="0" smtClean="0"/>
                        <a:t>– кіш </a:t>
                      </a:r>
                      <a:endParaRPr lang="uk-UA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2099"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smtClean="0"/>
                        <a:t>барабанити – тарабанити </a:t>
                      </a:r>
                      <a:endParaRPr lang="uk-UA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smtClean="0"/>
                        <a:t>густо – пусто </a:t>
                      </a:r>
                      <a:endParaRPr lang="uk-UA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smtClean="0"/>
                        <a:t>церемонний</a:t>
                      </a:r>
                      <a:r>
                        <a:rPr lang="uk-UA" b="1" i="1" baseline="0" dirty="0" smtClean="0"/>
                        <a:t> – церемоніальний </a:t>
                      </a:r>
                      <a:endParaRPr lang="uk-UA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smtClean="0"/>
                        <a:t>вишні – черешні </a:t>
                      </a:r>
                      <a:endParaRPr lang="uk-UA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2099"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smtClean="0"/>
                        <a:t>радити – </a:t>
                      </a:r>
                      <a:r>
                        <a:rPr lang="uk-UA" b="1" i="1" dirty="0" err="1" smtClean="0"/>
                        <a:t>раяти</a:t>
                      </a:r>
                      <a:r>
                        <a:rPr lang="uk-UA" b="1" i="1" dirty="0" smtClean="0"/>
                        <a:t> </a:t>
                      </a:r>
                      <a:endParaRPr lang="uk-UA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b="1" i="1" dirty="0" smtClean="0"/>
                        <a:t>еміграція – імміграція </a:t>
                      </a:r>
                      <a:endParaRPr lang="uk-UA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b="1" i="1" dirty="0" smtClean="0"/>
                        <a:t>адресат </a:t>
                      </a:r>
                      <a:r>
                        <a:rPr kumimoji="0" lang="uk-UA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uk-UA" b="1" i="1" dirty="0" smtClean="0"/>
                        <a:t> адресант</a:t>
                      </a:r>
                      <a:endParaRPr lang="uk-UA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b="1" i="1" dirty="0" smtClean="0"/>
                        <a:t>калина – малина </a:t>
                      </a:r>
                      <a:endParaRPr lang="uk-UA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2099"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smtClean="0"/>
                        <a:t>ревно – кревно </a:t>
                      </a:r>
                      <a:endParaRPr lang="uk-UA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uk-UA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uk-UA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uk-UA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2"/>
            <a:ext cx="1571604" cy="584737"/>
          </a:xfrm>
          <a:prstGeom prst="rect">
            <a:avLst/>
          </a:prstGeom>
          <a:noFill/>
        </p:spPr>
        <p:txBody>
          <a:bodyPr wrap="square" lIns="91403" tIns="45701" rIns="91403" bIns="45701" rtlCol="0">
            <a:spAutoFit/>
          </a:bodyPr>
          <a:lstStyle/>
          <a:p>
            <a:r>
              <a:rPr lang="uk-UA" sz="3200" dirty="0" smtClean="0"/>
              <a:t>Тема 4.</a:t>
            </a:r>
            <a:endParaRPr lang="uk-UA" sz="3200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357290" y="0"/>
            <a:ext cx="7786710" cy="642942"/>
          </a:xfrm>
        </p:spPr>
        <p:txBody>
          <a:bodyPr>
            <a:noAutofit/>
          </a:bodyPr>
          <a:lstStyle/>
          <a:p>
            <a:pPr algn="ctr"/>
            <a:r>
              <a:rPr lang="uk-UA" sz="3200" b="1" u="dbl" dirty="0" smtClean="0">
                <a:solidFill>
                  <a:schemeClr val="accent4">
                    <a:lumMod val="75000"/>
                  </a:schemeClr>
                </a:solidFill>
              </a:rPr>
              <a:t>Структурний аналіз паронімів</a:t>
            </a:r>
            <a:endParaRPr lang="uk-UA" sz="3200" b="1" u="dbl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34118194"/>
              </p:ext>
            </p:extLst>
          </p:nvPr>
        </p:nvGraphicFramePr>
        <p:xfrm>
          <a:off x="0" y="785796"/>
          <a:ext cx="9144000" cy="567758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1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59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67635"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 smtClean="0">
                          <a:solidFill>
                            <a:schemeClr val="tx1"/>
                          </a:solidFill>
                        </a:rPr>
                        <a:t>Пароніми</a:t>
                      </a:r>
                      <a:endParaRPr lang="uk-UA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 smtClean="0">
                          <a:solidFill>
                            <a:schemeClr val="tx1"/>
                          </a:solidFill>
                        </a:rPr>
                        <a:t>Частина мови</a:t>
                      </a:r>
                      <a:endParaRPr lang="uk-UA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 smtClean="0">
                          <a:solidFill>
                            <a:schemeClr val="tx1"/>
                          </a:solidFill>
                        </a:rPr>
                        <a:t>Спільна морфема</a:t>
                      </a:r>
                      <a:endParaRPr lang="uk-UA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 smtClean="0">
                          <a:solidFill>
                            <a:schemeClr val="tx1"/>
                          </a:solidFill>
                        </a:rPr>
                        <a:t>Морфема, в якій є звукові відмінності</a:t>
                      </a:r>
                      <a:endParaRPr lang="uk-UA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 smtClean="0">
                          <a:solidFill>
                            <a:schemeClr val="tx1"/>
                          </a:solidFill>
                        </a:rPr>
                        <a:t>Звуки, якими</a:t>
                      </a:r>
                      <a:r>
                        <a:rPr lang="uk-UA" sz="1800" b="0" baseline="0" dirty="0" smtClean="0">
                          <a:solidFill>
                            <a:schemeClr val="tx1"/>
                          </a:solidFill>
                        </a:rPr>
                        <a:t> розрізняються пароніми</a:t>
                      </a:r>
                      <a:endParaRPr lang="uk-UA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8313">
                <a:tc>
                  <a:txBody>
                    <a:bodyPr/>
                    <a:lstStyle/>
                    <a:p>
                      <a:pPr algn="ctr"/>
                      <a:r>
                        <a:rPr lang="uk-UA" sz="1800" b="1" i="1" dirty="0" smtClean="0"/>
                        <a:t>прихід </a:t>
                      </a:r>
                      <a:r>
                        <a:rPr kumimoji="0" lang="uk-UA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uk-UA" sz="1800" b="1" i="1" dirty="0" smtClean="0"/>
                        <a:t> прохід</a:t>
                      </a:r>
                      <a:endParaRPr lang="uk-UA" sz="18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іменники</a:t>
                      </a:r>
                      <a:endParaRPr lang="uk-UA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800" dirty="0" smtClean="0"/>
                        <a:t>корінь  </a:t>
                      </a:r>
                      <a:r>
                        <a:rPr lang="uk-UA" sz="1800" b="1" i="1" dirty="0" smtClean="0"/>
                        <a:t>-хід</a:t>
                      </a:r>
                      <a:r>
                        <a:rPr kumimoji="0" lang="uk-UA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uk-UA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800" dirty="0" smtClean="0"/>
                        <a:t>префікси:</a:t>
                      </a:r>
                      <a:r>
                        <a:rPr lang="uk-UA" sz="1800" baseline="0" dirty="0" smtClean="0"/>
                        <a:t> </a:t>
                      </a:r>
                      <a:r>
                        <a:rPr lang="uk-UA" sz="1800" b="1" i="1" baseline="0" dirty="0" err="1" smtClean="0"/>
                        <a:t>при</a:t>
                      </a:r>
                      <a:r>
                        <a:rPr lang="uk-UA" sz="1800" b="1" i="1" dirty="0" err="1" smtClean="0"/>
                        <a:t>-</a:t>
                      </a:r>
                      <a:r>
                        <a:rPr lang="uk-UA" sz="1800" i="1" dirty="0" smtClean="0"/>
                        <a:t>,</a:t>
                      </a:r>
                    </a:p>
                    <a:p>
                      <a:pPr algn="r"/>
                      <a:r>
                        <a:rPr lang="uk-UA" sz="1800" b="1" i="1" dirty="0" err="1" smtClean="0"/>
                        <a:t>про-</a:t>
                      </a:r>
                      <a:r>
                        <a:rPr lang="uk-UA" sz="1800" i="1" dirty="0" smtClean="0"/>
                        <a:t>,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i="1" dirty="0" smtClean="0"/>
                        <a:t>и – о </a:t>
                      </a:r>
                      <a:endParaRPr lang="uk-UA" sz="1800" b="1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0036">
                <a:tc>
                  <a:txBody>
                    <a:bodyPr/>
                    <a:lstStyle/>
                    <a:p>
                      <a:pPr algn="ctr"/>
                      <a:r>
                        <a:rPr lang="uk-UA" sz="1800" b="1" i="1" dirty="0" smtClean="0"/>
                        <a:t>практик </a:t>
                      </a:r>
                      <a:r>
                        <a:rPr kumimoji="0" lang="uk-UA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uk-UA" sz="1800" b="1" i="1" dirty="0" smtClean="0"/>
                        <a:t> практикант</a:t>
                      </a:r>
                      <a:endParaRPr lang="uk-UA" sz="18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іменники</a:t>
                      </a:r>
                      <a:endParaRPr lang="uk-UA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800" dirty="0" smtClean="0"/>
                        <a:t>корінь</a:t>
                      </a:r>
                      <a:r>
                        <a:rPr lang="uk-UA" sz="1800" i="1" dirty="0" smtClean="0"/>
                        <a:t> </a:t>
                      </a:r>
                      <a:r>
                        <a:rPr kumimoji="0" lang="uk-UA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uk-UA" sz="1800" b="1" i="1" dirty="0" err="1" smtClean="0"/>
                        <a:t>практ</a:t>
                      </a:r>
                      <a:r>
                        <a:rPr lang="uk-UA" sz="1800" b="1" i="1" dirty="0" smtClean="0"/>
                        <a:t>-</a:t>
                      </a:r>
                      <a:endParaRPr lang="uk-UA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800" i="0" dirty="0" smtClean="0"/>
                        <a:t>суфікс</a:t>
                      </a:r>
                      <a:r>
                        <a:rPr lang="uk-UA" sz="1800" i="0" baseline="0" dirty="0" smtClean="0"/>
                        <a:t> </a:t>
                      </a:r>
                      <a:r>
                        <a:rPr lang="uk-UA" sz="1800" b="1" i="1" baseline="0" dirty="0" smtClean="0"/>
                        <a:t>-ант</a:t>
                      </a:r>
                      <a:endParaRPr lang="uk-UA" sz="18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i="0" dirty="0" smtClean="0"/>
                        <a:t>нуль звука</a:t>
                      </a:r>
                      <a:r>
                        <a:rPr lang="uk-UA" sz="1800" i="1" dirty="0" smtClean="0"/>
                        <a:t> – </a:t>
                      </a:r>
                    </a:p>
                    <a:p>
                      <a:pPr algn="ctr"/>
                      <a:r>
                        <a:rPr lang="uk-UA" sz="1800" b="1" i="1" dirty="0" smtClean="0"/>
                        <a:t>-ант</a:t>
                      </a:r>
                      <a:r>
                        <a:rPr kumimoji="0" lang="uk-UA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uk-UA" sz="1800" b="1" i="1" dirty="0" smtClean="0"/>
                        <a:t> </a:t>
                      </a:r>
                      <a:endParaRPr lang="uk-UA" sz="1800" b="1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3197">
                <a:tc>
                  <a:txBody>
                    <a:bodyPr/>
                    <a:lstStyle/>
                    <a:p>
                      <a:pPr algn="ctr"/>
                      <a:r>
                        <a:rPr lang="uk-UA" sz="1800" b="1" i="1" dirty="0" smtClean="0"/>
                        <a:t>оса – коса</a:t>
                      </a:r>
                      <a:endParaRPr lang="uk-UA" sz="18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іменники</a:t>
                      </a:r>
                      <a:endParaRPr lang="uk-UA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800" dirty="0" smtClean="0"/>
                        <a:t>закінчення </a:t>
                      </a:r>
                      <a:r>
                        <a:rPr lang="uk-UA" sz="1800" b="1" dirty="0" smtClean="0"/>
                        <a:t>-</a:t>
                      </a:r>
                      <a:r>
                        <a:rPr lang="uk-UA" sz="1800" b="1" i="1" dirty="0" smtClean="0"/>
                        <a:t>а</a:t>
                      </a:r>
                      <a:endParaRPr lang="uk-UA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800" dirty="0" smtClean="0"/>
                        <a:t>корені: </a:t>
                      </a:r>
                      <a:r>
                        <a:rPr kumimoji="0" lang="uk-UA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uk-UA" sz="1800" b="1" i="1" dirty="0" smtClean="0"/>
                        <a:t>ос-</a:t>
                      </a:r>
                      <a:r>
                        <a:rPr lang="uk-UA" sz="1800" i="1" dirty="0" smtClean="0"/>
                        <a:t>,</a:t>
                      </a:r>
                    </a:p>
                    <a:p>
                      <a:pPr algn="ctr"/>
                      <a:r>
                        <a:rPr lang="uk-UA" sz="1800" i="1" dirty="0" smtClean="0"/>
                        <a:t>    </a:t>
                      </a:r>
                      <a:r>
                        <a:rPr lang="uk-UA" sz="1800" b="1" i="1" dirty="0" smtClean="0"/>
                        <a:t>-</a:t>
                      </a:r>
                      <a:r>
                        <a:rPr lang="uk-UA" sz="1800" b="1" i="1" baseline="0" dirty="0" err="1" smtClean="0"/>
                        <a:t>кос</a:t>
                      </a:r>
                      <a:r>
                        <a:rPr lang="uk-UA" sz="1800" b="1" i="1" baseline="0" dirty="0" smtClean="0"/>
                        <a:t>-</a:t>
                      </a:r>
                      <a:endParaRPr lang="uk-UA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i="0" dirty="0" smtClean="0"/>
                        <a:t>нуль звука</a:t>
                      </a:r>
                      <a:r>
                        <a:rPr lang="uk-UA" sz="1800" i="1" dirty="0" smtClean="0"/>
                        <a:t> – </a:t>
                      </a:r>
                      <a:r>
                        <a:rPr lang="uk-UA" sz="1800" b="1" i="1" dirty="0" smtClean="0"/>
                        <a:t>к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9907">
                <a:tc>
                  <a:txBody>
                    <a:bodyPr/>
                    <a:lstStyle/>
                    <a:p>
                      <a:pPr algn="ctr"/>
                      <a:r>
                        <a:rPr lang="uk-UA" sz="1800" b="1" i="1" dirty="0" smtClean="0"/>
                        <a:t>ефективний – ефектний </a:t>
                      </a:r>
                      <a:endParaRPr lang="uk-UA" sz="18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прикметники</a:t>
                      </a:r>
                      <a:endParaRPr lang="uk-UA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800" dirty="0" smtClean="0"/>
                        <a:t>корінь </a:t>
                      </a:r>
                      <a:r>
                        <a:rPr kumimoji="0" lang="uk-UA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uk-UA" sz="1800" b="1" i="1" dirty="0" smtClean="0"/>
                        <a:t>ефект-</a:t>
                      </a:r>
                      <a:r>
                        <a:rPr lang="uk-UA" sz="1800" i="1" dirty="0" smtClean="0"/>
                        <a:t>,</a:t>
                      </a:r>
                      <a:endParaRPr lang="uk-UA" sz="1800" dirty="0" smtClean="0"/>
                    </a:p>
                    <a:p>
                      <a:pPr algn="l"/>
                      <a:r>
                        <a:rPr lang="uk-UA" sz="1800" dirty="0" smtClean="0"/>
                        <a:t>закінчення </a:t>
                      </a:r>
                      <a:r>
                        <a:rPr lang="uk-UA" sz="1800" b="1" dirty="0" smtClean="0"/>
                        <a:t>-</a:t>
                      </a:r>
                      <a:r>
                        <a:rPr lang="uk-UA" sz="1800" b="1" i="1" dirty="0" err="1" smtClean="0"/>
                        <a:t>ий</a:t>
                      </a:r>
                      <a:endParaRPr lang="uk-UA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800" dirty="0" smtClean="0"/>
                        <a:t>суфікси: </a:t>
                      </a:r>
                      <a:r>
                        <a:rPr lang="uk-UA" sz="1800" b="1" dirty="0" err="1" smtClean="0"/>
                        <a:t>-</a:t>
                      </a:r>
                      <a:r>
                        <a:rPr lang="uk-UA" sz="1800" b="1" i="1" dirty="0" err="1" smtClean="0"/>
                        <a:t>ивн-</a:t>
                      </a:r>
                      <a:r>
                        <a:rPr lang="uk-UA" sz="1800" i="1" dirty="0" smtClean="0"/>
                        <a:t>,</a:t>
                      </a:r>
                      <a:endParaRPr lang="uk-UA" sz="1800" dirty="0" smtClean="0"/>
                    </a:p>
                    <a:p>
                      <a:pPr algn="ctr"/>
                      <a:r>
                        <a:rPr lang="uk-UA" sz="1800" dirty="0" smtClean="0"/>
                        <a:t>          </a:t>
                      </a:r>
                      <a:r>
                        <a:rPr lang="uk-UA" sz="1800" b="1" dirty="0" smtClean="0"/>
                        <a:t>-</a:t>
                      </a:r>
                      <a:r>
                        <a:rPr lang="uk-UA" sz="1800" b="1" i="1" dirty="0" smtClean="0"/>
                        <a:t>н-</a:t>
                      </a:r>
                      <a:endParaRPr lang="uk-UA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i="1" dirty="0" err="1" smtClean="0"/>
                        <a:t>ив</a:t>
                      </a:r>
                      <a:r>
                        <a:rPr lang="uk-UA" sz="1800" i="1" dirty="0" smtClean="0"/>
                        <a:t> </a:t>
                      </a:r>
                      <a:r>
                        <a:rPr lang="uk-UA" sz="1800" i="0" dirty="0" smtClean="0"/>
                        <a:t>– нуль звука</a:t>
                      </a:r>
                      <a:endParaRPr lang="uk-UA" sz="18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4095">
                <a:tc>
                  <a:txBody>
                    <a:bodyPr/>
                    <a:lstStyle/>
                    <a:p>
                      <a:pPr algn="ctr"/>
                      <a:r>
                        <a:rPr lang="uk-UA" sz="1800" b="1" i="1" dirty="0" smtClean="0"/>
                        <a:t>майнути – гайнути </a:t>
                      </a:r>
                      <a:endParaRPr lang="uk-UA" sz="18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дієслова</a:t>
                      </a:r>
                      <a:endParaRPr lang="uk-UA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800" dirty="0" smtClean="0"/>
                        <a:t>суфікси: </a:t>
                      </a:r>
                      <a:r>
                        <a:rPr kumimoji="0" lang="uk-UA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uk-UA" sz="1800" b="1" i="1" dirty="0" smtClean="0"/>
                        <a:t>ну</a:t>
                      </a:r>
                      <a:r>
                        <a:rPr kumimoji="0" lang="uk-UA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uk-UA" sz="1800" i="1" dirty="0" smtClean="0"/>
                        <a:t>,</a:t>
                      </a:r>
                    </a:p>
                    <a:p>
                      <a:pPr algn="ctr"/>
                      <a:r>
                        <a:rPr lang="uk-UA" sz="1800" i="1" dirty="0" smtClean="0"/>
                        <a:t>     </a:t>
                      </a:r>
                      <a:r>
                        <a:rPr kumimoji="0" lang="uk-UA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uk-UA" sz="1800" b="1" i="1" dirty="0" smtClean="0"/>
                        <a:t>ти</a:t>
                      </a:r>
                      <a:r>
                        <a:rPr kumimoji="0" lang="uk-UA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uk-UA" sz="1800" b="1" i="1" dirty="0" smtClean="0"/>
                        <a:t> </a:t>
                      </a:r>
                      <a:endParaRPr lang="uk-UA" sz="18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800" dirty="0" smtClean="0"/>
                        <a:t>корені: </a:t>
                      </a:r>
                      <a:r>
                        <a:rPr kumimoji="0" lang="uk-UA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uk-UA" sz="1800" b="1" i="1" dirty="0" smtClean="0"/>
                        <a:t>май</a:t>
                      </a:r>
                      <a:r>
                        <a:rPr kumimoji="0" lang="uk-UA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uk-UA" sz="1800" i="1" dirty="0" smtClean="0"/>
                        <a:t>,</a:t>
                      </a:r>
                    </a:p>
                    <a:p>
                      <a:pPr algn="ctr"/>
                      <a:r>
                        <a:rPr lang="uk-UA" sz="1800" i="1" dirty="0" smtClean="0"/>
                        <a:t>        </a:t>
                      </a:r>
                      <a:r>
                        <a:rPr kumimoji="0" lang="uk-UA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uk-UA" sz="1800" b="1" i="1" dirty="0" smtClean="0"/>
                        <a:t>гай</a:t>
                      </a:r>
                      <a:r>
                        <a:rPr kumimoji="0" lang="uk-UA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uk-UA" sz="1800" b="1" i="1" dirty="0" smtClean="0"/>
                        <a:t> </a:t>
                      </a:r>
                      <a:endParaRPr lang="uk-UA" sz="18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i="1" dirty="0" smtClean="0"/>
                        <a:t>м </a:t>
                      </a:r>
                      <a:r>
                        <a:rPr kumimoji="0" lang="uk-UA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uk-UA" sz="1800" b="1" i="1" dirty="0" smtClean="0"/>
                        <a:t> г</a:t>
                      </a:r>
                      <a:endParaRPr lang="uk-UA" sz="1800" b="1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4095">
                <a:tc>
                  <a:txBody>
                    <a:bodyPr/>
                    <a:lstStyle/>
                    <a:p>
                      <a:pPr algn="ctr"/>
                      <a:r>
                        <a:rPr lang="uk-UA" sz="1800" b="1" i="1" dirty="0" smtClean="0"/>
                        <a:t>шукати – ошукати </a:t>
                      </a:r>
                      <a:endParaRPr lang="uk-UA" sz="18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дієслова</a:t>
                      </a:r>
                      <a:endParaRPr lang="uk-UA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800" dirty="0" smtClean="0"/>
                        <a:t>Корінь </a:t>
                      </a:r>
                      <a:r>
                        <a:rPr kumimoji="0" lang="uk-UA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uk-UA" sz="1800" b="1" i="1" dirty="0" err="1" smtClean="0"/>
                        <a:t>шук</a:t>
                      </a:r>
                      <a:r>
                        <a:rPr lang="uk-UA" sz="1800" b="1" i="1" dirty="0" smtClean="0"/>
                        <a:t>-</a:t>
                      </a:r>
                      <a:r>
                        <a:rPr lang="uk-UA" sz="1800" i="1" baseline="0" dirty="0" smtClean="0"/>
                        <a:t>,</a:t>
                      </a:r>
                      <a:endParaRPr lang="uk-UA" sz="1800" dirty="0" smtClean="0"/>
                    </a:p>
                    <a:p>
                      <a:pPr algn="l"/>
                      <a:r>
                        <a:rPr lang="uk-UA" sz="1800" dirty="0" smtClean="0"/>
                        <a:t>суфікси </a:t>
                      </a:r>
                      <a:r>
                        <a:rPr kumimoji="0" lang="uk-UA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uk-UA" sz="1800" b="1" i="1" dirty="0" smtClean="0"/>
                        <a:t>а</a:t>
                      </a:r>
                      <a:r>
                        <a:rPr kumimoji="0" lang="uk-UA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uk-UA" sz="1800" i="1" dirty="0" smtClean="0"/>
                        <a:t>,</a:t>
                      </a:r>
                    </a:p>
                    <a:p>
                      <a:pPr algn="ctr"/>
                      <a:r>
                        <a:rPr kumimoji="0" lang="uk-UA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uk-UA" sz="1800" b="1" i="1" dirty="0" smtClean="0"/>
                        <a:t>ти</a:t>
                      </a:r>
                      <a:r>
                        <a:rPr kumimoji="0" lang="uk-UA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uk-UA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800" dirty="0" smtClean="0"/>
                        <a:t>префікси: </a:t>
                      </a:r>
                      <a:r>
                        <a:rPr lang="uk-UA" sz="1800" i="1" dirty="0" smtClean="0"/>
                        <a:t>нульовий, </a:t>
                      </a:r>
                      <a:r>
                        <a:rPr lang="uk-UA" sz="1800" b="1" i="1" dirty="0" smtClean="0"/>
                        <a:t>о- </a:t>
                      </a:r>
                      <a:endParaRPr lang="uk-UA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i="0" dirty="0" smtClean="0"/>
                        <a:t>нуль звука - </a:t>
                      </a:r>
                      <a:r>
                        <a:rPr lang="uk-UA" sz="1800" b="1" i="1" dirty="0" smtClean="0"/>
                        <a:t>о</a:t>
                      </a:r>
                      <a:r>
                        <a:rPr kumimoji="0" lang="uk-UA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uk-UA" sz="1800" b="1" i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2"/>
            <a:ext cx="1571604" cy="584737"/>
          </a:xfrm>
          <a:prstGeom prst="rect">
            <a:avLst/>
          </a:prstGeom>
          <a:noFill/>
        </p:spPr>
        <p:txBody>
          <a:bodyPr wrap="square" lIns="91403" tIns="45701" rIns="91403" bIns="45701" rtlCol="0">
            <a:spAutoFit/>
          </a:bodyPr>
          <a:lstStyle/>
          <a:p>
            <a:r>
              <a:rPr lang="uk-UA" sz="3200" dirty="0" smtClean="0"/>
              <a:t>Тема 4.</a:t>
            </a:r>
            <a:endParaRPr lang="uk-UA" sz="3200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357290" y="0"/>
            <a:ext cx="7786710" cy="857280"/>
          </a:xfrm>
        </p:spPr>
        <p:txBody>
          <a:bodyPr>
            <a:noAutofit/>
          </a:bodyPr>
          <a:lstStyle/>
          <a:p>
            <a:pPr algn="ctr"/>
            <a:r>
              <a:rPr lang="uk-UA" sz="3200" b="1" u="dbl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uk-UA" sz="3200" b="1" u="dbl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uk-UA" sz="3200" b="1" u="dbl" dirty="0" smtClean="0">
                <a:solidFill>
                  <a:schemeClr val="accent4">
                    <a:lumMod val="75000"/>
                  </a:schemeClr>
                </a:solidFill>
              </a:rPr>
              <a:t>Структурні різновиди</a:t>
            </a:r>
            <a:br>
              <a:rPr lang="uk-UA" sz="3200" b="1" u="dbl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uk-UA" sz="3200" b="1" u="dbl" dirty="0" smtClean="0">
                <a:solidFill>
                  <a:schemeClr val="accent4">
                    <a:lumMod val="75000"/>
                  </a:schemeClr>
                </a:solidFill>
              </a:rPr>
              <a:t>синонімічних об҆҆҆</a:t>
            </a:r>
            <a:r>
              <a:rPr lang="uk-UA" sz="3200" b="1" u="dbl" dirty="0">
                <a:solidFill>
                  <a:srgbClr val="10CF9B">
                    <a:lumMod val="75000"/>
                  </a:srgbClr>
                </a:solidFill>
              </a:rPr>
              <a:t>’</a:t>
            </a:r>
            <a:r>
              <a:rPr lang="uk-UA" sz="3200" b="1" u="dbl" dirty="0" smtClean="0">
                <a:solidFill>
                  <a:schemeClr val="accent4">
                    <a:lumMod val="75000"/>
                  </a:schemeClr>
                </a:solidFill>
              </a:rPr>
              <a:t>єднань слів</a:t>
            </a:r>
            <a:endParaRPr lang="uk-UA" sz="3200" b="1" u="dbl" dirty="0">
              <a:solidFill>
                <a:schemeClr val="accent4">
                  <a:lumMod val="75000"/>
                </a:schemeClr>
              </a:solidFill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357158" y="1214422"/>
            <a:ext cx="8586610" cy="1071570"/>
            <a:chOff x="357158" y="1214422"/>
            <a:chExt cx="8586610" cy="1071570"/>
          </a:xfrm>
        </p:grpSpPr>
        <p:sp>
          <p:nvSpPr>
            <p:cNvPr id="8" name="Левая фигурная скобка 7"/>
            <p:cNvSpPr/>
            <p:nvPr/>
          </p:nvSpPr>
          <p:spPr>
            <a:xfrm>
              <a:off x="2571736" y="1214422"/>
              <a:ext cx="285752" cy="1071570"/>
            </a:xfrm>
            <a:prstGeom prst="leftBrace">
              <a:avLst/>
            </a:prstGeom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357158" y="1428736"/>
              <a:ext cx="2000264" cy="71438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000" b="1" dirty="0" smtClean="0"/>
                <a:t>Синонімічні</a:t>
              </a:r>
            </a:p>
            <a:p>
              <a:pPr algn="ctr"/>
              <a:r>
                <a:rPr lang="uk-UA" sz="2000" b="1" dirty="0" smtClean="0"/>
                <a:t>ряди</a:t>
              </a:r>
              <a:endParaRPr lang="uk-UA" sz="2000" b="1" dirty="0"/>
            </a:p>
          </p:txBody>
        </p:sp>
        <p:grpSp>
          <p:nvGrpSpPr>
            <p:cNvPr id="18" name="Группа 17"/>
            <p:cNvGrpSpPr/>
            <p:nvPr/>
          </p:nvGrpSpPr>
          <p:grpSpPr>
            <a:xfrm>
              <a:off x="2928926" y="1857364"/>
              <a:ext cx="5654842" cy="360000"/>
              <a:chOff x="2928926" y="1857364"/>
              <a:chExt cx="5654842" cy="360000"/>
            </a:xfrm>
          </p:grpSpPr>
          <p:sp>
            <p:nvSpPr>
              <p:cNvPr id="12" name="Скругленный прямоугольник 11"/>
              <p:cNvSpPr/>
              <p:nvPr/>
            </p:nvSpPr>
            <p:spPr>
              <a:xfrm>
                <a:off x="2928926" y="1857364"/>
                <a:ext cx="1440000" cy="360000"/>
              </a:xfrm>
              <a:prstGeom prst="round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uk-UA" sz="2000" b="1" dirty="0" smtClean="0"/>
                  <a:t>просити</a:t>
                </a:r>
                <a:endParaRPr lang="uk-UA" sz="2000" b="1" dirty="0"/>
              </a:p>
            </p:txBody>
          </p:sp>
          <p:sp>
            <p:nvSpPr>
              <p:cNvPr id="13" name="Скругленный прямоугольник 12"/>
              <p:cNvSpPr/>
              <p:nvPr/>
            </p:nvSpPr>
            <p:spPr>
              <a:xfrm>
                <a:off x="5072066" y="1857364"/>
                <a:ext cx="1440000" cy="360000"/>
              </a:xfrm>
              <a:prstGeom prst="round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uk-UA" sz="2000" b="1" dirty="0" smtClean="0"/>
                  <a:t>благати</a:t>
                </a:r>
                <a:endParaRPr lang="uk-UA" sz="2000" b="1" dirty="0"/>
              </a:p>
            </p:txBody>
          </p:sp>
          <p:sp>
            <p:nvSpPr>
              <p:cNvPr id="14" name="Скругленный прямоугольник 13"/>
              <p:cNvSpPr/>
              <p:nvPr/>
            </p:nvSpPr>
            <p:spPr>
              <a:xfrm>
                <a:off x="7143768" y="1857364"/>
                <a:ext cx="1440000" cy="360000"/>
              </a:xfrm>
              <a:prstGeom prst="round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uk-UA" sz="2000" b="1" dirty="0" smtClean="0"/>
                  <a:t>молити</a:t>
                </a:r>
                <a:endParaRPr lang="uk-UA" sz="2000" b="1" dirty="0"/>
              </a:p>
            </p:txBody>
          </p:sp>
          <p:cxnSp>
            <p:nvCxnSpPr>
              <p:cNvPr id="16" name="Прямая со стрелкой 15"/>
              <p:cNvCxnSpPr>
                <a:stCxn id="12" idx="3"/>
                <a:endCxn id="13" idx="1"/>
              </p:cNvCxnSpPr>
              <p:nvPr/>
            </p:nvCxnSpPr>
            <p:spPr>
              <a:xfrm>
                <a:off x="4368926" y="2037364"/>
                <a:ext cx="703140" cy="1588"/>
              </a:xfrm>
              <a:prstGeom prst="straightConnector1">
                <a:avLst/>
              </a:prstGeom>
              <a:ln w="28575">
                <a:solidFill>
                  <a:schemeClr val="accent4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 стрелкой 16"/>
              <p:cNvCxnSpPr/>
              <p:nvPr/>
            </p:nvCxnSpPr>
            <p:spPr>
              <a:xfrm>
                <a:off x="6500826" y="2071678"/>
                <a:ext cx="703140" cy="1588"/>
              </a:xfrm>
              <a:prstGeom prst="straightConnector1">
                <a:avLst/>
              </a:prstGeom>
              <a:ln w="28575">
                <a:solidFill>
                  <a:schemeClr val="accent4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Группа 18"/>
            <p:cNvGrpSpPr/>
            <p:nvPr/>
          </p:nvGrpSpPr>
          <p:grpSpPr>
            <a:xfrm>
              <a:off x="2928926" y="1285860"/>
              <a:ext cx="6014842" cy="360000"/>
              <a:chOff x="2928926" y="1857364"/>
              <a:chExt cx="6014842" cy="360000"/>
            </a:xfrm>
          </p:grpSpPr>
          <p:sp>
            <p:nvSpPr>
              <p:cNvPr id="20" name="Скругленный прямоугольник 19"/>
              <p:cNvSpPr/>
              <p:nvPr/>
            </p:nvSpPr>
            <p:spPr>
              <a:xfrm>
                <a:off x="2928926" y="1857364"/>
                <a:ext cx="1440000" cy="360000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uk-UA" sz="2000" b="1" dirty="0" smtClean="0"/>
                  <a:t>хитрий</a:t>
                </a:r>
                <a:endParaRPr lang="uk-UA" sz="2000" b="1" dirty="0"/>
              </a:p>
            </p:txBody>
          </p:sp>
          <p:sp>
            <p:nvSpPr>
              <p:cNvPr id="21" name="Скругленный прямоугольник 20"/>
              <p:cNvSpPr/>
              <p:nvPr/>
            </p:nvSpPr>
            <p:spPr>
              <a:xfrm>
                <a:off x="5072066" y="1857364"/>
                <a:ext cx="1440000" cy="360000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uk-UA" sz="2000" b="1" dirty="0" smtClean="0"/>
                  <a:t>лукавий</a:t>
                </a:r>
                <a:endParaRPr lang="uk-UA" sz="2000" b="1" dirty="0"/>
              </a:p>
            </p:txBody>
          </p:sp>
          <p:sp>
            <p:nvSpPr>
              <p:cNvPr id="22" name="Скругленный прямоугольник 21"/>
              <p:cNvSpPr/>
              <p:nvPr/>
            </p:nvSpPr>
            <p:spPr>
              <a:xfrm>
                <a:off x="7143768" y="1857364"/>
                <a:ext cx="1800000" cy="360000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uk-UA" sz="2000" b="1" dirty="0" smtClean="0"/>
                  <a:t>підступний</a:t>
                </a:r>
                <a:endParaRPr lang="uk-UA" sz="2000" b="1" dirty="0"/>
              </a:p>
            </p:txBody>
          </p:sp>
          <p:cxnSp>
            <p:nvCxnSpPr>
              <p:cNvPr id="23" name="Прямая со стрелкой 22"/>
              <p:cNvCxnSpPr>
                <a:stCxn id="20" idx="3"/>
                <a:endCxn id="21" idx="1"/>
              </p:cNvCxnSpPr>
              <p:nvPr/>
            </p:nvCxnSpPr>
            <p:spPr>
              <a:xfrm>
                <a:off x="4368926" y="2037364"/>
                <a:ext cx="70314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cxnSp>
          <p:cxnSp>
            <p:nvCxnSpPr>
              <p:cNvPr id="24" name="Прямая со стрелкой 23"/>
              <p:cNvCxnSpPr/>
              <p:nvPr/>
            </p:nvCxnSpPr>
            <p:spPr>
              <a:xfrm>
                <a:off x="6500826" y="2071678"/>
                <a:ext cx="70314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cxnSp>
        </p:grpSp>
      </p:grpSp>
      <p:grpSp>
        <p:nvGrpSpPr>
          <p:cNvPr id="68" name="Группа 67"/>
          <p:cNvGrpSpPr/>
          <p:nvPr/>
        </p:nvGrpSpPr>
        <p:grpSpPr>
          <a:xfrm>
            <a:off x="357158" y="2714620"/>
            <a:ext cx="7012164" cy="1503008"/>
            <a:chOff x="357158" y="2714620"/>
            <a:chExt cx="7012164" cy="1503008"/>
          </a:xfrm>
        </p:grpSpPr>
        <p:grpSp>
          <p:nvGrpSpPr>
            <p:cNvPr id="38" name="Группа 37"/>
            <p:cNvGrpSpPr/>
            <p:nvPr/>
          </p:nvGrpSpPr>
          <p:grpSpPr>
            <a:xfrm>
              <a:off x="357158" y="2714620"/>
              <a:ext cx="7012164" cy="1503008"/>
              <a:chOff x="357158" y="1214422"/>
              <a:chExt cx="7012164" cy="1503008"/>
            </a:xfrm>
          </p:grpSpPr>
          <p:sp>
            <p:nvSpPr>
              <p:cNvPr id="39" name="Левая фигурная скобка 38"/>
              <p:cNvSpPr/>
              <p:nvPr/>
            </p:nvSpPr>
            <p:spPr>
              <a:xfrm>
                <a:off x="2571736" y="1214422"/>
                <a:ext cx="285752" cy="1071570"/>
              </a:xfrm>
              <a:prstGeom prst="leftBrace">
                <a:avLst/>
              </a:prstGeom>
              <a:ln w="28575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40" name="Скругленный прямоугольник 39"/>
              <p:cNvSpPr/>
              <p:nvPr/>
            </p:nvSpPr>
            <p:spPr>
              <a:xfrm>
                <a:off x="357158" y="1428736"/>
                <a:ext cx="2000264" cy="714380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2000" b="1" dirty="0" smtClean="0"/>
                  <a:t>Синонімічне</a:t>
                </a:r>
              </a:p>
              <a:p>
                <a:pPr algn="ctr"/>
                <a:r>
                  <a:rPr lang="uk-UA" sz="2000" b="1" dirty="0" smtClean="0"/>
                  <a:t>гніздо</a:t>
                </a:r>
                <a:endParaRPr lang="uk-UA" sz="2000" b="1" dirty="0"/>
              </a:p>
            </p:txBody>
          </p:sp>
          <p:grpSp>
            <p:nvGrpSpPr>
              <p:cNvPr id="41" name="Группа 17"/>
              <p:cNvGrpSpPr/>
              <p:nvPr/>
            </p:nvGrpSpPr>
            <p:grpSpPr>
              <a:xfrm>
                <a:off x="2857488" y="1571612"/>
                <a:ext cx="4511834" cy="1145818"/>
                <a:chOff x="2857488" y="1571612"/>
                <a:chExt cx="4511834" cy="1145818"/>
              </a:xfrm>
            </p:grpSpPr>
            <p:sp>
              <p:nvSpPr>
                <p:cNvPr id="48" name="Скругленный прямоугольник 47"/>
                <p:cNvSpPr/>
                <p:nvPr/>
              </p:nvSpPr>
              <p:spPr>
                <a:xfrm>
                  <a:off x="2857488" y="1571612"/>
                  <a:ext cx="2160000" cy="360000"/>
                </a:xfrm>
                <a:prstGeom prst="round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uk-UA" sz="2000" b="1" dirty="0" smtClean="0"/>
                    <a:t>припущення</a:t>
                  </a:r>
                  <a:endParaRPr lang="uk-UA" sz="2000" b="1" dirty="0"/>
                </a:p>
              </p:txBody>
            </p:sp>
            <p:sp>
              <p:nvSpPr>
                <p:cNvPr id="49" name="Скругленный прямоугольник 48"/>
                <p:cNvSpPr/>
                <p:nvPr/>
              </p:nvSpPr>
              <p:spPr>
                <a:xfrm>
                  <a:off x="5929322" y="2357430"/>
                  <a:ext cx="1440000" cy="360000"/>
                </a:xfrm>
                <a:prstGeom prst="round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uk-UA" sz="2000" b="1" dirty="0" smtClean="0"/>
                    <a:t>домисел</a:t>
                  </a:r>
                  <a:endParaRPr lang="uk-UA" sz="2000" b="1" dirty="0"/>
                </a:p>
              </p:txBody>
            </p:sp>
            <p:cxnSp>
              <p:nvCxnSpPr>
                <p:cNvPr id="51" name="Прямая со стрелкой 50"/>
                <p:cNvCxnSpPr>
                  <a:stCxn id="48" idx="3"/>
                  <a:endCxn id="49" idx="1"/>
                </p:cNvCxnSpPr>
                <p:nvPr/>
              </p:nvCxnSpPr>
              <p:spPr>
                <a:xfrm>
                  <a:off x="5017488" y="1751612"/>
                  <a:ext cx="911834" cy="785818"/>
                </a:xfrm>
                <a:prstGeom prst="straightConnector1">
                  <a:avLst/>
                </a:prstGeom>
                <a:ln w="28575">
                  <a:solidFill>
                    <a:schemeClr val="accent4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5" name="Скругленный прямоугольник 54"/>
            <p:cNvSpPr/>
            <p:nvPr/>
          </p:nvSpPr>
          <p:spPr>
            <a:xfrm>
              <a:off x="5929322" y="3286124"/>
              <a:ext cx="1440000" cy="35719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b="1" dirty="0" smtClean="0"/>
                <a:t>здогад</a:t>
              </a:r>
              <a:endParaRPr lang="uk-UA" sz="2000" b="1" dirty="0"/>
            </a:p>
          </p:txBody>
        </p:sp>
        <p:cxnSp>
          <p:nvCxnSpPr>
            <p:cNvPr id="56" name="Прямая со стрелкой 55"/>
            <p:cNvCxnSpPr>
              <a:stCxn id="48" idx="3"/>
              <a:endCxn id="55" idx="1"/>
            </p:cNvCxnSpPr>
            <p:nvPr/>
          </p:nvCxnSpPr>
          <p:spPr>
            <a:xfrm>
              <a:off x="5017488" y="3251810"/>
              <a:ext cx="911834" cy="212909"/>
            </a:xfrm>
            <a:prstGeom prst="straightConnector1">
              <a:avLst/>
            </a:prstGeom>
            <a:ln w="28575">
              <a:solidFill>
                <a:schemeClr val="accent4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Скругленный прямоугольник 62"/>
            <p:cNvSpPr/>
            <p:nvPr/>
          </p:nvSpPr>
          <p:spPr>
            <a:xfrm>
              <a:off x="5929322" y="2714620"/>
              <a:ext cx="1440000" cy="35719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b="1" dirty="0" smtClean="0"/>
                <a:t>гіпотеза</a:t>
              </a:r>
              <a:endParaRPr lang="uk-UA" sz="2000" b="1" dirty="0"/>
            </a:p>
          </p:txBody>
        </p:sp>
        <p:cxnSp>
          <p:nvCxnSpPr>
            <p:cNvPr id="65" name="Прямая со стрелкой 64"/>
            <p:cNvCxnSpPr>
              <a:endCxn id="63" idx="1"/>
            </p:cNvCxnSpPr>
            <p:nvPr/>
          </p:nvCxnSpPr>
          <p:spPr>
            <a:xfrm flipV="1">
              <a:off x="5000628" y="2893215"/>
              <a:ext cx="928694" cy="321471"/>
            </a:xfrm>
            <a:prstGeom prst="straightConnector1">
              <a:avLst/>
            </a:prstGeom>
            <a:ln w="28575">
              <a:solidFill>
                <a:schemeClr val="accent4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Группа 87"/>
          <p:cNvGrpSpPr/>
          <p:nvPr/>
        </p:nvGrpSpPr>
        <p:grpSpPr>
          <a:xfrm>
            <a:off x="428596" y="4714884"/>
            <a:ext cx="8440924" cy="1071570"/>
            <a:chOff x="428596" y="4714884"/>
            <a:chExt cx="8440924" cy="1071570"/>
          </a:xfrm>
        </p:grpSpPr>
        <p:grpSp>
          <p:nvGrpSpPr>
            <p:cNvPr id="69" name="Группа 68"/>
            <p:cNvGrpSpPr/>
            <p:nvPr/>
          </p:nvGrpSpPr>
          <p:grpSpPr>
            <a:xfrm>
              <a:off x="428596" y="4714884"/>
              <a:ext cx="8440924" cy="1071570"/>
              <a:chOff x="357158" y="2714620"/>
              <a:chExt cx="8440924" cy="1071570"/>
            </a:xfrm>
          </p:grpSpPr>
          <p:grpSp>
            <p:nvGrpSpPr>
              <p:cNvPr id="70" name="Группа 37"/>
              <p:cNvGrpSpPr/>
              <p:nvPr/>
            </p:nvGrpSpPr>
            <p:grpSpPr>
              <a:xfrm>
                <a:off x="357158" y="2714620"/>
                <a:ext cx="8440924" cy="1071570"/>
                <a:chOff x="357158" y="1214422"/>
                <a:chExt cx="8440924" cy="1071570"/>
              </a:xfrm>
            </p:grpSpPr>
            <p:sp>
              <p:nvSpPr>
                <p:cNvPr id="75" name="Левая фигурная скобка 74"/>
                <p:cNvSpPr/>
                <p:nvPr/>
              </p:nvSpPr>
              <p:spPr>
                <a:xfrm>
                  <a:off x="2571736" y="1214422"/>
                  <a:ext cx="285752" cy="1071570"/>
                </a:xfrm>
                <a:prstGeom prst="leftBrace">
                  <a:avLst/>
                </a:prstGeom>
                <a:ln w="28575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uk-UA"/>
                </a:p>
              </p:txBody>
            </p:sp>
            <p:sp>
              <p:nvSpPr>
                <p:cNvPr id="76" name="Скругленный прямоугольник 75"/>
                <p:cNvSpPr/>
                <p:nvPr/>
              </p:nvSpPr>
              <p:spPr>
                <a:xfrm>
                  <a:off x="357158" y="1428736"/>
                  <a:ext cx="2000264" cy="714380"/>
                </a:xfrm>
                <a:prstGeom prst="round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uk-UA" sz="2000" b="1" dirty="0" smtClean="0"/>
                    <a:t>Синонімічна група</a:t>
                  </a:r>
                  <a:endParaRPr lang="uk-UA" sz="2000" b="1" dirty="0"/>
                </a:p>
              </p:txBody>
            </p:sp>
            <p:grpSp>
              <p:nvGrpSpPr>
                <p:cNvPr id="77" name="Группа 17"/>
                <p:cNvGrpSpPr/>
                <p:nvPr/>
              </p:nvGrpSpPr>
              <p:grpSpPr>
                <a:xfrm>
                  <a:off x="2857488" y="1571612"/>
                  <a:ext cx="5940594" cy="574314"/>
                  <a:chOff x="2857488" y="1571612"/>
                  <a:chExt cx="5940594" cy="574314"/>
                </a:xfrm>
              </p:grpSpPr>
              <p:sp>
                <p:nvSpPr>
                  <p:cNvPr id="78" name="Скругленный прямоугольник 77"/>
                  <p:cNvSpPr/>
                  <p:nvPr/>
                </p:nvSpPr>
                <p:spPr>
                  <a:xfrm>
                    <a:off x="2857488" y="1571612"/>
                    <a:ext cx="1440000" cy="360000"/>
                  </a:xfrm>
                  <a:prstGeom prst="roundRect">
                    <a:avLst/>
                  </a:prstGeom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uk-UA" sz="2000" b="1" dirty="0" smtClean="0"/>
                      <a:t>вітер</a:t>
                    </a:r>
                    <a:endParaRPr lang="uk-UA" sz="2000" b="1" dirty="0"/>
                  </a:p>
                </p:txBody>
              </p:sp>
              <p:sp>
                <p:nvSpPr>
                  <p:cNvPr id="79" name="Скругленный прямоугольник 78"/>
                  <p:cNvSpPr/>
                  <p:nvPr/>
                </p:nvSpPr>
                <p:spPr>
                  <a:xfrm>
                    <a:off x="7358082" y="1785926"/>
                    <a:ext cx="1440000" cy="360000"/>
                  </a:xfrm>
                  <a:prstGeom prst="roundRect">
                    <a:avLst/>
                  </a:prstGeom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uk-UA" sz="2000" b="1" dirty="0" smtClean="0"/>
                      <a:t>тайфун</a:t>
                    </a:r>
                    <a:endParaRPr lang="uk-UA" sz="2000" b="1" dirty="0"/>
                  </a:p>
                </p:txBody>
              </p:sp>
            </p:grpSp>
          </p:grpSp>
          <p:sp>
            <p:nvSpPr>
              <p:cNvPr id="71" name="Скругленный прямоугольник 70"/>
              <p:cNvSpPr/>
              <p:nvPr/>
            </p:nvSpPr>
            <p:spPr>
              <a:xfrm>
                <a:off x="5286380" y="3286124"/>
                <a:ext cx="1440000" cy="35719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uk-UA" sz="2000" b="1" dirty="0" smtClean="0"/>
                  <a:t>ураган</a:t>
                </a:r>
                <a:endParaRPr lang="uk-UA" sz="2000" b="1" dirty="0"/>
              </a:p>
            </p:txBody>
          </p:sp>
          <p:cxnSp>
            <p:nvCxnSpPr>
              <p:cNvPr id="72" name="Прямая со стрелкой 71"/>
              <p:cNvCxnSpPr>
                <a:stCxn id="78" idx="3"/>
                <a:endCxn id="71" idx="1"/>
              </p:cNvCxnSpPr>
              <p:nvPr/>
            </p:nvCxnSpPr>
            <p:spPr>
              <a:xfrm>
                <a:off x="4297488" y="3251810"/>
                <a:ext cx="988892" cy="212909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Скругленный прямоугольник 72"/>
              <p:cNvSpPr/>
              <p:nvPr/>
            </p:nvSpPr>
            <p:spPr>
              <a:xfrm>
                <a:off x="5286380" y="2786058"/>
                <a:ext cx="1440000" cy="35719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uk-UA" sz="2000" b="1" dirty="0" smtClean="0"/>
                  <a:t>вихор</a:t>
                </a:r>
                <a:endParaRPr lang="uk-UA" sz="2000" b="1" dirty="0"/>
              </a:p>
            </p:txBody>
          </p:sp>
          <p:cxnSp>
            <p:nvCxnSpPr>
              <p:cNvPr id="74" name="Прямая со стрелкой 73"/>
              <p:cNvCxnSpPr>
                <a:stCxn id="78" idx="3"/>
                <a:endCxn id="73" idx="1"/>
              </p:cNvCxnSpPr>
              <p:nvPr/>
            </p:nvCxnSpPr>
            <p:spPr>
              <a:xfrm flipV="1">
                <a:off x="4297488" y="2964653"/>
                <a:ext cx="988892" cy="287157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6" name="Прямая со стрелкой 85"/>
            <p:cNvCxnSpPr>
              <a:stCxn id="71" idx="3"/>
              <a:endCxn id="79" idx="1"/>
            </p:cNvCxnSpPr>
            <p:nvPr/>
          </p:nvCxnSpPr>
          <p:spPr>
            <a:xfrm>
              <a:off x="6797818" y="5464983"/>
              <a:ext cx="631702" cy="140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2"/>
            <a:ext cx="1571604" cy="584737"/>
          </a:xfrm>
          <a:prstGeom prst="rect">
            <a:avLst/>
          </a:prstGeom>
          <a:noFill/>
        </p:spPr>
        <p:txBody>
          <a:bodyPr wrap="square" lIns="91403" tIns="45701" rIns="91403" bIns="45701" rtlCol="0">
            <a:spAutoFit/>
          </a:bodyPr>
          <a:lstStyle/>
          <a:p>
            <a:r>
              <a:rPr lang="uk-UA" sz="3200" dirty="0" smtClean="0"/>
              <a:t>Тема 4.</a:t>
            </a:r>
            <a:endParaRPr lang="uk-UA" sz="3200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357290" y="0"/>
            <a:ext cx="7786710" cy="857280"/>
          </a:xfrm>
        </p:spPr>
        <p:txBody>
          <a:bodyPr>
            <a:noAutofit/>
          </a:bodyPr>
          <a:lstStyle/>
          <a:p>
            <a:pPr algn="ctr"/>
            <a:r>
              <a:rPr lang="uk-UA" sz="3200" b="1" u="dbl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uk-UA" sz="3200" b="1" u="dbl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uk-UA" sz="3200" b="1" u="dbl" dirty="0" smtClean="0">
                <a:solidFill>
                  <a:schemeClr val="accent4">
                    <a:lumMod val="75000"/>
                  </a:schemeClr>
                </a:solidFill>
              </a:rPr>
              <a:t>Зв’язок синонімії з полісемією</a:t>
            </a:r>
            <a:endParaRPr lang="uk-UA" sz="3200" b="1" u="dbl" dirty="0">
              <a:solidFill>
                <a:schemeClr val="accent4">
                  <a:lumMod val="75000"/>
                </a:schemeClr>
              </a:solidFill>
            </a:endParaRPr>
          </a:p>
        </p:txBody>
      </p:sp>
      <p:grpSp>
        <p:nvGrpSpPr>
          <p:cNvPr id="81" name="Группа 80"/>
          <p:cNvGrpSpPr/>
          <p:nvPr/>
        </p:nvGrpSpPr>
        <p:grpSpPr>
          <a:xfrm>
            <a:off x="785786" y="1285860"/>
            <a:ext cx="7694022" cy="4755404"/>
            <a:chOff x="785786" y="1285860"/>
            <a:chExt cx="7694022" cy="4755404"/>
          </a:xfrm>
        </p:grpSpPr>
        <p:sp>
          <p:nvSpPr>
            <p:cNvPr id="44" name="Овал 43"/>
            <p:cNvSpPr/>
            <p:nvPr/>
          </p:nvSpPr>
          <p:spPr>
            <a:xfrm>
              <a:off x="785786" y="2643182"/>
              <a:ext cx="1800000" cy="18000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400" b="1" i="1" dirty="0" smtClean="0">
                  <a:solidFill>
                    <a:schemeClr val="tx1"/>
                  </a:solidFill>
                </a:rPr>
                <a:t>тихий</a:t>
              </a:r>
              <a:endParaRPr lang="uk-UA" sz="2400" b="1" i="1" dirty="0">
                <a:solidFill>
                  <a:schemeClr val="tx1"/>
                </a:solidFill>
              </a:endParaRPr>
            </a:p>
          </p:txBody>
        </p:sp>
        <p:sp>
          <p:nvSpPr>
            <p:cNvPr id="45" name="Скругленный прямоугольник 44"/>
            <p:cNvSpPr/>
            <p:nvPr/>
          </p:nvSpPr>
          <p:spPr>
            <a:xfrm>
              <a:off x="3786182" y="1285860"/>
              <a:ext cx="4680000" cy="360000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solidFill>
                    <a:schemeClr val="tx1"/>
                  </a:solidFill>
                </a:rPr>
                <a:t>неголосний</a:t>
              </a:r>
              <a:r>
                <a:rPr lang="uk-UA" sz="2200" i="1" dirty="0" smtClean="0">
                  <a:solidFill>
                    <a:schemeClr val="tx1"/>
                  </a:solidFill>
                </a:rPr>
                <a:t>, </a:t>
              </a:r>
              <a:r>
                <a:rPr lang="uk-UA" sz="2200" b="1" i="1" dirty="0" smtClean="0">
                  <a:solidFill>
                    <a:schemeClr val="tx1"/>
                  </a:solidFill>
                </a:rPr>
                <a:t>приглушений</a:t>
              </a:r>
              <a:r>
                <a:rPr lang="uk-UA" sz="2200" i="1" dirty="0" smtClean="0">
                  <a:solidFill>
                    <a:schemeClr val="tx1"/>
                  </a:solidFill>
                </a:rPr>
                <a:t> (спів)</a:t>
              </a:r>
              <a:endParaRPr lang="uk-UA" sz="2200" i="1" dirty="0">
                <a:solidFill>
                  <a:schemeClr val="tx1"/>
                </a:solidFill>
              </a:endParaRPr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3786182" y="2000240"/>
              <a:ext cx="4680000" cy="360000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solidFill>
                    <a:schemeClr val="tx1"/>
                  </a:solidFill>
                </a:rPr>
                <a:t>негомінкий</a:t>
              </a:r>
              <a:r>
                <a:rPr lang="uk-UA" sz="2200" i="1" dirty="0" smtClean="0">
                  <a:solidFill>
                    <a:schemeClr val="tx1"/>
                  </a:solidFill>
                </a:rPr>
                <a:t>, </a:t>
              </a:r>
              <a:r>
                <a:rPr lang="uk-UA" sz="2200" b="1" i="1" dirty="0" smtClean="0">
                  <a:solidFill>
                    <a:schemeClr val="tx1"/>
                  </a:solidFill>
                </a:rPr>
                <a:t>нешумний</a:t>
              </a:r>
              <a:r>
                <a:rPr lang="uk-UA" sz="2200" i="1" dirty="0" smtClean="0">
                  <a:solidFill>
                    <a:schemeClr val="tx1"/>
                  </a:solidFill>
                </a:rPr>
                <a:t> (бульвар)</a:t>
              </a:r>
              <a:endParaRPr lang="uk-UA" sz="2200" i="1" dirty="0">
                <a:solidFill>
                  <a:schemeClr val="tx1"/>
                </a:solidFill>
              </a:endParaRPr>
            </a:p>
          </p:txBody>
        </p:sp>
        <p:sp>
          <p:nvSpPr>
            <p:cNvPr id="47" name="Скругленный прямоугольник 46"/>
            <p:cNvSpPr/>
            <p:nvPr/>
          </p:nvSpPr>
          <p:spPr>
            <a:xfrm>
              <a:off x="3786182" y="2714620"/>
              <a:ext cx="4680000" cy="360000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solidFill>
                    <a:schemeClr val="tx1"/>
                  </a:solidFill>
                </a:rPr>
                <a:t>беззвучний</a:t>
              </a:r>
              <a:r>
                <a:rPr lang="uk-UA" sz="2200" i="1" dirty="0" smtClean="0">
                  <a:solidFill>
                    <a:schemeClr val="tx1"/>
                  </a:solidFill>
                </a:rPr>
                <a:t> (хід)</a:t>
              </a:r>
              <a:endParaRPr lang="uk-UA" sz="2200" i="1" dirty="0">
                <a:solidFill>
                  <a:schemeClr val="tx1"/>
                </a:solidFill>
              </a:endParaRPr>
            </a:p>
          </p:txBody>
        </p:sp>
        <p:sp>
          <p:nvSpPr>
            <p:cNvPr id="50" name="Скругленный прямоугольник 49"/>
            <p:cNvSpPr/>
            <p:nvPr/>
          </p:nvSpPr>
          <p:spPr>
            <a:xfrm>
              <a:off x="3786182" y="3429000"/>
              <a:ext cx="4680000" cy="360000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solidFill>
                    <a:schemeClr val="tx1"/>
                  </a:solidFill>
                </a:rPr>
                <a:t>мовчазний</a:t>
              </a:r>
              <a:r>
                <a:rPr lang="uk-UA" sz="2200" i="1" dirty="0" smtClean="0">
                  <a:solidFill>
                    <a:schemeClr val="tx1"/>
                  </a:solidFill>
                </a:rPr>
                <a:t> (хлопець)</a:t>
              </a:r>
              <a:endParaRPr lang="uk-UA" sz="2200" i="1" dirty="0">
                <a:solidFill>
                  <a:schemeClr val="tx1"/>
                </a:solidFill>
              </a:endParaRPr>
            </a:p>
          </p:txBody>
        </p:sp>
        <p:sp>
          <p:nvSpPr>
            <p:cNvPr id="52" name="Скругленный прямоугольник 51"/>
            <p:cNvSpPr/>
            <p:nvPr/>
          </p:nvSpPr>
          <p:spPr>
            <a:xfrm>
              <a:off x="3799808" y="4104851"/>
              <a:ext cx="4680000" cy="360000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solidFill>
                    <a:schemeClr val="tx1"/>
                  </a:solidFill>
                </a:rPr>
                <a:t>повільний</a:t>
              </a:r>
              <a:r>
                <a:rPr lang="uk-UA" sz="2200" i="1" dirty="0" smtClean="0">
                  <a:solidFill>
                    <a:schemeClr val="tx1"/>
                  </a:solidFill>
                </a:rPr>
                <a:t>, </a:t>
              </a:r>
              <a:r>
                <a:rPr lang="uk-UA" sz="2200" b="1" i="1" dirty="0" smtClean="0">
                  <a:solidFill>
                    <a:schemeClr val="tx1"/>
                  </a:solidFill>
                </a:rPr>
                <a:t>неквапливий</a:t>
              </a:r>
              <a:r>
                <a:rPr lang="uk-UA" sz="2200" i="1" dirty="0" smtClean="0">
                  <a:solidFill>
                    <a:schemeClr val="tx1"/>
                  </a:solidFill>
                </a:rPr>
                <a:t> (хід)</a:t>
              </a:r>
              <a:endParaRPr lang="uk-UA" sz="2200" i="1" dirty="0">
                <a:solidFill>
                  <a:schemeClr val="tx1"/>
                </a:solidFill>
              </a:endParaRPr>
            </a:p>
          </p:txBody>
        </p:sp>
        <p:sp>
          <p:nvSpPr>
            <p:cNvPr id="53" name="Скругленный прямоугольник 52"/>
            <p:cNvSpPr/>
            <p:nvPr/>
          </p:nvSpPr>
          <p:spPr>
            <a:xfrm>
              <a:off x="3786182" y="4786322"/>
              <a:ext cx="4680000" cy="360000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solidFill>
                    <a:schemeClr val="tx1"/>
                  </a:solidFill>
                </a:rPr>
                <a:t>сумирний</a:t>
              </a:r>
              <a:r>
                <a:rPr lang="uk-UA" sz="2200" i="1" dirty="0" smtClean="0">
                  <a:solidFill>
                    <a:schemeClr val="tx1"/>
                  </a:solidFill>
                </a:rPr>
                <a:t>, </a:t>
              </a:r>
              <a:r>
                <a:rPr lang="uk-UA" sz="2200" b="1" i="1" dirty="0" smtClean="0">
                  <a:solidFill>
                    <a:schemeClr val="tx1"/>
                  </a:solidFill>
                </a:rPr>
                <a:t>рахманний</a:t>
              </a:r>
              <a:r>
                <a:rPr lang="uk-UA" sz="2200" i="1" dirty="0" smtClean="0">
                  <a:solidFill>
                    <a:schemeClr val="tx1"/>
                  </a:solidFill>
                </a:rPr>
                <a:t> (чоловік)</a:t>
              </a:r>
              <a:endParaRPr lang="uk-UA" sz="2200" i="1" dirty="0">
                <a:solidFill>
                  <a:schemeClr val="tx1"/>
                </a:solidFill>
              </a:endParaRPr>
            </a:p>
          </p:txBody>
        </p:sp>
        <p:sp>
          <p:nvSpPr>
            <p:cNvPr id="54" name="Скругленный прямоугольник 53"/>
            <p:cNvSpPr/>
            <p:nvPr/>
          </p:nvSpPr>
          <p:spPr>
            <a:xfrm>
              <a:off x="3786182" y="5429264"/>
              <a:ext cx="4680000" cy="612000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solidFill>
                    <a:schemeClr val="tx1"/>
                  </a:solidFill>
                </a:rPr>
                <a:t>безтурботний</a:t>
              </a:r>
              <a:r>
                <a:rPr lang="uk-UA" sz="2200" i="1" dirty="0" smtClean="0">
                  <a:solidFill>
                    <a:schemeClr val="tx1"/>
                  </a:solidFill>
                </a:rPr>
                <a:t>, </a:t>
              </a:r>
              <a:r>
                <a:rPr lang="uk-UA" sz="2200" b="1" i="1" dirty="0" smtClean="0">
                  <a:solidFill>
                    <a:schemeClr val="tx1"/>
                  </a:solidFill>
                </a:rPr>
                <a:t>спокійний</a:t>
              </a:r>
              <a:r>
                <a:rPr lang="uk-UA" sz="2200" i="1" dirty="0" smtClean="0">
                  <a:solidFill>
                    <a:schemeClr val="tx1"/>
                  </a:solidFill>
                </a:rPr>
                <a:t> (дід)</a:t>
              </a:r>
              <a:endParaRPr lang="uk-UA" sz="2200" i="1" dirty="0">
                <a:solidFill>
                  <a:schemeClr val="tx1"/>
                </a:solidFill>
              </a:endParaRPr>
            </a:p>
          </p:txBody>
        </p:sp>
        <p:cxnSp>
          <p:nvCxnSpPr>
            <p:cNvPr id="58" name="Прямая со стрелкой 57"/>
            <p:cNvCxnSpPr>
              <a:stCxn id="44" idx="6"/>
              <a:endCxn id="45" idx="1"/>
            </p:cNvCxnSpPr>
            <p:nvPr/>
          </p:nvCxnSpPr>
          <p:spPr>
            <a:xfrm flipV="1">
              <a:off x="2585786" y="1465860"/>
              <a:ext cx="1200396" cy="2077322"/>
            </a:xfrm>
            <a:prstGeom prst="straightConnector1">
              <a:avLst/>
            </a:prstGeom>
            <a:ln w="28575"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 стрелкой 59"/>
            <p:cNvCxnSpPr>
              <a:stCxn id="44" idx="6"/>
              <a:endCxn id="46" idx="1"/>
            </p:cNvCxnSpPr>
            <p:nvPr/>
          </p:nvCxnSpPr>
          <p:spPr>
            <a:xfrm flipV="1">
              <a:off x="2585786" y="2180240"/>
              <a:ext cx="1200396" cy="1362942"/>
            </a:xfrm>
            <a:prstGeom prst="straightConnector1">
              <a:avLst/>
            </a:prstGeom>
            <a:ln w="28575"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 стрелкой 61"/>
            <p:cNvCxnSpPr>
              <a:stCxn id="44" idx="6"/>
              <a:endCxn id="47" idx="1"/>
            </p:cNvCxnSpPr>
            <p:nvPr/>
          </p:nvCxnSpPr>
          <p:spPr>
            <a:xfrm flipV="1">
              <a:off x="2585786" y="2894620"/>
              <a:ext cx="1200396" cy="648562"/>
            </a:xfrm>
            <a:prstGeom prst="straightConnector1">
              <a:avLst/>
            </a:prstGeom>
            <a:ln w="28575"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 стрелкой 65"/>
            <p:cNvCxnSpPr>
              <a:stCxn id="44" idx="6"/>
              <a:endCxn id="54" idx="1"/>
            </p:cNvCxnSpPr>
            <p:nvPr/>
          </p:nvCxnSpPr>
          <p:spPr>
            <a:xfrm>
              <a:off x="2585786" y="3543182"/>
              <a:ext cx="1200396" cy="2192082"/>
            </a:xfrm>
            <a:prstGeom prst="straightConnector1">
              <a:avLst/>
            </a:prstGeom>
            <a:ln w="28575"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 стрелкой 67"/>
            <p:cNvCxnSpPr>
              <a:stCxn id="44" idx="6"/>
              <a:endCxn id="53" idx="1"/>
            </p:cNvCxnSpPr>
            <p:nvPr/>
          </p:nvCxnSpPr>
          <p:spPr>
            <a:xfrm>
              <a:off x="2585786" y="3543182"/>
              <a:ext cx="1200396" cy="1423140"/>
            </a:xfrm>
            <a:prstGeom prst="straightConnector1">
              <a:avLst/>
            </a:prstGeom>
            <a:ln w="28575"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 стрелкой 69"/>
            <p:cNvCxnSpPr>
              <a:stCxn id="44" idx="6"/>
              <a:endCxn id="50" idx="1"/>
            </p:cNvCxnSpPr>
            <p:nvPr/>
          </p:nvCxnSpPr>
          <p:spPr>
            <a:xfrm>
              <a:off x="2585786" y="3543182"/>
              <a:ext cx="1200396" cy="65818"/>
            </a:xfrm>
            <a:prstGeom prst="straightConnector1">
              <a:avLst/>
            </a:prstGeom>
            <a:ln w="28575"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 стрелкой 79"/>
            <p:cNvCxnSpPr>
              <a:stCxn id="44" idx="6"/>
              <a:endCxn id="52" idx="1"/>
            </p:cNvCxnSpPr>
            <p:nvPr/>
          </p:nvCxnSpPr>
          <p:spPr>
            <a:xfrm>
              <a:off x="2585786" y="3543182"/>
              <a:ext cx="1214022" cy="741669"/>
            </a:xfrm>
            <a:prstGeom prst="straightConnector1">
              <a:avLst/>
            </a:prstGeom>
            <a:ln w="28575"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2"/>
            <a:ext cx="1571604" cy="584737"/>
          </a:xfrm>
          <a:prstGeom prst="rect">
            <a:avLst/>
          </a:prstGeom>
          <a:noFill/>
        </p:spPr>
        <p:txBody>
          <a:bodyPr wrap="square" lIns="91403" tIns="45701" rIns="91403" bIns="45701" rtlCol="0">
            <a:spAutoFit/>
          </a:bodyPr>
          <a:lstStyle/>
          <a:p>
            <a:r>
              <a:rPr lang="uk-UA" sz="3200" dirty="0" smtClean="0"/>
              <a:t>Тема 4.</a:t>
            </a:r>
            <a:endParaRPr lang="uk-UA" sz="3200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489790"/>
          </a:xfrm>
        </p:spPr>
        <p:txBody>
          <a:bodyPr>
            <a:noAutofit/>
          </a:bodyPr>
          <a:lstStyle/>
          <a:p>
            <a:pPr algn="ctr"/>
            <a:r>
              <a:rPr lang="uk-UA" sz="3200" b="1" u="dbl" dirty="0" smtClean="0">
                <a:solidFill>
                  <a:schemeClr val="accent4">
                    <a:lumMod val="75000"/>
                  </a:schemeClr>
                </a:solidFill>
              </a:rPr>
              <a:t>Типи синонімів за значенням</a:t>
            </a:r>
            <a:endParaRPr lang="uk-UA" sz="3200" b="1" u="dbl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21" name="Содержимое 2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775804"/>
              </p:ext>
            </p:extLst>
          </p:nvPr>
        </p:nvGraphicFramePr>
        <p:xfrm>
          <a:off x="-1" y="642918"/>
          <a:ext cx="9144001" cy="682140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603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84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3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27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55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52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4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78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167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535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57190">
                <a:tc rowSpan="2">
                  <a:txBody>
                    <a:bodyPr/>
                    <a:lstStyle/>
                    <a:p>
                      <a:pPr algn="ctr"/>
                      <a:r>
                        <a:rPr lang="uk-UA" sz="1600" b="1" dirty="0" smtClean="0"/>
                        <a:t>Назва</a:t>
                      </a:r>
                      <a:r>
                        <a:rPr lang="uk-UA" sz="1600" b="1" baseline="0" dirty="0" smtClean="0"/>
                        <a:t> типу</a:t>
                      </a:r>
                      <a:endParaRPr lang="uk-UA" sz="1600" b="1" dirty="0"/>
                    </a:p>
                  </a:txBody>
                  <a:tcPr vert="vert27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600" b="1" dirty="0" smtClean="0"/>
                        <a:t>Слово</a:t>
                      </a:r>
                      <a:endParaRPr lang="uk-UA" sz="16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600" b="1" dirty="0" err="1" smtClean="0"/>
                        <a:t>Предметно-</a:t>
                      </a:r>
                      <a:endParaRPr lang="uk-UA" sz="1600" b="1" dirty="0" smtClean="0"/>
                    </a:p>
                    <a:p>
                      <a:pPr algn="ctr"/>
                      <a:r>
                        <a:rPr lang="uk-UA" sz="1600" b="1" dirty="0" smtClean="0"/>
                        <a:t>поняттєва</a:t>
                      </a:r>
                      <a:r>
                        <a:rPr lang="uk-UA" sz="1600" b="1" baseline="0" dirty="0" smtClean="0"/>
                        <a:t> основа</a:t>
                      </a:r>
                      <a:endParaRPr lang="uk-UA" sz="1600" b="1" dirty="0"/>
                    </a:p>
                  </a:txBody>
                  <a:tcPr anchor="ctr"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uk-UA" sz="1600" b="1" dirty="0" smtClean="0"/>
                        <a:t>Диференційні ознаки значення синонімів</a:t>
                      </a:r>
                      <a:endParaRPr lang="uk-UA" sz="16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sz="1700" b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sz="1700" b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2215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1" dirty="0" smtClean="0"/>
                        <a:t>Додаткові </a:t>
                      </a:r>
                      <a:r>
                        <a:rPr lang="uk-UA" sz="1600" b="1" dirty="0" err="1" smtClean="0"/>
                        <a:t>хараткеристики</a:t>
                      </a:r>
                      <a:r>
                        <a:rPr lang="uk-UA" sz="1600" b="1" dirty="0" smtClean="0"/>
                        <a:t> предметів, дій</a:t>
                      </a:r>
                      <a:endParaRPr lang="uk-UA" sz="16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uk-UA" sz="1600" b="1" dirty="0" smtClean="0"/>
                        <a:t>Міра ознаки</a:t>
                      </a:r>
                      <a:endParaRPr lang="uk-UA" sz="16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uk-UA" sz="1600" b="1" dirty="0" smtClean="0"/>
                        <a:t>Ступінь інтенсивності дії, стану</a:t>
                      </a:r>
                      <a:endParaRPr lang="uk-UA" sz="16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uk-UA" sz="1600" b="1" dirty="0" smtClean="0"/>
                        <a:t>Сполучуваність</a:t>
                      </a:r>
                      <a:endParaRPr lang="uk-UA" sz="16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uk-UA" sz="1600" b="1" dirty="0" smtClean="0"/>
                        <a:t>Словотворчі властивості</a:t>
                      </a:r>
                      <a:endParaRPr lang="uk-UA" sz="16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uk-UA" sz="1600" b="1" dirty="0" smtClean="0"/>
                        <a:t>Стильова віднесеність</a:t>
                      </a:r>
                      <a:endParaRPr lang="uk-UA" sz="16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uk-UA" sz="1600" b="1" dirty="0" smtClean="0"/>
                        <a:t>Експресивно-емоційне </a:t>
                      </a:r>
                      <a:r>
                        <a:rPr lang="uk-UA" sz="1600" b="1" dirty="0" err="1" smtClean="0"/>
                        <a:t>забарвл</a:t>
                      </a:r>
                      <a:r>
                        <a:rPr lang="uk-UA" sz="1600" b="1" dirty="0" smtClean="0"/>
                        <a:t>.</a:t>
                      </a:r>
                      <a:endParaRPr lang="uk-UA" sz="16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uk-UA" sz="1600" b="1" dirty="0" smtClean="0"/>
                        <a:t>Нульове </a:t>
                      </a:r>
                      <a:r>
                        <a:rPr lang="uk-UA" sz="1600" b="1" dirty="0" err="1" smtClean="0"/>
                        <a:t>семант</a:t>
                      </a:r>
                      <a:r>
                        <a:rPr lang="uk-UA" sz="1600" b="1" dirty="0" smtClean="0"/>
                        <a:t>. протиставлення</a:t>
                      </a:r>
                      <a:endParaRPr lang="uk-UA" sz="1600" b="1" dirty="0"/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8">
                <a:tc rowSpan="10">
                  <a:txBody>
                    <a:bodyPr/>
                    <a:lstStyle/>
                    <a:p>
                      <a:pPr algn="ctr"/>
                      <a:r>
                        <a:rPr lang="uk-UA" sz="1600" b="0" dirty="0" smtClean="0"/>
                        <a:t>Ідеографічні (понятійні)</a:t>
                      </a:r>
                      <a:endParaRPr lang="uk-UA" sz="1600" b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0" i="1" dirty="0" smtClean="0"/>
                        <a:t>прополка</a:t>
                      </a:r>
                      <a:endParaRPr lang="uk-UA" sz="16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‘</a:t>
                      </a:r>
                      <a:r>
                        <a:rPr lang="uk-UA" sz="1600" b="0" dirty="0" smtClean="0"/>
                        <a:t>Очищати від бур'янів</a:t>
                      </a:r>
                      <a:r>
                        <a:rPr lang="en-US" sz="1600" b="0" dirty="0" smtClean="0"/>
                        <a:t>’</a:t>
                      </a:r>
                      <a:endParaRPr lang="uk-UA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549">
                <a:tc v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0" i="1" dirty="0" smtClean="0"/>
                        <a:t>проріджування</a:t>
                      </a:r>
                      <a:endParaRPr lang="uk-UA" sz="16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</a:p>
                    <a:p>
                      <a:endParaRPr lang="uk-UA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/>
                        <a:t>+</a:t>
                      </a:r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549">
                <a:tc v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0" i="1" dirty="0" smtClean="0"/>
                        <a:t>гарний</a:t>
                      </a:r>
                      <a:endParaRPr lang="uk-UA" sz="16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‘</a:t>
                      </a:r>
                      <a:r>
                        <a:rPr kumimoji="0" lang="uk-U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 прикметною зовнішністю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’</a:t>
                      </a:r>
                      <a:endParaRPr kumimoji="0" lang="uk-UA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549">
                <a:tc v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0" i="1" dirty="0" smtClean="0"/>
                        <a:t>чудовий</a:t>
                      </a:r>
                      <a:endParaRPr lang="uk-UA" sz="16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/>
                        <a:t>+</a:t>
                      </a:r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4871">
                <a:tc v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0" i="1" dirty="0" smtClean="0"/>
                        <a:t>просити</a:t>
                      </a:r>
                      <a:endParaRPr lang="uk-UA" sz="16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‘</a:t>
                      </a:r>
                      <a:r>
                        <a:rPr lang="uk-UA" sz="1600" b="0" dirty="0" smtClean="0"/>
                        <a:t>Домагатися чогось</a:t>
                      </a:r>
                      <a:r>
                        <a:rPr lang="en-US" sz="1600" b="0" dirty="0" smtClean="0"/>
                        <a:t>’</a:t>
                      </a:r>
                      <a:endParaRPr lang="uk-UA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7190">
                <a:tc v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0" i="1" dirty="0" smtClean="0"/>
                        <a:t>молити</a:t>
                      </a:r>
                      <a:endParaRPr lang="uk-UA" sz="16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/>
                        <a:t>+</a:t>
                      </a:r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7190">
                <a:tc v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0" i="1" dirty="0" smtClean="0"/>
                        <a:t>колір</a:t>
                      </a:r>
                      <a:endParaRPr lang="uk-UA" sz="16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‘</a:t>
                      </a:r>
                      <a:r>
                        <a:rPr lang="uk-UA" sz="1600" b="0" dirty="0" smtClean="0"/>
                        <a:t>Забарвлення</a:t>
                      </a:r>
                      <a:r>
                        <a:rPr lang="en-US" sz="1600" b="0" dirty="0" smtClean="0"/>
                        <a:t>’</a:t>
                      </a:r>
                      <a:endParaRPr lang="uk-UA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752">
                <a:tc v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0" i="1" dirty="0" smtClean="0"/>
                        <a:t>масть</a:t>
                      </a:r>
                      <a:endParaRPr lang="uk-UA" sz="16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/>
                        <a:t>+</a:t>
                      </a:r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2890">
                <a:tc v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0" i="1" dirty="0" smtClean="0"/>
                        <a:t>помилка</a:t>
                      </a:r>
                      <a:endParaRPr lang="uk-UA" sz="16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‘</a:t>
                      </a:r>
                      <a:r>
                        <a:rPr lang="uk-UA" sz="1600" b="0" dirty="0" smtClean="0"/>
                        <a:t>Неправильність</a:t>
                      </a:r>
                      <a:r>
                        <a:rPr lang="en-US" sz="1600" b="0" dirty="0" smtClean="0"/>
                        <a:t>’</a:t>
                      </a:r>
                      <a:endParaRPr lang="uk-UA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5260">
                <a:tc vMerge="1">
                  <a:txBody>
                    <a:bodyPr/>
                    <a:lstStyle/>
                    <a:p>
                      <a:endParaRPr lang="uk-UA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0" i="1" dirty="0" smtClean="0"/>
                        <a:t>огріх</a:t>
                      </a:r>
                      <a:endParaRPr lang="uk-UA" sz="16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/>
                        <a:t>+</a:t>
                      </a:r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758</TotalTime>
  <Words>1917</Words>
  <Application>Microsoft Office PowerPoint</Application>
  <PresentationFormat>Экран (4:3)</PresentationFormat>
  <Paragraphs>618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Calibri</vt:lpstr>
      <vt:lpstr>Constantia</vt:lpstr>
      <vt:lpstr>Times New Roman</vt:lpstr>
      <vt:lpstr>Wingdings 2</vt:lpstr>
      <vt:lpstr>Поток</vt:lpstr>
      <vt:lpstr>Виникнення омонімів у результаті розпаду полісемії</vt:lpstr>
      <vt:lpstr>Розмежування явищ полісемії та омонімії</vt:lpstr>
      <vt:lpstr>Типи омонімів</vt:lpstr>
      <vt:lpstr>Групи лексичних омонімів за походженням</vt:lpstr>
      <vt:lpstr>Групи паронімів за характером семантичних зв'язків</vt:lpstr>
      <vt:lpstr>Структурний аналіз паронімів</vt:lpstr>
      <vt:lpstr> Структурні різновиди синонімічних об҆҆҆’єднань слів</vt:lpstr>
      <vt:lpstr> Зв’язок синонімії з полісемією</vt:lpstr>
      <vt:lpstr>Типи синонімів за значенням</vt:lpstr>
      <vt:lpstr>Типи синонімів за значенням</vt:lpstr>
      <vt:lpstr>Типи синонімів за значенням</vt:lpstr>
      <vt:lpstr>Типи синонімів за значенням</vt:lpstr>
      <vt:lpstr>Типи синонімів за значенням</vt:lpstr>
      <vt:lpstr>Види синонімів стосовно контексту</vt:lpstr>
      <vt:lpstr>Різновиди контекстуальних  синонімів</vt:lpstr>
      <vt:lpstr>    Шляхи збагачення лексичної синоніміки в українській мові</vt:lpstr>
      <vt:lpstr>Групи слів, що не належать до синонімів</vt:lpstr>
      <vt:lpstr>Основні функції лексичних синонімів</vt:lpstr>
      <vt:lpstr>Основні ознаки антонімічних слів</vt:lpstr>
      <vt:lpstr>Структурно-граматична характеристика антонімів</vt:lpstr>
      <vt:lpstr>Лексико-семантична характеристика антонімів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Типи мовних норм:</dc:title>
  <dc:creator>admin</dc:creator>
  <cp:lastModifiedBy>Екатерина</cp:lastModifiedBy>
  <cp:revision>71</cp:revision>
  <dcterms:created xsi:type="dcterms:W3CDTF">2018-09-15T16:35:41Z</dcterms:created>
  <dcterms:modified xsi:type="dcterms:W3CDTF">2019-01-29T16:07:14Z</dcterms:modified>
</cp:coreProperties>
</file>