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83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81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099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8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67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966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90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9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09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91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24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3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044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7704" y="239606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+mj-lt"/>
                <a:cs typeface="Arial" pitchFamily="34" charset="0"/>
              </a:rPr>
              <a:t>Лексика української мови за походженням </a:t>
            </a:r>
            <a:endParaRPr lang="ru-RU" sz="2400" b="1" dirty="0">
              <a:latin typeface="+mj-lt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94994"/>
              </p:ext>
            </p:extLst>
          </p:nvPr>
        </p:nvGraphicFramePr>
        <p:xfrm>
          <a:off x="467544" y="1124744"/>
          <a:ext cx="8208912" cy="51676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4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67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20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6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0371">
                <a:tc gridSpan="3">
                  <a:txBody>
                    <a:bodyPr/>
                    <a:lstStyle/>
                    <a:p>
                      <a:pPr algn="ctr"/>
                      <a:r>
                        <a:rPr lang="uk-UA" b="0" dirty="0" smtClean="0"/>
                        <a:t>Питома українська лексика (90%)</a:t>
                      </a:r>
                      <a:endParaRPr lang="ru-RU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Запозичення(10%)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76">
                <a:tc rowSpan="7"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Індоєвропейська лексика</a:t>
                      </a:r>
                      <a:endParaRPr lang="ru-RU" sz="2400" dirty="0"/>
                    </a:p>
                  </a:txBody>
                  <a:tcPr vert="vert270" anchor="ctr"/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/>
                      </a:r>
                      <a:br>
                        <a:rPr lang="uk-UA" sz="2400" dirty="0" smtClean="0"/>
                      </a:br>
                      <a:r>
                        <a:rPr lang="uk-UA" sz="2400" dirty="0" smtClean="0"/>
                        <a:t>Праслов’янська лексика</a:t>
                      </a:r>
                      <a:endParaRPr lang="ru-RU" sz="2400" dirty="0"/>
                    </a:p>
                  </a:txBody>
                  <a:tcPr vert="vert270"/>
                </a:tc>
                <a:tc rowSpan="7">
                  <a:txBody>
                    <a:bodyPr/>
                    <a:lstStyle/>
                    <a:p>
                      <a:pPr algn="ctr"/>
                      <a:endParaRPr lang="uk-UA" sz="2400" dirty="0" smtClean="0"/>
                    </a:p>
                    <a:p>
                      <a:pPr algn="ctr"/>
                      <a:r>
                        <a:rPr lang="uk-UA" sz="2400" dirty="0" smtClean="0"/>
                        <a:t>Власне </a:t>
                      </a:r>
                      <a:br>
                        <a:rPr lang="uk-UA" sz="2400" dirty="0" smtClean="0"/>
                      </a:br>
                      <a:endParaRPr lang="uk-UA" sz="2400" dirty="0" smtClean="0"/>
                    </a:p>
                    <a:p>
                      <a:pPr algn="ctr"/>
                      <a:r>
                        <a:rPr lang="uk-UA" sz="2400" dirty="0" smtClean="0"/>
                        <a:t>українська</a:t>
                      </a:r>
                    </a:p>
                    <a:p>
                      <a:pPr algn="ctr"/>
                      <a:endParaRPr lang="uk-UA" sz="2400" dirty="0" smtClean="0"/>
                    </a:p>
                    <a:p>
                      <a:pPr algn="ctr"/>
                      <a:r>
                        <a:rPr lang="uk-UA" sz="2400" dirty="0" smtClean="0"/>
                        <a:t>лексика</a:t>
                      </a:r>
                      <a:endParaRPr lang="ru-RU" sz="24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uk-UA" sz="1600" dirty="0" smtClean="0"/>
                        <a:t>Найдавніші запозичення</a:t>
                      </a:r>
                      <a:endParaRPr lang="ru-RU" sz="1600" dirty="0"/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dirty="0" err="1" smtClean="0"/>
                        <a:t>Старо-слов’янські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dirty="0" err="1" smtClean="0"/>
                        <a:t>Старо-грецькі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Латинські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Тюркські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Старо-германські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9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Арабські, іранські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70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uk-UA" dirty="0" smtClean="0"/>
                    </a:p>
                    <a:p>
                      <a:pPr algn="ctr"/>
                      <a:r>
                        <a:rPr lang="uk-UA" dirty="0" smtClean="0"/>
                        <a:t>Із слов’янських мов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Пізніші запозичення із неслов’янських мов</a:t>
                      </a:r>
                      <a:endParaRPr lang="ru-RU" dirty="0" smtClean="0"/>
                    </a:p>
                    <a:p>
                      <a:pPr algn="ctr"/>
                      <a:endParaRPr lang="uk-UA" dirty="0" smtClean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978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58501"/>
            <a:ext cx="5404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00B050"/>
                </a:solidFill>
                <a:latin typeface="+mj-lt"/>
                <a:cs typeface="Arial" pitchFamily="34" charset="0"/>
              </a:rPr>
              <a:t>За давністю і ступенем засвоєння</a:t>
            </a:r>
            <a:endParaRPr lang="ru-RU" sz="2800" b="1" dirty="0">
              <a:solidFill>
                <a:srgbClr val="00B050"/>
              </a:solidFill>
              <a:latin typeface="+mj-lt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844824"/>
            <a:ext cx="3312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</a:rPr>
              <a:t>Запозичені слова</a:t>
            </a:r>
          </a:p>
          <a:p>
            <a:r>
              <a:rPr lang="uk-UA" dirty="0" smtClean="0"/>
              <a:t>(фонетично і граматично пристосувалися до української мови)</a:t>
            </a:r>
          </a:p>
          <a:p>
            <a:pPr algn="ctr"/>
            <a:endParaRPr lang="uk-UA" b="1" dirty="0"/>
          </a:p>
          <a:p>
            <a:endParaRPr lang="uk-UA" i="1" dirty="0" smtClean="0"/>
          </a:p>
          <a:p>
            <a:r>
              <a:rPr lang="uk-UA" i="1" dirty="0" smtClean="0">
                <a:solidFill>
                  <a:srgbClr val="00B050"/>
                </a:solidFill>
              </a:rPr>
              <a:t>Базар</a:t>
            </a:r>
          </a:p>
          <a:p>
            <a:r>
              <a:rPr lang="uk-UA" i="1" dirty="0">
                <a:solidFill>
                  <a:srgbClr val="00B050"/>
                </a:solidFill>
              </a:rPr>
              <a:t>б</a:t>
            </a:r>
            <a:r>
              <a:rPr lang="uk-UA" i="1" dirty="0" smtClean="0">
                <a:solidFill>
                  <a:srgbClr val="00B050"/>
                </a:solidFill>
              </a:rPr>
              <a:t>андура</a:t>
            </a:r>
          </a:p>
          <a:p>
            <a:r>
              <a:rPr lang="uk-UA" i="1" dirty="0">
                <a:solidFill>
                  <a:srgbClr val="00B050"/>
                </a:solidFill>
              </a:rPr>
              <a:t>к</a:t>
            </a:r>
            <a:r>
              <a:rPr lang="uk-UA" i="1" dirty="0" smtClean="0">
                <a:solidFill>
                  <a:srgbClr val="00B050"/>
                </a:solidFill>
              </a:rPr>
              <a:t>озак</a:t>
            </a:r>
          </a:p>
          <a:p>
            <a:r>
              <a:rPr lang="uk-UA" i="1" dirty="0">
                <a:solidFill>
                  <a:srgbClr val="00B050"/>
                </a:solidFill>
              </a:rPr>
              <a:t>п</a:t>
            </a:r>
            <a:r>
              <a:rPr lang="uk-UA" i="1" dirty="0" smtClean="0">
                <a:solidFill>
                  <a:srgbClr val="00B050"/>
                </a:solidFill>
              </a:rPr>
              <a:t>альто</a:t>
            </a:r>
          </a:p>
          <a:p>
            <a:r>
              <a:rPr lang="uk-UA" i="1" dirty="0">
                <a:solidFill>
                  <a:srgbClr val="00B050"/>
                </a:solidFill>
              </a:rPr>
              <a:t>т</a:t>
            </a:r>
            <a:r>
              <a:rPr lang="uk-UA" i="1" dirty="0" smtClean="0">
                <a:solidFill>
                  <a:srgbClr val="00B050"/>
                </a:solidFill>
              </a:rPr>
              <a:t>роянда</a:t>
            </a:r>
          </a:p>
          <a:p>
            <a:r>
              <a:rPr lang="uk-UA" i="1" dirty="0" smtClean="0">
                <a:solidFill>
                  <a:srgbClr val="00B050"/>
                </a:solidFill>
              </a:rPr>
              <a:t>(імена людей)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2080" y="1844824"/>
            <a:ext cx="33123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</a:rPr>
              <a:t>Іншомовні слова</a:t>
            </a:r>
          </a:p>
          <a:p>
            <a:r>
              <a:rPr lang="uk-UA" dirty="0" smtClean="0"/>
              <a:t>(зберігають ознаки походження у формі, семантиці)</a:t>
            </a:r>
          </a:p>
          <a:p>
            <a:endParaRPr lang="uk-UA" dirty="0"/>
          </a:p>
          <a:p>
            <a:endParaRPr lang="uk-UA" i="1" dirty="0" smtClean="0"/>
          </a:p>
          <a:p>
            <a:endParaRPr lang="uk-UA" i="1" dirty="0" smtClean="0"/>
          </a:p>
          <a:p>
            <a:r>
              <a:rPr lang="uk-UA" i="1" dirty="0" smtClean="0">
                <a:solidFill>
                  <a:srgbClr val="00B050"/>
                </a:solidFill>
              </a:rPr>
              <a:t>Ательє</a:t>
            </a:r>
            <a:br>
              <a:rPr lang="uk-UA" i="1" dirty="0" smtClean="0">
                <a:solidFill>
                  <a:srgbClr val="00B050"/>
                </a:solidFill>
              </a:rPr>
            </a:br>
            <a:r>
              <a:rPr lang="uk-UA" i="1" dirty="0" smtClean="0">
                <a:solidFill>
                  <a:srgbClr val="00B050"/>
                </a:solidFill>
              </a:rPr>
              <a:t>еллін</a:t>
            </a:r>
          </a:p>
          <a:p>
            <a:r>
              <a:rPr lang="uk-UA" i="1" dirty="0">
                <a:solidFill>
                  <a:srgbClr val="00B050"/>
                </a:solidFill>
              </a:rPr>
              <a:t>і</a:t>
            </a:r>
            <a:r>
              <a:rPr lang="uk-UA" i="1" dirty="0" smtClean="0">
                <a:solidFill>
                  <a:srgbClr val="00B050"/>
                </a:solidFill>
              </a:rPr>
              <a:t>нфраструктура </a:t>
            </a:r>
            <a:r>
              <a:rPr lang="uk-UA" b="1" dirty="0" smtClean="0">
                <a:solidFill>
                  <a:srgbClr val="00B050"/>
                </a:solidFill>
              </a:rPr>
              <a:t/>
            </a:r>
            <a:br>
              <a:rPr lang="uk-UA" b="1" dirty="0" smtClean="0">
                <a:solidFill>
                  <a:srgbClr val="00B050"/>
                </a:solidFill>
              </a:rPr>
            </a:br>
            <a:r>
              <a:rPr lang="uk-UA" i="1" dirty="0" err="1" smtClean="0">
                <a:solidFill>
                  <a:srgbClr val="00B050"/>
                </a:solidFill>
              </a:rPr>
              <a:t>папараці</a:t>
            </a:r>
            <a:r>
              <a:rPr lang="uk-UA" b="1" dirty="0" smtClean="0">
                <a:solidFill>
                  <a:srgbClr val="00B050"/>
                </a:solidFill>
              </a:rPr>
              <a:t/>
            </a:r>
            <a:br>
              <a:rPr lang="uk-UA" b="1" dirty="0" smtClean="0">
                <a:solidFill>
                  <a:srgbClr val="00B050"/>
                </a:solidFill>
              </a:rPr>
            </a:br>
            <a:r>
              <a:rPr lang="uk-UA" i="1" dirty="0" err="1" smtClean="0">
                <a:solidFill>
                  <a:srgbClr val="00B050"/>
                </a:solidFill>
              </a:rPr>
              <a:t>саундтрек</a:t>
            </a:r>
            <a:r>
              <a:rPr lang="uk-UA" b="1" dirty="0" smtClean="0">
                <a:solidFill>
                  <a:srgbClr val="00B050"/>
                </a:solidFill>
              </a:rPr>
              <a:t/>
            </a:r>
            <a:br>
              <a:rPr lang="uk-UA" b="1" dirty="0" smtClean="0">
                <a:solidFill>
                  <a:srgbClr val="00B050"/>
                </a:solidFill>
              </a:rPr>
            </a:br>
            <a:r>
              <a:rPr lang="uk-UA" i="1" dirty="0" err="1" smtClean="0">
                <a:solidFill>
                  <a:srgbClr val="00B050"/>
                </a:solidFill>
              </a:rPr>
              <a:t>челендж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ru-RU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555776" y="738282"/>
            <a:ext cx="0" cy="9625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372200" y="770954"/>
            <a:ext cx="0" cy="9625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807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332" y="836712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latin typeface="+mj-lt"/>
                <a:cs typeface="Arial" pitchFamily="34" charset="0"/>
              </a:rPr>
              <a:t>За часом запозичень – 4 пласти слів</a:t>
            </a:r>
            <a:endParaRPr lang="ru-RU" sz="3200" b="1" dirty="0">
              <a:latin typeface="+mj-lt"/>
              <a:cs typeface="Arial" pitchFamily="34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1619672" y="1518827"/>
            <a:ext cx="0" cy="9625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3563888" y="1518827"/>
            <a:ext cx="0" cy="9625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436096" y="1518827"/>
            <a:ext cx="0" cy="9625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7236296" y="1518827"/>
            <a:ext cx="0" cy="96252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83921" y="2481353"/>
            <a:ext cx="12715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/>
              <a:t>Стародавні</a:t>
            </a:r>
            <a:br>
              <a:rPr lang="uk-UA" dirty="0" smtClean="0"/>
            </a:br>
            <a:r>
              <a:rPr lang="uk-UA" dirty="0" smtClean="0"/>
              <a:t>(до </a:t>
            </a:r>
            <a:r>
              <a:rPr lang="en-US" dirty="0" smtClean="0"/>
              <a:t>XIV</a:t>
            </a:r>
            <a:r>
              <a:rPr lang="uk-UA" dirty="0" smtClean="0"/>
              <a:t>ст.)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949264" y="2481353"/>
            <a:ext cx="12292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/>
              <a:t>Старі</a:t>
            </a:r>
            <a:br>
              <a:rPr lang="uk-UA" dirty="0" smtClean="0"/>
            </a:br>
            <a:r>
              <a:rPr lang="uk-UA" dirty="0" smtClean="0"/>
              <a:t>(до </a:t>
            </a:r>
            <a:r>
              <a:rPr lang="en-US" dirty="0" smtClean="0"/>
              <a:t>XVII</a:t>
            </a:r>
            <a:r>
              <a:rPr lang="uk-UA" dirty="0" smtClean="0"/>
              <a:t>ст.)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683293" y="2481353"/>
            <a:ext cx="1505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/>
              <a:t>Нові</a:t>
            </a:r>
            <a:br>
              <a:rPr lang="uk-UA" dirty="0" smtClean="0"/>
            </a:br>
            <a:r>
              <a:rPr lang="en-US" dirty="0" smtClean="0"/>
              <a:t>(XVIII – XIX</a:t>
            </a:r>
            <a:r>
              <a:rPr lang="ru-RU" dirty="0" smtClean="0"/>
              <a:t>ст.)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760012" y="2481352"/>
            <a:ext cx="952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/>
              <a:t>Новітні</a:t>
            </a:r>
            <a:br>
              <a:rPr lang="uk-UA" dirty="0" smtClean="0"/>
            </a:br>
            <a:r>
              <a:rPr lang="uk-UA" dirty="0" smtClean="0"/>
              <a:t>(з </a:t>
            </a:r>
            <a:r>
              <a:rPr lang="en-US" dirty="0" smtClean="0"/>
              <a:t>XX</a:t>
            </a:r>
            <a:r>
              <a:rPr lang="uk-UA" dirty="0" smtClean="0"/>
              <a:t>ст.)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1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32078"/>
            <a:ext cx="8045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+mj-lt"/>
              </a:rPr>
              <a:t>Іншомовні лексичні запозичення в українській мові та шляхи їхнього проникнення</a:t>
            </a:r>
            <a:endParaRPr lang="ru-RU" sz="24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198493"/>
            <a:ext cx="3024336" cy="20313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B050"/>
                </a:solidFill>
              </a:rPr>
              <a:t>Найдавніші запозичення із:</a:t>
            </a:r>
            <a:br>
              <a:rPr lang="uk-UA" b="1" dirty="0" smtClean="0">
                <a:solidFill>
                  <a:srgbClr val="00B050"/>
                </a:solidFill>
              </a:rPr>
            </a:br>
            <a:r>
              <a:rPr lang="uk-UA" dirty="0" smtClean="0"/>
              <a:t>1) старослов’янської</a:t>
            </a:r>
            <a:endParaRPr lang="uk-UA" dirty="0"/>
          </a:p>
          <a:p>
            <a:r>
              <a:rPr lang="uk-UA" dirty="0" smtClean="0"/>
              <a:t>2) старогрецької, </a:t>
            </a:r>
            <a:br>
              <a:rPr lang="uk-UA" dirty="0" smtClean="0"/>
            </a:br>
            <a:r>
              <a:rPr lang="uk-UA" dirty="0" smtClean="0"/>
              <a:t>латинської, </a:t>
            </a:r>
            <a:br>
              <a:rPr lang="uk-UA" dirty="0" smtClean="0"/>
            </a:br>
            <a:r>
              <a:rPr lang="uk-UA" dirty="0" smtClean="0"/>
              <a:t>тюркських, </a:t>
            </a:r>
            <a:r>
              <a:rPr lang="uk-UA" dirty="0" err="1" smtClean="0"/>
              <a:t>старогерманської</a:t>
            </a:r>
            <a:r>
              <a:rPr lang="uk-UA" dirty="0" smtClean="0"/>
              <a:t>, </a:t>
            </a:r>
            <a:br>
              <a:rPr lang="uk-UA" dirty="0" smtClean="0"/>
            </a:br>
            <a:r>
              <a:rPr lang="uk-UA" dirty="0" smtClean="0"/>
              <a:t>арабської та іранських мов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16088" y="1212119"/>
            <a:ext cx="440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</a:rPr>
              <a:t>Пізніші запозичення із: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6023" y="1581451"/>
            <a:ext cx="17812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>
                <a:solidFill>
                  <a:srgbClr val="00B050"/>
                </a:solidFill>
              </a:rPr>
              <a:t>C</a:t>
            </a:r>
            <a:r>
              <a:rPr lang="uk-UA" sz="1600" b="1" u="sng" dirty="0" err="1" smtClean="0">
                <a:solidFill>
                  <a:srgbClr val="00B050"/>
                </a:solidFill>
              </a:rPr>
              <a:t>лов’янських</a:t>
            </a:r>
            <a:r>
              <a:rPr lang="uk-UA" sz="1600" b="1" u="sng" dirty="0" smtClean="0">
                <a:solidFill>
                  <a:srgbClr val="00B050"/>
                </a:solidFill>
              </a:rPr>
              <a:t> мов</a:t>
            </a:r>
            <a:endParaRPr lang="ru-RU" sz="1600" b="1" u="sng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040" y="1581451"/>
            <a:ext cx="1991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600" b="1" u="sng" dirty="0" smtClean="0">
                <a:solidFill>
                  <a:srgbClr val="00B050"/>
                </a:solidFill>
              </a:rPr>
              <a:t>Неслов’янських мов</a:t>
            </a:r>
            <a:endParaRPr lang="ru-RU" sz="1600" b="1" u="sng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0167" y="1920005"/>
            <a:ext cx="1261884" cy="180113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r"/>
            <a:r>
              <a:rPr lang="uk-UA" sz="1400" u="sng" dirty="0" smtClean="0"/>
              <a:t>Східнослов’янських </a:t>
            </a:r>
          </a:p>
          <a:p>
            <a:pPr algn="r"/>
            <a:endParaRPr lang="uk-UA" sz="1400" u="sng" dirty="0"/>
          </a:p>
          <a:p>
            <a:pPr algn="r"/>
            <a:r>
              <a:rPr lang="uk-UA" sz="1400" u="sng" dirty="0" smtClean="0"/>
              <a:t>Південнослов’янських</a:t>
            </a:r>
          </a:p>
          <a:p>
            <a:pPr algn="r"/>
            <a:endParaRPr lang="uk-UA" sz="1400" u="sng" dirty="0"/>
          </a:p>
          <a:p>
            <a:pPr algn="r"/>
            <a:r>
              <a:rPr lang="uk-UA" sz="1400" u="sng" dirty="0" smtClean="0"/>
              <a:t>Західнослов’янських</a:t>
            </a:r>
            <a:endParaRPr lang="ru-RU" sz="14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7240166" y="1920005"/>
            <a:ext cx="830997" cy="135075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r"/>
            <a:r>
              <a:rPr lang="uk-UA" sz="1400" u="sng" dirty="0" smtClean="0"/>
              <a:t>Європейських</a:t>
            </a:r>
          </a:p>
          <a:p>
            <a:pPr algn="r"/>
            <a:endParaRPr lang="uk-UA" sz="1400" u="sng" dirty="0"/>
          </a:p>
          <a:p>
            <a:pPr algn="r"/>
            <a:r>
              <a:rPr lang="uk-UA" sz="1400" u="sng" dirty="0" smtClean="0"/>
              <a:t>Неєвропейських</a:t>
            </a:r>
            <a:endParaRPr lang="ru-RU" sz="1400" u="sng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1212119"/>
            <a:ext cx="4968552" cy="260309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endCxn id="9" idx="1"/>
          </p:cNvCxnSpPr>
          <p:nvPr/>
        </p:nvCxnSpPr>
        <p:spPr>
          <a:xfrm>
            <a:off x="3419872" y="2513666"/>
            <a:ext cx="43204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5536" y="4437112"/>
            <a:ext cx="3888432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00B050"/>
                </a:solidFill>
              </a:rPr>
              <a:t>Запозичення </a:t>
            </a:r>
            <a:br>
              <a:rPr lang="uk-UA" dirty="0" smtClean="0">
                <a:solidFill>
                  <a:srgbClr val="00B050"/>
                </a:solidFill>
              </a:rPr>
            </a:br>
            <a:r>
              <a:rPr lang="uk-UA" dirty="0" smtClean="0">
                <a:solidFill>
                  <a:srgbClr val="00B050"/>
                </a:solidFill>
              </a:rPr>
              <a:t>через посередництво інших мов</a:t>
            </a:r>
          </a:p>
          <a:p>
            <a:endParaRPr lang="uk-UA" dirty="0"/>
          </a:p>
          <a:p>
            <a:r>
              <a:rPr lang="uk-UA" dirty="0" err="1"/>
              <a:t>ф</a:t>
            </a:r>
            <a:r>
              <a:rPr lang="uk-UA" dirty="0" err="1" smtClean="0"/>
              <a:t>ранц</a:t>
            </a:r>
            <a:r>
              <a:rPr lang="uk-UA" dirty="0" smtClean="0"/>
              <a:t>.</a:t>
            </a:r>
            <a:r>
              <a:rPr lang="ru-RU" b="1" dirty="0"/>
              <a:t> </a:t>
            </a:r>
            <a:r>
              <a:rPr lang="ru-RU" dirty="0" smtClean="0"/>
              <a:t>→ </a:t>
            </a:r>
            <a:r>
              <a:rPr lang="ru-RU" dirty="0" err="1" smtClean="0"/>
              <a:t>нім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→ </a:t>
            </a:r>
            <a:r>
              <a:rPr lang="uk-UA" dirty="0" smtClean="0"/>
              <a:t>укр. (</a:t>
            </a:r>
            <a:r>
              <a:rPr lang="uk-UA" i="1" dirty="0" smtClean="0">
                <a:solidFill>
                  <a:srgbClr val="0070C0"/>
                </a:solidFill>
              </a:rPr>
              <a:t>маршрут</a:t>
            </a:r>
            <a:r>
              <a:rPr lang="uk-UA" i="1" dirty="0" smtClean="0"/>
              <a:t>)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араб. </a:t>
            </a:r>
            <a:r>
              <a:rPr lang="ru-RU" dirty="0" smtClean="0"/>
              <a:t>→ </a:t>
            </a:r>
            <a:r>
              <a:rPr lang="ru-RU" dirty="0" err="1" smtClean="0"/>
              <a:t>італ</a:t>
            </a:r>
            <a:r>
              <a:rPr lang="ru-RU" dirty="0" smtClean="0"/>
              <a:t>. → </a:t>
            </a:r>
            <a:r>
              <a:rPr lang="uk-UA" dirty="0" smtClean="0"/>
              <a:t>нім. </a:t>
            </a:r>
            <a:r>
              <a:rPr lang="ru-RU" dirty="0" smtClean="0"/>
              <a:t>→ </a:t>
            </a:r>
            <a:r>
              <a:rPr lang="ru-RU" dirty="0" err="1" smtClean="0"/>
              <a:t>укр</a:t>
            </a:r>
            <a:r>
              <a:rPr lang="ru-RU" dirty="0" smtClean="0"/>
              <a:t>. (</a:t>
            </a:r>
            <a:r>
              <a:rPr lang="ru-RU" i="1" dirty="0" err="1" smtClean="0">
                <a:solidFill>
                  <a:srgbClr val="0070C0"/>
                </a:solidFill>
              </a:rPr>
              <a:t>цукор</a:t>
            </a:r>
            <a:r>
              <a:rPr lang="ru-RU" i="1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лат. → франц. → </a:t>
            </a:r>
            <a:r>
              <a:rPr lang="ru-RU" dirty="0" err="1" smtClean="0"/>
              <a:t>укр</a:t>
            </a:r>
            <a:r>
              <a:rPr lang="ru-RU" dirty="0" smtClean="0"/>
              <a:t>. (</a:t>
            </a:r>
            <a:r>
              <a:rPr lang="ru-RU" i="1" dirty="0" err="1" smtClean="0">
                <a:solidFill>
                  <a:srgbClr val="0070C0"/>
                </a:solidFill>
              </a:rPr>
              <a:t>візит</a:t>
            </a:r>
            <a:r>
              <a:rPr lang="ru-RU" i="1" dirty="0" smtClean="0"/>
              <a:t>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716017" y="4437112"/>
            <a:ext cx="4104456" cy="14773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solidFill>
                  <a:srgbClr val="00B050"/>
                </a:solidFill>
              </a:rPr>
              <a:t>Безпосередні запозичення</a:t>
            </a:r>
          </a:p>
          <a:p>
            <a:pPr algn="ctr"/>
            <a:endParaRPr lang="uk-UA" dirty="0"/>
          </a:p>
          <a:p>
            <a:r>
              <a:rPr lang="uk-UA" dirty="0" err="1"/>
              <a:t>п</a:t>
            </a:r>
            <a:r>
              <a:rPr lang="uk-UA" dirty="0" err="1" smtClean="0"/>
              <a:t>ольс</a:t>
            </a:r>
            <a:r>
              <a:rPr lang="uk-UA" dirty="0" smtClean="0"/>
              <a:t>. </a:t>
            </a:r>
            <a:r>
              <a:rPr lang="ru-RU" dirty="0" smtClean="0"/>
              <a:t>→ </a:t>
            </a:r>
            <a:r>
              <a:rPr lang="ru-RU" dirty="0" err="1" smtClean="0"/>
              <a:t>укр</a:t>
            </a:r>
            <a:r>
              <a:rPr lang="ru-RU" dirty="0" smtClean="0"/>
              <a:t>. (</a:t>
            </a:r>
            <a:r>
              <a:rPr lang="ru-RU" i="1" dirty="0" err="1" smtClean="0">
                <a:solidFill>
                  <a:srgbClr val="0070C0"/>
                </a:solidFill>
              </a:rPr>
              <a:t>барвінок</a:t>
            </a:r>
            <a:r>
              <a:rPr lang="ru-RU" i="1" dirty="0" smtClean="0"/>
              <a:t>, </a:t>
            </a:r>
            <a:r>
              <a:rPr lang="ru-RU" i="1" dirty="0" smtClean="0">
                <a:solidFill>
                  <a:srgbClr val="0070C0"/>
                </a:solidFill>
              </a:rPr>
              <a:t>уряд</a:t>
            </a:r>
            <a:r>
              <a:rPr lang="ru-RU" i="1" dirty="0" smtClean="0"/>
              <a:t>, </a:t>
            </a:r>
            <a:r>
              <a:rPr lang="ru-RU" i="1" dirty="0" err="1" smtClean="0">
                <a:solidFill>
                  <a:srgbClr val="0070C0"/>
                </a:solidFill>
              </a:rPr>
              <a:t>хлопець</a:t>
            </a:r>
            <a:r>
              <a:rPr lang="ru-RU" i="1" dirty="0" smtClean="0"/>
              <a:t>)</a:t>
            </a:r>
            <a:br>
              <a:rPr lang="ru-RU" i="1" dirty="0" smtClean="0"/>
            </a:br>
            <a:r>
              <a:rPr lang="ru-RU" dirty="0" smtClean="0"/>
              <a:t>татар. → </a:t>
            </a:r>
            <a:r>
              <a:rPr lang="ru-RU" dirty="0" err="1" smtClean="0"/>
              <a:t>укр</a:t>
            </a:r>
            <a:r>
              <a:rPr lang="ru-RU" dirty="0" smtClean="0"/>
              <a:t>. (</a:t>
            </a:r>
            <a:r>
              <a:rPr lang="uk-UA" i="1" dirty="0" smtClean="0">
                <a:solidFill>
                  <a:srgbClr val="0070C0"/>
                </a:solidFill>
              </a:rPr>
              <a:t>сарай</a:t>
            </a:r>
            <a:r>
              <a:rPr lang="uk-UA" i="1" dirty="0" smtClean="0"/>
              <a:t>, </a:t>
            </a:r>
            <a:r>
              <a:rPr lang="uk-UA" i="1" dirty="0" smtClean="0">
                <a:solidFill>
                  <a:srgbClr val="0070C0"/>
                </a:solidFill>
              </a:rPr>
              <a:t>карий</a:t>
            </a:r>
            <a:r>
              <a:rPr lang="uk-UA" dirty="0" smtClean="0"/>
              <a:t>)</a:t>
            </a:r>
            <a:br>
              <a:rPr lang="uk-UA" dirty="0" smtClean="0"/>
            </a:br>
            <a:r>
              <a:rPr lang="uk-UA" dirty="0" smtClean="0"/>
              <a:t>рос. </a:t>
            </a:r>
            <a:r>
              <a:rPr lang="ru-RU" dirty="0" smtClean="0"/>
              <a:t>→ </a:t>
            </a:r>
            <a:r>
              <a:rPr lang="ru-RU" dirty="0" err="1" smtClean="0"/>
              <a:t>укр</a:t>
            </a:r>
            <a:r>
              <a:rPr lang="ru-RU" dirty="0" smtClean="0"/>
              <a:t>. (</a:t>
            </a:r>
            <a:r>
              <a:rPr lang="ru-RU" i="1" dirty="0" smtClean="0">
                <a:solidFill>
                  <a:srgbClr val="0070C0"/>
                </a:solidFill>
              </a:rPr>
              <a:t>завод</a:t>
            </a:r>
            <a:r>
              <a:rPr lang="ru-RU" i="1" dirty="0" smtClean="0"/>
              <a:t>, </a:t>
            </a:r>
            <a:r>
              <a:rPr lang="ru-RU" i="1" dirty="0" smtClean="0">
                <a:solidFill>
                  <a:srgbClr val="0070C0"/>
                </a:solidFill>
              </a:rPr>
              <a:t>паровоз</a:t>
            </a:r>
            <a:r>
              <a:rPr lang="ru-RU" i="1" dirty="0" smtClean="0"/>
              <a:t>, </a:t>
            </a:r>
            <a:r>
              <a:rPr lang="ru-RU" i="1" dirty="0" err="1" smtClean="0">
                <a:solidFill>
                  <a:srgbClr val="0070C0"/>
                </a:solidFill>
              </a:rPr>
              <a:t>гармоніст</a:t>
            </a:r>
            <a:r>
              <a:rPr lang="ru-RU" i="1" dirty="0" smtClean="0"/>
              <a:t>)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12" idx="0"/>
            <a:endCxn id="3" idx="2"/>
          </p:cNvCxnSpPr>
          <p:nvPr/>
        </p:nvCxnSpPr>
        <p:spPr>
          <a:xfrm flipH="1" flipV="1">
            <a:off x="1907704" y="3229818"/>
            <a:ext cx="432048" cy="120729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2" idx="0"/>
            <a:endCxn id="9" idx="2"/>
          </p:cNvCxnSpPr>
          <p:nvPr/>
        </p:nvCxnSpPr>
        <p:spPr>
          <a:xfrm flipV="1">
            <a:off x="2339752" y="3815213"/>
            <a:ext cx="3996444" cy="62189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3" idx="0"/>
            <a:endCxn id="9" idx="2"/>
          </p:cNvCxnSpPr>
          <p:nvPr/>
        </p:nvCxnSpPr>
        <p:spPr>
          <a:xfrm flipH="1" flipV="1">
            <a:off x="6336196" y="3815213"/>
            <a:ext cx="432049" cy="62189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68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88640"/>
            <a:ext cx="53030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B050"/>
                </a:solidFill>
                <a:latin typeface="+mj-lt"/>
              </a:rPr>
              <a:t>Шляхи проникнення запозичень</a:t>
            </a:r>
            <a:endParaRPr lang="ru-RU" sz="2800" b="1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96752"/>
            <a:ext cx="38884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u="sng" dirty="0" smtClean="0">
                <a:solidFill>
                  <a:srgbClr val="00B050"/>
                </a:solidFill>
              </a:rPr>
              <a:t>Усний</a:t>
            </a:r>
          </a:p>
          <a:p>
            <a:pPr algn="ctr"/>
            <a:r>
              <a:rPr lang="uk-UA" dirty="0" smtClean="0"/>
              <a:t>(при безпосередніх контактах мов з різними графічними системами)</a:t>
            </a:r>
          </a:p>
          <a:p>
            <a:pPr algn="ctr"/>
            <a:endParaRPr lang="uk-UA" dirty="0"/>
          </a:p>
          <a:p>
            <a:endParaRPr lang="uk-UA" i="1" dirty="0" smtClean="0"/>
          </a:p>
          <a:p>
            <a:r>
              <a:rPr lang="uk-UA" dirty="0" smtClean="0"/>
              <a:t>гр</a:t>
            </a:r>
            <a:r>
              <a:rPr lang="uk-UA" i="1" dirty="0" smtClean="0"/>
              <a:t>. </a:t>
            </a:r>
            <a:r>
              <a:rPr lang="uk-UA" i="1" dirty="0" smtClean="0">
                <a:solidFill>
                  <a:srgbClr val="0070C0"/>
                </a:solidFill>
              </a:rPr>
              <a:t>огірок</a:t>
            </a:r>
          </a:p>
          <a:p>
            <a:r>
              <a:rPr lang="uk-UA" dirty="0"/>
              <a:t>а</a:t>
            </a:r>
            <a:r>
              <a:rPr lang="uk-UA" dirty="0" smtClean="0"/>
              <a:t>раб. </a:t>
            </a:r>
            <a:r>
              <a:rPr lang="uk-UA" i="1" dirty="0" smtClean="0">
                <a:solidFill>
                  <a:srgbClr val="0070C0"/>
                </a:solidFill>
              </a:rPr>
              <a:t>кава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32040" y="1196752"/>
            <a:ext cx="38884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u="sng" dirty="0" smtClean="0">
                <a:solidFill>
                  <a:srgbClr val="00B050"/>
                </a:solidFill>
              </a:rPr>
              <a:t>Писемний</a:t>
            </a:r>
          </a:p>
          <a:p>
            <a:pPr algn="ctr"/>
            <a:r>
              <a:rPr lang="uk-UA" dirty="0" smtClean="0"/>
              <a:t>(у зв’язку з віддаленістю мов у часі – з латини, старогрецької, тюркських мов)</a:t>
            </a:r>
          </a:p>
          <a:p>
            <a:endParaRPr lang="uk-UA" dirty="0" smtClean="0"/>
          </a:p>
          <a:p>
            <a:r>
              <a:rPr lang="uk-UA" i="1" dirty="0">
                <a:solidFill>
                  <a:srgbClr val="0070C0"/>
                </a:solidFill>
              </a:rPr>
              <a:t>о</a:t>
            </a:r>
            <a:r>
              <a:rPr lang="uk-UA" i="1" dirty="0" smtClean="0">
                <a:solidFill>
                  <a:srgbClr val="0070C0"/>
                </a:solidFill>
              </a:rPr>
              <a:t>лімпіада</a:t>
            </a:r>
          </a:p>
          <a:p>
            <a:r>
              <a:rPr lang="uk-UA" i="1" dirty="0" smtClean="0">
                <a:solidFill>
                  <a:srgbClr val="0070C0"/>
                </a:solidFill>
              </a:rPr>
              <a:t>мангал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4221088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u="sng" dirty="0" smtClean="0">
                <a:solidFill>
                  <a:srgbClr val="00B050"/>
                </a:solidFill>
              </a:rPr>
              <a:t>Калькування </a:t>
            </a:r>
            <a:r>
              <a:rPr lang="uk-UA" dirty="0" smtClean="0">
                <a:solidFill>
                  <a:srgbClr val="00B050"/>
                </a:solidFill>
              </a:rPr>
              <a:t>(копія)</a:t>
            </a:r>
          </a:p>
          <a:p>
            <a:pPr algn="ctr"/>
            <a:endParaRPr lang="uk-UA" dirty="0" smtClean="0"/>
          </a:p>
          <a:p>
            <a:r>
              <a:rPr lang="uk-UA" dirty="0" smtClean="0"/>
              <a:t>рос. </a:t>
            </a:r>
            <a:r>
              <a:rPr lang="ru-RU" dirty="0" smtClean="0"/>
              <a:t>→ </a:t>
            </a:r>
            <a:r>
              <a:rPr lang="ru-RU" dirty="0" err="1" smtClean="0"/>
              <a:t>укр</a:t>
            </a:r>
            <a:r>
              <a:rPr lang="ru-RU" dirty="0" smtClean="0"/>
              <a:t>. </a:t>
            </a:r>
            <a:r>
              <a:rPr lang="ru-RU" i="1" dirty="0">
                <a:solidFill>
                  <a:srgbClr val="0070C0"/>
                </a:solidFill>
              </a:rPr>
              <a:t>с</a:t>
            </a:r>
            <a:r>
              <a:rPr lang="ru-RU" i="1" dirty="0" smtClean="0">
                <a:solidFill>
                  <a:srgbClr val="0070C0"/>
                </a:solidFill>
              </a:rPr>
              <a:t>отрудничество</a:t>
            </a:r>
            <a:r>
              <a:rPr lang="ru-RU" i="1" dirty="0" smtClean="0"/>
              <a:t>, </a:t>
            </a:r>
            <a:r>
              <a:rPr lang="ru-RU" i="1" dirty="0" smtClean="0">
                <a:solidFill>
                  <a:srgbClr val="0070C0"/>
                </a:solidFill>
              </a:rPr>
              <a:t>литературоведение</a:t>
            </a:r>
            <a:r>
              <a:rPr lang="ru-RU" i="1" dirty="0" smtClean="0"/>
              <a:t>, </a:t>
            </a:r>
            <a:r>
              <a:rPr lang="ru-RU" i="1" dirty="0" smtClean="0">
                <a:solidFill>
                  <a:srgbClr val="0070C0"/>
                </a:solidFill>
              </a:rPr>
              <a:t>независимость</a:t>
            </a:r>
          </a:p>
          <a:p>
            <a:r>
              <a:rPr lang="uk-UA" dirty="0" smtClean="0"/>
              <a:t>гр. </a:t>
            </a:r>
            <a:r>
              <a:rPr lang="ru-RU" dirty="0" smtClean="0"/>
              <a:t>→ </a:t>
            </a:r>
            <a:r>
              <a:rPr lang="ru-RU" dirty="0" err="1" smtClean="0"/>
              <a:t>укр</a:t>
            </a:r>
            <a:r>
              <a:rPr lang="ru-RU" dirty="0" smtClean="0"/>
              <a:t>. </a:t>
            </a:r>
            <a:r>
              <a:rPr lang="ru-RU" i="1" dirty="0" err="1">
                <a:solidFill>
                  <a:srgbClr val="0070C0"/>
                </a:solidFill>
              </a:rPr>
              <a:t>п</a:t>
            </a:r>
            <a:r>
              <a:rPr lang="ru-RU" i="1" dirty="0" err="1" smtClean="0">
                <a:solidFill>
                  <a:srgbClr val="0070C0"/>
                </a:solidFill>
              </a:rPr>
              <a:t>олісемія</a:t>
            </a:r>
            <a:r>
              <a:rPr lang="ru-RU" i="1" dirty="0" smtClean="0"/>
              <a:t>, </a:t>
            </a:r>
            <a:r>
              <a:rPr lang="ru-RU" i="1" dirty="0" err="1" smtClean="0">
                <a:solidFill>
                  <a:srgbClr val="0070C0"/>
                </a:solidFill>
              </a:rPr>
              <a:t>оргфографія</a:t>
            </a:r>
            <a:r>
              <a:rPr lang="ru-RU" i="1" dirty="0" smtClean="0"/>
              <a:t> </a:t>
            </a:r>
            <a:endParaRPr lang="ru-RU" dirty="0"/>
          </a:p>
          <a:p>
            <a:endParaRPr lang="uk-UA" dirty="0" smtClean="0"/>
          </a:p>
          <a:p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1180973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16633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atin typeface="+mj-lt"/>
              </a:rPr>
              <a:t>Основні фонетичні та словотворчі ознаки найдавніших лексичних запозичень в українській мові </a:t>
            </a:r>
            <a:endParaRPr lang="ru-RU" sz="2400" b="1" dirty="0"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67416"/>
              </p:ext>
            </p:extLst>
          </p:nvPr>
        </p:nvGraphicFramePr>
        <p:xfrm>
          <a:off x="395536" y="1124744"/>
          <a:ext cx="8352928" cy="5563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389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Лексичні</a:t>
                      </a:r>
                      <a:r>
                        <a:rPr lang="uk-UA" baseline="0" dirty="0" smtClean="0"/>
                        <a:t> запозичення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Звуки і звукосполучення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Суфікси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Префікси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0779">
                <a:tc>
                  <a:txBody>
                    <a:bodyPr/>
                    <a:lstStyle/>
                    <a:p>
                      <a:pPr algn="ctr"/>
                      <a:endParaRPr lang="uk-UA" dirty="0" smtClean="0"/>
                    </a:p>
                    <a:p>
                      <a:pPr algn="ctr"/>
                      <a:endParaRPr lang="uk-UA" dirty="0" smtClean="0"/>
                    </a:p>
                    <a:p>
                      <a:pPr algn="ctr"/>
                      <a:r>
                        <a:rPr lang="uk-UA" dirty="0" smtClean="0"/>
                        <a:t>Старослов’янські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>є,</a:t>
                      </a:r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 ю</a:t>
                      </a:r>
                    </a:p>
                    <a:p>
                      <a:pPr algn="ctr"/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є</a:t>
                      </a:r>
                      <a:r>
                        <a:rPr lang="uk-UA" sz="1500" b="0" i="1" baseline="0" dirty="0" smtClean="0">
                          <a:solidFill>
                            <a:srgbClr val="0070C0"/>
                          </a:solidFill>
                        </a:rPr>
                        <a:t>диний, </a:t>
                      </a:r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ю</a:t>
                      </a:r>
                      <a:r>
                        <a:rPr lang="uk-UA" sz="1500" b="0" i="1" baseline="0" dirty="0" smtClean="0">
                          <a:solidFill>
                            <a:srgbClr val="0070C0"/>
                          </a:solidFill>
                        </a:rPr>
                        <a:t>родивий</a:t>
                      </a:r>
                    </a:p>
                    <a:p>
                      <a:pPr algn="ctr"/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-жд-: </a:t>
                      </a:r>
                      <a:r>
                        <a:rPr lang="uk-UA" sz="1500" b="0" i="1" baseline="0" dirty="0" smtClean="0">
                          <a:solidFill>
                            <a:srgbClr val="0070C0"/>
                          </a:solidFill>
                        </a:rPr>
                        <a:t>во</a:t>
                      </a:r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жд</a:t>
                      </a:r>
                      <a:r>
                        <a:rPr lang="uk-UA" sz="1500" b="0" i="1" baseline="0" dirty="0" smtClean="0">
                          <a:solidFill>
                            <a:srgbClr val="0070C0"/>
                          </a:solidFill>
                        </a:rPr>
                        <a:t>ь</a:t>
                      </a:r>
                    </a:p>
                    <a:p>
                      <a:pPr algn="ctr"/>
                      <a:r>
                        <a:rPr lang="uk-UA" sz="1500" b="1" i="1" baseline="0" dirty="0" err="1" smtClean="0">
                          <a:solidFill>
                            <a:srgbClr val="0070C0"/>
                          </a:solidFill>
                        </a:rPr>
                        <a:t>ра-</a:t>
                      </a:r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uk-UA" sz="1500" b="1" i="1" baseline="0" dirty="0" err="1" smtClean="0">
                          <a:solidFill>
                            <a:srgbClr val="0070C0"/>
                          </a:solidFill>
                        </a:rPr>
                        <a:t>-ра</a:t>
                      </a:r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uk-UA" sz="1500" b="1" i="1" baseline="0" dirty="0" err="1" smtClean="0">
                          <a:solidFill>
                            <a:srgbClr val="0070C0"/>
                          </a:solidFill>
                        </a:rPr>
                        <a:t>-ла-</a:t>
                      </a:r>
                      <a:endParaRPr lang="uk-UA" sz="1500" b="1" i="1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ра</a:t>
                      </a:r>
                      <a:r>
                        <a:rPr lang="uk-UA" sz="1500" b="0" i="1" baseline="0" dirty="0" smtClean="0">
                          <a:solidFill>
                            <a:srgbClr val="0070C0"/>
                          </a:solidFill>
                        </a:rPr>
                        <a:t>б,</a:t>
                      </a:r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sz="1500" b="0" i="1" baseline="0" dirty="0" err="1" smtClean="0">
                          <a:solidFill>
                            <a:srgbClr val="0070C0"/>
                          </a:solidFill>
                        </a:rPr>
                        <a:t>в</a:t>
                      </a:r>
                      <a:r>
                        <a:rPr lang="uk-UA" sz="1500" b="1" i="1" baseline="0" dirty="0" err="1" smtClean="0">
                          <a:solidFill>
                            <a:srgbClr val="0070C0"/>
                          </a:solidFill>
                        </a:rPr>
                        <a:t>ра</a:t>
                      </a:r>
                      <a:r>
                        <a:rPr lang="uk-UA" sz="1500" b="0" i="1" baseline="0" dirty="0" err="1" smtClean="0">
                          <a:solidFill>
                            <a:srgbClr val="0070C0"/>
                          </a:solidFill>
                        </a:rPr>
                        <a:t>г</a:t>
                      </a:r>
                      <a:r>
                        <a:rPr lang="uk-UA" sz="1500" b="0" i="1" baseline="0" dirty="0" smtClean="0">
                          <a:solidFill>
                            <a:srgbClr val="0070C0"/>
                          </a:solidFill>
                        </a:rPr>
                        <a:t>, г</a:t>
                      </a:r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ла</a:t>
                      </a:r>
                      <a:r>
                        <a:rPr lang="uk-UA" sz="1500" b="0" i="1" baseline="0" dirty="0" smtClean="0">
                          <a:solidFill>
                            <a:srgbClr val="0070C0"/>
                          </a:solidFill>
                        </a:rPr>
                        <a:t>ва</a:t>
                      </a:r>
                      <a:endParaRPr lang="ru-RU" sz="15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1" dirty="0" err="1" smtClean="0">
                          <a:solidFill>
                            <a:srgbClr val="0070C0"/>
                          </a:solidFill>
                        </a:rPr>
                        <a:t>-знь</a:t>
                      </a:r>
                      <a:r>
                        <a:rPr lang="uk-UA" sz="1200" b="1" i="1" dirty="0" smtClean="0">
                          <a:solidFill>
                            <a:srgbClr val="0070C0"/>
                          </a:solidFill>
                        </a:rPr>
                        <a:t>,</a:t>
                      </a:r>
                      <a:r>
                        <a:rPr lang="uk-UA" sz="1200" b="1" i="1" dirty="0" err="1" smtClean="0">
                          <a:solidFill>
                            <a:srgbClr val="0070C0"/>
                          </a:solidFill>
                        </a:rPr>
                        <a:t>-тель</a:t>
                      </a:r>
                      <a:r>
                        <a:rPr lang="uk-UA" sz="1200" b="1" i="1" dirty="0" smtClean="0">
                          <a:solidFill>
                            <a:srgbClr val="0070C0"/>
                          </a:solidFill>
                        </a:rPr>
                        <a:t>,</a:t>
                      </a:r>
                      <a:r>
                        <a:rPr lang="uk-UA" sz="1200" b="1" i="1" dirty="0" err="1" smtClean="0">
                          <a:solidFill>
                            <a:srgbClr val="0070C0"/>
                          </a:solidFill>
                        </a:rPr>
                        <a:t>-ств</a:t>
                      </a:r>
                      <a:r>
                        <a:rPr lang="uk-UA" sz="1200" b="1" i="1" dirty="0" smtClean="0">
                          <a:solidFill>
                            <a:srgbClr val="0070C0"/>
                          </a:solidFill>
                        </a:rPr>
                        <a:t>(о)</a:t>
                      </a:r>
                      <a:br>
                        <a:rPr lang="uk-UA" sz="1200" b="1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200" b="0" i="1" dirty="0" smtClean="0">
                          <a:solidFill>
                            <a:srgbClr val="0070C0"/>
                          </a:solidFill>
                        </a:rPr>
                        <a:t>боя</a:t>
                      </a:r>
                      <a:r>
                        <a:rPr lang="uk-UA" sz="1200" b="1" i="1" dirty="0" smtClean="0">
                          <a:solidFill>
                            <a:srgbClr val="0070C0"/>
                          </a:solidFill>
                        </a:rPr>
                        <a:t>знь</a:t>
                      </a:r>
                      <a:r>
                        <a:rPr lang="uk-UA" sz="1200" b="0" i="1" dirty="0" smtClean="0">
                          <a:solidFill>
                            <a:srgbClr val="0070C0"/>
                          </a:solidFill>
                        </a:rPr>
                        <a:t>,</a:t>
                      </a:r>
                      <a: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  <a:t> учи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тель</a:t>
                      </a:r>
                      <a: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  <a:t>, брат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ство</a:t>
                      </a:r>
                      <a:b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200" b="1" i="1" baseline="0" dirty="0" err="1" smtClean="0">
                          <a:solidFill>
                            <a:srgbClr val="0070C0"/>
                          </a:solidFill>
                        </a:rPr>
                        <a:t>-ин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(я), </a:t>
                      </a:r>
                      <a:r>
                        <a:rPr lang="uk-UA" sz="1200" b="1" i="1" baseline="0" dirty="0" err="1" smtClean="0">
                          <a:solidFill>
                            <a:srgbClr val="0070C0"/>
                          </a:solidFill>
                        </a:rPr>
                        <a:t>-тв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(а), </a:t>
                      </a:r>
                      <a:r>
                        <a:rPr lang="uk-UA" sz="1200" b="1" i="1" baseline="0" dirty="0" err="1" smtClean="0">
                          <a:solidFill>
                            <a:srgbClr val="0070C0"/>
                          </a:solidFill>
                        </a:rPr>
                        <a:t>-тай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  <a:t>горд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иня, </a:t>
                      </a:r>
                      <a: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  <a:t>би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тва</a:t>
                      </a:r>
                      <a: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  <a:t>, ра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тай</a:t>
                      </a:r>
                      <a: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200" b="1" i="1" baseline="0" dirty="0" err="1" smtClean="0">
                          <a:solidFill>
                            <a:srgbClr val="0070C0"/>
                          </a:solidFill>
                        </a:rPr>
                        <a:t>-ящ-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uk-UA" sz="1200" b="1" i="1" baseline="0" dirty="0" err="1" smtClean="0">
                          <a:solidFill>
                            <a:srgbClr val="0070C0"/>
                          </a:solidFill>
                        </a:rPr>
                        <a:t>-ущ-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 , м(</a:t>
                      </a:r>
                      <a:r>
                        <a:rPr lang="uk-UA" sz="1200" b="1" i="1" baseline="0" dirty="0" err="1" smtClean="0">
                          <a:solidFill>
                            <a:srgbClr val="0070C0"/>
                          </a:solidFill>
                        </a:rPr>
                        <a:t>ий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b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200" b="0" i="1" baseline="0" dirty="0" err="1" smtClean="0">
                          <a:solidFill>
                            <a:srgbClr val="0070C0"/>
                          </a:solidFill>
                        </a:rPr>
                        <a:t>работ</a:t>
                      </a:r>
                      <a:r>
                        <a:rPr lang="uk-UA" sz="1200" b="1" i="1" baseline="0" dirty="0" err="1" smtClean="0">
                          <a:solidFill>
                            <a:srgbClr val="0070C0"/>
                          </a:solidFill>
                        </a:rPr>
                        <a:t>ящ</a:t>
                      </a:r>
                      <a:r>
                        <a:rPr lang="uk-UA" sz="1200" b="0" i="1" baseline="0" dirty="0" err="1" smtClean="0">
                          <a:solidFill>
                            <a:srgbClr val="0070C0"/>
                          </a:solidFill>
                        </a:rPr>
                        <a:t>ий</a:t>
                      </a:r>
                      <a: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  <a:t>, гряд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ущ</a:t>
                      </a:r>
                      <a: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  <a:t>ий, знайо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м</a:t>
                      </a:r>
                      <a: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  <a:t>ий</a:t>
                      </a:r>
                      <a:endParaRPr lang="ru-RU" sz="12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err="1" smtClean="0">
                          <a:solidFill>
                            <a:srgbClr val="0070C0"/>
                          </a:solidFill>
                        </a:rPr>
                        <a:t>воз-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uk-UA" sz="1600" b="1" i="1" dirty="0" err="1" smtClean="0">
                          <a:solidFill>
                            <a:srgbClr val="0070C0"/>
                          </a:solidFill>
                        </a:rPr>
                        <a:t>пре-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воз</a:t>
                      </a: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>двигнути, 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пре</a:t>
                      </a: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>мудрий</a:t>
                      </a:r>
                      <a:b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1" i="1" dirty="0" err="1" smtClean="0">
                          <a:solidFill>
                            <a:srgbClr val="0070C0"/>
                          </a:solidFill>
                        </a:rPr>
                        <a:t>пред-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uk-UA" sz="1600" b="1" i="1" dirty="0" err="1" smtClean="0">
                          <a:solidFill>
                            <a:srgbClr val="0070C0"/>
                          </a:solidFill>
                        </a:rPr>
                        <a:t>со-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пред</a:t>
                      </a: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>теча, 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со</a:t>
                      </a: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>ратник</a:t>
                      </a:r>
                      <a:endParaRPr lang="ru-RU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7572">
                <a:tc>
                  <a:txBody>
                    <a:bodyPr/>
                    <a:lstStyle/>
                    <a:p>
                      <a:pPr algn="ctr"/>
                      <a:endParaRPr lang="uk-UA" dirty="0" smtClean="0"/>
                    </a:p>
                    <a:p>
                      <a:pPr algn="ctr"/>
                      <a:endParaRPr lang="uk-UA" dirty="0" smtClean="0"/>
                    </a:p>
                    <a:p>
                      <a:pPr algn="ctr"/>
                      <a:r>
                        <a:rPr lang="uk-UA" dirty="0" smtClean="0"/>
                        <a:t>Старогрецькі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>а-,  е-</a:t>
                      </a:r>
                      <a:b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r>
                        <a:rPr lang="uk-UA" sz="1500" b="0" i="1" dirty="0" smtClean="0">
                          <a:solidFill>
                            <a:srgbClr val="0070C0"/>
                          </a:solidFill>
                        </a:rPr>
                        <a:t>лфавіт, </a:t>
                      </a:r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>е</a:t>
                      </a:r>
                      <a:r>
                        <a:rPr lang="uk-UA" sz="1500" b="0" i="1" dirty="0" smtClean="0">
                          <a:solidFill>
                            <a:srgbClr val="0070C0"/>
                          </a:solidFill>
                        </a:rPr>
                        <a:t>пос</a:t>
                      </a:r>
                      <a:br>
                        <a:rPr lang="uk-UA" sz="1500" b="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>ф-</a:t>
                      </a:r>
                      <a:b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>ф</a:t>
                      </a:r>
                      <a:r>
                        <a:rPr lang="uk-UA" sz="1500" b="0" i="1" dirty="0" smtClean="0">
                          <a:solidFill>
                            <a:srgbClr val="0070C0"/>
                          </a:solidFill>
                        </a:rPr>
                        <a:t>ізика, </a:t>
                      </a:r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>ф</a:t>
                      </a:r>
                      <a:r>
                        <a:rPr lang="uk-UA" sz="1500" b="0" i="1" dirty="0" smtClean="0">
                          <a:solidFill>
                            <a:srgbClr val="0070C0"/>
                          </a:solidFill>
                        </a:rPr>
                        <a:t>ілологія</a:t>
                      </a:r>
                      <a:br>
                        <a:rPr lang="uk-UA" sz="1500" b="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500" b="1" i="1" dirty="0" err="1" smtClean="0">
                          <a:solidFill>
                            <a:srgbClr val="0070C0"/>
                          </a:solidFill>
                        </a:rPr>
                        <a:t>-кс-</a:t>
                      </a:r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>,</a:t>
                      </a:r>
                      <a:r>
                        <a:rPr lang="uk-UA" sz="1500" b="1" i="1" dirty="0" err="1" smtClean="0">
                          <a:solidFill>
                            <a:srgbClr val="0070C0"/>
                          </a:solidFill>
                        </a:rPr>
                        <a:t>пс-</a:t>
                      </a:r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>,</a:t>
                      </a:r>
                      <a:r>
                        <a:rPr lang="uk-UA" sz="1500" b="1" i="1" dirty="0" err="1" smtClean="0">
                          <a:solidFill>
                            <a:srgbClr val="0070C0"/>
                          </a:solidFill>
                        </a:rPr>
                        <a:t>-мв-</a:t>
                      </a:r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>,</a:t>
                      </a:r>
                      <a:r>
                        <a:rPr lang="uk-UA" sz="1500" b="1" i="1" dirty="0" err="1" smtClean="0">
                          <a:solidFill>
                            <a:srgbClr val="0070C0"/>
                          </a:solidFill>
                        </a:rPr>
                        <a:t>-мп-</a:t>
                      </a:r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>,</a:t>
                      </a:r>
                      <a:r>
                        <a:rPr lang="uk-UA" sz="1500" b="1" i="1" dirty="0" err="1" smtClean="0">
                          <a:solidFill>
                            <a:srgbClr val="0070C0"/>
                          </a:solidFill>
                        </a:rPr>
                        <a:t>ск-</a:t>
                      </a:r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500" b="0" i="1" dirty="0" smtClean="0">
                          <a:solidFill>
                            <a:srgbClr val="0070C0"/>
                          </a:solidFill>
                        </a:rPr>
                        <a:t>ле</a:t>
                      </a:r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>кс</a:t>
                      </a:r>
                      <a:r>
                        <a:rPr lang="uk-UA" sz="1500" b="0" i="1" dirty="0" smtClean="0">
                          <a:solidFill>
                            <a:srgbClr val="0070C0"/>
                          </a:solidFill>
                        </a:rPr>
                        <a:t>ика,</a:t>
                      </a:r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>пс</a:t>
                      </a:r>
                      <a:r>
                        <a:rPr lang="uk-UA" sz="1500" b="0" i="1" dirty="0" smtClean="0">
                          <a:solidFill>
                            <a:srgbClr val="0070C0"/>
                          </a:solidFill>
                        </a:rPr>
                        <a:t>ихологія, а</a:t>
                      </a:r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>мв</a:t>
                      </a:r>
                      <a:r>
                        <a:rPr lang="uk-UA" sz="1500" b="0" i="1" dirty="0" smtClean="0">
                          <a:solidFill>
                            <a:srgbClr val="0070C0"/>
                          </a:solidFill>
                        </a:rPr>
                        <a:t>он,</a:t>
                      </a:r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sz="1500" b="0" i="1" baseline="0" dirty="0" smtClean="0">
                          <a:solidFill>
                            <a:srgbClr val="0070C0"/>
                          </a:solidFill>
                        </a:rPr>
                        <a:t>ла</a:t>
                      </a:r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мп</a:t>
                      </a:r>
                      <a:r>
                        <a:rPr lang="uk-UA" sz="1500" b="0" i="1" baseline="0" dirty="0" smtClean="0">
                          <a:solidFill>
                            <a:srgbClr val="0070C0"/>
                          </a:solidFill>
                        </a:rPr>
                        <a:t>ада, </a:t>
                      </a:r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ск</a:t>
                      </a:r>
                      <a:r>
                        <a:rPr lang="uk-UA" sz="1500" b="0" i="1" baseline="0" dirty="0" smtClean="0">
                          <a:solidFill>
                            <a:srgbClr val="0070C0"/>
                          </a:solidFill>
                        </a:rPr>
                        <a:t>ит</a:t>
                      </a:r>
                      <a:endParaRPr lang="ru-RU" sz="15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600" b="1" i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uk-UA" sz="1600" b="1" i="1" dirty="0" err="1" smtClean="0">
                          <a:solidFill>
                            <a:srgbClr val="0070C0"/>
                          </a:solidFill>
                        </a:rPr>
                        <a:t>-ад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(а)</a:t>
                      </a:r>
                      <a:r>
                        <a:rPr lang="uk-UA" sz="1600" b="1" i="1" baseline="0" dirty="0" smtClean="0">
                          <a:solidFill>
                            <a:srgbClr val="0070C0"/>
                          </a:solidFill>
                        </a:rPr>
                        <a:t> , </a:t>
                      </a:r>
                      <a:r>
                        <a:rPr lang="uk-UA" sz="1600" b="1" i="1" baseline="0" dirty="0" err="1" smtClean="0">
                          <a:solidFill>
                            <a:srgbClr val="0070C0"/>
                          </a:solidFill>
                        </a:rPr>
                        <a:t>-ид</a:t>
                      </a:r>
                      <a:r>
                        <a:rPr lang="uk-UA" sz="1600" b="1" i="1" baseline="0" dirty="0" smtClean="0">
                          <a:solidFill>
                            <a:srgbClr val="0070C0"/>
                          </a:solidFill>
                        </a:rPr>
                        <a:t>(а)</a:t>
                      </a:r>
                      <a:br>
                        <a:rPr lang="uk-UA" sz="1600" b="1" i="1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0" i="1" baseline="0" dirty="0" smtClean="0">
                          <a:solidFill>
                            <a:srgbClr val="0070C0"/>
                          </a:solidFill>
                        </a:rPr>
                        <a:t>олімпі</a:t>
                      </a:r>
                      <a:r>
                        <a:rPr lang="uk-UA" sz="1600" b="1" i="1" baseline="0" dirty="0" smtClean="0">
                          <a:solidFill>
                            <a:srgbClr val="0070C0"/>
                          </a:solidFill>
                        </a:rPr>
                        <a:t>ад</a:t>
                      </a:r>
                      <a:r>
                        <a:rPr lang="uk-UA" sz="1600" b="0" i="1" baseline="0" dirty="0" smtClean="0">
                          <a:solidFill>
                            <a:srgbClr val="0070C0"/>
                          </a:solidFill>
                        </a:rPr>
                        <a:t>а, панах</a:t>
                      </a:r>
                      <a:r>
                        <a:rPr lang="uk-UA" sz="1600" b="1" i="1" baseline="0" dirty="0" smtClean="0">
                          <a:solidFill>
                            <a:srgbClr val="0070C0"/>
                          </a:solidFill>
                        </a:rPr>
                        <a:t>ид</a:t>
                      </a:r>
                      <a:r>
                        <a:rPr lang="uk-UA" sz="1600" b="0" i="1" baseline="0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br>
                        <a:rPr lang="uk-UA" sz="1600" b="0" i="1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1" i="1" baseline="0" dirty="0" err="1" smtClean="0">
                          <a:solidFill>
                            <a:srgbClr val="0070C0"/>
                          </a:solidFill>
                        </a:rPr>
                        <a:t>-ід</a:t>
                      </a:r>
                      <a:r>
                        <a:rPr lang="uk-UA" sz="1600" b="1" i="1" baseline="0" dirty="0" smtClean="0">
                          <a:solidFill>
                            <a:srgbClr val="0070C0"/>
                          </a:solidFill>
                        </a:rPr>
                        <a:t>(а), </a:t>
                      </a:r>
                      <a:r>
                        <a:rPr lang="uk-UA" sz="1600" b="1" i="1" baseline="0" dirty="0" err="1" smtClean="0">
                          <a:solidFill>
                            <a:srgbClr val="0070C0"/>
                          </a:solidFill>
                        </a:rPr>
                        <a:t>-іск</a:t>
                      </a:r>
                      <a:r>
                        <a:rPr lang="uk-UA" sz="1600" b="1" i="1" baseline="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b="1" i="1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0" i="1" baseline="0" dirty="0" smtClean="0">
                          <a:solidFill>
                            <a:srgbClr val="0070C0"/>
                          </a:solidFill>
                        </a:rPr>
                        <a:t>пірам</a:t>
                      </a:r>
                      <a:r>
                        <a:rPr lang="uk-UA" sz="1600" b="1" i="1" baseline="0" dirty="0" smtClean="0">
                          <a:solidFill>
                            <a:srgbClr val="0070C0"/>
                          </a:solidFill>
                        </a:rPr>
                        <a:t>ід</a:t>
                      </a:r>
                      <a:r>
                        <a:rPr lang="uk-UA" sz="1600" b="0" i="1" baseline="0" dirty="0" smtClean="0">
                          <a:solidFill>
                            <a:srgbClr val="0070C0"/>
                          </a:solidFill>
                        </a:rPr>
                        <a:t>а, обел</a:t>
                      </a:r>
                      <a:r>
                        <a:rPr lang="uk-UA" sz="1600" b="1" i="1" baseline="0" dirty="0" smtClean="0">
                          <a:solidFill>
                            <a:srgbClr val="0070C0"/>
                          </a:solidFill>
                        </a:rPr>
                        <a:t>іск</a:t>
                      </a:r>
                      <a:endParaRPr lang="ru-RU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а-, </a:t>
                      </a:r>
                      <a:r>
                        <a:rPr lang="uk-UA" sz="1600" b="1" i="1" dirty="0" err="1" smtClean="0">
                          <a:solidFill>
                            <a:srgbClr val="0070C0"/>
                          </a:solidFill>
                        </a:rPr>
                        <a:t>ан-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 (</a:t>
                      </a:r>
                      <a:r>
                        <a:rPr lang="uk-UA" sz="1600" b="1" i="1" dirty="0" err="1" smtClean="0">
                          <a:solidFill>
                            <a:srgbClr val="0070C0"/>
                          </a:solidFill>
                        </a:rPr>
                        <a:t>ана-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b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>патія</a:t>
                      </a:r>
                      <a:r>
                        <a:rPr lang="uk-UA" sz="1600" b="0" i="1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uk-UA" sz="1600" b="1" i="1" baseline="0" dirty="0" smtClean="0">
                          <a:solidFill>
                            <a:srgbClr val="0070C0"/>
                          </a:solidFill>
                        </a:rPr>
                        <a:t>ан</a:t>
                      </a:r>
                      <a:r>
                        <a:rPr lang="uk-UA" sz="1600" b="0" i="1" baseline="0" dirty="0" smtClean="0">
                          <a:solidFill>
                            <a:srgbClr val="0070C0"/>
                          </a:solidFill>
                        </a:rPr>
                        <a:t>абіоз</a:t>
                      </a:r>
                      <a:br>
                        <a:rPr lang="uk-UA" sz="1600" b="0" i="1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1" i="1" baseline="0" dirty="0" err="1" smtClean="0">
                          <a:solidFill>
                            <a:srgbClr val="0070C0"/>
                          </a:solidFill>
                        </a:rPr>
                        <a:t>анти-</a:t>
                      </a:r>
                      <a:r>
                        <a:rPr lang="uk-UA" sz="1600" b="1" i="1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uk-UA" sz="1600" b="1" i="1" baseline="0" dirty="0" err="1" smtClean="0">
                          <a:solidFill>
                            <a:srgbClr val="0070C0"/>
                          </a:solidFill>
                        </a:rPr>
                        <a:t>ев-</a:t>
                      </a:r>
                      <a:r>
                        <a:rPr lang="uk-UA" sz="1600" b="1" i="1" baseline="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b="1" i="1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1" i="1" baseline="0" dirty="0" smtClean="0">
                          <a:solidFill>
                            <a:srgbClr val="0070C0"/>
                          </a:solidFill>
                        </a:rPr>
                        <a:t>анти</a:t>
                      </a:r>
                      <a:r>
                        <a:rPr lang="uk-UA" sz="1600" b="0" i="1" baseline="0" dirty="0" smtClean="0">
                          <a:solidFill>
                            <a:srgbClr val="0070C0"/>
                          </a:solidFill>
                        </a:rPr>
                        <a:t>септик, </a:t>
                      </a:r>
                      <a:r>
                        <a:rPr lang="uk-UA" sz="1600" b="1" i="1" baseline="0" dirty="0" smtClean="0">
                          <a:solidFill>
                            <a:srgbClr val="0070C0"/>
                          </a:solidFill>
                        </a:rPr>
                        <a:t>ев</a:t>
                      </a:r>
                      <a:r>
                        <a:rPr lang="uk-UA" sz="1600" b="0" i="1" baseline="0" dirty="0" smtClean="0">
                          <a:solidFill>
                            <a:srgbClr val="0070C0"/>
                          </a:solidFill>
                        </a:rPr>
                        <a:t>фонія</a:t>
                      </a:r>
                      <a:endParaRPr lang="ru-RU" sz="1600" b="1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5005">
                <a:tc>
                  <a:txBody>
                    <a:bodyPr/>
                    <a:lstStyle/>
                    <a:p>
                      <a:pPr algn="ctr"/>
                      <a:endParaRPr lang="uk-UA" dirty="0" smtClean="0"/>
                    </a:p>
                    <a:p>
                      <a:pPr algn="ctr"/>
                      <a:endParaRPr lang="uk-UA" dirty="0" smtClean="0"/>
                    </a:p>
                    <a:p>
                      <a:pPr algn="ctr"/>
                      <a:r>
                        <a:rPr lang="uk-UA" dirty="0" smtClean="0"/>
                        <a:t>Латинські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>ц</a:t>
                      </a:r>
                      <a:r>
                        <a:rPr lang="uk-UA" sz="1500" b="1" dirty="0" smtClean="0">
                          <a:solidFill>
                            <a:srgbClr val="0070C0"/>
                          </a:solidFill>
                        </a:rPr>
                        <a:t>(е)</a:t>
                      </a:r>
                      <a:br>
                        <a:rPr lang="uk-UA" sz="1500" b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500" b="1" i="1" dirty="0" smtClean="0">
                          <a:solidFill>
                            <a:srgbClr val="0070C0"/>
                          </a:solidFill>
                        </a:rPr>
                        <a:t>ц</a:t>
                      </a:r>
                      <a:r>
                        <a:rPr lang="uk-UA" sz="1500" b="0" i="1" dirty="0" smtClean="0">
                          <a:solidFill>
                            <a:srgbClr val="0070C0"/>
                          </a:solidFill>
                        </a:rPr>
                        <a:t>елюлоза,</a:t>
                      </a:r>
                      <a:r>
                        <a:rPr lang="uk-UA" sz="1500" b="0" i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ц</a:t>
                      </a:r>
                      <a:r>
                        <a:rPr lang="uk-UA" sz="1500" b="0" i="1" baseline="0" dirty="0" smtClean="0">
                          <a:solidFill>
                            <a:srgbClr val="0070C0"/>
                          </a:solidFill>
                        </a:rPr>
                        <a:t>ензура</a:t>
                      </a:r>
                    </a:p>
                    <a:p>
                      <a:pPr algn="ctr"/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ц(и)</a:t>
                      </a:r>
                    </a:p>
                    <a:p>
                      <a:pPr algn="ctr"/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ц</a:t>
                      </a:r>
                      <a:r>
                        <a:rPr lang="uk-UA" sz="1500" b="0" i="1" baseline="0" dirty="0" smtClean="0">
                          <a:solidFill>
                            <a:srgbClr val="0070C0"/>
                          </a:solidFill>
                        </a:rPr>
                        <a:t>итата, </a:t>
                      </a:r>
                      <a:r>
                        <a:rPr lang="uk-UA" sz="1500" b="1" i="1" baseline="0" dirty="0" smtClean="0">
                          <a:solidFill>
                            <a:srgbClr val="0070C0"/>
                          </a:solidFill>
                        </a:rPr>
                        <a:t>ц</a:t>
                      </a:r>
                      <a:r>
                        <a:rPr lang="uk-UA" sz="1500" b="0" i="1" baseline="0" dirty="0" smtClean="0">
                          <a:solidFill>
                            <a:srgbClr val="0070C0"/>
                          </a:solidFill>
                        </a:rPr>
                        <a:t>ивілізація</a:t>
                      </a:r>
                      <a:endParaRPr lang="ru-RU" sz="15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i="1" dirty="0" err="1" smtClean="0">
                          <a:solidFill>
                            <a:srgbClr val="0070C0"/>
                          </a:solidFill>
                        </a:rPr>
                        <a:t>-альн-</a:t>
                      </a:r>
                      <a:r>
                        <a:rPr lang="uk-UA" sz="1200" b="1" i="1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uk-UA" sz="1200" b="1" i="1" dirty="0" err="1" smtClean="0">
                          <a:solidFill>
                            <a:srgbClr val="0070C0"/>
                          </a:solidFill>
                        </a:rPr>
                        <a:t>-фт</a:t>
                      </a:r>
                      <a:r>
                        <a:rPr lang="uk-UA" sz="1200" b="1" i="1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uk-UA" sz="1200" b="1" i="1" dirty="0" err="1" smtClean="0">
                          <a:solidFill>
                            <a:srgbClr val="0070C0"/>
                          </a:solidFill>
                        </a:rPr>
                        <a:t>-аці</a:t>
                      </a:r>
                      <a:r>
                        <a:rPr lang="uk-UA" sz="1200" b="1" i="1" dirty="0" smtClean="0">
                          <a:solidFill>
                            <a:srgbClr val="0070C0"/>
                          </a:solidFill>
                        </a:rPr>
                        <a:t>(я)</a:t>
                      </a:r>
                      <a:br>
                        <a:rPr lang="uk-UA" sz="1200" b="1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200" b="0" i="1" dirty="0" smtClean="0">
                          <a:solidFill>
                            <a:srgbClr val="0070C0"/>
                          </a:solidFill>
                        </a:rPr>
                        <a:t>глоб</a:t>
                      </a:r>
                      <a:r>
                        <a:rPr lang="uk-UA" sz="1200" b="1" i="1" dirty="0" smtClean="0">
                          <a:solidFill>
                            <a:srgbClr val="0070C0"/>
                          </a:solidFill>
                        </a:rPr>
                        <a:t>альн</a:t>
                      </a:r>
                      <a:r>
                        <a:rPr lang="uk-UA" sz="1200" b="0" i="1" dirty="0" smtClean="0">
                          <a:solidFill>
                            <a:srgbClr val="0070C0"/>
                          </a:solidFill>
                        </a:rPr>
                        <a:t>ий, демокр</a:t>
                      </a:r>
                      <a:r>
                        <a:rPr lang="uk-UA" sz="1200" b="1" i="1" dirty="0" smtClean="0">
                          <a:solidFill>
                            <a:srgbClr val="0070C0"/>
                          </a:solidFill>
                        </a:rPr>
                        <a:t>ат</a:t>
                      </a:r>
                      <a:r>
                        <a:rPr lang="uk-UA" sz="1200" b="0" i="1" dirty="0" smtClean="0">
                          <a:solidFill>
                            <a:srgbClr val="0070C0"/>
                          </a:solidFill>
                        </a:rPr>
                        <a:t>, аплік</a:t>
                      </a:r>
                      <a:r>
                        <a:rPr lang="uk-UA" sz="1200" b="1" i="1" dirty="0" smtClean="0">
                          <a:solidFill>
                            <a:srgbClr val="0070C0"/>
                          </a:solidFill>
                        </a:rPr>
                        <a:t>ація</a:t>
                      </a:r>
                    </a:p>
                    <a:p>
                      <a:pPr algn="ctr"/>
                      <a:r>
                        <a:rPr lang="uk-UA" sz="1200" b="1" i="1" dirty="0" err="1" smtClean="0">
                          <a:solidFill>
                            <a:srgbClr val="0070C0"/>
                          </a:solidFill>
                        </a:rPr>
                        <a:t>-ент</a:t>
                      </a:r>
                      <a:r>
                        <a:rPr lang="uk-UA" sz="1200" b="1" i="1" dirty="0" smtClean="0">
                          <a:solidFill>
                            <a:srgbClr val="0070C0"/>
                          </a:solidFill>
                        </a:rPr>
                        <a:t>,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uk-UA" sz="1200" b="1" i="1" baseline="0" dirty="0" err="1" smtClean="0">
                          <a:solidFill>
                            <a:srgbClr val="0070C0"/>
                          </a:solidFill>
                        </a:rPr>
                        <a:t>-ій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uk-UA" sz="1200" b="1" i="1" baseline="0" dirty="0" err="1" smtClean="0">
                          <a:solidFill>
                            <a:srgbClr val="0070C0"/>
                          </a:solidFill>
                        </a:rPr>
                        <a:t>-тор</a:t>
                      </a:r>
                      <a:endParaRPr lang="uk-UA" sz="1200" b="1" i="1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  <a:t>студ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ент, </a:t>
                      </a:r>
                      <a: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  <a:t>лектор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ій</a:t>
                      </a:r>
                      <a: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  <a:t>, дик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тор</a:t>
                      </a:r>
                      <a: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200" b="1" i="1" baseline="0" dirty="0" err="1" smtClean="0">
                          <a:solidFill>
                            <a:srgbClr val="0070C0"/>
                          </a:solidFill>
                        </a:rPr>
                        <a:t>-тура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uk-UA" sz="1200" b="1" i="1" baseline="0" dirty="0" err="1" smtClean="0">
                          <a:solidFill>
                            <a:srgbClr val="0070C0"/>
                          </a:solidFill>
                        </a:rPr>
                        <a:t>-ум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uk-UA" sz="1200" b="1" i="1" baseline="0" dirty="0" err="1" smtClean="0">
                          <a:solidFill>
                            <a:srgbClr val="0070C0"/>
                          </a:solidFill>
                        </a:rPr>
                        <a:t>-ус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  <a:t>літера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тура</a:t>
                      </a:r>
                      <a: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  <a:t>, плен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ум</a:t>
                      </a:r>
                      <a:r>
                        <a:rPr lang="uk-UA" sz="1200" b="0" i="1" baseline="0" dirty="0" smtClean="0">
                          <a:solidFill>
                            <a:srgbClr val="0070C0"/>
                          </a:solidFill>
                        </a:rPr>
                        <a:t>, раді</a:t>
                      </a:r>
                      <a:r>
                        <a:rPr lang="uk-UA" sz="1200" b="1" i="1" baseline="0" dirty="0" smtClean="0">
                          <a:solidFill>
                            <a:srgbClr val="0070C0"/>
                          </a:solidFill>
                        </a:rPr>
                        <a:t>ус</a:t>
                      </a:r>
                      <a:endParaRPr lang="ru-RU" sz="1200" b="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i="1" dirty="0" err="1" smtClean="0">
                          <a:solidFill>
                            <a:srgbClr val="0070C0"/>
                          </a:solidFill>
                        </a:rPr>
                        <a:t>де-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uk-UA" sz="1600" b="1" i="1" dirty="0" err="1" smtClean="0">
                          <a:solidFill>
                            <a:srgbClr val="0070C0"/>
                          </a:solidFill>
                        </a:rPr>
                        <a:t>екс-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uk-UA" sz="1600" b="1" i="1" dirty="0" err="1" smtClean="0">
                          <a:solidFill>
                            <a:srgbClr val="0070C0"/>
                          </a:solidFill>
                        </a:rPr>
                        <a:t>ім-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uk-UA" sz="1600" b="1" i="1" dirty="0" err="1" smtClean="0">
                          <a:solidFill>
                            <a:srgbClr val="0070C0"/>
                          </a:solidFill>
                        </a:rPr>
                        <a:t>ін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де</a:t>
                      </a: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>дукція, 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екс</a:t>
                      </a: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>терн, 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ім</a:t>
                      </a: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>понувати, 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ін</a:t>
                      </a: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>версія</a:t>
                      </a: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ru-RU" sz="1600" b="1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ru-RU" sz="1600" b="1" i="1" dirty="0" err="1" smtClean="0">
                          <a:solidFill>
                            <a:srgbClr val="0070C0"/>
                          </a:solidFill>
                        </a:rPr>
                        <a:t>інтер</a:t>
                      </a:r>
                      <a:r>
                        <a:rPr lang="ru-RU" sz="1600" b="1" i="1" dirty="0" smtClean="0">
                          <a:solidFill>
                            <a:srgbClr val="0070C0"/>
                          </a:solidFill>
                        </a:rPr>
                        <a:t>-,</a:t>
                      </a:r>
                      <a:r>
                        <a:rPr lang="ru-RU" sz="1600" b="1" i="1" baseline="0" dirty="0" smtClean="0">
                          <a:solidFill>
                            <a:srgbClr val="0070C0"/>
                          </a:solidFill>
                        </a:rPr>
                        <a:t> ре-, ультра-</a:t>
                      </a:r>
                      <a:br>
                        <a:rPr lang="ru-RU" sz="1600" b="1" i="1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ru-RU" sz="1600" b="1" i="1" baseline="0" dirty="0" err="1" smtClean="0">
                          <a:solidFill>
                            <a:srgbClr val="0070C0"/>
                          </a:solidFill>
                        </a:rPr>
                        <a:t>інтер</a:t>
                      </a:r>
                      <a:r>
                        <a:rPr lang="ru-RU" sz="1600" b="0" i="1" baseline="0" dirty="0" err="1" smtClean="0">
                          <a:solidFill>
                            <a:srgbClr val="0070C0"/>
                          </a:solidFill>
                        </a:rPr>
                        <a:t>вал</a:t>
                      </a:r>
                      <a:r>
                        <a:rPr lang="ru-RU" sz="1600" b="0" i="1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ru-RU" sz="1600" b="1" i="1" baseline="0" dirty="0" err="1" smtClean="0">
                          <a:solidFill>
                            <a:srgbClr val="0070C0"/>
                          </a:solidFill>
                        </a:rPr>
                        <a:t>ре</a:t>
                      </a:r>
                      <a:r>
                        <a:rPr lang="ru-RU" sz="1600" b="0" i="1" baseline="0" dirty="0" err="1" smtClean="0">
                          <a:solidFill>
                            <a:srgbClr val="0070C0"/>
                          </a:solidFill>
                        </a:rPr>
                        <a:t>акція</a:t>
                      </a:r>
                      <a:r>
                        <a:rPr lang="ru-RU" sz="1600" b="0" i="1" baseline="0" dirty="0" smtClean="0">
                          <a:solidFill>
                            <a:srgbClr val="0070C0"/>
                          </a:solidFill>
                        </a:rPr>
                        <a:t>, </a:t>
                      </a:r>
                      <a:r>
                        <a:rPr lang="ru-RU" sz="1600" b="1" i="1" baseline="0" dirty="0" err="1" smtClean="0">
                          <a:solidFill>
                            <a:srgbClr val="0070C0"/>
                          </a:solidFill>
                        </a:rPr>
                        <a:t>ультра</a:t>
                      </a:r>
                      <a:r>
                        <a:rPr lang="ru-RU" sz="1600" b="0" i="1" baseline="0" dirty="0" err="1" smtClean="0">
                          <a:solidFill>
                            <a:srgbClr val="0070C0"/>
                          </a:solidFill>
                        </a:rPr>
                        <a:t>фіолетовий</a:t>
                      </a:r>
                      <a:endParaRPr lang="uk-UA" sz="1600" b="1" i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39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7665"/>
            <a:ext cx="4588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+mj-lt"/>
              </a:rPr>
              <a:t>Нові та новітні запозичення </a:t>
            </a:r>
            <a:endParaRPr lang="ru-RU" sz="2800" b="1" dirty="0"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730379"/>
              </p:ext>
            </p:extLst>
          </p:nvPr>
        </p:nvGraphicFramePr>
        <p:xfrm>
          <a:off x="107503" y="980728"/>
          <a:ext cx="8928994" cy="4866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5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8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8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81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81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6384"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/>
                        <a:t>Галіцизми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/>
                        <a:t>Англізми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Полонізми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/>
                        <a:t>Богемізми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Мадяризми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Росіянізми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4056">
                <a:tc>
                  <a:txBody>
                    <a:bodyPr/>
                    <a:lstStyle/>
                    <a:p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десант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фронт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бюлетень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дебати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парламент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анонс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балет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ескіз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натюрморт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капюшон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бульвар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паркет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антрекот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бульйон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пюре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endParaRPr lang="ru-RU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джем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кекс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пудинг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торт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піжама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піджак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мічман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докер</a:t>
                      </a:r>
                      <a:endParaRPr kumimoji="0" lang="ru-RU" sz="1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менеджер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катер</a:t>
                      </a: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танк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маркетинг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волейбол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джаз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комбайн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endParaRPr lang="ru-RU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герб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ратуша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місто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майдан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підлога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хвороба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цимбали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скарб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ліжко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полковник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скарга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шикувати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петрушка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повидло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відсоток</a:t>
                      </a:r>
                      <a:endParaRPr lang="ru-RU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влада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гасло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замок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речник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часопис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endParaRPr lang="ru-RU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чардаш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гуляш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паприка</a:t>
                      </a:r>
                      <a:endParaRPr lang="ru-RU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самовар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сарафан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указ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посланець</a:t>
                      </a:r>
                      <a:endParaRPr lang="ru-RU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92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-719"/>
            <a:ext cx="52200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200" b="1" dirty="0" smtClean="0"/>
              <a:t>Види лексичних запозичень</a:t>
            </a:r>
            <a:endParaRPr lang="ru-RU" sz="3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446434"/>
              </p:ext>
            </p:extLst>
          </p:nvPr>
        </p:nvGraphicFramePr>
        <p:xfrm>
          <a:off x="179512" y="908720"/>
          <a:ext cx="8784975" cy="48508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8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 gridSpan="3"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Слова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312">
                <a:tc>
                  <a:txBody>
                    <a:bodyPr/>
                    <a:lstStyle/>
                    <a:p>
                      <a:pPr algn="ctr"/>
                      <a:r>
                        <a:rPr lang="uk-UA" b="1" dirty="0" err="1" smtClean="0">
                          <a:solidFill>
                            <a:srgbClr val="0070C0"/>
                          </a:solidFill>
                        </a:rPr>
                        <a:t>Інтернаціоналізми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7030A0"/>
                          </a:solidFill>
                        </a:rPr>
                        <a:t>Екзотизми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FF0000"/>
                          </a:solidFill>
                        </a:rPr>
                        <a:t>Варваризми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9338">
                <a:tc>
                  <a:txBody>
                    <a:bodyPr/>
                    <a:lstStyle/>
                    <a:p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імпічмент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дискусія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симпозіум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трамвай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імідж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партер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продюсер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студент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адмірал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стадіон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футбол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готель</a:t>
                      </a:r>
                      <a:br>
                        <a:rPr lang="uk-UA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0070C0"/>
                          </a:solidFill>
                        </a:rPr>
                        <a:t>курорт</a:t>
                      </a:r>
                      <a:endParaRPr lang="ru-RU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>
                          <a:solidFill>
                            <a:srgbClr val="7030A0"/>
                          </a:solidFill>
                        </a:rPr>
                        <a:t>сейм</a:t>
                      </a:r>
                      <a:br>
                        <a:rPr lang="uk-UA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7030A0"/>
                          </a:solidFill>
                        </a:rPr>
                        <a:t>костел</a:t>
                      </a:r>
                      <a:br>
                        <a:rPr lang="uk-UA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7030A0"/>
                          </a:solidFill>
                        </a:rPr>
                        <a:t>мечеть</a:t>
                      </a:r>
                      <a:br>
                        <a:rPr lang="uk-UA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7030A0"/>
                          </a:solidFill>
                        </a:rPr>
                        <a:t>брокер</a:t>
                      </a:r>
                      <a:br>
                        <a:rPr lang="uk-UA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7030A0"/>
                          </a:solidFill>
                        </a:rPr>
                        <a:t>дилер</a:t>
                      </a:r>
                      <a:br>
                        <a:rPr lang="uk-UA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i="1" dirty="0" err="1" smtClean="0">
                          <a:solidFill>
                            <a:srgbClr val="7030A0"/>
                          </a:solidFill>
                        </a:rPr>
                        <a:t>коп</a:t>
                      </a:r>
                      <a:r>
                        <a:rPr lang="uk-UA" i="1" dirty="0" smtClean="0">
                          <a:solidFill>
                            <a:srgbClr val="7030A0"/>
                          </a:solidFill>
                        </a:rPr>
                        <a:t/>
                      </a:r>
                      <a:br>
                        <a:rPr lang="uk-UA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i="1" dirty="0" err="1" smtClean="0">
                          <a:solidFill>
                            <a:srgbClr val="7030A0"/>
                          </a:solidFill>
                        </a:rPr>
                        <a:t>рейнджер</a:t>
                      </a:r>
                      <a:r>
                        <a:rPr lang="uk-UA" i="1" dirty="0" smtClean="0">
                          <a:solidFill>
                            <a:srgbClr val="7030A0"/>
                          </a:solidFill>
                        </a:rPr>
                        <a:t/>
                      </a:r>
                      <a:br>
                        <a:rPr lang="uk-UA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7030A0"/>
                          </a:solidFill>
                        </a:rPr>
                        <a:t>полісмен</a:t>
                      </a:r>
                      <a:br>
                        <a:rPr lang="uk-UA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7030A0"/>
                          </a:solidFill>
                        </a:rPr>
                        <a:t>леді</a:t>
                      </a:r>
                      <a:br>
                        <a:rPr lang="uk-UA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7030A0"/>
                          </a:solidFill>
                        </a:rPr>
                        <a:t>містер</a:t>
                      </a:r>
                      <a:br>
                        <a:rPr lang="uk-UA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7030A0"/>
                          </a:solidFill>
                        </a:rPr>
                        <a:t>мер</a:t>
                      </a:r>
                      <a:br>
                        <a:rPr lang="uk-UA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7030A0"/>
                          </a:solidFill>
                        </a:rPr>
                        <a:t>спікер</a:t>
                      </a:r>
                      <a:br>
                        <a:rPr lang="uk-UA" i="1" dirty="0" smtClean="0">
                          <a:solidFill>
                            <a:srgbClr val="7030A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7030A0"/>
                          </a:solidFill>
                        </a:rPr>
                        <a:t>тореадор</a:t>
                      </a:r>
                      <a:br>
                        <a:rPr lang="uk-UA" i="1" dirty="0" smtClean="0">
                          <a:solidFill>
                            <a:srgbClr val="7030A0"/>
                          </a:solidFill>
                        </a:rPr>
                      </a:br>
                      <a:endParaRPr lang="ru-RU" i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тет-а-тет</a:t>
                      </a:r>
                      <a:br>
                        <a:rPr lang="uk-UA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i="1" dirty="0" err="1" smtClean="0">
                          <a:solidFill>
                            <a:srgbClr val="FF0000"/>
                          </a:solidFill>
                        </a:rPr>
                        <a:t>терра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uk-UA" i="1" dirty="0" err="1" smtClean="0">
                          <a:solidFill>
                            <a:srgbClr val="FF0000"/>
                          </a:solidFill>
                        </a:rPr>
                        <a:t>інкогніта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от </a:t>
                      </a:r>
                      <a:r>
                        <a:rPr lang="uk-UA" i="1" dirty="0" err="1" smtClean="0">
                          <a:solidFill>
                            <a:srgbClr val="FF0000"/>
                          </a:solidFill>
                        </a:rPr>
                        <a:t>кутюр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i="1" dirty="0" err="1" smtClean="0">
                          <a:solidFill>
                            <a:srgbClr val="FF0000"/>
                          </a:solidFill>
                        </a:rPr>
                        <a:t>о’кей</a:t>
                      </a: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uk-UA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мас медіа</a:t>
                      </a:r>
                      <a:br>
                        <a:rPr lang="uk-UA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блондинка</a:t>
                      </a:r>
                      <a:br>
                        <a:rPr lang="uk-UA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uk-UA" i="1" dirty="0" smtClean="0">
                          <a:solidFill>
                            <a:srgbClr val="FF0000"/>
                          </a:solidFill>
                        </a:rPr>
                        <a:t>презент</a:t>
                      </a:r>
                      <a:br>
                        <a:rPr lang="uk-UA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alma mater</a:t>
                      </a:r>
                      <a:br>
                        <a:rPr lang="en-US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i="1" dirty="0" smtClean="0">
                          <a:solidFill>
                            <a:srgbClr val="FF0000"/>
                          </a:solidFill>
                        </a:rPr>
                        <a:t>homo sapiens</a:t>
                      </a:r>
                      <a:br>
                        <a:rPr lang="en-US" i="1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i="1" dirty="0" err="1" smtClean="0">
                          <a:solidFill>
                            <a:srgbClr val="FF0000"/>
                          </a:solidFill>
                        </a:rPr>
                        <a:t>idee</a:t>
                      </a: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 fixe</a:t>
                      </a:r>
                      <a:b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merci</a:t>
                      </a:r>
                      <a:b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happy end</a:t>
                      </a:r>
                      <a:b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i="1" baseline="0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ru-RU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55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116632"/>
            <a:ext cx="3671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latin typeface="+mj-lt"/>
              </a:rPr>
              <a:t>Інші види запозичень </a:t>
            </a:r>
            <a:endParaRPr lang="ru-RU" sz="2800" b="1" dirty="0"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266935"/>
              </p:ext>
            </p:extLst>
          </p:nvPr>
        </p:nvGraphicFramePr>
        <p:xfrm>
          <a:off x="107504" y="908720"/>
          <a:ext cx="8928992" cy="48569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 gridSpan="2"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Лексичні кальки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 smtClean="0"/>
                        <a:t>Напівкальки</a:t>
                      </a:r>
                      <a:endParaRPr lang="ru-RU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i="0" dirty="0" smtClean="0"/>
                        <a:t>Морфеми</a:t>
                      </a:r>
                      <a:endParaRPr lang="ru-RU" b="1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Структурні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Семантичні</a:t>
                      </a:r>
                      <a:endParaRPr lang="ru-RU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uk-UA" sz="1600" dirty="0" smtClean="0"/>
                    </a:p>
                    <a:p>
                      <a:pPr algn="ctr"/>
                      <a:endParaRPr lang="uk-UA" sz="1600" dirty="0" smtClean="0"/>
                    </a:p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телебачення</a:t>
                      </a:r>
                      <a:br>
                        <a:rPr lang="uk-UA" sz="160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0" dirty="0" smtClean="0"/>
                        <a:t>гр. </a:t>
                      </a:r>
                      <a:r>
                        <a:rPr lang="uk-UA" sz="1600" i="1" dirty="0" err="1" smtClean="0">
                          <a:solidFill>
                            <a:srgbClr val="0070C0"/>
                          </a:solidFill>
                        </a:rPr>
                        <a:t>теле</a:t>
                      </a:r>
                      <a:r>
                        <a:rPr lang="uk-UA" sz="1600" i="0" dirty="0" smtClean="0"/>
                        <a:t/>
                      </a:r>
                      <a:br>
                        <a:rPr lang="uk-UA" sz="1600" i="0" dirty="0" smtClean="0"/>
                      </a:br>
                      <a:r>
                        <a:rPr lang="uk-UA" sz="1600" i="0" dirty="0" smtClean="0"/>
                        <a:t>лат.</a:t>
                      </a:r>
                      <a:r>
                        <a:rPr lang="uk-UA" sz="1600" i="0" baseline="0" dirty="0" smtClean="0"/>
                        <a:t> </a:t>
                      </a:r>
                      <a:r>
                        <a:rPr lang="en-US" sz="1600" i="1" baseline="0" dirty="0" err="1" smtClean="0">
                          <a:solidFill>
                            <a:srgbClr val="0070C0"/>
                          </a:solidFill>
                        </a:rPr>
                        <a:t>visio</a:t>
                      </a:r>
                      <a:endParaRPr lang="en-US" sz="1600" i="1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endParaRPr lang="en-US" sz="1600" i="1" dirty="0" smtClean="0"/>
                    </a:p>
                    <a:p>
                      <a:pPr algn="ctr"/>
                      <a:r>
                        <a:rPr lang="uk-UA" sz="1600" i="1" dirty="0" err="1" smtClean="0">
                          <a:solidFill>
                            <a:srgbClr val="0070C0"/>
                          </a:solidFill>
                        </a:rPr>
                        <a:t>мініспідниця</a:t>
                      </a: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0" dirty="0" smtClean="0"/>
                        <a:t>англ</a:t>
                      </a:r>
                      <a:r>
                        <a:rPr lang="uk-UA" sz="1600" i="1" dirty="0" smtClean="0"/>
                        <a:t>.</a:t>
                      </a:r>
                      <a:r>
                        <a:rPr lang="uk-UA" sz="1600" i="1" baseline="0" dirty="0" smtClean="0"/>
                        <a:t> </a:t>
                      </a:r>
                      <a:r>
                        <a:rPr lang="en-US" sz="1600" i="1" baseline="0" dirty="0" smtClean="0">
                          <a:solidFill>
                            <a:srgbClr val="0070C0"/>
                          </a:solidFill>
                        </a:rPr>
                        <a:t>miniskirt</a:t>
                      </a:r>
                      <a:endParaRPr lang="ru-RU" sz="1600" i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uk-UA" sz="1600" b="1" i="1" dirty="0" smtClean="0"/>
                    </a:p>
                    <a:p>
                      <a:endParaRPr lang="uk-UA" sz="1600" b="1" i="1" dirty="0" smtClean="0"/>
                    </a:p>
                    <a:p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емоціо</a:t>
                      </a: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>нальний</a:t>
                      </a:r>
                      <a:r>
                        <a:rPr lang="uk-UA" sz="1600" b="0" i="1" dirty="0" smtClean="0"/>
                        <a:t/>
                      </a:r>
                      <a:br>
                        <a:rPr lang="uk-UA" sz="1600" b="0" i="1" dirty="0" smtClean="0"/>
                      </a:br>
                      <a:r>
                        <a:rPr lang="uk-UA" sz="1600" b="1" i="1" dirty="0" err="1" smtClean="0">
                          <a:solidFill>
                            <a:srgbClr val="0070C0"/>
                          </a:solidFill>
                        </a:rPr>
                        <a:t>лінгвальн</a:t>
                      </a:r>
                      <a:r>
                        <a:rPr lang="uk-UA" sz="1600" b="0" i="1" dirty="0" err="1" smtClean="0">
                          <a:solidFill>
                            <a:srgbClr val="0070C0"/>
                          </a:solidFill>
                        </a:rPr>
                        <a:t>ий</a:t>
                      </a:r>
                      <a:r>
                        <a:rPr lang="uk-UA" sz="1600" b="0" i="1" dirty="0" smtClean="0"/>
                        <a:t/>
                      </a:r>
                      <a:br>
                        <a:rPr lang="uk-UA" sz="1600" b="0" i="1" dirty="0" smtClean="0"/>
                      </a:br>
                      <a:r>
                        <a:rPr lang="uk-UA" sz="1600" b="0" i="1" dirty="0" smtClean="0"/>
                        <a:t/>
                      </a:r>
                      <a:br>
                        <a:rPr lang="uk-UA" sz="1600" b="0" i="1" dirty="0" smtClean="0"/>
                      </a:b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анти</a:t>
                      </a: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>народний</a:t>
                      </a:r>
                      <a:b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1" i="1" dirty="0" err="1" smtClean="0">
                          <a:solidFill>
                            <a:srgbClr val="0070C0"/>
                          </a:solidFill>
                        </a:rPr>
                        <a:t>архі</a:t>
                      </a:r>
                      <a:r>
                        <a:rPr lang="uk-UA" sz="1600" b="0" i="1" dirty="0" err="1" smtClean="0">
                          <a:solidFill>
                            <a:srgbClr val="0070C0"/>
                          </a:solidFill>
                        </a:rPr>
                        <a:t>мудрий</a:t>
                      </a: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0" i="1" dirty="0" err="1" smtClean="0">
                          <a:solidFill>
                            <a:srgbClr val="0070C0"/>
                          </a:solidFill>
                        </a:rPr>
                        <a:t>функцій</a:t>
                      </a:r>
                      <a:r>
                        <a:rPr lang="uk-UA" sz="1600" b="1" i="1" dirty="0" err="1" smtClean="0">
                          <a:solidFill>
                            <a:srgbClr val="0070C0"/>
                          </a:solidFill>
                        </a:rPr>
                        <a:t>н</a:t>
                      </a:r>
                      <a:r>
                        <a:rPr lang="uk-UA" sz="1600" b="0" i="1" dirty="0" err="1" smtClean="0">
                          <a:solidFill>
                            <a:srgbClr val="0070C0"/>
                          </a:solidFill>
                        </a:rPr>
                        <a:t>ий</a:t>
                      </a: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0" i="1" dirty="0" err="1" smtClean="0">
                          <a:solidFill>
                            <a:srgbClr val="0070C0"/>
                          </a:solidFill>
                        </a:rPr>
                        <a:t>радян</a:t>
                      </a:r>
                      <a:r>
                        <a:rPr lang="uk-UA" sz="1600" b="1" i="1" dirty="0" err="1" smtClean="0">
                          <a:solidFill>
                            <a:srgbClr val="0070C0"/>
                          </a:solidFill>
                        </a:rPr>
                        <a:t>ізм</a:t>
                      </a:r>
                      <a:r>
                        <a:rPr lang="uk-UA" sz="1600" b="0" i="1" dirty="0" err="1" smtClean="0">
                          <a:solidFill>
                            <a:srgbClr val="0070C0"/>
                          </a:solidFill>
                        </a:rPr>
                        <a:t>и</a:t>
                      </a: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>очіль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ник</a:t>
                      </a:r>
                      <a:b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>телевізій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ник</a:t>
                      </a: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0" i="1" dirty="0" err="1" smtClean="0">
                          <a:solidFill>
                            <a:srgbClr val="0070C0"/>
                          </a:solidFill>
                        </a:rPr>
                        <a:t>мітинг</a:t>
                      </a:r>
                      <a:r>
                        <a:rPr lang="uk-UA" sz="1600" b="1" i="1" dirty="0" err="1" smtClean="0">
                          <a:solidFill>
                            <a:srgbClr val="0070C0"/>
                          </a:solidFill>
                        </a:rPr>
                        <a:t>ар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b="0" i="1" dirty="0" smtClean="0">
                          <a:solidFill>
                            <a:srgbClr val="0070C0"/>
                          </a:solidFill>
                        </a:rPr>
                        <a:t>підпис</a:t>
                      </a:r>
                      <a:r>
                        <a:rPr lang="uk-UA" sz="1600" b="1" i="1" dirty="0" smtClean="0">
                          <a:solidFill>
                            <a:srgbClr val="0070C0"/>
                          </a:solidFill>
                        </a:rPr>
                        <a:t>ант</a:t>
                      </a:r>
                      <a:endParaRPr lang="en-US" sz="1600" b="1" i="1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6371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гр. 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polisemia</a:t>
                      </a:r>
                      <a:r>
                        <a:rPr lang="en-US" sz="1600" i="1" dirty="0" smtClean="0"/>
                        <a:t/>
                      </a:r>
                      <a:br>
                        <a:rPr lang="en-US" sz="1600" i="1" dirty="0" smtClean="0"/>
                      </a:br>
                      <a:r>
                        <a:rPr lang="uk-UA" sz="1600" i="0" dirty="0" smtClean="0"/>
                        <a:t>укр.</a:t>
                      </a:r>
                      <a:r>
                        <a:rPr lang="uk-UA" sz="1600" i="0" baseline="0" dirty="0" smtClean="0"/>
                        <a:t> </a:t>
                      </a:r>
                      <a:r>
                        <a:rPr lang="uk-UA" sz="1600" i="1" baseline="0" dirty="0" smtClean="0">
                          <a:solidFill>
                            <a:srgbClr val="0070C0"/>
                          </a:solidFill>
                        </a:rPr>
                        <a:t>багатозначність</a:t>
                      </a:r>
                    </a:p>
                    <a:p>
                      <a:r>
                        <a:rPr lang="uk-UA" sz="1600" i="1" baseline="0" dirty="0" smtClean="0"/>
                        <a:t/>
                      </a:r>
                      <a:br>
                        <a:rPr lang="uk-UA" sz="1600" i="1" baseline="0" dirty="0" smtClean="0"/>
                      </a:br>
                      <a:r>
                        <a:rPr lang="uk-UA" sz="1600" i="0" baseline="0" dirty="0" smtClean="0"/>
                        <a:t>лат. </a:t>
                      </a:r>
                      <a:r>
                        <a:rPr lang="en-US" sz="1600" i="1" baseline="0" dirty="0" err="1" smtClean="0">
                          <a:solidFill>
                            <a:srgbClr val="0070C0"/>
                          </a:solidFill>
                        </a:rPr>
                        <a:t>misericordia</a:t>
                      </a:r>
                      <a:r>
                        <a:rPr lang="en-US" sz="1600" i="0" baseline="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en-US" sz="1600" i="0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0" baseline="0" dirty="0" smtClean="0"/>
                        <a:t>укр. </a:t>
                      </a:r>
                      <a:r>
                        <a:rPr lang="uk-UA" sz="1600" i="1" baseline="0" dirty="0" smtClean="0">
                          <a:solidFill>
                            <a:srgbClr val="0070C0"/>
                          </a:solidFill>
                        </a:rPr>
                        <a:t>милосердя</a:t>
                      </a:r>
                    </a:p>
                    <a:p>
                      <a:endParaRPr lang="uk-UA" sz="1600" i="1" baseline="0" dirty="0" smtClean="0"/>
                    </a:p>
                    <a:p>
                      <a:r>
                        <a:rPr lang="uk-UA" sz="1600" i="0" dirty="0" err="1" smtClean="0"/>
                        <a:t>фр</a:t>
                      </a:r>
                      <a:r>
                        <a:rPr lang="uk-UA" sz="1600" i="0" dirty="0" smtClean="0"/>
                        <a:t>. </a:t>
                      </a:r>
                      <a:r>
                        <a:rPr lang="en-US" sz="1600" i="1" dirty="0" smtClean="0">
                          <a:solidFill>
                            <a:srgbClr val="0070C0"/>
                          </a:solidFill>
                        </a:rPr>
                        <a:t>international</a:t>
                      </a:r>
                      <a:r>
                        <a:rPr lang="en-US" sz="1600" i="1" dirty="0" smtClean="0"/>
                        <a:t/>
                      </a:r>
                      <a:br>
                        <a:rPr lang="en-US" sz="1600" i="1" dirty="0" smtClean="0"/>
                      </a:br>
                      <a:r>
                        <a:rPr lang="uk-UA" sz="1600" i="0" dirty="0" smtClean="0"/>
                        <a:t>укр. </a:t>
                      </a: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міжнародний</a:t>
                      </a:r>
                    </a:p>
                    <a:p>
                      <a:r>
                        <a:rPr lang="uk-UA" sz="1600" i="0" dirty="0" smtClean="0"/>
                        <a:t/>
                      </a:r>
                      <a:br>
                        <a:rPr lang="uk-UA" sz="1600" i="0" dirty="0" smtClean="0"/>
                      </a:br>
                      <a:r>
                        <a:rPr lang="uk-UA" sz="1600" i="0" dirty="0" err="1" smtClean="0"/>
                        <a:t>плс</a:t>
                      </a:r>
                      <a:r>
                        <a:rPr lang="uk-UA" sz="1600" i="0" dirty="0" smtClean="0"/>
                        <a:t>. 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wiarogodne</a:t>
                      </a:r>
                      <a:r>
                        <a:rPr lang="en-US" sz="1600" i="1" dirty="0" smtClean="0"/>
                        <a:t/>
                      </a:r>
                      <a:br>
                        <a:rPr lang="en-US" sz="1600" i="1" dirty="0" smtClean="0"/>
                      </a:br>
                      <a:r>
                        <a:rPr lang="uk-UA" sz="1600" i="0" dirty="0" smtClean="0"/>
                        <a:t>укр.</a:t>
                      </a:r>
                      <a:r>
                        <a:rPr lang="uk-UA" sz="1600" i="0" baseline="0" dirty="0" smtClean="0"/>
                        <a:t> </a:t>
                      </a:r>
                      <a:r>
                        <a:rPr lang="uk-UA" sz="1600" i="1" baseline="0" dirty="0" smtClean="0">
                          <a:solidFill>
                            <a:srgbClr val="0070C0"/>
                          </a:solidFill>
                        </a:rPr>
                        <a:t>вірогідний</a:t>
                      </a:r>
                      <a:r>
                        <a:rPr lang="uk-UA" sz="1600" i="1" baseline="0" dirty="0" smtClean="0"/>
                        <a:t/>
                      </a:r>
                      <a:br>
                        <a:rPr lang="uk-UA" sz="1600" i="1" baseline="0" dirty="0" smtClean="0"/>
                      </a:br>
                      <a:r>
                        <a:rPr lang="en-US" sz="1600" i="0" dirty="0" smtClean="0"/>
                        <a:t/>
                      </a:r>
                      <a:br>
                        <a:rPr lang="en-US" sz="1600" i="0" dirty="0" smtClean="0"/>
                      </a:br>
                      <a:r>
                        <a:rPr lang="uk-UA" sz="1600" i="0" dirty="0" smtClean="0"/>
                        <a:t>рос.</a:t>
                      </a:r>
                      <a:r>
                        <a:rPr lang="uk-UA" sz="1600" i="1" dirty="0" smtClean="0"/>
                        <a:t> </a:t>
                      </a:r>
                      <a:r>
                        <a:rPr lang="uk-UA" sz="1600" i="1" dirty="0" err="1" smtClean="0">
                          <a:solidFill>
                            <a:srgbClr val="0070C0"/>
                          </a:solidFill>
                        </a:rPr>
                        <a:t>отличник</a:t>
                      </a:r>
                      <a:r>
                        <a:rPr lang="uk-UA" sz="1600" i="1" dirty="0" smtClean="0"/>
                        <a:t> </a:t>
                      </a:r>
                      <a:br>
                        <a:rPr lang="uk-UA" sz="1600" i="1" dirty="0" smtClean="0"/>
                      </a:br>
                      <a:r>
                        <a:rPr lang="uk-UA" sz="1600" i="0" dirty="0" smtClean="0"/>
                        <a:t>укр. </a:t>
                      </a: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відмінник</a:t>
                      </a:r>
                      <a:endParaRPr lang="ru-RU" sz="1600" i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1" dirty="0" smtClean="0"/>
                        <a:t>мережа </a:t>
                      </a:r>
                      <a:br>
                        <a:rPr lang="uk-UA" sz="1600" i="1" dirty="0" smtClean="0"/>
                      </a:br>
                      <a:r>
                        <a:rPr lang="uk-UA" sz="1600" i="0" dirty="0" smtClean="0"/>
                        <a:t>з рос. </a:t>
                      </a:r>
                      <a:r>
                        <a:rPr lang="uk-UA" sz="1600" i="1" dirty="0" err="1" smtClean="0">
                          <a:solidFill>
                            <a:srgbClr val="0070C0"/>
                          </a:solidFill>
                        </a:rPr>
                        <a:t>сеть</a:t>
                      </a:r>
                      <a:r>
                        <a:rPr lang="uk-UA" sz="1600" i="1" dirty="0" smtClean="0"/>
                        <a:t> </a:t>
                      </a:r>
                    </a:p>
                    <a:p>
                      <a:pPr algn="ctr"/>
                      <a:endParaRPr lang="uk-UA" sz="1600" i="1" dirty="0" smtClean="0"/>
                    </a:p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навантаження</a:t>
                      </a: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0" dirty="0" smtClean="0"/>
                        <a:t>з рос. </a:t>
                      </a:r>
                      <a:r>
                        <a:rPr lang="uk-UA" sz="1600" i="1" dirty="0" err="1" smtClean="0">
                          <a:solidFill>
                            <a:srgbClr val="0070C0"/>
                          </a:solidFill>
                        </a:rPr>
                        <a:t>нагрузка</a:t>
                      </a:r>
                      <a:endParaRPr lang="uk-UA" sz="1600" i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відпочивальник</a:t>
                      </a: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0" dirty="0" smtClean="0"/>
                        <a:t>з</a:t>
                      </a:r>
                      <a:r>
                        <a:rPr lang="uk-UA" sz="1600" i="0" baseline="0" dirty="0" smtClean="0"/>
                        <a:t> рос. </a:t>
                      </a:r>
                      <a:r>
                        <a:rPr lang="ru-RU" sz="1600" i="1" baseline="0" dirty="0" smtClean="0">
                          <a:solidFill>
                            <a:srgbClr val="0070C0"/>
                          </a:solidFill>
                        </a:rPr>
                        <a:t>отдыхающий</a:t>
                      </a:r>
                      <a:br>
                        <a:rPr lang="ru-RU" sz="1600" i="1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блискучий</a:t>
                      </a:r>
                      <a:r>
                        <a:rPr lang="uk-UA" sz="1600" i="1" dirty="0" smtClean="0"/>
                        <a:t> (успіх)</a:t>
                      </a:r>
                      <a:br>
                        <a:rPr lang="uk-UA" sz="1600" i="1" dirty="0" smtClean="0"/>
                      </a:br>
                      <a:r>
                        <a:rPr lang="uk-UA" sz="1600" i="0" dirty="0" smtClean="0"/>
                        <a:t>з </a:t>
                      </a:r>
                      <a:r>
                        <a:rPr lang="uk-UA" sz="1600" i="0" dirty="0" err="1" smtClean="0"/>
                        <a:t>фр</a:t>
                      </a:r>
                      <a:r>
                        <a:rPr lang="uk-UA" sz="1600" i="0" dirty="0" smtClean="0"/>
                        <a:t>. </a:t>
                      </a:r>
                      <a:r>
                        <a:rPr lang="en-US" sz="1600" i="1" dirty="0" err="1" smtClean="0">
                          <a:solidFill>
                            <a:srgbClr val="0070C0"/>
                          </a:solidFill>
                        </a:rPr>
                        <a:t>brillant</a:t>
                      </a:r>
                      <a:endParaRPr lang="en-US" sz="1600" i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endParaRPr lang="en-US" sz="1600" i="1" dirty="0" smtClean="0"/>
                    </a:p>
                    <a:p>
                      <a:pPr algn="ctr"/>
                      <a:r>
                        <a:rPr lang="uk-UA" sz="1600" i="1" dirty="0" smtClean="0">
                          <a:solidFill>
                            <a:srgbClr val="0070C0"/>
                          </a:solidFill>
                        </a:rPr>
                        <a:t>пісок</a:t>
                      </a: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uk-UA" sz="1600" i="0" dirty="0" smtClean="0"/>
                        <a:t>з лат. </a:t>
                      </a:r>
                      <a:r>
                        <a:rPr lang="en-US" sz="1600" i="0" dirty="0" smtClean="0">
                          <a:solidFill>
                            <a:srgbClr val="0070C0"/>
                          </a:solidFill>
                        </a:rPr>
                        <a:t>arena</a:t>
                      </a:r>
                      <a:r>
                        <a:rPr lang="uk-UA" sz="1600" i="1" dirty="0" smtClean="0"/>
                        <a:t/>
                      </a:r>
                      <a:br>
                        <a:rPr lang="uk-UA" sz="1600" i="1" dirty="0" smtClean="0"/>
                      </a:br>
                      <a:r>
                        <a:rPr lang="en-US" sz="1600" i="1" dirty="0" smtClean="0"/>
                        <a:t/>
                      </a:r>
                      <a:br>
                        <a:rPr lang="en-US" sz="1600" i="1" dirty="0" smtClean="0"/>
                      </a:br>
                      <a:endParaRPr lang="ru-RU" sz="1600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85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315</Words>
  <Application>Microsoft Office PowerPoint</Application>
  <PresentationFormat>Экран (4:3)</PresentationFormat>
  <Paragraphs>159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Диана</dc:creator>
  <cp:lastModifiedBy>Екатерина</cp:lastModifiedBy>
  <cp:revision>30</cp:revision>
  <dcterms:created xsi:type="dcterms:W3CDTF">2019-10-22T11:28:25Z</dcterms:created>
  <dcterms:modified xsi:type="dcterms:W3CDTF">2019-10-29T10:41:08Z</dcterms:modified>
</cp:coreProperties>
</file>