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624" y="188640"/>
            <a:ext cx="6696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Шляхи </a:t>
            </a:r>
            <a:r>
              <a:rPr lang="ru-RU" sz="2400" b="1" dirty="0" err="1" smtClean="0">
                <a:solidFill>
                  <a:srgbClr val="0070C0"/>
                </a:solidFill>
              </a:rPr>
              <a:t>оновлення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</a:rPr>
              <a:t>словникового</a:t>
            </a:r>
            <a:r>
              <a:rPr lang="ru-RU" sz="2400" b="1" dirty="0" smtClean="0">
                <a:solidFill>
                  <a:srgbClr val="0070C0"/>
                </a:solidFill>
              </a:rPr>
              <a:t> складу </a:t>
            </a:r>
            <a:r>
              <a:rPr lang="ru-RU" sz="2400" b="1" dirty="0" err="1" smtClean="0">
                <a:solidFill>
                  <a:srgbClr val="0070C0"/>
                </a:solidFill>
              </a:rPr>
              <a:t>української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</a:rPr>
              <a:t>літературної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</a:rPr>
              <a:t>мови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36537" y="1599479"/>
            <a:ext cx="3370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>
                <a:solidFill>
                  <a:srgbClr val="0070C0"/>
                </a:solidFill>
              </a:rPr>
              <a:t>Оновлення української лексики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2754001"/>
            <a:ext cx="2592288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Переміщення</a:t>
            </a:r>
            <a:r>
              <a:rPr lang="uk-UA" dirty="0" smtClean="0"/>
              <a:t> слів із активного фонду в пасивний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226261" y="2754001"/>
            <a:ext cx="3384376" cy="14773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uk-UA" b="1" dirty="0" smtClean="0"/>
              <a:t>Поповнення </a:t>
            </a:r>
            <a:r>
              <a:rPr lang="uk-UA" dirty="0" smtClean="0"/>
              <a:t>новими словами:</a:t>
            </a:r>
            <a:br>
              <a:rPr lang="uk-UA" dirty="0" smtClean="0"/>
            </a:br>
            <a:r>
              <a:rPr lang="uk-UA" dirty="0" smtClean="0"/>
              <a:t>1) творення неологізмів;</a:t>
            </a:r>
            <a:br>
              <a:rPr lang="uk-UA" dirty="0" smtClean="0"/>
            </a:br>
            <a:r>
              <a:rPr lang="uk-UA" dirty="0" smtClean="0"/>
              <a:t>2) запозичення слів і зворотів з інших мов;</a:t>
            </a:r>
            <a:br>
              <a:rPr lang="uk-UA" dirty="0" smtClean="0"/>
            </a:br>
            <a:r>
              <a:rPr lang="uk-UA" dirty="0" smtClean="0"/>
              <a:t>3) зміна семантики відомих слів.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03848" y="5013176"/>
            <a:ext cx="2022413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uk-UA" b="1" dirty="0" smtClean="0">
                <a:solidFill>
                  <a:srgbClr val="0070C0"/>
                </a:solidFill>
              </a:rPr>
              <a:t>Причини: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екстралінгвістичні;</a:t>
            </a:r>
            <a:br>
              <a:rPr lang="uk-UA" dirty="0" smtClean="0"/>
            </a:br>
            <a:r>
              <a:rPr lang="uk-UA" dirty="0" smtClean="0"/>
              <a:t>внутрішньомовні</a:t>
            </a:r>
            <a:endParaRPr lang="ru-RU" b="1" dirty="0"/>
          </a:p>
        </p:txBody>
      </p:sp>
      <p:cxnSp>
        <p:nvCxnSpPr>
          <p:cNvPr id="12" name="Прямая со стрелкой 11"/>
          <p:cNvCxnSpPr>
            <a:stCxn id="5" idx="2"/>
            <a:endCxn id="7" idx="0"/>
          </p:cNvCxnSpPr>
          <p:nvPr/>
        </p:nvCxnSpPr>
        <p:spPr>
          <a:xfrm flipH="1">
            <a:off x="1907704" y="1968811"/>
            <a:ext cx="2614135" cy="78519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5" idx="2"/>
            <a:endCxn id="9" idx="0"/>
          </p:cNvCxnSpPr>
          <p:nvPr/>
        </p:nvCxnSpPr>
        <p:spPr>
          <a:xfrm>
            <a:off x="4521839" y="1968811"/>
            <a:ext cx="2396610" cy="78519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10" idx="0"/>
            <a:endCxn id="7" idx="2"/>
          </p:cNvCxnSpPr>
          <p:nvPr/>
        </p:nvCxnSpPr>
        <p:spPr>
          <a:xfrm flipH="1" flipV="1">
            <a:off x="1907704" y="3677331"/>
            <a:ext cx="2307351" cy="1335845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9" idx="2"/>
          </p:cNvCxnSpPr>
          <p:nvPr/>
        </p:nvCxnSpPr>
        <p:spPr>
          <a:xfrm flipV="1">
            <a:off x="4215055" y="4231329"/>
            <a:ext cx="2703394" cy="781847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 rot="20621559">
            <a:off x="2743566" y="2031656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rgbClr val="0070C0"/>
                </a:solidFill>
              </a:rPr>
              <a:t>через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rot="1083566">
            <a:off x="5575395" y="2031654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rgbClr val="0070C0"/>
                </a:solidFill>
              </a:rPr>
              <a:t>через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8354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88640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70C0"/>
                </a:solidFill>
              </a:rPr>
              <a:t>Активна і пасивна лексика української мови</a:t>
            </a:r>
            <a:endParaRPr lang="ru-RU" sz="2400" b="1" dirty="0">
              <a:solidFill>
                <a:srgbClr val="0070C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968417"/>
              </p:ext>
            </p:extLst>
          </p:nvPr>
        </p:nvGraphicFramePr>
        <p:xfrm>
          <a:off x="215515" y="836712"/>
          <a:ext cx="8784977" cy="53655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16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1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040">
                <a:tc rowSpan="2"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solidFill>
                            <a:srgbClr val="0070C0"/>
                          </a:solidFill>
                        </a:rPr>
                        <a:t>Активна лексика</a:t>
                      </a:r>
                      <a:endParaRPr lang="ru-RU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Пасивна лексика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 v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400" b="1" dirty="0" smtClean="0">
                          <a:solidFill>
                            <a:srgbClr val="0070C0"/>
                          </a:solidFill>
                        </a:rPr>
                        <a:t>Застарілі</a:t>
                      </a:r>
                      <a:r>
                        <a:rPr lang="uk-UA" sz="1400" b="1" baseline="0" dirty="0" smtClean="0">
                          <a:solidFill>
                            <a:srgbClr val="0070C0"/>
                          </a:solidFill>
                        </a:rPr>
                        <a:t> слова</a:t>
                      </a:r>
                      <a:endParaRPr lang="ru-RU" sz="1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400" b="1" dirty="0" smtClean="0">
                          <a:solidFill>
                            <a:srgbClr val="0070C0"/>
                          </a:solidFill>
                        </a:rPr>
                        <a:t>Неологізми</a:t>
                      </a:r>
                      <a:endParaRPr lang="ru-RU" sz="1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8576">
                <a:tc rowSpan="2">
                  <a:txBody>
                    <a:bodyPr/>
                    <a:lstStyle/>
                    <a:p>
                      <a:pPr marL="342900" indent="-342900" algn="just">
                        <a:buAutoNum type="arabicPeriod"/>
                      </a:pPr>
                      <a:r>
                        <a:rPr lang="uk-UA" sz="1600" dirty="0" smtClean="0">
                          <a:solidFill>
                            <a:srgbClr val="0070C0"/>
                          </a:solidFill>
                        </a:rPr>
                        <a:t>Загальнонародні слова, вживані в усіх стилях писемного й усного різновидів української літературної мови, використовувані в усіх жанрах сучасної художньої літератури, в народній творчості: 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uk-UA" sz="1600" i="1" dirty="0" smtClean="0"/>
                        <a:t>жити, працювати, боротися, хліб, </a:t>
                      </a:r>
                      <a:br>
                        <a:rPr lang="uk-UA" sz="1600" i="1" dirty="0" smtClean="0"/>
                      </a:br>
                      <a:r>
                        <a:rPr lang="uk-UA" sz="1600" i="1" dirty="0" smtClean="0"/>
                        <a:t>сіль, вода, твердий, гарячий, холодний,</a:t>
                      </a:r>
                      <a:br>
                        <a:rPr lang="uk-UA" sz="1600" i="1" dirty="0" smtClean="0"/>
                      </a:br>
                      <a:r>
                        <a:rPr lang="uk-UA" sz="1600" i="1" dirty="0" smtClean="0"/>
                        <a:t>червоний, білий, зелений, радість,</a:t>
                      </a:r>
                      <a:br>
                        <a:rPr lang="uk-UA" sz="1600" i="1" dirty="0" smtClean="0"/>
                      </a:br>
                      <a:r>
                        <a:rPr lang="uk-UA" sz="1600" i="1" dirty="0" smtClean="0"/>
                        <a:t>гордість, щастя, рік, повільно,</a:t>
                      </a:r>
                      <a:br>
                        <a:rPr lang="uk-UA" sz="1600" i="1" dirty="0" smtClean="0"/>
                      </a:br>
                      <a:r>
                        <a:rPr lang="uk-UA" sz="1600" i="1" dirty="0" smtClean="0"/>
                        <a:t>добре, скрізь,</a:t>
                      </a:r>
                      <a:r>
                        <a:rPr lang="uk-UA" sz="1600" i="1" baseline="0" dirty="0" smtClean="0"/>
                        <a:t> завжди </a:t>
                      </a:r>
                      <a:r>
                        <a:rPr lang="uk-UA" sz="1600" i="0" baseline="0" dirty="0" smtClean="0">
                          <a:solidFill>
                            <a:srgbClr val="0070C0"/>
                          </a:solidFill>
                        </a:rPr>
                        <a:t>та ін.</a:t>
                      </a:r>
                    </a:p>
                    <a:p>
                      <a:pPr marL="0" indent="0" algn="ctr">
                        <a:buNone/>
                      </a:pPr>
                      <a:endParaRPr lang="uk-UA" sz="1600" i="1" baseline="0" dirty="0" smtClean="0"/>
                    </a:p>
                    <a:p>
                      <a:pPr marL="342900" indent="-342900" algn="just">
                        <a:buFont typeface="+mj-lt"/>
                        <a:buAutoNum type="arabicPeriod" startAt="2"/>
                      </a:pPr>
                      <a:r>
                        <a:rPr lang="uk-UA" sz="1600" i="0" baseline="0" dirty="0" smtClean="0">
                          <a:solidFill>
                            <a:srgbClr val="0070C0"/>
                          </a:solidFill>
                        </a:rPr>
                        <a:t>Широковживані в різних галузях науки і мистецтва, техніки і виробництва терміни і номенклатурні слова:</a:t>
                      </a:r>
                    </a:p>
                    <a:p>
                      <a:pPr marL="0" indent="0" algn="ctr">
                        <a:buFont typeface="+mj-lt"/>
                        <a:buNone/>
                      </a:pPr>
                      <a:r>
                        <a:rPr lang="uk-UA" sz="1600" i="1" baseline="0" dirty="0" smtClean="0"/>
                        <a:t>діалектика, аналіз, синтез, нація,</a:t>
                      </a:r>
                      <a:br>
                        <a:rPr lang="uk-UA" sz="1600" i="1" baseline="0" dirty="0" smtClean="0"/>
                      </a:br>
                      <a:r>
                        <a:rPr lang="uk-UA" sz="1600" i="1" baseline="0" dirty="0" smtClean="0"/>
                        <a:t>федерація, акварель, панно, калейдоскоп,</a:t>
                      </a:r>
                      <a:br>
                        <a:rPr lang="uk-UA" sz="1600" i="1" baseline="0" dirty="0" smtClean="0"/>
                      </a:br>
                      <a:r>
                        <a:rPr lang="uk-UA" sz="1600" i="1" baseline="0" dirty="0" smtClean="0"/>
                        <a:t>мартен, бульдозер, баскетбол, форвард </a:t>
                      </a:r>
                      <a:r>
                        <a:rPr lang="uk-UA" sz="1600" i="0" baseline="0" dirty="0" smtClean="0">
                          <a:solidFill>
                            <a:srgbClr val="0070C0"/>
                          </a:solidFill>
                        </a:rPr>
                        <a:t>та ін.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i="0" dirty="0" smtClean="0">
                          <a:solidFill>
                            <a:srgbClr val="0070C0"/>
                          </a:solidFill>
                        </a:rPr>
                        <a:t>Історизми</a:t>
                      </a:r>
                      <a:endParaRPr lang="ru-RU" sz="1600" b="1" i="0" dirty="0">
                        <a:solidFill>
                          <a:srgbClr val="0070C0"/>
                        </a:solidFill>
                      </a:endParaRPr>
                    </a:p>
                  </a:txBody>
                  <a:tcPr vert="vert2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i="1" dirty="0" smtClean="0">
                          <a:solidFill>
                            <a:srgbClr val="0070C0"/>
                          </a:solidFill>
                        </a:rPr>
                        <a:t>боярин</a:t>
                      </a:r>
                      <a:br>
                        <a:rPr lang="uk-UA" sz="1400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1400" i="1" dirty="0" smtClean="0">
                          <a:solidFill>
                            <a:srgbClr val="0070C0"/>
                          </a:solidFill>
                        </a:rPr>
                        <a:t>дворянин</a:t>
                      </a:r>
                      <a:br>
                        <a:rPr lang="uk-UA" sz="1400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1400" i="1" dirty="0" smtClean="0">
                          <a:solidFill>
                            <a:srgbClr val="0070C0"/>
                          </a:solidFill>
                        </a:rPr>
                        <a:t>імперія</a:t>
                      </a:r>
                      <a:br>
                        <a:rPr lang="uk-UA" sz="1400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1400" i="1" dirty="0" smtClean="0">
                          <a:solidFill>
                            <a:srgbClr val="0070C0"/>
                          </a:solidFill>
                        </a:rPr>
                        <a:t>панщина</a:t>
                      </a:r>
                      <a:br>
                        <a:rPr lang="uk-UA" sz="1400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1400" i="1" dirty="0" smtClean="0">
                          <a:solidFill>
                            <a:srgbClr val="0070C0"/>
                          </a:solidFill>
                        </a:rPr>
                        <a:t>десятник</a:t>
                      </a:r>
                      <a:br>
                        <a:rPr lang="uk-UA" sz="1400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1400" i="1" dirty="0" smtClean="0">
                          <a:solidFill>
                            <a:srgbClr val="0070C0"/>
                          </a:solidFill>
                        </a:rPr>
                        <a:t>соха</a:t>
                      </a:r>
                      <a:br>
                        <a:rPr lang="uk-UA" sz="1400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1400" i="1" dirty="0" smtClean="0">
                          <a:solidFill>
                            <a:srgbClr val="0070C0"/>
                          </a:solidFill>
                        </a:rPr>
                        <a:t>кобеняк</a:t>
                      </a:r>
                      <a:endParaRPr lang="en-US" sz="1400" i="1" dirty="0" smtClean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uk-UA" sz="1400" i="1" dirty="0" err="1" smtClean="0">
                          <a:solidFill>
                            <a:srgbClr val="0070C0"/>
                          </a:solidFill>
                        </a:rPr>
                        <a:t>кулеша</a:t>
                      </a:r>
                      <a:endParaRPr lang="uk-UA" sz="1400" i="1" dirty="0" smtClean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uk-UA" sz="1400" i="1" dirty="0" smtClean="0">
                          <a:solidFill>
                            <a:srgbClr val="0070C0"/>
                          </a:solidFill>
                        </a:rPr>
                        <a:t>п'ятирічка</a:t>
                      </a:r>
                    </a:p>
                    <a:p>
                      <a:r>
                        <a:rPr lang="uk-UA" sz="1400" i="1" dirty="0" smtClean="0">
                          <a:solidFill>
                            <a:srgbClr val="0070C0"/>
                          </a:solidFill>
                        </a:rPr>
                        <a:t>СРСР</a:t>
                      </a:r>
                    </a:p>
                    <a:p>
                      <a:r>
                        <a:rPr lang="uk-UA" sz="1400" i="1" dirty="0" smtClean="0">
                          <a:solidFill>
                            <a:srgbClr val="0070C0"/>
                          </a:solidFill>
                        </a:rPr>
                        <a:t>дискета</a:t>
                      </a:r>
                      <a:endParaRPr lang="ru-RU" sz="1400" i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solidFill>
                            <a:srgbClr val="0070C0"/>
                          </a:solidFill>
                        </a:rPr>
                        <a:t>Загальномовні</a:t>
                      </a:r>
                      <a:endParaRPr lang="ru-RU" sz="1600" b="1" dirty="0">
                        <a:solidFill>
                          <a:srgbClr val="0070C0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i="1" dirty="0" smtClean="0">
                          <a:solidFill>
                            <a:srgbClr val="FF0000"/>
                          </a:solidFill>
                        </a:rPr>
                        <a:t>завідувач</a:t>
                      </a:r>
                      <a:br>
                        <a:rPr lang="uk-UA" sz="1400" i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uk-UA" sz="1400" i="1" dirty="0" smtClean="0">
                          <a:solidFill>
                            <a:srgbClr val="FF0000"/>
                          </a:solidFill>
                        </a:rPr>
                        <a:t>очільник</a:t>
                      </a:r>
                      <a:br>
                        <a:rPr lang="uk-UA" sz="1400" i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uk-UA" sz="1400" i="1" dirty="0" err="1" smtClean="0">
                          <a:solidFill>
                            <a:srgbClr val="FF0000"/>
                          </a:solidFill>
                        </a:rPr>
                        <a:t>мітингар</a:t>
                      </a:r>
                      <a:r>
                        <a:rPr lang="uk-UA" sz="1400" i="1" dirty="0" smtClean="0">
                          <a:solidFill>
                            <a:srgbClr val="FF0000"/>
                          </a:solidFill>
                        </a:rPr>
                        <a:t/>
                      </a:r>
                      <a:br>
                        <a:rPr lang="uk-UA" sz="1400" i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uk-UA" sz="1400" i="1" dirty="0" smtClean="0">
                          <a:solidFill>
                            <a:srgbClr val="FF0000"/>
                          </a:solidFill>
                        </a:rPr>
                        <a:t>підписант</a:t>
                      </a:r>
                      <a:br>
                        <a:rPr lang="uk-UA" sz="1400" i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uk-UA" sz="1400" i="1" dirty="0" err="1" smtClean="0">
                          <a:solidFill>
                            <a:srgbClr val="FF0000"/>
                          </a:solidFill>
                        </a:rPr>
                        <a:t>сиротинець</a:t>
                      </a:r>
                      <a:r>
                        <a:rPr lang="uk-UA" sz="1400" i="1" dirty="0" smtClean="0">
                          <a:solidFill>
                            <a:srgbClr val="FF0000"/>
                          </a:solidFill>
                        </a:rPr>
                        <a:t/>
                      </a:r>
                      <a:br>
                        <a:rPr lang="uk-UA" sz="1400" i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uk-UA" sz="1400" i="1" dirty="0" smtClean="0">
                          <a:solidFill>
                            <a:srgbClr val="FF0000"/>
                          </a:solidFill>
                        </a:rPr>
                        <a:t>ЗВО</a:t>
                      </a:r>
                      <a:br>
                        <a:rPr lang="uk-UA" sz="1400" i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uk-UA" sz="1400" i="1" dirty="0" smtClean="0">
                          <a:solidFill>
                            <a:srgbClr val="FF0000"/>
                          </a:solidFill>
                        </a:rPr>
                        <a:t>смартфон</a:t>
                      </a:r>
                      <a:br>
                        <a:rPr lang="uk-UA" sz="1400" i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uk-UA" sz="1400" i="1" dirty="0" smtClean="0">
                          <a:solidFill>
                            <a:srgbClr val="FF0000"/>
                          </a:solidFill>
                        </a:rPr>
                        <a:t>безхліб’я</a:t>
                      </a:r>
                      <a:br>
                        <a:rPr lang="uk-UA" sz="1400" i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uk-UA" sz="1400" i="1" dirty="0" smtClean="0">
                          <a:solidFill>
                            <a:srgbClr val="FF0000"/>
                          </a:solidFill>
                        </a:rPr>
                        <a:t>грант</a:t>
                      </a:r>
                      <a:br>
                        <a:rPr lang="uk-UA" sz="1400" i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uk-UA" sz="1400" i="1" dirty="0" err="1" smtClean="0">
                          <a:solidFill>
                            <a:srgbClr val="FF0000"/>
                          </a:solidFill>
                        </a:rPr>
                        <a:t>навкілля</a:t>
                      </a:r>
                      <a:r>
                        <a:rPr lang="uk-UA" sz="1400" i="1" dirty="0" smtClean="0">
                          <a:solidFill>
                            <a:srgbClr val="FF0000"/>
                          </a:solidFill>
                        </a:rPr>
                        <a:t/>
                      </a:r>
                      <a:br>
                        <a:rPr lang="uk-UA" sz="1400" i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uk-UA" sz="1400" i="1" dirty="0" smtClean="0">
                          <a:solidFill>
                            <a:srgbClr val="FF0000"/>
                          </a:solidFill>
                        </a:rPr>
                        <a:t>команда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21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solidFill>
                            <a:srgbClr val="0070C0"/>
                          </a:solidFill>
                        </a:rPr>
                        <a:t>Архаїзми</a:t>
                      </a:r>
                      <a:endParaRPr lang="ru-RU" sz="1600" b="1" dirty="0">
                        <a:solidFill>
                          <a:srgbClr val="0070C0"/>
                        </a:solidFill>
                      </a:endParaRPr>
                    </a:p>
                  </a:txBody>
                  <a:tcPr vert="vert2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400" i="1" dirty="0" smtClean="0">
                          <a:solidFill>
                            <a:srgbClr val="7030A0"/>
                          </a:solidFill>
                        </a:rPr>
                        <a:t>ланіти</a:t>
                      </a:r>
                      <a:r>
                        <a:rPr lang="uk-UA" sz="1400" i="1" dirty="0" smtClean="0"/>
                        <a:t/>
                      </a:r>
                      <a:br>
                        <a:rPr lang="uk-UA" sz="1400" i="1" dirty="0" smtClean="0"/>
                      </a:br>
                      <a:r>
                        <a:rPr lang="uk-UA" sz="1400" i="1" dirty="0" smtClean="0"/>
                        <a:t>(’щоки’)</a:t>
                      </a:r>
                      <a:br>
                        <a:rPr lang="uk-UA" sz="1400" i="1" dirty="0" smtClean="0"/>
                      </a:br>
                      <a:r>
                        <a:rPr lang="uk-UA" sz="1400" i="1" dirty="0" err="1" smtClean="0">
                          <a:solidFill>
                            <a:srgbClr val="7030A0"/>
                          </a:solidFill>
                        </a:rPr>
                        <a:t>оний</a:t>
                      </a:r>
                      <a:r>
                        <a:rPr lang="uk-UA" sz="1400" i="1" baseline="0" dirty="0" smtClean="0"/>
                        <a:t> (’той’)</a:t>
                      </a:r>
                      <a:br>
                        <a:rPr lang="uk-UA" sz="1400" i="1" baseline="0" dirty="0" smtClean="0"/>
                      </a:br>
                      <a:r>
                        <a:rPr lang="uk-UA" sz="1400" i="1" baseline="0" dirty="0" smtClean="0">
                          <a:solidFill>
                            <a:srgbClr val="7030A0"/>
                          </a:solidFill>
                        </a:rPr>
                        <a:t>отверзати</a:t>
                      </a:r>
                      <a:r>
                        <a:rPr lang="uk-UA" sz="1400" i="1" baseline="0" dirty="0" smtClean="0"/>
                        <a:t/>
                      </a:r>
                      <a:br>
                        <a:rPr lang="uk-UA" sz="1400" i="1" baseline="0" dirty="0" smtClean="0"/>
                      </a:br>
                      <a:r>
                        <a:rPr lang="uk-UA" sz="1200" i="1" baseline="0" dirty="0" smtClean="0"/>
                        <a:t>(’відкривати)</a:t>
                      </a:r>
                      <a:r>
                        <a:rPr lang="uk-UA" sz="1400" i="1" baseline="0" dirty="0" smtClean="0"/>
                        <a:t/>
                      </a:r>
                      <a:br>
                        <a:rPr lang="uk-UA" sz="1400" i="1" baseline="0" dirty="0" smtClean="0"/>
                      </a:br>
                      <a:r>
                        <a:rPr lang="uk-UA" sz="1400" i="1" baseline="0" dirty="0" smtClean="0">
                          <a:solidFill>
                            <a:srgbClr val="7030A0"/>
                          </a:solidFill>
                        </a:rPr>
                        <a:t>всує</a:t>
                      </a:r>
                      <a:r>
                        <a:rPr lang="uk-UA" sz="1400" i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uk-UA" sz="1400" i="1" baseline="0" dirty="0" smtClean="0"/>
                        <a:t>(’даремно’)</a:t>
                      </a:r>
                      <a:r>
                        <a:rPr lang="uk-UA" sz="1400" i="1" dirty="0" smtClean="0"/>
                        <a:t/>
                      </a:r>
                      <a:br>
                        <a:rPr lang="uk-UA" sz="1400" i="1" dirty="0" smtClean="0"/>
                      </a:br>
                      <a:endParaRPr lang="ru-RU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solidFill>
                            <a:srgbClr val="0070C0"/>
                          </a:solidFill>
                        </a:rPr>
                        <a:t>Індивідуальні</a:t>
                      </a:r>
                      <a:endParaRPr lang="ru-RU" sz="1600" b="1" dirty="0">
                        <a:solidFill>
                          <a:srgbClr val="0070C0"/>
                        </a:solidFill>
                      </a:endParaRPr>
                    </a:p>
                  </a:txBody>
                  <a:tcPr vert="vert2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i="1" dirty="0" smtClean="0">
                          <a:solidFill>
                            <a:srgbClr val="FF0000"/>
                          </a:solidFill>
                        </a:rPr>
                        <a:t>вітровіння</a:t>
                      </a:r>
                      <a:r>
                        <a:rPr lang="uk-UA" sz="1400" i="1" dirty="0" smtClean="0"/>
                        <a:t/>
                      </a:r>
                      <a:br>
                        <a:rPr lang="uk-UA" sz="1400" i="1" dirty="0" smtClean="0"/>
                      </a:br>
                      <a:r>
                        <a:rPr lang="uk-UA" sz="1400" i="1" dirty="0" smtClean="0"/>
                        <a:t>(П. Тичина)</a:t>
                      </a:r>
                      <a:br>
                        <a:rPr lang="uk-UA" sz="1400" i="1" dirty="0" smtClean="0"/>
                      </a:br>
                      <a:r>
                        <a:rPr lang="uk-UA" sz="1400" i="1" dirty="0" err="1" smtClean="0">
                          <a:solidFill>
                            <a:srgbClr val="FF0000"/>
                          </a:solidFill>
                        </a:rPr>
                        <a:t>громоносна</a:t>
                      </a:r>
                      <a:r>
                        <a:rPr lang="uk-UA" sz="1400" i="1" dirty="0" smtClean="0"/>
                        <a:t/>
                      </a:r>
                      <a:br>
                        <a:rPr lang="uk-UA" sz="1400" i="1" dirty="0" smtClean="0"/>
                      </a:br>
                      <a:r>
                        <a:rPr lang="uk-UA" sz="1400" i="1" dirty="0" smtClean="0"/>
                        <a:t>(</a:t>
                      </a:r>
                      <a:r>
                        <a:rPr lang="uk-UA" sz="1400" i="1" dirty="0" err="1" smtClean="0"/>
                        <a:t>М.Рильський</a:t>
                      </a:r>
                      <a:r>
                        <a:rPr lang="uk-UA" sz="1400" i="1" dirty="0" smtClean="0"/>
                        <a:t>)</a:t>
                      </a:r>
                    </a:p>
                    <a:p>
                      <a:pPr algn="ctr"/>
                      <a:r>
                        <a:rPr lang="uk-UA" sz="1400" i="1" dirty="0" err="1" smtClean="0">
                          <a:solidFill>
                            <a:srgbClr val="FF0000"/>
                          </a:solidFill>
                        </a:rPr>
                        <a:t>двоспів</a:t>
                      </a:r>
                      <a:endParaRPr lang="uk-UA" sz="1400" i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uk-UA" sz="1400" i="1" dirty="0" smtClean="0"/>
                        <a:t>(О. Гончар)</a:t>
                      </a:r>
                    </a:p>
                    <a:p>
                      <a:pPr algn="ctr"/>
                      <a:r>
                        <a:rPr lang="uk-UA" sz="1400" i="1" dirty="0" err="1" smtClean="0">
                          <a:solidFill>
                            <a:srgbClr val="FF0000"/>
                          </a:solidFill>
                        </a:rPr>
                        <a:t>післясніжжя</a:t>
                      </a:r>
                      <a:r>
                        <a:rPr lang="uk-UA" sz="1400" i="1" dirty="0" smtClean="0"/>
                        <a:t> </a:t>
                      </a:r>
                    </a:p>
                    <a:p>
                      <a:pPr algn="ctr"/>
                      <a:r>
                        <a:rPr lang="uk-UA" sz="1400" i="1" dirty="0" smtClean="0"/>
                        <a:t>(І. Малкович)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78417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44624"/>
            <a:ext cx="54665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0070C0"/>
                </a:solidFill>
              </a:rPr>
              <a:t>Застарілі слова в українській мові</a:t>
            </a:r>
            <a:endParaRPr lang="ru-RU" sz="2800" b="1" dirty="0">
              <a:solidFill>
                <a:srgbClr val="0070C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516904"/>
              </p:ext>
            </p:extLst>
          </p:nvPr>
        </p:nvGraphicFramePr>
        <p:xfrm>
          <a:off x="395536" y="764704"/>
          <a:ext cx="8352930" cy="5897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0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05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05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05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05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694">
                <a:tc rowSpan="3"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/>
                      </a:r>
                      <a:br>
                        <a:rPr lang="uk-UA" b="1" dirty="0" smtClean="0"/>
                      </a:br>
                      <a:r>
                        <a:rPr lang="uk-UA" sz="2000" b="1" dirty="0" err="1" smtClean="0">
                          <a:solidFill>
                            <a:srgbClr val="0070C0"/>
                          </a:solidFill>
                        </a:rPr>
                        <a:t>Історизми</a:t>
                      </a:r>
                      <a:r>
                        <a:rPr lang="en-US" sz="2000" b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</a:rPr>
                        <a:t>(</a:t>
                      </a:r>
                      <a:r>
                        <a:rPr lang="uk-UA" sz="1800" b="0" dirty="0" err="1" smtClean="0">
                          <a:solidFill>
                            <a:srgbClr val="0070C0"/>
                          </a:solidFill>
                        </a:rPr>
                        <a:t>хронізми</a:t>
                      </a:r>
                      <a:r>
                        <a:rPr lang="en-US" sz="1800" b="1" dirty="0" smtClean="0">
                          <a:solidFill>
                            <a:srgbClr val="0070C0"/>
                          </a:solidFill>
                        </a:rPr>
                        <a:t>)</a:t>
                      </a:r>
                      <a:endParaRPr lang="ru-RU" sz="1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rgbClr val="0070C0"/>
                          </a:solidFill>
                        </a:rPr>
                        <a:t>Архаїзми </a:t>
                      </a:r>
                      <a:r>
                        <a:rPr lang="uk-UA" sz="1800" b="1" dirty="0" smtClean="0">
                          <a:solidFill>
                            <a:srgbClr val="0070C0"/>
                          </a:solidFill>
                        </a:rPr>
                        <a:t>(</a:t>
                      </a:r>
                      <a:r>
                        <a:rPr lang="uk-UA" sz="1800" b="0" dirty="0" smtClean="0">
                          <a:solidFill>
                            <a:srgbClr val="0070C0"/>
                          </a:solidFill>
                        </a:rPr>
                        <a:t>матеріальні </a:t>
                      </a:r>
                      <a:r>
                        <a:rPr lang="uk-UA" sz="1800" b="0" dirty="0" err="1" smtClean="0">
                          <a:solidFill>
                            <a:srgbClr val="0070C0"/>
                          </a:solidFill>
                        </a:rPr>
                        <a:t>історизми</a:t>
                      </a:r>
                      <a:r>
                        <a:rPr lang="uk-UA" sz="1800" b="1" dirty="0" smtClean="0">
                          <a:solidFill>
                            <a:srgbClr val="0070C0"/>
                          </a:solidFill>
                        </a:rPr>
                        <a:t>)</a:t>
                      </a:r>
                      <a:endParaRPr lang="ru-RU" sz="18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6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Лексичні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800" b="1" dirty="0" smtClean="0"/>
                        <a:t/>
                      </a:r>
                      <a:br>
                        <a:rPr lang="uk-UA" sz="1800" b="1" dirty="0" smtClean="0"/>
                      </a:br>
                      <a:r>
                        <a:rPr lang="uk-UA" sz="1800" b="1" dirty="0" smtClean="0">
                          <a:solidFill>
                            <a:srgbClr val="0070C0"/>
                          </a:solidFill>
                        </a:rPr>
                        <a:t>Семантичні</a:t>
                      </a:r>
                      <a:endParaRPr lang="ru-RU" sz="18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6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i="0" dirty="0" smtClean="0">
                          <a:solidFill>
                            <a:srgbClr val="0070C0"/>
                          </a:solidFill>
                        </a:rPr>
                        <a:t>Власне лексичні</a:t>
                      </a:r>
                      <a:endParaRPr lang="ru-RU" sz="1600" b="1" i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solidFill>
                            <a:srgbClr val="0070C0"/>
                          </a:solidFill>
                        </a:rPr>
                        <a:t>Лексико-словотвірні</a:t>
                      </a:r>
                      <a:endParaRPr lang="ru-RU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solidFill>
                            <a:srgbClr val="0070C0"/>
                          </a:solidFill>
                        </a:rPr>
                        <a:t>Лексико-фонетичні</a:t>
                      </a:r>
                      <a:endParaRPr lang="ru-RU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2539"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smtClean="0">
                          <a:solidFill>
                            <a:srgbClr val="0070C0"/>
                          </a:solidFill>
                        </a:rPr>
                        <a:t>боярин</a:t>
                      </a:r>
                      <a:br>
                        <a:rPr lang="uk-UA" sz="1600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1600" i="1" dirty="0" smtClean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uk-UA" sz="1600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1600" i="1" dirty="0" smtClean="0">
                          <a:solidFill>
                            <a:srgbClr val="0070C0"/>
                          </a:solidFill>
                        </a:rPr>
                        <a:t>волость</a:t>
                      </a:r>
                      <a:br>
                        <a:rPr lang="uk-UA" sz="1600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1600" i="1" dirty="0" smtClean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uk-UA" sz="1600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1600" i="1" dirty="0" smtClean="0">
                          <a:solidFill>
                            <a:srgbClr val="0070C0"/>
                          </a:solidFill>
                        </a:rPr>
                        <a:t>чумак</a:t>
                      </a:r>
                      <a:br>
                        <a:rPr lang="uk-UA" sz="1600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1600" i="1" dirty="0" smtClean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uk-UA" sz="1600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1600" i="1" dirty="0" smtClean="0">
                          <a:solidFill>
                            <a:srgbClr val="0070C0"/>
                          </a:solidFill>
                        </a:rPr>
                        <a:t>меч</a:t>
                      </a:r>
                      <a:br>
                        <a:rPr lang="uk-UA" sz="1600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1600" i="1" dirty="0" smtClean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uk-UA" sz="1600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1600" i="1" dirty="0" smtClean="0">
                          <a:solidFill>
                            <a:srgbClr val="0070C0"/>
                          </a:solidFill>
                        </a:rPr>
                        <a:t>мотика</a:t>
                      </a:r>
                      <a:br>
                        <a:rPr lang="uk-UA" sz="1600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1600" i="1" dirty="0" smtClean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uk-UA" sz="1600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1600" i="1" dirty="0" smtClean="0">
                          <a:solidFill>
                            <a:srgbClr val="0070C0"/>
                          </a:solidFill>
                        </a:rPr>
                        <a:t>кунтуш</a:t>
                      </a:r>
                      <a:br>
                        <a:rPr lang="uk-UA" sz="1600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1600" i="1" dirty="0" smtClean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uk-UA" sz="1600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1600" i="1" dirty="0" smtClean="0">
                          <a:solidFill>
                            <a:srgbClr val="0070C0"/>
                          </a:solidFill>
                        </a:rPr>
                        <a:t>дукат</a:t>
                      </a:r>
                      <a:br>
                        <a:rPr lang="uk-UA" sz="1600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1600" i="1" dirty="0" smtClean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uk-UA" sz="1600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1600" i="1" dirty="0" smtClean="0">
                          <a:solidFill>
                            <a:srgbClr val="0070C0"/>
                          </a:solidFill>
                        </a:rPr>
                        <a:t>гайдамака</a:t>
                      </a:r>
                    </a:p>
                    <a:p>
                      <a:pPr algn="ctr"/>
                      <a:endParaRPr lang="uk-UA" sz="1600" i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uk-UA" sz="1600" i="1" dirty="0" smtClean="0">
                          <a:solidFill>
                            <a:srgbClr val="0070C0"/>
                          </a:solidFill>
                        </a:rPr>
                        <a:t>кіш</a:t>
                      </a:r>
                      <a:endParaRPr lang="ru-RU" sz="1600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smtClean="0">
                          <a:solidFill>
                            <a:srgbClr val="7030A0"/>
                          </a:solidFill>
                        </a:rPr>
                        <a:t>зріти</a:t>
                      </a:r>
                      <a:r>
                        <a:rPr lang="uk-UA" sz="1600" i="1" dirty="0" smtClean="0"/>
                        <a:t> (бачити)</a:t>
                      </a:r>
                      <a:br>
                        <a:rPr lang="uk-UA" sz="1600" i="1" dirty="0" smtClean="0"/>
                      </a:br>
                      <a:r>
                        <a:rPr lang="uk-UA" sz="1600" i="1" dirty="0" smtClean="0"/>
                        <a:t/>
                      </a:r>
                      <a:br>
                        <a:rPr lang="uk-UA" sz="1600" i="1" dirty="0" smtClean="0"/>
                      </a:br>
                      <a:r>
                        <a:rPr lang="uk-UA" sz="1600" i="1" dirty="0" err="1" smtClean="0">
                          <a:solidFill>
                            <a:srgbClr val="7030A0"/>
                          </a:solidFill>
                        </a:rPr>
                        <a:t>оний</a:t>
                      </a:r>
                      <a:r>
                        <a:rPr lang="uk-UA" sz="1600" i="1" dirty="0" smtClean="0"/>
                        <a:t> (той)</a:t>
                      </a:r>
                      <a:br>
                        <a:rPr lang="uk-UA" sz="1600" i="1" dirty="0" smtClean="0"/>
                      </a:br>
                      <a:r>
                        <a:rPr lang="uk-UA" sz="1600" i="1" dirty="0" smtClean="0"/>
                        <a:t/>
                      </a:r>
                      <a:br>
                        <a:rPr lang="uk-UA" sz="1600" i="1" dirty="0" smtClean="0"/>
                      </a:br>
                      <a:r>
                        <a:rPr lang="uk-UA" sz="1600" i="1" dirty="0" smtClean="0">
                          <a:solidFill>
                            <a:srgbClr val="7030A0"/>
                          </a:solidFill>
                        </a:rPr>
                        <a:t>ланіти</a:t>
                      </a:r>
                      <a:r>
                        <a:rPr lang="uk-UA" sz="1600" i="1" dirty="0" smtClean="0"/>
                        <a:t> (щоки)</a:t>
                      </a:r>
                      <a:br>
                        <a:rPr lang="uk-UA" sz="1600" i="1" dirty="0" smtClean="0"/>
                      </a:br>
                      <a:r>
                        <a:rPr lang="uk-UA" sz="1600" i="1" dirty="0" smtClean="0"/>
                        <a:t/>
                      </a:r>
                      <a:br>
                        <a:rPr lang="uk-UA" sz="1600" i="1" dirty="0" smtClean="0"/>
                      </a:br>
                      <a:r>
                        <a:rPr lang="uk-UA" sz="1600" i="1" dirty="0" smtClean="0">
                          <a:solidFill>
                            <a:srgbClr val="7030A0"/>
                          </a:solidFill>
                        </a:rPr>
                        <a:t>перст</a:t>
                      </a:r>
                      <a:r>
                        <a:rPr lang="uk-UA" sz="1600" i="1" dirty="0" smtClean="0"/>
                        <a:t> (палець)</a:t>
                      </a:r>
                      <a:br>
                        <a:rPr lang="uk-UA" sz="1600" i="1" dirty="0" smtClean="0"/>
                      </a:br>
                      <a:r>
                        <a:rPr lang="uk-UA" sz="1600" i="1" dirty="0" smtClean="0"/>
                        <a:t/>
                      </a:r>
                      <a:br>
                        <a:rPr lang="uk-UA" sz="1600" i="1" dirty="0" smtClean="0"/>
                      </a:br>
                      <a:r>
                        <a:rPr lang="uk-UA" sz="1600" i="1" dirty="0" smtClean="0">
                          <a:solidFill>
                            <a:srgbClr val="7030A0"/>
                          </a:solidFill>
                        </a:rPr>
                        <a:t>рать</a:t>
                      </a:r>
                      <a:r>
                        <a:rPr lang="uk-UA" sz="1600" i="1" dirty="0" smtClean="0"/>
                        <a:t> (військо)</a:t>
                      </a:r>
                      <a:br>
                        <a:rPr lang="uk-UA" sz="1600" i="1" dirty="0" smtClean="0"/>
                      </a:br>
                      <a:r>
                        <a:rPr lang="uk-UA" sz="1600" i="1" dirty="0" smtClean="0"/>
                        <a:t/>
                      </a:r>
                      <a:br>
                        <a:rPr lang="uk-UA" sz="1600" i="1" dirty="0" smtClean="0"/>
                      </a:br>
                      <a:r>
                        <a:rPr lang="uk-UA" sz="1600" i="1" dirty="0" smtClean="0">
                          <a:solidFill>
                            <a:srgbClr val="7030A0"/>
                          </a:solidFill>
                        </a:rPr>
                        <a:t>ректи</a:t>
                      </a:r>
                      <a:r>
                        <a:rPr lang="uk-UA" sz="1400" i="1" dirty="0" smtClean="0"/>
                        <a:t>(говорити)</a:t>
                      </a:r>
                      <a:br>
                        <a:rPr lang="uk-UA" sz="1400" i="1" dirty="0" smtClean="0"/>
                      </a:br>
                      <a:r>
                        <a:rPr lang="uk-UA" sz="1400" i="1" dirty="0" smtClean="0"/>
                        <a:t/>
                      </a:r>
                      <a:br>
                        <a:rPr lang="uk-UA" sz="1400" i="1" dirty="0" smtClean="0"/>
                      </a:br>
                      <a:r>
                        <a:rPr lang="uk-UA" sz="1600" i="1" dirty="0" smtClean="0">
                          <a:solidFill>
                            <a:srgbClr val="7030A0"/>
                          </a:solidFill>
                        </a:rPr>
                        <a:t>тать</a:t>
                      </a:r>
                      <a:r>
                        <a:rPr lang="uk-UA" sz="1600" i="1" dirty="0" smtClean="0"/>
                        <a:t> (злодій)</a:t>
                      </a:r>
                      <a:br>
                        <a:rPr lang="uk-UA" sz="1600" i="1" dirty="0" smtClean="0"/>
                      </a:br>
                      <a:r>
                        <a:rPr lang="uk-UA" sz="1600" i="1" dirty="0" smtClean="0"/>
                        <a:t/>
                      </a:r>
                      <a:br>
                        <a:rPr lang="uk-UA" sz="1600" i="1" dirty="0" smtClean="0"/>
                      </a:br>
                      <a:r>
                        <a:rPr lang="uk-UA" sz="1600" i="1" dirty="0" smtClean="0">
                          <a:solidFill>
                            <a:srgbClr val="7030A0"/>
                          </a:solidFill>
                        </a:rPr>
                        <a:t>чадо</a:t>
                      </a:r>
                      <a:r>
                        <a:rPr lang="uk-UA" sz="1600" i="1" dirty="0" smtClean="0"/>
                        <a:t> (дитя)</a:t>
                      </a:r>
                      <a:br>
                        <a:rPr lang="uk-UA" sz="1600" i="1" dirty="0" smtClean="0"/>
                      </a:br>
                      <a:r>
                        <a:rPr lang="uk-UA" sz="1600" i="1" dirty="0" smtClean="0"/>
                        <a:t/>
                      </a:r>
                      <a:br>
                        <a:rPr lang="uk-UA" sz="1600" i="1" dirty="0" smtClean="0"/>
                      </a:br>
                      <a:r>
                        <a:rPr lang="uk-UA" sz="1600" i="1" dirty="0" smtClean="0">
                          <a:solidFill>
                            <a:srgbClr val="7030A0"/>
                          </a:solidFill>
                        </a:rPr>
                        <a:t>свічадо</a:t>
                      </a:r>
                      <a:r>
                        <a:rPr lang="uk-UA" sz="1600" b="0" i="1" dirty="0" smtClean="0"/>
                        <a:t>(</a:t>
                      </a:r>
                      <a:r>
                        <a:rPr kumimoji="0" lang="uk-UA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дзеркало)</a:t>
                      </a:r>
                      <a:br>
                        <a:rPr kumimoji="0" lang="uk-UA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uk-UA" sz="1600" i="1" dirty="0" smtClean="0"/>
                        <a:t> </a:t>
                      </a:r>
                      <a:endParaRPr lang="ru-RU" sz="16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err="1" smtClean="0">
                          <a:solidFill>
                            <a:srgbClr val="7030A0"/>
                          </a:solidFill>
                        </a:rPr>
                        <a:t>вої</a:t>
                      </a:r>
                      <a:r>
                        <a:rPr lang="uk-UA" sz="1600" i="1" dirty="0" smtClean="0"/>
                        <a:t> (вої</a:t>
                      </a:r>
                      <a:r>
                        <a:rPr lang="uk-UA" sz="1600" b="1" i="1" dirty="0" smtClean="0"/>
                        <a:t>ни</a:t>
                      </a:r>
                      <a:r>
                        <a:rPr lang="uk-UA" sz="1600" i="1" dirty="0" smtClean="0"/>
                        <a:t>)</a:t>
                      </a:r>
                      <a:br>
                        <a:rPr lang="uk-UA" sz="1600" i="1" dirty="0" smtClean="0"/>
                      </a:br>
                      <a:r>
                        <a:rPr lang="uk-UA" sz="1600" i="1" dirty="0" smtClean="0"/>
                        <a:t/>
                      </a:r>
                      <a:br>
                        <a:rPr lang="uk-UA" sz="1600" i="1" dirty="0" smtClean="0"/>
                      </a:br>
                      <a:r>
                        <a:rPr lang="uk-UA" sz="1600" i="1" dirty="0" err="1" smtClean="0">
                          <a:solidFill>
                            <a:srgbClr val="7030A0"/>
                          </a:solidFill>
                        </a:rPr>
                        <a:t>імати</a:t>
                      </a:r>
                      <a:r>
                        <a:rPr lang="uk-UA" sz="1600" i="1" dirty="0" smtClean="0"/>
                        <a:t> (мати)</a:t>
                      </a:r>
                      <a:br>
                        <a:rPr lang="uk-UA" sz="1600" i="1" dirty="0" smtClean="0"/>
                      </a:br>
                      <a:r>
                        <a:rPr lang="uk-UA" sz="1600" i="1" dirty="0" smtClean="0"/>
                        <a:t/>
                      </a:r>
                      <a:br>
                        <a:rPr lang="uk-UA" sz="1600" i="1" dirty="0" smtClean="0"/>
                      </a:br>
                      <a:r>
                        <a:rPr lang="uk-UA" sz="1600" i="1" dirty="0" err="1" smtClean="0">
                          <a:solidFill>
                            <a:srgbClr val="7030A0"/>
                          </a:solidFill>
                        </a:rPr>
                        <a:t>інако</a:t>
                      </a:r>
                      <a:r>
                        <a:rPr lang="uk-UA" sz="1600" i="1" dirty="0" smtClean="0"/>
                        <a:t> (інак</a:t>
                      </a:r>
                      <a:r>
                        <a:rPr lang="uk-UA" sz="1600" b="1" i="1" dirty="0" smtClean="0"/>
                        <a:t>ше</a:t>
                      </a:r>
                      <a:r>
                        <a:rPr lang="uk-UA" sz="1600" i="1" dirty="0" smtClean="0"/>
                        <a:t>)</a:t>
                      </a:r>
                      <a:br>
                        <a:rPr lang="uk-UA" sz="1600" i="1" dirty="0" smtClean="0"/>
                      </a:br>
                      <a:r>
                        <a:rPr lang="uk-UA" sz="1600" i="1" dirty="0" smtClean="0"/>
                        <a:t/>
                      </a:r>
                      <a:br>
                        <a:rPr lang="uk-UA" sz="1600" i="1" dirty="0" smtClean="0"/>
                      </a:br>
                      <a:r>
                        <a:rPr lang="uk-UA" sz="1600" i="1" dirty="0" smtClean="0">
                          <a:solidFill>
                            <a:srgbClr val="7030A0"/>
                          </a:solidFill>
                        </a:rPr>
                        <a:t>словеса</a:t>
                      </a:r>
                      <a:r>
                        <a:rPr lang="uk-UA" sz="1600" i="1" dirty="0" smtClean="0"/>
                        <a:t> (слова)</a:t>
                      </a:r>
                      <a:br>
                        <a:rPr lang="uk-UA" sz="1600" i="1" dirty="0" smtClean="0"/>
                      </a:br>
                      <a:r>
                        <a:rPr lang="uk-UA" sz="1600" i="1" dirty="0" smtClean="0"/>
                        <a:t/>
                      </a:r>
                      <a:br>
                        <a:rPr lang="uk-UA" sz="1600" i="1" dirty="0" smtClean="0"/>
                      </a:br>
                      <a:r>
                        <a:rPr lang="uk-UA" sz="1600" i="1" dirty="0" err="1" smtClean="0">
                          <a:solidFill>
                            <a:srgbClr val="7030A0"/>
                          </a:solidFill>
                        </a:rPr>
                        <a:t>яко</a:t>
                      </a:r>
                      <a:r>
                        <a:rPr lang="uk-UA" sz="1600" i="1" dirty="0" smtClean="0"/>
                        <a:t> (як)</a:t>
                      </a:r>
                      <a:br>
                        <a:rPr lang="uk-UA" sz="1600" i="1" dirty="0" smtClean="0"/>
                      </a:br>
                      <a:r>
                        <a:rPr lang="uk-UA" sz="1600" i="1" dirty="0" smtClean="0"/>
                        <a:t/>
                      </a:r>
                      <a:br>
                        <a:rPr lang="uk-UA" sz="1600" i="1" dirty="0" smtClean="0"/>
                      </a:br>
                      <a:r>
                        <a:rPr lang="uk-UA" sz="1600" i="1" dirty="0" smtClean="0">
                          <a:solidFill>
                            <a:srgbClr val="7030A0"/>
                          </a:solidFill>
                        </a:rPr>
                        <a:t>рибар</a:t>
                      </a:r>
                      <a:r>
                        <a:rPr lang="uk-UA" sz="1600" i="1" dirty="0" smtClean="0"/>
                        <a:t>(риба</a:t>
                      </a:r>
                      <a:r>
                        <a:rPr lang="uk-UA" sz="1600" b="1" i="1" dirty="0" smtClean="0"/>
                        <a:t>лка</a:t>
                      </a:r>
                      <a:r>
                        <a:rPr lang="uk-UA" sz="1600" i="1" dirty="0" smtClean="0"/>
                        <a:t>)</a:t>
                      </a:r>
                      <a:br>
                        <a:rPr lang="uk-UA" sz="1600" i="1" dirty="0" smtClean="0"/>
                      </a:br>
                      <a:r>
                        <a:rPr lang="uk-UA" sz="1600" i="1" dirty="0" smtClean="0"/>
                        <a:t/>
                      </a:r>
                      <a:br>
                        <a:rPr lang="uk-UA" sz="1600" i="1" dirty="0" smtClean="0"/>
                      </a:br>
                      <a:r>
                        <a:rPr lang="uk-UA" sz="1400" b="0" i="1" dirty="0" err="1" smtClean="0">
                          <a:solidFill>
                            <a:srgbClr val="7030A0"/>
                          </a:solidFill>
                        </a:rPr>
                        <a:t>возсіяти</a:t>
                      </a:r>
                      <a:r>
                        <a:rPr lang="uk-UA" sz="1400" i="1" dirty="0" smtClean="0"/>
                        <a:t>(</a:t>
                      </a:r>
                      <a:r>
                        <a:rPr lang="uk-UA" sz="1400" b="1" i="1" dirty="0" smtClean="0"/>
                        <a:t>за</a:t>
                      </a:r>
                      <a:r>
                        <a:rPr lang="uk-UA" sz="1400" i="1" dirty="0" smtClean="0"/>
                        <a:t>сіяти)</a:t>
                      </a:r>
                      <a:br>
                        <a:rPr lang="uk-UA" sz="1400" i="1" dirty="0" smtClean="0"/>
                      </a:br>
                      <a:r>
                        <a:rPr lang="uk-UA" sz="1400" i="1" dirty="0" smtClean="0"/>
                        <a:t/>
                      </a:r>
                      <a:br>
                        <a:rPr lang="uk-UA" sz="1400" i="1" dirty="0" smtClean="0"/>
                      </a:br>
                      <a:r>
                        <a:rPr lang="uk-UA" sz="1600" i="1" dirty="0" smtClean="0">
                          <a:solidFill>
                            <a:srgbClr val="7030A0"/>
                          </a:solidFill>
                        </a:rPr>
                        <a:t>віщатель</a:t>
                      </a:r>
                      <a:r>
                        <a:rPr lang="uk-UA" sz="1600" i="1" dirty="0" smtClean="0"/>
                        <a:t>(</a:t>
                      </a:r>
                      <a:r>
                        <a:rPr lang="uk-UA" sz="1400" i="1" dirty="0" smtClean="0"/>
                        <a:t>віщ</a:t>
                      </a:r>
                      <a:r>
                        <a:rPr lang="uk-UA" sz="1400" b="1" i="1" dirty="0" smtClean="0"/>
                        <a:t>ун</a:t>
                      </a:r>
                      <a:r>
                        <a:rPr lang="uk-UA" sz="1600" i="1" dirty="0" smtClean="0"/>
                        <a:t>)</a:t>
                      </a:r>
                    </a:p>
                    <a:p>
                      <a:pPr algn="ctr"/>
                      <a:endParaRPr lang="uk-UA" sz="1600" i="1" baseline="0" dirty="0" smtClean="0"/>
                    </a:p>
                    <a:p>
                      <a:pPr algn="ctr"/>
                      <a:r>
                        <a:rPr lang="uk-UA" sz="1600" i="1" baseline="0" dirty="0" err="1" smtClean="0">
                          <a:solidFill>
                            <a:srgbClr val="7030A0"/>
                          </a:solidFill>
                        </a:rPr>
                        <a:t>роля</a:t>
                      </a:r>
                      <a:r>
                        <a:rPr lang="uk-UA" sz="1600" i="1" baseline="0" dirty="0" smtClean="0"/>
                        <a:t> (роль)</a:t>
                      </a:r>
                      <a:r>
                        <a:rPr lang="uk-UA" sz="1400" i="1" baseline="0" dirty="0" smtClean="0"/>
                        <a:t> </a:t>
                      </a:r>
                      <a:endParaRPr lang="ru-RU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smtClean="0">
                          <a:solidFill>
                            <a:srgbClr val="7030A0"/>
                          </a:solidFill>
                        </a:rPr>
                        <a:t>г</a:t>
                      </a:r>
                      <a:r>
                        <a:rPr lang="uk-UA" sz="1600" b="1" i="1" dirty="0" smtClean="0">
                          <a:solidFill>
                            <a:srgbClr val="7030A0"/>
                          </a:solidFill>
                        </a:rPr>
                        <a:t>ла</a:t>
                      </a:r>
                      <a:r>
                        <a:rPr lang="uk-UA" sz="1600" i="1" dirty="0" smtClean="0">
                          <a:solidFill>
                            <a:srgbClr val="7030A0"/>
                          </a:solidFill>
                        </a:rPr>
                        <a:t>с</a:t>
                      </a:r>
                      <a:r>
                        <a:rPr lang="uk-UA" sz="1600" i="1" dirty="0" smtClean="0"/>
                        <a:t> (г</a:t>
                      </a:r>
                      <a:r>
                        <a:rPr lang="uk-UA" sz="1600" b="1" i="1" dirty="0" smtClean="0"/>
                        <a:t>оло</a:t>
                      </a:r>
                      <a:r>
                        <a:rPr lang="uk-UA" sz="1600" i="1" dirty="0" smtClean="0"/>
                        <a:t>с)</a:t>
                      </a:r>
                      <a:br>
                        <a:rPr lang="uk-UA" sz="1600" i="1" dirty="0" smtClean="0"/>
                      </a:br>
                      <a:r>
                        <a:rPr lang="uk-UA" sz="1600" i="1" dirty="0" smtClean="0"/>
                        <a:t/>
                      </a:r>
                      <a:br>
                        <a:rPr lang="uk-UA" sz="1600" i="1" dirty="0" smtClean="0"/>
                      </a:br>
                      <a:r>
                        <a:rPr lang="uk-UA" sz="1600" i="1" dirty="0" smtClean="0">
                          <a:solidFill>
                            <a:srgbClr val="7030A0"/>
                          </a:solidFill>
                        </a:rPr>
                        <a:t>в</a:t>
                      </a:r>
                      <a:r>
                        <a:rPr lang="uk-UA" sz="1600" b="1" i="1" dirty="0" smtClean="0">
                          <a:solidFill>
                            <a:srgbClr val="7030A0"/>
                          </a:solidFill>
                        </a:rPr>
                        <a:t>ра</a:t>
                      </a:r>
                      <a:r>
                        <a:rPr lang="uk-UA" sz="1600" i="1" dirty="0" smtClean="0">
                          <a:solidFill>
                            <a:srgbClr val="7030A0"/>
                          </a:solidFill>
                        </a:rPr>
                        <a:t>жий</a:t>
                      </a:r>
                      <a:r>
                        <a:rPr lang="uk-UA" sz="1400" i="1" dirty="0" smtClean="0"/>
                        <a:t>(в</a:t>
                      </a:r>
                      <a:r>
                        <a:rPr lang="uk-UA" sz="1400" b="1" i="1" dirty="0" smtClean="0"/>
                        <a:t>оро</a:t>
                      </a:r>
                      <a:r>
                        <a:rPr lang="uk-UA" sz="1400" i="1" dirty="0" smtClean="0"/>
                        <a:t>жий)</a:t>
                      </a:r>
                      <a:br>
                        <a:rPr lang="uk-UA" sz="1400" i="1" dirty="0" smtClean="0"/>
                      </a:br>
                      <a:r>
                        <a:rPr lang="uk-UA" sz="1400" i="1" dirty="0" smtClean="0"/>
                        <a:t/>
                      </a:r>
                      <a:br>
                        <a:rPr lang="uk-UA" sz="1400" i="1" dirty="0" smtClean="0"/>
                      </a:br>
                      <a:r>
                        <a:rPr kumimoji="0" lang="uk-UA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ст</a:t>
                      </a:r>
                      <a:r>
                        <a:rPr kumimoji="0" lang="uk-UA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ра</a:t>
                      </a:r>
                      <a:r>
                        <a:rPr kumimoji="0" lang="uk-UA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жа</a:t>
                      </a:r>
                      <a:r>
                        <a:rPr kumimoji="0" lang="uk-UA" sz="13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(ст</a:t>
                      </a:r>
                      <a:r>
                        <a:rPr kumimoji="0" lang="uk-UA" sz="13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оро</a:t>
                      </a:r>
                      <a:r>
                        <a:rPr kumimoji="0" lang="uk-UA" sz="13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жа)</a:t>
                      </a:r>
                      <a:r>
                        <a:rPr kumimoji="0" lang="uk-UA" sz="13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uk-UA" sz="13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endParaRPr kumimoji="0" lang="uk-UA" sz="13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uk-UA" sz="1600" i="1" dirty="0" smtClean="0">
                          <a:solidFill>
                            <a:srgbClr val="7030A0"/>
                          </a:solidFill>
                        </a:rPr>
                        <a:t>д</a:t>
                      </a:r>
                      <a:r>
                        <a:rPr lang="uk-UA" sz="1600" b="1" i="1" dirty="0" smtClean="0">
                          <a:solidFill>
                            <a:srgbClr val="7030A0"/>
                          </a:solidFill>
                        </a:rPr>
                        <a:t>ре</a:t>
                      </a:r>
                      <a:r>
                        <a:rPr lang="uk-UA" sz="1600" i="1" dirty="0" smtClean="0">
                          <a:solidFill>
                            <a:srgbClr val="7030A0"/>
                          </a:solidFill>
                        </a:rPr>
                        <a:t>во</a:t>
                      </a:r>
                      <a:r>
                        <a:rPr lang="uk-UA" sz="1600" i="1" dirty="0" smtClean="0"/>
                        <a:t>(д</a:t>
                      </a:r>
                      <a:r>
                        <a:rPr lang="uk-UA" sz="1600" b="1" i="1" dirty="0" smtClean="0"/>
                        <a:t>ере</a:t>
                      </a:r>
                      <a:r>
                        <a:rPr lang="uk-UA" sz="1600" i="1" dirty="0" smtClean="0"/>
                        <a:t>во)</a:t>
                      </a:r>
                      <a:br>
                        <a:rPr lang="uk-UA" sz="1600" i="1" dirty="0" smtClean="0"/>
                      </a:br>
                      <a:r>
                        <a:rPr lang="uk-UA" sz="1600" i="1" dirty="0" smtClean="0"/>
                        <a:t/>
                      </a:r>
                      <a:br>
                        <a:rPr lang="uk-UA" sz="1600" i="1" dirty="0" smtClean="0"/>
                      </a:br>
                      <a:r>
                        <a:rPr lang="uk-UA" sz="1600" i="1" dirty="0" err="1" smtClean="0">
                          <a:solidFill>
                            <a:srgbClr val="7030A0"/>
                          </a:solidFill>
                        </a:rPr>
                        <a:t>с</a:t>
                      </a:r>
                      <a:r>
                        <a:rPr lang="uk-UA" sz="1600" b="1" i="1" dirty="0" err="1" smtClean="0">
                          <a:solidFill>
                            <a:srgbClr val="7030A0"/>
                          </a:solidFill>
                        </a:rPr>
                        <a:t>ере</a:t>
                      </a:r>
                      <a:r>
                        <a:rPr lang="uk-UA" sz="1600" i="1" dirty="0" err="1" smtClean="0">
                          <a:solidFill>
                            <a:srgbClr val="7030A0"/>
                          </a:solidFill>
                        </a:rPr>
                        <a:t>бро</a:t>
                      </a:r>
                      <a:r>
                        <a:rPr lang="uk-UA" sz="1600" i="1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kumimoji="0" lang="uk-UA" sz="1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(с</a:t>
                      </a:r>
                      <a:r>
                        <a:rPr kumimoji="0" lang="uk-UA" sz="16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r>
                        <a:rPr kumimoji="0" lang="uk-UA" sz="1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ібло)</a:t>
                      </a:r>
                    </a:p>
                    <a:p>
                      <a:pPr algn="ctr"/>
                      <a:r>
                        <a:rPr kumimoji="0" lang="uk-UA" sz="1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uk-UA" sz="1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uk-UA" sz="1600" i="1" dirty="0" smtClean="0">
                          <a:solidFill>
                            <a:srgbClr val="7030A0"/>
                          </a:solidFill>
                        </a:rPr>
                        <a:t>п</a:t>
                      </a:r>
                      <a:r>
                        <a:rPr lang="uk-UA" sz="1600" b="1" i="1" dirty="0" smtClean="0">
                          <a:solidFill>
                            <a:srgbClr val="7030A0"/>
                          </a:solidFill>
                        </a:rPr>
                        <a:t>ії</a:t>
                      </a:r>
                      <a:r>
                        <a:rPr lang="uk-UA" sz="1600" i="1" dirty="0" smtClean="0">
                          <a:solidFill>
                            <a:srgbClr val="7030A0"/>
                          </a:solidFill>
                        </a:rPr>
                        <a:t>т </a:t>
                      </a:r>
                      <a:r>
                        <a:rPr lang="uk-UA" sz="1600" i="1" dirty="0" smtClean="0"/>
                        <a:t>(п</a:t>
                      </a:r>
                      <a:r>
                        <a:rPr lang="uk-UA" sz="1600" b="1" i="1" dirty="0" smtClean="0"/>
                        <a:t>о</a:t>
                      </a:r>
                      <a:r>
                        <a:rPr lang="uk-UA" sz="1600" i="1" dirty="0" smtClean="0"/>
                        <a:t>ет)</a:t>
                      </a:r>
                      <a:br>
                        <a:rPr lang="uk-UA" sz="1600" i="1" dirty="0" smtClean="0"/>
                      </a:br>
                      <a:r>
                        <a:rPr lang="uk-UA" sz="1600" i="1" dirty="0" smtClean="0"/>
                        <a:t/>
                      </a:r>
                      <a:br>
                        <a:rPr lang="uk-UA" sz="1600" i="1" dirty="0" smtClean="0"/>
                      </a:br>
                      <a:r>
                        <a:rPr lang="uk-UA" sz="1600" b="1" i="1" dirty="0" smtClean="0">
                          <a:solidFill>
                            <a:srgbClr val="7030A0"/>
                          </a:solidFill>
                        </a:rPr>
                        <a:t>с</a:t>
                      </a:r>
                      <a:r>
                        <a:rPr lang="uk-UA" sz="1600" i="1" dirty="0" smtClean="0">
                          <a:solidFill>
                            <a:srgbClr val="7030A0"/>
                          </a:solidFill>
                        </a:rPr>
                        <a:t>ей</a:t>
                      </a:r>
                      <a:r>
                        <a:rPr lang="uk-UA" sz="1600" i="1" dirty="0" smtClean="0"/>
                        <a:t>(</a:t>
                      </a:r>
                      <a:r>
                        <a:rPr lang="uk-UA" sz="1600" b="1" i="1" dirty="0" smtClean="0"/>
                        <a:t>ц</a:t>
                      </a:r>
                      <a:r>
                        <a:rPr lang="uk-UA" sz="1600" i="1" dirty="0" smtClean="0"/>
                        <a:t>ей)</a:t>
                      </a:r>
                      <a:br>
                        <a:rPr lang="uk-UA" sz="1600" i="1" dirty="0" smtClean="0"/>
                      </a:br>
                      <a:r>
                        <a:rPr lang="uk-UA" sz="1600" i="1" dirty="0" smtClean="0"/>
                        <a:t/>
                      </a:r>
                      <a:br>
                        <a:rPr lang="uk-UA" sz="1600" i="1" dirty="0" smtClean="0"/>
                      </a:br>
                      <a:r>
                        <a:rPr lang="uk-UA" sz="1600" b="1" i="1" dirty="0" err="1" smtClean="0">
                          <a:solidFill>
                            <a:srgbClr val="7030A0"/>
                          </a:solidFill>
                        </a:rPr>
                        <a:t>з</a:t>
                      </a:r>
                      <a:r>
                        <a:rPr lang="uk-UA" sz="1600" i="1" dirty="0" err="1" smtClean="0">
                          <a:solidFill>
                            <a:srgbClr val="7030A0"/>
                          </a:solidFill>
                        </a:rPr>
                        <a:t>ерцало</a:t>
                      </a:r>
                      <a:r>
                        <a:rPr lang="uk-UA" sz="1600" i="1" dirty="0" smtClean="0"/>
                        <a:t/>
                      </a:r>
                      <a:br>
                        <a:rPr lang="uk-UA" sz="1600" i="1" dirty="0" smtClean="0"/>
                      </a:br>
                      <a:r>
                        <a:rPr lang="uk-UA" sz="1600" i="1" dirty="0" smtClean="0"/>
                        <a:t>(</a:t>
                      </a:r>
                      <a:r>
                        <a:rPr lang="uk-UA" sz="1600" b="1" i="1" dirty="0" smtClean="0"/>
                        <a:t>дз</a:t>
                      </a:r>
                      <a:r>
                        <a:rPr lang="uk-UA" sz="1600" i="1" dirty="0" smtClean="0"/>
                        <a:t>еркало</a:t>
                      </a:r>
                      <a:r>
                        <a:rPr lang="uk-UA" sz="1600" i="1" dirty="0" smtClean="0"/>
                        <a:t>)</a:t>
                      </a:r>
                    </a:p>
                    <a:p>
                      <a:pPr algn="ctr"/>
                      <a:endParaRPr lang="uk-UA" sz="1600" i="1" dirty="0" smtClean="0"/>
                    </a:p>
                    <a:p>
                      <a:pPr algn="ctr"/>
                      <a:r>
                        <a:rPr lang="uk-UA" sz="1400" i="1" dirty="0" err="1" smtClean="0">
                          <a:solidFill>
                            <a:srgbClr val="7030A0"/>
                          </a:solidFill>
                        </a:rPr>
                        <a:t>філоз</a:t>
                      </a:r>
                      <a:r>
                        <a:rPr lang="uk-UA" sz="1400" b="1" i="1" dirty="0" err="1" smtClean="0">
                          <a:solidFill>
                            <a:srgbClr val="7030A0"/>
                          </a:solidFill>
                        </a:rPr>
                        <a:t>О</a:t>
                      </a:r>
                      <a:r>
                        <a:rPr lang="uk-UA" sz="1400" i="1" dirty="0" err="1" smtClean="0">
                          <a:solidFill>
                            <a:srgbClr val="7030A0"/>
                          </a:solidFill>
                        </a:rPr>
                        <a:t>ф</a:t>
                      </a:r>
                      <a:r>
                        <a:rPr lang="uk-UA" sz="1400" i="1" dirty="0" smtClean="0"/>
                        <a:t>(</a:t>
                      </a:r>
                      <a:r>
                        <a:rPr lang="uk-UA" sz="1400" i="1" dirty="0" err="1" smtClean="0"/>
                        <a:t>філ</a:t>
                      </a:r>
                      <a:r>
                        <a:rPr lang="uk-UA" sz="1400" b="1" i="1" dirty="0" err="1" smtClean="0"/>
                        <a:t>О</a:t>
                      </a:r>
                      <a:r>
                        <a:rPr lang="uk-UA" sz="1400" i="1" dirty="0" err="1" smtClean="0"/>
                        <a:t>соф</a:t>
                      </a:r>
                      <a:r>
                        <a:rPr lang="uk-UA" sz="1400" i="1" dirty="0" smtClean="0"/>
                        <a:t>)</a:t>
                      </a:r>
                      <a:br>
                        <a:rPr lang="uk-UA" sz="1400" i="1" dirty="0" smtClean="0"/>
                      </a:br>
                      <a:endParaRPr lang="ru-RU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0" i="1" dirty="0" smtClean="0">
                          <a:solidFill>
                            <a:srgbClr val="7030A0"/>
                          </a:solidFill>
                        </a:rPr>
                        <a:t>живіт</a:t>
                      </a:r>
                      <a:r>
                        <a:rPr lang="uk-UA" sz="1600" i="1" dirty="0" smtClean="0"/>
                        <a:t> (життя)</a:t>
                      </a:r>
                      <a:br>
                        <a:rPr lang="uk-UA" sz="1600" i="1" dirty="0" smtClean="0"/>
                      </a:br>
                      <a:r>
                        <a:rPr lang="uk-UA" sz="1600" i="1" dirty="0" smtClean="0"/>
                        <a:t/>
                      </a:r>
                      <a:br>
                        <a:rPr lang="uk-UA" sz="1600" i="1" dirty="0" smtClean="0"/>
                      </a:br>
                      <a:r>
                        <a:rPr lang="uk-UA" sz="1600" i="1" dirty="0" smtClean="0">
                          <a:solidFill>
                            <a:srgbClr val="7030A0"/>
                          </a:solidFill>
                        </a:rPr>
                        <a:t>позорище</a:t>
                      </a:r>
                      <a:r>
                        <a:rPr lang="uk-UA" sz="1600" i="1" dirty="0" smtClean="0"/>
                        <a:t/>
                      </a:r>
                      <a:br>
                        <a:rPr lang="uk-UA" sz="1600" i="1" dirty="0" smtClean="0"/>
                      </a:br>
                      <a:r>
                        <a:rPr lang="uk-UA" sz="1400" i="1" dirty="0" smtClean="0"/>
                        <a:t>(видовище)</a:t>
                      </a:r>
                      <a:br>
                        <a:rPr lang="uk-UA" sz="1400" i="1" dirty="0" smtClean="0"/>
                      </a:br>
                      <a:endParaRPr lang="uk-UA" sz="1400" i="1" dirty="0" smtClean="0"/>
                    </a:p>
                    <a:p>
                      <a:pPr algn="ctr"/>
                      <a:r>
                        <a:rPr lang="uk-UA" sz="1600" i="1" dirty="0" smtClean="0">
                          <a:solidFill>
                            <a:srgbClr val="7030A0"/>
                          </a:solidFill>
                        </a:rPr>
                        <a:t>побратися</a:t>
                      </a:r>
                      <a:r>
                        <a:rPr lang="uk-UA" sz="1600" i="1" dirty="0" smtClean="0"/>
                        <a:t/>
                      </a:r>
                      <a:br>
                        <a:rPr lang="uk-UA" sz="1600" i="1" dirty="0" smtClean="0"/>
                      </a:br>
                      <a:r>
                        <a:rPr lang="uk-UA" sz="1400" i="1" dirty="0" smtClean="0"/>
                        <a:t>(одружитися)</a:t>
                      </a:r>
                      <a:br>
                        <a:rPr lang="uk-UA" sz="1400" i="1" dirty="0" smtClean="0"/>
                      </a:br>
                      <a:endParaRPr lang="uk-UA" sz="1400" i="1" dirty="0" smtClean="0"/>
                    </a:p>
                    <a:p>
                      <a:pPr algn="ctr"/>
                      <a:r>
                        <a:rPr lang="uk-UA" sz="1600" i="1" dirty="0" smtClean="0">
                          <a:solidFill>
                            <a:srgbClr val="7030A0"/>
                          </a:solidFill>
                        </a:rPr>
                        <a:t>держати</a:t>
                      </a:r>
                      <a:r>
                        <a:rPr lang="uk-UA" sz="1600" i="1" dirty="0" smtClean="0"/>
                        <a:t/>
                      </a:r>
                      <a:br>
                        <a:rPr lang="uk-UA" sz="1600" i="1" dirty="0" smtClean="0"/>
                      </a:br>
                      <a:r>
                        <a:rPr lang="uk-UA" sz="1400" i="1" dirty="0" smtClean="0"/>
                        <a:t>(мати</a:t>
                      </a:r>
                      <a:r>
                        <a:rPr lang="uk-UA" sz="1400" i="1" baseline="0" dirty="0" smtClean="0"/>
                        <a:t> за дружину)</a:t>
                      </a:r>
                      <a:br>
                        <a:rPr lang="uk-UA" sz="1400" i="1" baseline="0" dirty="0" smtClean="0"/>
                      </a:br>
                      <a:endParaRPr lang="uk-UA" sz="1400" i="1" baseline="0" dirty="0" smtClean="0"/>
                    </a:p>
                    <a:p>
                      <a:pPr algn="ctr"/>
                      <a:r>
                        <a:rPr lang="uk-UA" sz="1600" i="1" baseline="0" dirty="0" smtClean="0">
                          <a:solidFill>
                            <a:srgbClr val="7030A0"/>
                          </a:solidFill>
                        </a:rPr>
                        <a:t>лікоть</a:t>
                      </a:r>
                      <a:r>
                        <a:rPr lang="uk-UA" sz="1600" i="1" baseline="0" dirty="0" smtClean="0"/>
                        <a:t/>
                      </a:r>
                      <a:br>
                        <a:rPr lang="uk-UA" sz="1600" i="1" baseline="0" dirty="0" smtClean="0"/>
                      </a:br>
                      <a:r>
                        <a:rPr lang="uk-UA" sz="1400" i="1" baseline="0" dirty="0" smtClean="0"/>
                        <a:t>(’одиниця виміру′)</a:t>
                      </a:r>
                    </a:p>
                    <a:p>
                      <a:pPr algn="ctr"/>
                      <a:endParaRPr lang="uk-UA" sz="1400" i="1" baseline="0" dirty="0" smtClean="0"/>
                    </a:p>
                    <a:p>
                      <a:pPr algn="ctr"/>
                      <a:r>
                        <a:rPr lang="uk-UA" sz="1600" i="1" baseline="0" dirty="0" smtClean="0">
                          <a:solidFill>
                            <a:srgbClr val="7030A0"/>
                          </a:solidFill>
                        </a:rPr>
                        <a:t>жир</a:t>
                      </a:r>
                      <a:r>
                        <a:rPr lang="uk-UA" sz="1600" i="1" baseline="0" dirty="0" smtClean="0"/>
                        <a:t> </a:t>
                      </a:r>
                      <a:r>
                        <a:rPr lang="uk-UA" sz="1400" i="1" baseline="0" dirty="0" smtClean="0"/>
                        <a:t>(багатство)</a:t>
                      </a:r>
                    </a:p>
                    <a:p>
                      <a:pPr algn="ctr"/>
                      <a:endParaRPr lang="uk-UA" sz="1400" i="1" baseline="0" dirty="0" smtClean="0"/>
                    </a:p>
                    <a:p>
                      <a:pPr algn="ctr"/>
                      <a:r>
                        <a:rPr lang="uk-UA" sz="1600" i="1" baseline="0" dirty="0" smtClean="0">
                          <a:solidFill>
                            <a:srgbClr val="7030A0"/>
                          </a:solidFill>
                        </a:rPr>
                        <a:t>мир</a:t>
                      </a:r>
                      <a:r>
                        <a:rPr lang="uk-UA" sz="1600" i="1" baseline="0" dirty="0" smtClean="0"/>
                        <a:t>(громада</a:t>
                      </a:r>
                      <a:r>
                        <a:rPr lang="uk-UA" sz="1600" i="1" baseline="0" dirty="0" smtClean="0"/>
                        <a:t>)</a:t>
                      </a:r>
                    </a:p>
                    <a:p>
                      <a:pPr algn="ctr"/>
                      <a:endParaRPr lang="uk-UA" sz="1600" i="1" baseline="0" dirty="0" smtClean="0"/>
                    </a:p>
                    <a:p>
                      <a:pPr algn="ctr"/>
                      <a:r>
                        <a:rPr lang="uk-UA" sz="1600" i="1" baseline="0" dirty="0" smtClean="0">
                          <a:solidFill>
                            <a:srgbClr val="7030A0"/>
                          </a:solidFill>
                        </a:rPr>
                        <a:t>язик</a:t>
                      </a:r>
                      <a:r>
                        <a:rPr lang="uk-UA" sz="1600" i="1" baseline="0" dirty="0" smtClean="0"/>
                        <a:t> (мова)</a:t>
                      </a:r>
                      <a:r>
                        <a:rPr lang="uk-UA" sz="1600" i="1" dirty="0" smtClean="0"/>
                        <a:t> </a:t>
                      </a:r>
                      <a:endParaRPr lang="ru-RU" sz="16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78417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7238" y="116632"/>
            <a:ext cx="41013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0070C0"/>
                </a:solidFill>
              </a:rPr>
              <a:t>Використання історизмів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052736"/>
            <a:ext cx="806489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000" i="1" dirty="0" smtClean="0"/>
              <a:t>        Багато людей зібралося цього дня в </a:t>
            </a:r>
            <a:r>
              <a:rPr lang="uk-UA" sz="2000" i="1" dirty="0" smtClean="0">
                <a:solidFill>
                  <a:srgbClr val="002060"/>
                </a:solidFill>
              </a:rPr>
              <a:t>Золотій</a:t>
            </a:r>
            <a:r>
              <a:rPr lang="uk-UA" sz="2000" b="1" i="1" dirty="0" smtClean="0">
                <a:solidFill>
                  <a:srgbClr val="0070C0"/>
                </a:solidFill>
              </a:rPr>
              <a:t> палаті</a:t>
            </a:r>
            <a:r>
              <a:rPr lang="uk-UA" sz="2000" b="1" i="1" dirty="0" smtClean="0"/>
              <a:t>,</a:t>
            </a:r>
            <a:r>
              <a:rPr lang="uk-UA" sz="2000" i="1" dirty="0" smtClean="0"/>
              <a:t> всі </a:t>
            </a:r>
            <a:r>
              <a:rPr lang="uk-UA" sz="2000" b="1" i="1" dirty="0" smtClean="0">
                <a:solidFill>
                  <a:srgbClr val="0070C0"/>
                </a:solidFill>
              </a:rPr>
              <a:t>лави</a:t>
            </a:r>
            <a:r>
              <a:rPr lang="uk-UA" sz="2000" i="1" dirty="0" smtClean="0"/>
              <a:t> з неї загодя винесли, попід стінами навкруг товпились ліпші </a:t>
            </a:r>
            <a:r>
              <a:rPr lang="uk-UA" sz="2000" b="1" i="1" dirty="0" smtClean="0">
                <a:solidFill>
                  <a:srgbClr val="0070C0"/>
                </a:solidFill>
              </a:rPr>
              <a:t>мужі</a:t>
            </a:r>
            <a:r>
              <a:rPr lang="uk-UA" sz="2000" b="1" i="1" dirty="0" smtClean="0"/>
              <a:t> </a:t>
            </a:r>
            <a:r>
              <a:rPr lang="uk-UA" sz="2000" b="1" i="1" dirty="0" smtClean="0">
                <a:solidFill>
                  <a:srgbClr val="0070C0"/>
                </a:solidFill>
              </a:rPr>
              <a:t>Русі</a:t>
            </a:r>
            <a:r>
              <a:rPr lang="uk-UA" sz="2000" b="1" i="1" dirty="0" smtClean="0"/>
              <a:t> – </a:t>
            </a:r>
            <a:r>
              <a:rPr lang="uk-UA" sz="2000" b="1" i="1" dirty="0" smtClean="0">
                <a:solidFill>
                  <a:srgbClr val="0070C0"/>
                </a:solidFill>
              </a:rPr>
              <a:t>князі</a:t>
            </a:r>
            <a:r>
              <a:rPr lang="uk-UA" sz="2000" b="1" i="1" dirty="0" smtClean="0"/>
              <a:t> </a:t>
            </a:r>
            <a:r>
              <a:rPr lang="uk-UA" sz="2000" i="1" dirty="0" smtClean="0"/>
              <a:t>земель і </a:t>
            </a:r>
            <a:r>
              <a:rPr lang="uk-UA" sz="2000" i="1" dirty="0" smtClean="0">
                <a:solidFill>
                  <a:srgbClr val="002060"/>
                </a:solidFill>
              </a:rPr>
              <a:t>городів</a:t>
            </a:r>
            <a:r>
              <a:rPr lang="uk-UA" sz="2000" i="1" dirty="0" smtClean="0"/>
              <a:t>, </a:t>
            </a:r>
            <a:r>
              <a:rPr lang="uk-UA" sz="2000" b="1" i="1" dirty="0" smtClean="0">
                <a:solidFill>
                  <a:srgbClr val="0070C0"/>
                </a:solidFill>
              </a:rPr>
              <a:t>бояри</a:t>
            </a:r>
            <a:r>
              <a:rPr lang="uk-UA" sz="2000" b="1" i="1" dirty="0" smtClean="0"/>
              <a:t> </a:t>
            </a:r>
            <a:r>
              <a:rPr lang="uk-UA" sz="2000" i="1" dirty="0" smtClean="0"/>
              <a:t>й </a:t>
            </a:r>
            <a:r>
              <a:rPr lang="uk-UA" sz="2000" b="1" i="1" dirty="0" smtClean="0">
                <a:solidFill>
                  <a:srgbClr val="0070C0"/>
                </a:solidFill>
              </a:rPr>
              <a:t>воєводи</a:t>
            </a:r>
            <a:r>
              <a:rPr lang="uk-UA" sz="2000" b="1" i="1" dirty="0" smtClean="0"/>
              <a:t>, </a:t>
            </a:r>
            <a:r>
              <a:rPr lang="uk-UA" sz="2000" b="1" i="1" dirty="0" smtClean="0">
                <a:solidFill>
                  <a:srgbClr val="0070C0"/>
                </a:solidFill>
              </a:rPr>
              <a:t>тисяцькі</a:t>
            </a:r>
            <a:r>
              <a:rPr lang="uk-UA" sz="2000" b="1" i="1" dirty="0" smtClean="0"/>
              <a:t>, </a:t>
            </a:r>
            <a:r>
              <a:rPr lang="uk-UA" sz="2000" b="1" i="1" dirty="0" smtClean="0">
                <a:solidFill>
                  <a:srgbClr val="0070C0"/>
                </a:solidFill>
              </a:rPr>
              <a:t>огнищани</a:t>
            </a:r>
            <a:r>
              <a:rPr lang="uk-UA" sz="2000" b="1" i="1" dirty="0" smtClean="0"/>
              <a:t>, </a:t>
            </a:r>
            <a:r>
              <a:rPr lang="uk-UA" sz="2000" b="1" i="1" dirty="0" smtClean="0">
                <a:solidFill>
                  <a:srgbClr val="0070C0"/>
                </a:solidFill>
              </a:rPr>
              <a:t>тіуни</a:t>
            </a:r>
            <a:r>
              <a:rPr lang="uk-UA" sz="2000" b="1" i="1" dirty="0" smtClean="0"/>
              <a:t> </a:t>
            </a:r>
            <a:r>
              <a:rPr lang="uk-UA" sz="2000" b="1" i="1" dirty="0" smtClean="0">
                <a:solidFill>
                  <a:srgbClr val="0070C0"/>
                </a:solidFill>
              </a:rPr>
              <a:t>княжі</a:t>
            </a:r>
            <a:r>
              <a:rPr lang="uk-UA" sz="2000" b="1" i="1" dirty="0" smtClean="0"/>
              <a:t> </a:t>
            </a:r>
            <a:r>
              <a:rPr lang="uk-UA" sz="2000" dirty="0" smtClean="0"/>
              <a:t>(С. Скляренко).</a:t>
            </a:r>
          </a:p>
          <a:p>
            <a:pPr algn="just"/>
            <a:endParaRPr lang="uk-UA" sz="2000" i="1" dirty="0"/>
          </a:p>
          <a:p>
            <a:pPr algn="just"/>
            <a:r>
              <a:rPr lang="uk-UA" sz="2000" i="1" dirty="0" smtClean="0"/>
              <a:t>        Земельні володіння</a:t>
            </a:r>
            <a:r>
              <a:rPr lang="uk-UA" sz="2000" b="1" i="1" dirty="0" smtClean="0"/>
              <a:t> </a:t>
            </a:r>
            <a:r>
              <a:rPr lang="uk-UA" sz="2000" b="1" i="1" dirty="0" smtClean="0">
                <a:solidFill>
                  <a:srgbClr val="0070C0"/>
                </a:solidFill>
              </a:rPr>
              <a:t>феодалів</a:t>
            </a:r>
            <a:r>
              <a:rPr lang="uk-UA" sz="2000" b="1" i="1" dirty="0" smtClean="0"/>
              <a:t> </a:t>
            </a:r>
            <a:r>
              <a:rPr lang="uk-UA" sz="2000" i="1" dirty="0" smtClean="0"/>
              <a:t>–</a:t>
            </a:r>
            <a:r>
              <a:rPr lang="uk-UA" sz="2000" b="1" i="1" dirty="0" smtClean="0"/>
              <a:t> </a:t>
            </a:r>
            <a:r>
              <a:rPr lang="uk-UA" sz="2000" b="1" i="1" dirty="0" smtClean="0">
                <a:solidFill>
                  <a:srgbClr val="0070C0"/>
                </a:solidFill>
              </a:rPr>
              <a:t>князів</a:t>
            </a:r>
            <a:r>
              <a:rPr lang="uk-UA" sz="2000" b="1" i="1" dirty="0" smtClean="0"/>
              <a:t> </a:t>
            </a:r>
            <a:r>
              <a:rPr lang="uk-UA" sz="2000" i="1" dirty="0" smtClean="0"/>
              <a:t>і </a:t>
            </a:r>
            <a:r>
              <a:rPr lang="uk-UA" sz="2000" b="1" i="1" dirty="0" smtClean="0">
                <a:solidFill>
                  <a:srgbClr val="0070C0"/>
                </a:solidFill>
              </a:rPr>
              <a:t>бояр</a:t>
            </a:r>
            <a:r>
              <a:rPr lang="uk-UA" sz="2000" b="1" i="1" dirty="0" smtClean="0"/>
              <a:t> </a:t>
            </a:r>
            <a:r>
              <a:rPr lang="uk-UA" sz="2000" i="1" dirty="0" smtClean="0"/>
              <a:t>–</a:t>
            </a:r>
            <a:r>
              <a:rPr lang="uk-UA" sz="2000" b="1" i="1" dirty="0" smtClean="0"/>
              <a:t> </a:t>
            </a:r>
            <a:r>
              <a:rPr lang="uk-UA" sz="2000" i="1" dirty="0" smtClean="0"/>
              <a:t>називалися </a:t>
            </a:r>
            <a:r>
              <a:rPr lang="uk-UA" sz="2000" b="1" i="1" dirty="0" smtClean="0">
                <a:solidFill>
                  <a:srgbClr val="0070C0"/>
                </a:solidFill>
              </a:rPr>
              <a:t>вотчинами</a:t>
            </a:r>
            <a:r>
              <a:rPr lang="uk-UA" sz="2000" i="1" dirty="0" smtClean="0"/>
              <a:t>. У кожній </a:t>
            </a:r>
            <a:r>
              <a:rPr lang="uk-UA" sz="2000" b="1" i="1" dirty="0" smtClean="0">
                <a:solidFill>
                  <a:srgbClr val="0070C0"/>
                </a:solidFill>
              </a:rPr>
              <a:t>вотчині</a:t>
            </a:r>
            <a:r>
              <a:rPr lang="uk-UA" sz="2000" i="1" dirty="0" smtClean="0"/>
              <a:t> було багато </a:t>
            </a:r>
            <a:r>
              <a:rPr lang="uk-UA" sz="2000" b="1" i="1" dirty="0" smtClean="0">
                <a:solidFill>
                  <a:srgbClr val="0070C0"/>
                </a:solidFill>
              </a:rPr>
              <a:t>слуг</a:t>
            </a:r>
            <a:r>
              <a:rPr lang="uk-UA" sz="2000" i="1" dirty="0" smtClean="0"/>
              <a:t>: </a:t>
            </a:r>
            <a:r>
              <a:rPr lang="uk-UA" sz="2000" b="1" i="1" dirty="0" smtClean="0">
                <a:solidFill>
                  <a:srgbClr val="0070C0"/>
                </a:solidFill>
              </a:rPr>
              <a:t>огнищанин</a:t>
            </a:r>
            <a:r>
              <a:rPr lang="uk-UA" sz="2000" i="1" dirty="0" smtClean="0"/>
              <a:t> (управитель господарства), </a:t>
            </a:r>
            <a:r>
              <a:rPr lang="uk-UA" sz="2000" b="1" i="1" dirty="0" smtClean="0">
                <a:solidFill>
                  <a:srgbClr val="0070C0"/>
                </a:solidFill>
              </a:rPr>
              <a:t>тіун</a:t>
            </a:r>
            <a:r>
              <a:rPr lang="uk-UA" sz="2000" i="1" dirty="0" smtClean="0"/>
              <a:t> (управитель дому), </a:t>
            </a:r>
            <a:r>
              <a:rPr lang="uk-UA" sz="2000" b="1" i="1" dirty="0" err="1" smtClean="0">
                <a:solidFill>
                  <a:srgbClr val="0070C0"/>
                </a:solidFill>
              </a:rPr>
              <a:t>под’їзний</a:t>
            </a:r>
            <a:r>
              <a:rPr lang="uk-UA" sz="2000" i="1" dirty="0" smtClean="0"/>
              <a:t> (збирач оброку, данини) та ін. Поблизу </a:t>
            </a:r>
            <a:r>
              <a:rPr lang="uk-UA" sz="2000" b="1" i="1" dirty="0" smtClean="0">
                <a:solidFill>
                  <a:srgbClr val="0070C0"/>
                </a:solidFill>
              </a:rPr>
              <a:t>панського</a:t>
            </a:r>
            <a:r>
              <a:rPr lang="uk-UA" sz="2000" i="1" dirty="0" smtClean="0"/>
              <a:t> двору стояли вбогі халупи залежних людей: </a:t>
            </a:r>
            <a:r>
              <a:rPr lang="uk-UA" sz="2000" b="1" i="1" dirty="0" smtClean="0">
                <a:solidFill>
                  <a:srgbClr val="0070C0"/>
                </a:solidFill>
              </a:rPr>
              <a:t>закупів</a:t>
            </a:r>
            <a:r>
              <a:rPr lang="uk-UA" sz="2000" i="1" dirty="0" smtClean="0"/>
              <a:t>,</a:t>
            </a:r>
            <a:r>
              <a:rPr lang="uk-UA" sz="2000" b="1" i="1" dirty="0" smtClean="0"/>
              <a:t> </a:t>
            </a:r>
            <a:r>
              <a:rPr lang="uk-UA" sz="2000" b="1" i="1" dirty="0" smtClean="0">
                <a:solidFill>
                  <a:srgbClr val="0070C0"/>
                </a:solidFill>
              </a:rPr>
              <a:t>рядовичів</a:t>
            </a:r>
            <a:r>
              <a:rPr lang="uk-UA" sz="2000" i="1" dirty="0" smtClean="0"/>
              <a:t>,</a:t>
            </a:r>
            <a:r>
              <a:rPr lang="uk-UA" sz="2000" b="1" i="1" dirty="0" smtClean="0"/>
              <a:t> </a:t>
            </a:r>
            <a:r>
              <a:rPr lang="uk-UA" sz="2000" b="1" i="1" dirty="0" smtClean="0">
                <a:solidFill>
                  <a:srgbClr val="0070C0"/>
                </a:solidFill>
              </a:rPr>
              <a:t>холопів</a:t>
            </a:r>
            <a:r>
              <a:rPr lang="uk-UA" sz="2000" i="1" dirty="0" smtClean="0"/>
              <a:t> </a:t>
            </a:r>
            <a:r>
              <a:rPr lang="uk-UA" sz="2000" dirty="0" smtClean="0"/>
              <a:t>(З підручника)</a:t>
            </a:r>
            <a:r>
              <a:rPr lang="uk-UA" sz="2000" dirty="0"/>
              <a:t>.</a:t>
            </a:r>
            <a:r>
              <a:rPr lang="uk-UA" sz="2000" dirty="0" smtClean="0"/>
              <a:t>  </a:t>
            </a:r>
          </a:p>
          <a:p>
            <a:pPr algn="just"/>
            <a:endParaRPr lang="uk-UA" sz="2000" dirty="0" smtClean="0"/>
          </a:p>
          <a:p>
            <a:pPr algn="just"/>
            <a:r>
              <a:rPr lang="uk-UA" sz="2000" i="1" dirty="0"/>
              <a:t> </a:t>
            </a:r>
            <a:r>
              <a:rPr lang="uk-UA" sz="2000" i="1" dirty="0" smtClean="0"/>
              <a:t>       А чому б у кожному селі не зберегти кілька старих хат, </a:t>
            </a:r>
            <a:r>
              <a:rPr lang="uk-UA" sz="2000" b="1" i="1" dirty="0" smtClean="0">
                <a:solidFill>
                  <a:srgbClr val="0070C0"/>
                </a:solidFill>
              </a:rPr>
              <a:t>вітряків</a:t>
            </a:r>
            <a:r>
              <a:rPr lang="uk-UA" sz="2000" i="1" dirty="0" smtClean="0"/>
              <a:t>,</a:t>
            </a:r>
            <a:r>
              <a:rPr lang="uk-UA" sz="2000" b="1" i="1" dirty="0" smtClean="0"/>
              <a:t> </a:t>
            </a:r>
            <a:r>
              <a:rPr lang="uk-UA" sz="2000" b="1" i="1" dirty="0" smtClean="0">
                <a:solidFill>
                  <a:srgbClr val="0070C0"/>
                </a:solidFill>
              </a:rPr>
              <a:t>клунь</a:t>
            </a:r>
            <a:r>
              <a:rPr lang="uk-UA" sz="2000" i="1" dirty="0" smtClean="0"/>
              <a:t>,</a:t>
            </a:r>
            <a:r>
              <a:rPr lang="uk-UA" sz="2000" b="1" i="1" dirty="0" smtClean="0"/>
              <a:t> </a:t>
            </a:r>
            <a:r>
              <a:rPr lang="uk-UA" sz="2000" b="1" i="1" dirty="0" smtClean="0">
                <a:solidFill>
                  <a:srgbClr val="0070C0"/>
                </a:solidFill>
              </a:rPr>
              <a:t>повіточок</a:t>
            </a:r>
            <a:r>
              <a:rPr lang="uk-UA" sz="2000" i="1" dirty="0" smtClean="0"/>
              <a:t>, щоб наші діти й онуки бачили, в яких умовах ми жили. Що служило нашим батькам і дідам. Які в них були знаряддя виробництва – коси, граблі, вила, </a:t>
            </a:r>
            <a:r>
              <a:rPr lang="uk-UA" sz="2000" b="1" i="1" dirty="0" smtClean="0">
                <a:solidFill>
                  <a:srgbClr val="0070C0"/>
                </a:solidFill>
              </a:rPr>
              <a:t>ціпи</a:t>
            </a:r>
            <a:r>
              <a:rPr lang="uk-UA" sz="2000" i="1" dirty="0" smtClean="0"/>
              <a:t>,</a:t>
            </a:r>
            <a:r>
              <a:rPr lang="uk-UA" sz="2000" b="1" i="1" dirty="0" smtClean="0"/>
              <a:t> </a:t>
            </a:r>
            <a:r>
              <a:rPr lang="uk-UA" sz="2000" b="1" i="1" dirty="0" smtClean="0">
                <a:solidFill>
                  <a:srgbClr val="0070C0"/>
                </a:solidFill>
              </a:rPr>
              <a:t>прядки</a:t>
            </a:r>
            <a:r>
              <a:rPr lang="uk-UA" sz="2000" i="1" dirty="0" smtClean="0"/>
              <a:t>,</a:t>
            </a:r>
            <a:r>
              <a:rPr lang="uk-UA" sz="2000" b="1" i="1" dirty="0" smtClean="0"/>
              <a:t> </a:t>
            </a:r>
            <a:r>
              <a:rPr lang="uk-UA" sz="2000" b="1" i="1" dirty="0" err="1" smtClean="0">
                <a:solidFill>
                  <a:srgbClr val="0070C0"/>
                </a:solidFill>
              </a:rPr>
              <a:t>метушки</a:t>
            </a:r>
            <a:r>
              <a:rPr lang="uk-UA" sz="2000" i="1" dirty="0" smtClean="0"/>
              <a:t>,</a:t>
            </a:r>
            <a:r>
              <a:rPr lang="uk-UA" sz="2000" b="1" i="1" dirty="0" smtClean="0"/>
              <a:t> </a:t>
            </a:r>
            <a:r>
              <a:rPr lang="uk-UA" sz="2000" b="1" i="1" dirty="0" smtClean="0">
                <a:solidFill>
                  <a:srgbClr val="0070C0"/>
                </a:solidFill>
              </a:rPr>
              <a:t>коромисла</a:t>
            </a:r>
            <a:r>
              <a:rPr lang="uk-UA" sz="2000" i="1" dirty="0" smtClean="0"/>
              <a:t>,</a:t>
            </a:r>
            <a:r>
              <a:rPr lang="uk-UA" sz="2000" b="1" i="1" dirty="0" smtClean="0"/>
              <a:t> </a:t>
            </a:r>
            <a:r>
              <a:rPr lang="uk-UA" sz="2000" b="1" i="1" dirty="0" smtClean="0">
                <a:solidFill>
                  <a:srgbClr val="0070C0"/>
                </a:solidFill>
              </a:rPr>
              <a:t>ступи</a:t>
            </a:r>
            <a:r>
              <a:rPr lang="uk-UA" sz="2000" i="1" dirty="0" smtClean="0"/>
              <a:t>,</a:t>
            </a:r>
            <a:r>
              <a:rPr lang="uk-UA" sz="2000" b="1" i="1" dirty="0" smtClean="0"/>
              <a:t> </a:t>
            </a:r>
            <a:r>
              <a:rPr lang="uk-UA" sz="2000" b="1" i="1" dirty="0" smtClean="0">
                <a:solidFill>
                  <a:srgbClr val="0070C0"/>
                </a:solidFill>
              </a:rPr>
              <a:t>жорна</a:t>
            </a:r>
            <a:r>
              <a:rPr lang="uk-UA" sz="2000" i="1" dirty="0" smtClean="0"/>
              <a:t>,</a:t>
            </a:r>
            <a:r>
              <a:rPr lang="uk-UA" sz="2000" b="1" i="1" dirty="0" smtClean="0"/>
              <a:t> </a:t>
            </a:r>
            <a:r>
              <a:rPr lang="uk-UA" sz="2000" b="1" i="1" dirty="0" smtClean="0">
                <a:solidFill>
                  <a:srgbClr val="0070C0"/>
                </a:solidFill>
              </a:rPr>
              <a:t>терниці</a:t>
            </a:r>
            <a:r>
              <a:rPr lang="uk-UA" sz="2000" i="1" dirty="0" smtClean="0"/>
              <a:t>, </a:t>
            </a:r>
            <a:r>
              <a:rPr lang="uk-UA" sz="2000" b="1" i="1" dirty="0" smtClean="0">
                <a:solidFill>
                  <a:srgbClr val="0070C0"/>
                </a:solidFill>
              </a:rPr>
              <a:t>бительниці</a:t>
            </a:r>
            <a:r>
              <a:rPr lang="uk-UA" sz="2000" i="1" dirty="0" smtClean="0"/>
              <a:t>. Одним словом, домашні старожитності, які можна зустріти зараз хіба що в музеях </a:t>
            </a:r>
            <a:r>
              <a:rPr lang="uk-UA" sz="2000" dirty="0" smtClean="0"/>
              <a:t>(</a:t>
            </a:r>
            <a:r>
              <a:rPr lang="uk-UA" sz="2000" dirty="0"/>
              <a:t>І</a:t>
            </a:r>
            <a:r>
              <a:rPr lang="uk-UA" sz="2000" dirty="0" smtClean="0"/>
              <a:t>. Цюпа).</a:t>
            </a:r>
            <a:r>
              <a:rPr lang="uk-UA" sz="2000" i="1" dirty="0" smtClean="0"/>
              <a:t>  </a:t>
            </a:r>
            <a:r>
              <a:rPr lang="uk-UA" sz="2000" dirty="0" smtClean="0"/>
              <a:t>  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378417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19" y="393796"/>
            <a:ext cx="39381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>
                <a:solidFill>
                  <a:srgbClr val="0070C0"/>
                </a:solidFill>
              </a:rPr>
              <a:t>Використання </a:t>
            </a:r>
            <a:r>
              <a:rPr lang="uk-UA" sz="2800" b="1" dirty="0" smtClean="0">
                <a:solidFill>
                  <a:srgbClr val="0070C0"/>
                </a:solidFill>
              </a:rPr>
              <a:t>архаїзмів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1859" y="1700808"/>
            <a:ext cx="86409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 smtClean="0"/>
              <a:t>      – </a:t>
            </a:r>
            <a:r>
              <a:rPr lang="uk-UA" b="1" i="1" dirty="0" err="1" smtClean="0">
                <a:solidFill>
                  <a:srgbClr val="7030A0"/>
                </a:solidFill>
              </a:rPr>
              <a:t>Рци</a:t>
            </a:r>
            <a:r>
              <a:rPr lang="uk-UA" i="1" dirty="0" smtClean="0">
                <a:solidFill>
                  <a:srgbClr val="7030A0"/>
                </a:solidFill>
              </a:rPr>
              <a:t> </a:t>
            </a:r>
            <a:r>
              <a:rPr lang="uk-UA" i="1" dirty="0" smtClean="0"/>
              <a:t>одно слово: «Люблю Вас, пане </a:t>
            </a:r>
            <a:r>
              <a:rPr lang="uk-UA" i="1" dirty="0" err="1"/>
              <a:t>В</a:t>
            </a:r>
            <a:r>
              <a:rPr lang="uk-UA" i="1" dirty="0" err="1" smtClean="0"/>
              <a:t>озний</a:t>
            </a:r>
            <a:r>
              <a:rPr lang="uk-UA" i="1" dirty="0" smtClean="0"/>
              <a:t>», і </a:t>
            </a:r>
            <a:r>
              <a:rPr lang="uk-UA" b="1" i="1" dirty="0" smtClean="0">
                <a:solidFill>
                  <a:srgbClr val="7030A0"/>
                </a:solidFill>
              </a:rPr>
              <a:t>аз</a:t>
            </a:r>
            <a:r>
              <a:rPr lang="uk-UA" b="1" i="1" dirty="0" smtClean="0"/>
              <a:t>, </a:t>
            </a:r>
            <a:r>
              <a:rPr lang="uk-UA" b="1" i="1" dirty="0" err="1" smtClean="0">
                <a:solidFill>
                  <a:srgbClr val="7030A0"/>
                </a:solidFill>
              </a:rPr>
              <a:t>вищеупом’янутий</a:t>
            </a:r>
            <a:r>
              <a:rPr lang="uk-UA" i="1" dirty="0" smtClean="0"/>
              <a:t>, виконаю присягу </a:t>
            </a:r>
            <a:r>
              <a:rPr lang="uk-UA" b="1" i="1" dirty="0" smtClean="0">
                <a:solidFill>
                  <a:srgbClr val="7030A0"/>
                </a:solidFill>
              </a:rPr>
              <a:t>о</a:t>
            </a:r>
            <a:r>
              <a:rPr lang="uk-UA" i="1" dirty="0" smtClean="0"/>
              <a:t> вірнім і вічнім </a:t>
            </a:r>
            <a:r>
              <a:rPr lang="uk-UA" b="1" i="1" dirty="0" smtClean="0">
                <a:solidFill>
                  <a:srgbClr val="7030A0"/>
                </a:solidFill>
              </a:rPr>
              <a:t>союзі</a:t>
            </a:r>
            <a:r>
              <a:rPr lang="uk-UA" b="1" i="1" dirty="0" smtClean="0"/>
              <a:t> </a:t>
            </a:r>
            <a:r>
              <a:rPr lang="uk-UA" i="1" dirty="0" smtClean="0"/>
              <a:t>з тобою </a:t>
            </a:r>
            <a:r>
              <a:rPr lang="uk-UA" dirty="0" smtClean="0"/>
              <a:t>(І. Котляревський).</a:t>
            </a:r>
            <a:r>
              <a:rPr lang="uk-UA" i="1" dirty="0" smtClean="0"/>
              <a:t>  </a:t>
            </a:r>
          </a:p>
          <a:p>
            <a:endParaRPr lang="uk-UA" i="1" dirty="0" smtClean="0"/>
          </a:p>
          <a:p>
            <a:endParaRPr lang="uk-UA" i="1" dirty="0"/>
          </a:p>
          <a:p>
            <a:endParaRPr lang="uk-UA" i="1" dirty="0" smtClean="0"/>
          </a:p>
          <a:p>
            <a:pPr algn="just"/>
            <a:r>
              <a:rPr lang="uk-UA" i="1" dirty="0"/>
              <a:t> </a:t>
            </a:r>
            <a:r>
              <a:rPr lang="uk-UA" i="1" dirty="0" smtClean="0"/>
              <a:t>      Десна – це квітуча гілка слов’янства, генетичного </a:t>
            </a:r>
            <a:r>
              <a:rPr lang="uk-UA" b="1" i="1" dirty="0" smtClean="0">
                <a:solidFill>
                  <a:srgbClr val="7030A0"/>
                </a:solidFill>
              </a:rPr>
              <a:t>древа</a:t>
            </a:r>
            <a:r>
              <a:rPr lang="uk-UA" i="1" dirty="0" smtClean="0"/>
              <a:t> нашої самосвідомості … Сподіваємося, що саме вона, сестриця Десна, захистить від біди </a:t>
            </a:r>
            <a:r>
              <a:rPr lang="uk-UA" b="1" i="1" dirty="0" smtClean="0">
                <a:solidFill>
                  <a:srgbClr val="7030A0"/>
                </a:solidFill>
              </a:rPr>
              <a:t>пра</a:t>
            </a:r>
            <a:r>
              <a:rPr lang="uk-UA" i="1" dirty="0" smtClean="0"/>
              <a:t>давні </a:t>
            </a:r>
            <a:r>
              <a:rPr lang="uk-UA" b="1" i="1" dirty="0" smtClean="0">
                <a:solidFill>
                  <a:srgbClr val="7030A0"/>
                </a:solidFill>
              </a:rPr>
              <a:t>осідки</a:t>
            </a:r>
            <a:r>
              <a:rPr lang="uk-UA" i="1" dirty="0" smtClean="0"/>
              <a:t> нашої нації. Десна не просто найбільша притока Дніпра; це джерело культури, колиска цивілізації. Її ім’я </a:t>
            </a:r>
            <a:r>
              <a:rPr lang="uk-UA" b="1" i="1" dirty="0" smtClean="0">
                <a:solidFill>
                  <a:srgbClr val="7030A0"/>
                </a:solidFill>
              </a:rPr>
              <a:t>воскрешає</a:t>
            </a:r>
            <a:r>
              <a:rPr lang="uk-UA" i="1" dirty="0" smtClean="0"/>
              <a:t> в свідомості образи міст, заснованих київськими </a:t>
            </a:r>
            <a:r>
              <a:rPr lang="uk-UA" b="1" i="1" dirty="0" smtClean="0">
                <a:solidFill>
                  <a:srgbClr val="0070C0"/>
                </a:solidFill>
              </a:rPr>
              <a:t>князями</a:t>
            </a:r>
            <a:r>
              <a:rPr lang="uk-UA" i="1" dirty="0" smtClean="0"/>
              <a:t>, в осяянні маківок білосніжних, ошатних </a:t>
            </a:r>
            <a:r>
              <a:rPr lang="uk-UA" b="1" i="1" dirty="0" smtClean="0">
                <a:solidFill>
                  <a:srgbClr val="0070C0"/>
                </a:solidFill>
              </a:rPr>
              <a:t>соборів</a:t>
            </a:r>
            <a:r>
              <a:rPr lang="uk-UA" i="1" dirty="0" smtClean="0"/>
              <a:t> </a:t>
            </a:r>
            <a:r>
              <a:rPr lang="uk-UA" dirty="0" smtClean="0"/>
              <a:t>(З журналу).</a:t>
            </a:r>
          </a:p>
        </p:txBody>
      </p:sp>
    </p:spTree>
    <p:extLst>
      <p:ext uri="{BB962C8B-B14F-4D97-AF65-F5344CB8AC3E}">
        <p14:creationId xmlns:p14="http://schemas.microsoft.com/office/powerpoint/2010/main" val="8378417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58888"/>
            <a:ext cx="49201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0070C0"/>
                </a:solidFill>
              </a:rPr>
              <a:t>Неологізми в українській мові</a:t>
            </a:r>
            <a:endParaRPr lang="ru-RU" sz="2800" b="1" dirty="0">
              <a:solidFill>
                <a:srgbClr val="0070C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667214"/>
              </p:ext>
            </p:extLst>
          </p:nvPr>
        </p:nvGraphicFramePr>
        <p:xfrm>
          <a:off x="179512" y="1196753"/>
          <a:ext cx="8712968" cy="493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47">
                <a:tc gridSpan="3">
                  <a:txBody>
                    <a:bodyPr/>
                    <a:lstStyle/>
                    <a:p>
                      <a:pPr algn="ctr"/>
                      <a:r>
                        <a:rPr lang="uk-UA" sz="2400" b="1" i="0" dirty="0" smtClean="0">
                          <a:solidFill>
                            <a:srgbClr val="0070C0"/>
                          </a:solidFill>
                        </a:rPr>
                        <a:t>Загальномовні</a:t>
                      </a:r>
                      <a:endParaRPr lang="ru-RU" sz="2400" b="1" i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solidFill>
                            <a:srgbClr val="0070C0"/>
                          </a:solidFill>
                        </a:rPr>
                        <a:t>Індивідуально-авторські</a:t>
                      </a:r>
                      <a:endParaRPr lang="ru-RU" sz="1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Словотворчі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Запозичені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Семантичні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uk-UA" sz="1600" i="1" dirty="0" smtClean="0"/>
                        <a:t/>
                      </a:r>
                      <a:br>
                        <a:rPr lang="uk-UA" sz="1600" i="1" dirty="0" smtClean="0"/>
                      </a:br>
                      <a:r>
                        <a:rPr lang="uk-UA" sz="1600" i="1" dirty="0" smtClean="0"/>
                        <a:t/>
                      </a:r>
                      <a:br>
                        <a:rPr lang="uk-UA" sz="1600" i="1" dirty="0" smtClean="0"/>
                      </a:br>
                      <a:r>
                        <a:rPr lang="uk-UA" sz="1600" i="1" dirty="0" smtClean="0">
                          <a:solidFill>
                            <a:srgbClr val="FF0000"/>
                          </a:solidFill>
                        </a:rPr>
                        <a:t>широкополі</a:t>
                      </a:r>
                      <a:r>
                        <a:rPr lang="uk-UA" sz="1600" i="1" dirty="0" smtClean="0"/>
                        <a:t> </a:t>
                      </a:r>
                      <a:r>
                        <a:rPr lang="uk-UA" sz="1600" i="0" dirty="0" smtClean="0"/>
                        <a:t>(Т. Шевченко)</a:t>
                      </a:r>
                      <a:r>
                        <a:rPr lang="uk-UA" sz="1600" i="1" dirty="0" smtClean="0"/>
                        <a:t/>
                      </a:r>
                      <a:br>
                        <a:rPr lang="uk-UA" sz="1600" i="1" dirty="0" smtClean="0"/>
                      </a:br>
                      <a:r>
                        <a:rPr lang="uk-UA" sz="1600" i="1" dirty="0" smtClean="0"/>
                        <a:t/>
                      </a:r>
                      <a:br>
                        <a:rPr lang="uk-UA" sz="1600" i="1" dirty="0" smtClean="0"/>
                      </a:br>
                      <a:r>
                        <a:rPr lang="uk-UA" sz="1600" i="1" dirty="0" smtClean="0">
                          <a:solidFill>
                            <a:srgbClr val="FF0000"/>
                          </a:solidFill>
                        </a:rPr>
                        <a:t>чинник</a:t>
                      </a:r>
                      <a:r>
                        <a:rPr lang="uk-UA" sz="1600" i="1" baseline="0" dirty="0" smtClean="0"/>
                        <a:t> </a:t>
                      </a:r>
                      <a:r>
                        <a:rPr lang="uk-UA" sz="1600" i="0" baseline="0" dirty="0" smtClean="0"/>
                        <a:t>(І. Франко)</a:t>
                      </a:r>
                      <a:r>
                        <a:rPr lang="uk-UA" sz="1600" i="1" baseline="0" dirty="0" smtClean="0"/>
                        <a:t/>
                      </a:r>
                      <a:br>
                        <a:rPr lang="uk-UA" sz="1600" i="1" baseline="0" dirty="0" smtClean="0"/>
                      </a:br>
                      <a:r>
                        <a:rPr lang="uk-UA" sz="1600" i="1" baseline="0" dirty="0" smtClean="0"/>
                        <a:t/>
                      </a:r>
                      <a:br>
                        <a:rPr lang="uk-UA" sz="1600" i="1" baseline="0" dirty="0" smtClean="0"/>
                      </a:br>
                      <a:r>
                        <a:rPr lang="uk-UA" sz="1600" i="1" baseline="0" dirty="0" err="1" smtClean="0">
                          <a:solidFill>
                            <a:srgbClr val="FF0000"/>
                          </a:solidFill>
                        </a:rPr>
                        <a:t>очервонена</a:t>
                      </a:r>
                      <a:r>
                        <a:rPr lang="uk-UA" sz="1600" i="1" baseline="0" dirty="0" smtClean="0"/>
                        <a:t> </a:t>
                      </a:r>
                      <a:r>
                        <a:rPr lang="uk-UA" sz="1600" b="0" i="0" baseline="0" dirty="0" smtClean="0"/>
                        <a:t>(М. Драй-Хмара)</a:t>
                      </a:r>
                      <a:r>
                        <a:rPr lang="uk-UA" sz="1600" i="1" baseline="0" dirty="0" smtClean="0"/>
                        <a:t/>
                      </a:r>
                      <a:br>
                        <a:rPr lang="uk-UA" sz="1600" i="1" baseline="0" dirty="0" smtClean="0"/>
                      </a:br>
                      <a:r>
                        <a:rPr lang="uk-UA" sz="1600" i="1" baseline="0" dirty="0" smtClean="0"/>
                        <a:t/>
                      </a:r>
                      <a:br>
                        <a:rPr lang="uk-UA" sz="1600" i="1" baseline="0" dirty="0" smtClean="0"/>
                      </a:br>
                      <a:r>
                        <a:rPr lang="uk-UA" sz="1600" i="1" baseline="0" dirty="0" err="1" smtClean="0">
                          <a:solidFill>
                            <a:srgbClr val="FF0000"/>
                          </a:solidFill>
                        </a:rPr>
                        <a:t>лінгвоцид</a:t>
                      </a:r>
                      <a:r>
                        <a:rPr lang="uk-UA" sz="1600" i="1" baseline="0" dirty="0" smtClean="0"/>
                        <a:t> </a:t>
                      </a:r>
                      <a:r>
                        <a:rPr lang="uk-UA" sz="1600" i="0" baseline="0" dirty="0" smtClean="0"/>
                        <a:t>(О. Забужко)</a:t>
                      </a:r>
                      <a:r>
                        <a:rPr lang="uk-UA" sz="1600" i="1" baseline="0" dirty="0" smtClean="0"/>
                        <a:t/>
                      </a:r>
                      <a:br>
                        <a:rPr lang="uk-UA" sz="1600" i="1" baseline="0" dirty="0" smtClean="0"/>
                      </a:br>
                      <a:r>
                        <a:rPr lang="uk-UA" sz="1600" i="1" baseline="0" dirty="0" smtClean="0"/>
                        <a:t/>
                      </a:r>
                      <a:br>
                        <a:rPr lang="uk-UA" sz="1600" i="1" baseline="0" dirty="0" smtClean="0"/>
                      </a:br>
                      <a:r>
                        <a:rPr lang="uk-UA" sz="1600" i="1" baseline="0" dirty="0" err="1" smtClean="0">
                          <a:solidFill>
                            <a:srgbClr val="FF0000"/>
                          </a:solidFill>
                        </a:rPr>
                        <a:t>провільглий</a:t>
                      </a:r>
                      <a:r>
                        <a:rPr lang="uk-UA" sz="1600" i="1" baseline="0" dirty="0" smtClean="0"/>
                        <a:t> </a:t>
                      </a:r>
                      <a:r>
                        <a:rPr lang="uk-UA" sz="1600" i="0" baseline="0" dirty="0" smtClean="0"/>
                        <a:t>(В. Стус)</a:t>
                      </a:r>
                      <a:r>
                        <a:rPr lang="uk-UA" sz="1600" i="1" baseline="0" dirty="0" smtClean="0"/>
                        <a:t/>
                      </a:r>
                      <a:br>
                        <a:rPr lang="uk-UA" sz="1600" i="1" baseline="0" dirty="0" smtClean="0"/>
                      </a:br>
                      <a:r>
                        <a:rPr lang="uk-UA" sz="1600" i="1" baseline="0" dirty="0" smtClean="0"/>
                        <a:t/>
                      </a:r>
                      <a:br>
                        <a:rPr lang="uk-UA" sz="1600" i="1" baseline="0" dirty="0" smtClean="0"/>
                      </a:br>
                      <a:r>
                        <a:rPr lang="uk-UA" sz="1600" i="1" baseline="0" dirty="0" err="1" smtClean="0">
                          <a:solidFill>
                            <a:srgbClr val="FF0000"/>
                          </a:solidFill>
                        </a:rPr>
                        <a:t>листолет</a:t>
                      </a:r>
                      <a:r>
                        <a:rPr lang="uk-UA" sz="1600" i="1" baseline="0" dirty="0" smtClean="0"/>
                        <a:t> </a:t>
                      </a:r>
                      <a:r>
                        <a:rPr lang="uk-UA" sz="1600" i="0" baseline="0" dirty="0" smtClean="0"/>
                        <a:t>(М. Вінграновський)</a:t>
                      </a:r>
                      <a:r>
                        <a:rPr lang="uk-UA" sz="1600" i="1" baseline="0" dirty="0" smtClean="0"/>
                        <a:t/>
                      </a:r>
                      <a:br>
                        <a:rPr lang="uk-UA" sz="1600" i="1" baseline="0" dirty="0" smtClean="0"/>
                      </a:br>
                      <a:r>
                        <a:rPr lang="uk-UA" sz="1600" i="1" baseline="0" dirty="0" smtClean="0"/>
                        <a:t/>
                      </a:r>
                      <a:br>
                        <a:rPr lang="uk-UA" sz="1600" i="1" baseline="0" dirty="0" smtClean="0"/>
                      </a:br>
                      <a:r>
                        <a:rPr lang="uk-UA" sz="1600" i="1" baseline="0" dirty="0" err="1" smtClean="0">
                          <a:solidFill>
                            <a:srgbClr val="FF0000"/>
                          </a:solidFill>
                        </a:rPr>
                        <a:t>кленово</a:t>
                      </a:r>
                      <a:r>
                        <a:rPr lang="uk-UA" sz="1600" i="1" baseline="0" dirty="0" smtClean="0"/>
                        <a:t> </a:t>
                      </a:r>
                      <a:r>
                        <a:rPr lang="uk-UA" sz="1600" i="0" baseline="0" dirty="0" smtClean="0"/>
                        <a:t>(А. </a:t>
                      </a:r>
                      <a:r>
                        <a:rPr lang="uk-UA" sz="1600" i="0" baseline="0" dirty="0" err="1" smtClean="0"/>
                        <a:t>Мойсієнко</a:t>
                      </a:r>
                      <a:r>
                        <a:rPr lang="uk-UA" sz="1600" i="0" baseline="0" dirty="0" smtClean="0"/>
                        <a:t>)</a:t>
                      </a:r>
                      <a:r>
                        <a:rPr lang="uk-UA" sz="1600" i="1" baseline="0" dirty="0" smtClean="0"/>
                        <a:t/>
                      </a:r>
                      <a:br>
                        <a:rPr lang="uk-UA" sz="1600" i="1" baseline="0" dirty="0" smtClean="0"/>
                      </a:br>
                      <a:r>
                        <a:rPr lang="uk-UA" sz="1600" i="1" baseline="0" dirty="0" smtClean="0"/>
                        <a:t/>
                      </a:r>
                      <a:br>
                        <a:rPr lang="uk-UA" sz="1600" i="1" baseline="0" dirty="0" smtClean="0"/>
                      </a:br>
                      <a:r>
                        <a:rPr lang="uk-UA" sz="1600" i="1" baseline="0" dirty="0" err="1" smtClean="0">
                          <a:solidFill>
                            <a:srgbClr val="FF0000"/>
                          </a:solidFill>
                        </a:rPr>
                        <a:t>пролісчатко</a:t>
                      </a:r>
                      <a:r>
                        <a:rPr lang="uk-UA" sz="1600" i="1" baseline="0" dirty="0" smtClean="0"/>
                        <a:t> </a:t>
                      </a:r>
                      <a:r>
                        <a:rPr lang="uk-UA" sz="1600" i="0" baseline="0" dirty="0" smtClean="0"/>
                        <a:t>(С. Йовенко)</a:t>
                      </a:r>
                      <a:r>
                        <a:rPr lang="uk-UA" sz="1600" i="1" baseline="0" dirty="0" smtClean="0"/>
                        <a:t/>
                      </a:r>
                      <a:br>
                        <a:rPr lang="uk-UA" sz="1600" i="1" baseline="0" dirty="0" smtClean="0"/>
                      </a:br>
                      <a:endParaRPr lang="ru-RU" sz="16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1479">
                <a:tc>
                  <a:txBody>
                    <a:bodyPr/>
                    <a:lstStyle/>
                    <a:p>
                      <a:pPr algn="l"/>
                      <a:r>
                        <a:rPr lang="uk-UA" sz="1600" i="1" dirty="0" err="1" smtClean="0">
                          <a:solidFill>
                            <a:srgbClr val="FF0000"/>
                          </a:solidFill>
                        </a:rPr>
                        <a:t>невинн</a:t>
                      </a:r>
                      <a:r>
                        <a:rPr lang="uk-UA" sz="1600" b="1" i="1" dirty="0" err="1" smtClean="0">
                          <a:solidFill>
                            <a:srgbClr val="FF0000"/>
                          </a:solidFill>
                        </a:rPr>
                        <a:t>ощ</a:t>
                      </a:r>
                      <a:r>
                        <a:rPr lang="uk-UA" sz="1600" i="1" dirty="0" err="1" smtClean="0">
                          <a:solidFill>
                            <a:srgbClr val="FF0000"/>
                          </a:solidFill>
                        </a:rPr>
                        <a:t>і</a:t>
                      </a:r>
                      <a:r>
                        <a:rPr lang="uk-UA" sz="1600" i="1" dirty="0" smtClean="0">
                          <a:solidFill>
                            <a:srgbClr val="FF0000"/>
                          </a:solidFill>
                        </a:rPr>
                        <a:t/>
                      </a:r>
                      <a:br>
                        <a:rPr lang="uk-UA" sz="1600" i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uk-UA" sz="1600" i="1" dirty="0" smtClean="0">
                          <a:solidFill>
                            <a:srgbClr val="FF0000"/>
                          </a:solidFill>
                        </a:rPr>
                        <a:t/>
                      </a:r>
                      <a:br>
                        <a:rPr lang="uk-UA" sz="1600" i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uk-UA" sz="1600" i="1" dirty="0" err="1" smtClean="0">
                          <a:solidFill>
                            <a:srgbClr val="FF0000"/>
                          </a:solidFill>
                        </a:rPr>
                        <a:t>пластян</a:t>
                      </a:r>
                      <a:r>
                        <a:rPr lang="uk-UA" sz="1600" b="1" i="1" dirty="0" err="1" smtClean="0">
                          <a:solidFill>
                            <a:srgbClr val="FF0000"/>
                          </a:solidFill>
                        </a:rPr>
                        <a:t>к</a:t>
                      </a:r>
                      <a:r>
                        <a:rPr lang="uk-UA" sz="1600" i="1" dirty="0" err="1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uk-UA" sz="1600" i="1" dirty="0" smtClean="0">
                          <a:solidFill>
                            <a:srgbClr val="FF0000"/>
                          </a:solidFill>
                        </a:rPr>
                        <a:t/>
                      </a:r>
                      <a:br>
                        <a:rPr lang="uk-UA" sz="1600" i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uk-UA" sz="1600" i="1" dirty="0" smtClean="0">
                          <a:solidFill>
                            <a:srgbClr val="FF0000"/>
                          </a:solidFill>
                        </a:rPr>
                        <a:t/>
                      </a:r>
                      <a:br>
                        <a:rPr lang="uk-UA" sz="1600" i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uk-UA" sz="1600" i="1" dirty="0" smtClean="0">
                          <a:solidFill>
                            <a:srgbClr val="FF0000"/>
                          </a:solidFill>
                        </a:rPr>
                        <a:t>музей</a:t>
                      </a:r>
                      <a:r>
                        <a:rPr lang="uk-UA" sz="1600" b="1" i="1" dirty="0" smtClean="0">
                          <a:solidFill>
                            <a:srgbClr val="FF0000"/>
                          </a:solidFill>
                        </a:rPr>
                        <a:t>ник</a:t>
                      </a:r>
                      <a:r>
                        <a:rPr lang="uk-UA" sz="1600" i="1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br>
                        <a:rPr lang="uk-UA" sz="1600" i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uk-UA" sz="1600" i="1" dirty="0" smtClean="0">
                          <a:solidFill>
                            <a:srgbClr val="FF0000"/>
                          </a:solidFill>
                        </a:rPr>
                        <a:t/>
                      </a:r>
                      <a:br>
                        <a:rPr lang="uk-UA" sz="1600" i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kumimoji="0" lang="uk-UA" sz="16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про</a:t>
                      </a:r>
                      <a:r>
                        <a:rPr kumimoji="0" lang="uk-UA" sz="1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президентський</a:t>
                      </a:r>
                      <a:br>
                        <a:rPr kumimoji="0" lang="uk-UA" sz="1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uk-UA" sz="1600" i="1" dirty="0" smtClean="0">
                          <a:solidFill>
                            <a:srgbClr val="FF0000"/>
                          </a:solidFill>
                        </a:rPr>
                        <a:t/>
                      </a:r>
                      <a:br>
                        <a:rPr lang="uk-UA" sz="1600" i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uk-UA" sz="1600" b="1" i="1" dirty="0" smtClean="0">
                          <a:solidFill>
                            <a:srgbClr val="FF0000"/>
                          </a:solidFill>
                        </a:rPr>
                        <a:t>ООС</a:t>
                      </a:r>
                      <a:r>
                        <a:rPr lang="uk-UA" sz="1600" i="1" dirty="0" smtClean="0">
                          <a:solidFill>
                            <a:srgbClr val="FF0000"/>
                          </a:solidFill>
                        </a:rPr>
                        <a:t/>
                      </a:r>
                      <a:br>
                        <a:rPr lang="uk-UA" sz="1600" i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uk-UA" sz="1600" i="1" dirty="0" smtClean="0">
                          <a:solidFill>
                            <a:srgbClr val="FF0000"/>
                          </a:solidFill>
                        </a:rPr>
                        <a:t/>
                      </a:r>
                      <a:br>
                        <a:rPr lang="uk-UA" sz="1600" i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uk-UA" sz="1600" b="1" i="1" dirty="0" err="1" smtClean="0">
                          <a:solidFill>
                            <a:srgbClr val="FF0000"/>
                          </a:solidFill>
                        </a:rPr>
                        <a:t>все</a:t>
                      </a:r>
                      <a:r>
                        <a:rPr lang="uk-UA" sz="1600" i="1" dirty="0" err="1" smtClean="0">
                          <a:solidFill>
                            <a:srgbClr val="FF0000"/>
                          </a:solidFill>
                        </a:rPr>
                        <a:t>мереж</a:t>
                      </a:r>
                      <a:r>
                        <a:rPr lang="uk-UA" sz="1600" b="1" i="1" dirty="0" err="1" smtClean="0">
                          <a:solidFill>
                            <a:srgbClr val="FF0000"/>
                          </a:solidFill>
                        </a:rPr>
                        <a:t>ж</a:t>
                      </a:r>
                      <a:r>
                        <a:rPr lang="uk-UA" sz="1600" i="1" dirty="0" err="1" smtClean="0">
                          <a:solidFill>
                            <a:srgbClr val="FF0000"/>
                          </a:solidFill>
                        </a:rPr>
                        <a:t>я</a:t>
                      </a:r>
                      <a:r>
                        <a:rPr lang="uk-UA" sz="1600" i="1" dirty="0" smtClean="0">
                          <a:solidFill>
                            <a:srgbClr val="FF0000"/>
                          </a:solidFill>
                        </a:rPr>
                        <a:t/>
                      </a:r>
                      <a:br>
                        <a:rPr lang="uk-UA" sz="1600" i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uk-UA" sz="1600" i="1" dirty="0" smtClean="0">
                          <a:solidFill>
                            <a:srgbClr val="FF0000"/>
                          </a:solidFill>
                        </a:rPr>
                        <a:t/>
                      </a:r>
                      <a:br>
                        <a:rPr lang="uk-UA" sz="1600" i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uk-UA" sz="1600" b="1" i="1" dirty="0" err="1" smtClean="0">
                          <a:solidFill>
                            <a:srgbClr val="FF0000"/>
                          </a:solidFill>
                        </a:rPr>
                        <a:t>у</a:t>
                      </a:r>
                      <a:r>
                        <a:rPr lang="uk-UA" sz="1600" i="1" dirty="0" err="1" smtClean="0">
                          <a:solidFill>
                            <a:srgbClr val="FF0000"/>
                          </a:solidFill>
                        </a:rPr>
                        <a:t>подобай</a:t>
                      </a:r>
                      <a:r>
                        <a:rPr lang="uk-UA" sz="1600" b="1" i="1" dirty="0" err="1" smtClean="0">
                          <a:solidFill>
                            <a:srgbClr val="FF0000"/>
                          </a:solidFill>
                        </a:rPr>
                        <a:t>к</a:t>
                      </a:r>
                      <a:r>
                        <a:rPr lang="uk-UA" sz="1600" i="1" dirty="0" err="1" smtClean="0">
                          <a:solidFill>
                            <a:srgbClr val="FF0000"/>
                          </a:solidFill>
                        </a:rPr>
                        <a:t>а</a:t>
                      </a:r>
                      <a:endParaRPr lang="en-US" sz="1600" i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l"/>
                      <a:endParaRPr lang="en-US" sz="1600" i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l"/>
                      <a:r>
                        <a:rPr kumimoji="0" lang="uk-UA" sz="16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</a:t>
                      </a:r>
                      <a:r>
                        <a:rPr kumimoji="0" lang="uk-UA" sz="1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державл</a:t>
                      </a:r>
                      <a:r>
                        <a:rPr kumimoji="0" lang="uk-UA" sz="16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ен</a:t>
                      </a:r>
                      <a:r>
                        <a:rPr kumimoji="0" lang="uk-UA" sz="1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ий</a:t>
                      </a:r>
                      <a:endParaRPr lang="ru-RU" sz="16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i="1" dirty="0" smtClean="0">
                          <a:solidFill>
                            <a:srgbClr val="FF0000"/>
                          </a:solidFill>
                        </a:rPr>
                        <a:t>бренд</a:t>
                      </a:r>
                      <a:r>
                        <a:rPr lang="uk-UA" sz="1600" i="1" dirty="0" smtClean="0"/>
                        <a:t/>
                      </a:r>
                      <a:br>
                        <a:rPr lang="uk-UA" sz="1600" i="1" dirty="0" smtClean="0"/>
                      </a:br>
                      <a:r>
                        <a:rPr lang="uk-UA" sz="1600" i="1" dirty="0" smtClean="0"/>
                        <a:t/>
                      </a:r>
                      <a:br>
                        <a:rPr lang="uk-UA" sz="1600" i="1" dirty="0" smtClean="0"/>
                      </a:br>
                      <a:r>
                        <a:rPr lang="uk-UA" sz="1600" i="1" dirty="0" smtClean="0">
                          <a:solidFill>
                            <a:srgbClr val="FF0000"/>
                          </a:solidFill>
                        </a:rPr>
                        <a:t>роялті</a:t>
                      </a:r>
                      <a:r>
                        <a:rPr lang="uk-UA" sz="1600" i="1" dirty="0" smtClean="0"/>
                        <a:t/>
                      </a:r>
                      <a:br>
                        <a:rPr lang="uk-UA" sz="1600" i="1" dirty="0" smtClean="0"/>
                      </a:br>
                      <a:r>
                        <a:rPr lang="uk-UA" sz="1600" i="1" dirty="0" smtClean="0"/>
                        <a:t/>
                      </a:r>
                      <a:br>
                        <a:rPr lang="uk-UA" sz="1600" i="1" dirty="0" smtClean="0"/>
                      </a:br>
                      <a:r>
                        <a:rPr lang="uk-UA" sz="1600" i="1" dirty="0" smtClean="0">
                          <a:solidFill>
                            <a:srgbClr val="FF0000"/>
                          </a:solidFill>
                        </a:rPr>
                        <a:t>транш</a:t>
                      </a:r>
                      <a:r>
                        <a:rPr lang="uk-UA" sz="1600" i="1" dirty="0" smtClean="0"/>
                        <a:t/>
                      </a:r>
                      <a:br>
                        <a:rPr lang="uk-UA" sz="1600" i="1" dirty="0" smtClean="0"/>
                      </a:br>
                      <a:r>
                        <a:rPr lang="uk-UA" sz="1600" i="1" dirty="0" smtClean="0"/>
                        <a:t/>
                      </a:r>
                      <a:br>
                        <a:rPr lang="uk-UA" sz="1600" i="1" dirty="0" smtClean="0"/>
                      </a:br>
                      <a:r>
                        <a:rPr lang="uk-UA" sz="1600" i="1" dirty="0" smtClean="0">
                          <a:solidFill>
                            <a:srgbClr val="FF0000"/>
                          </a:solidFill>
                        </a:rPr>
                        <a:t>холдинг</a:t>
                      </a:r>
                      <a:r>
                        <a:rPr lang="uk-UA" sz="1600" i="1" dirty="0" smtClean="0"/>
                        <a:t/>
                      </a:r>
                      <a:br>
                        <a:rPr lang="uk-UA" sz="1600" i="1" dirty="0" smtClean="0"/>
                      </a:br>
                      <a:r>
                        <a:rPr lang="uk-UA" sz="1600" i="1" dirty="0" smtClean="0"/>
                        <a:t/>
                      </a:r>
                      <a:br>
                        <a:rPr lang="uk-UA" sz="1600" i="1" dirty="0" smtClean="0"/>
                      </a:br>
                      <a:r>
                        <a:rPr lang="uk-UA" sz="1600" i="1" dirty="0" err="1" smtClean="0">
                          <a:solidFill>
                            <a:srgbClr val="FF0000"/>
                          </a:solidFill>
                        </a:rPr>
                        <a:t>тітестер</a:t>
                      </a:r>
                      <a:r>
                        <a:rPr lang="uk-UA" sz="1600" i="1" dirty="0" smtClean="0">
                          <a:solidFill>
                            <a:srgbClr val="FF0000"/>
                          </a:solidFill>
                        </a:rPr>
                        <a:t/>
                      </a:r>
                      <a:br>
                        <a:rPr lang="uk-UA" sz="1600" i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uk-UA" sz="1600" i="1" dirty="0" smtClean="0">
                          <a:solidFill>
                            <a:srgbClr val="FF0000"/>
                          </a:solidFill>
                        </a:rPr>
                        <a:t/>
                      </a:r>
                      <a:br>
                        <a:rPr lang="uk-UA" sz="1600" i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uk-UA" sz="1600" i="1" dirty="0" smtClean="0">
                          <a:solidFill>
                            <a:srgbClr val="FF0000"/>
                          </a:solidFill>
                        </a:rPr>
                        <a:t>актуарій</a:t>
                      </a:r>
                      <a:br>
                        <a:rPr lang="uk-UA" sz="1600" i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uk-UA" sz="1600" i="1" dirty="0" smtClean="0">
                          <a:solidFill>
                            <a:srgbClr val="FF0000"/>
                          </a:solidFill>
                        </a:rPr>
                        <a:t/>
                      </a:r>
                      <a:br>
                        <a:rPr lang="uk-UA" sz="1600" i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uk-UA" sz="1600" i="1" dirty="0" err="1" smtClean="0">
                          <a:solidFill>
                            <a:srgbClr val="FF0000"/>
                          </a:solidFill>
                        </a:rPr>
                        <a:t>челендж</a:t>
                      </a:r>
                      <a:r>
                        <a:rPr lang="uk-UA" sz="1600" i="1" dirty="0" smtClean="0">
                          <a:solidFill>
                            <a:srgbClr val="FF0000"/>
                          </a:solidFill>
                        </a:rPr>
                        <a:t/>
                      </a:r>
                      <a:br>
                        <a:rPr lang="uk-UA" sz="1600" i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uk-UA" sz="1600" i="1" dirty="0" smtClean="0">
                          <a:solidFill>
                            <a:srgbClr val="FF0000"/>
                          </a:solidFill>
                        </a:rPr>
                        <a:t/>
                      </a:r>
                      <a:br>
                        <a:rPr lang="uk-UA" sz="1600" i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uk-UA" sz="1600" i="1" dirty="0" err="1" smtClean="0">
                          <a:solidFill>
                            <a:srgbClr val="FF0000"/>
                          </a:solidFill>
                        </a:rPr>
                        <a:t>шопінг</a:t>
                      </a:r>
                      <a:endParaRPr lang="ru-RU" sz="16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i="1" dirty="0" smtClean="0">
                          <a:solidFill>
                            <a:srgbClr val="FF0000"/>
                          </a:solidFill>
                        </a:rPr>
                        <a:t>альбом</a:t>
                      </a:r>
                      <a:r>
                        <a:rPr lang="uk-UA" sz="1600" i="1" dirty="0" smtClean="0"/>
                        <a:t> (співака)</a:t>
                      </a:r>
                      <a:br>
                        <a:rPr lang="uk-UA" sz="1600" i="1" dirty="0" smtClean="0"/>
                      </a:br>
                      <a:r>
                        <a:rPr lang="uk-UA" sz="1600" i="1" dirty="0" smtClean="0"/>
                        <a:t/>
                      </a:r>
                      <a:br>
                        <a:rPr lang="uk-UA" sz="1600" i="1" dirty="0" smtClean="0"/>
                      </a:br>
                      <a:r>
                        <a:rPr lang="uk-UA" sz="1600" i="1" dirty="0" smtClean="0">
                          <a:solidFill>
                            <a:srgbClr val="FF0000"/>
                          </a:solidFill>
                        </a:rPr>
                        <a:t>вірус</a:t>
                      </a:r>
                      <a:r>
                        <a:rPr lang="uk-UA" sz="1600" i="1" dirty="0" smtClean="0"/>
                        <a:t> </a:t>
                      </a:r>
                      <a:r>
                        <a:rPr lang="uk-UA" sz="1400" i="1" dirty="0" smtClean="0"/>
                        <a:t>(комп'ютерний)</a:t>
                      </a:r>
                      <a:br>
                        <a:rPr lang="uk-UA" sz="1400" i="1" dirty="0" smtClean="0"/>
                      </a:br>
                      <a:r>
                        <a:rPr lang="uk-UA" sz="1600" i="1" dirty="0" smtClean="0"/>
                        <a:t/>
                      </a:r>
                      <a:br>
                        <a:rPr lang="uk-UA" sz="1600" i="1" dirty="0" smtClean="0"/>
                      </a:br>
                      <a:r>
                        <a:rPr lang="uk-UA" sz="1600" i="1" dirty="0" smtClean="0">
                          <a:solidFill>
                            <a:srgbClr val="FF0000"/>
                          </a:solidFill>
                        </a:rPr>
                        <a:t>комплекс</a:t>
                      </a:r>
                      <a:r>
                        <a:rPr lang="uk-UA" sz="1600" i="1" dirty="0" smtClean="0"/>
                        <a:t> </a:t>
                      </a:r>
                      <a:r>
                        <a:rPr lang="uk-UA" sz="1400" i="1" dirty="0" smtClean="0"/>
                        <a:t>(у </a:t>
                      </a:r>
                      <a:r>
                        <a:rPr lang="uk-UA" sz="1400" i="1" dirty="0" err="1" smtClean="0"/>
                        <a:t>психол</a:t>
                      </a:r>
                      <a:r>
                        <a:rPr lang="uk-UA" sz="1400" i="1" dirty="0" smtClean="0"/>
                        <a:t>.)</a:t>
                      </a:r>
                      <a:r>
                        <a:rPr lang="uk-UA" sz="1600" i="1" dirty="0" smtClean="0"/>
                        <a:t/>
                      </a:r>
                      <a:br>
                        <a:rPr lang="uk-UA" sz="1600" i="1" dirty="0" smtClean="0"/>
                      </a:br>
                      <a:r>
                        <a:rPr lang="uk-UA" sz="1600" i="1" dirty="0" smtClean="0"/>
                        <a:t/>
                      </a:r>
                      <a:br>
                        <a:rPr lang="uk-UA" sz="1600" i="1" dirty="0" smtClean="0"/>
                      </a:br>
                      <a:r>
                        <a:rPr lang="uk-UA" sz="1600" i="1" dirty="0" smtClean="0">
                          <a:solidFill>
                            <a:srgbClr val="FF0000"/>
                          </a:solidFill>
                        </a:rPr>
                        <a:t>кошик </a:t>
                      </a:r>
                      <a:r>
                        <a:rPr lang="uk-UA" sz="1600" i="1" dirty="0" smtClean="0"/>
                        <a:t>(споживчий)</a:t>
                      </a:r>
                      <a:br>
                        <a:rPr lang="uk-UA" sz="1600" i="1" dirty="0" smtClean="0"/>
                      </a:br>
                      <a:r>
                        <a:rPr lang="uk-UA" sz="1600" i="1" dirty="0" smtClean="0"/>
                        <a:t/>
                      </a:r>
                      <a:br>
                        <a:rPr lang="uk-UA" sz="1600" i="1" dirty="0" smtClean="0"/>
                      </a:br>
                      <a:r>
                        <a:rPr lang="uk-UA" sz="1600" i="1" dirty="0" smtClean="0">
                          <a:solidFill>
                            <a:srgbClr val="FF0000"/>
                          </a:solidFill>
                        </a:rPr>
                        <a:t>проект</a:t>
                      </a:r>
                      <a:r>
                        <a:rPr lang="uk-UA" sz="1600" i="1" dirty="0" smtClean="0"/>
                        <a:t> (задум)</a:t>
                      </a:r>
                      <a:br>
                        <a:rPr lang="uk-UA" sz="1600" i="1" dirty="0" smtClean="0"/>
                      </a:br>
                      <a:r>
                        <a:rPr lang="uk-UA" sz="1600" i="1" dirty="0" smtClean="0"/>
                        <a:t/>
                      </a:r>
                      <a:br>
                        <a:rPr lang="uk-UA" sz="1600" i="1" dirty="0" smtClean="0"/>
                      </a:br>
                      <a:r>
                        <a:rPr lang="uk-UA" sz="1600" i="1" dirty="0" smtClean="0">
                          <a:solidFill>
                            <a:srgbClr val="FF0000"/>
                          </a:solidFill>
                        </a:rPr>
                        <a:t>формат </a:t>
                      </a:r>
                      <a:r>
                        <a:rPr lang="uk-UA" sz="1600" i="1" dirty="0" smtClean="0"/>
                        <a:t>(побудова)</a:t>
                      </a:r>
                      <a:br>
                        <a:rPr lang="uk-UA" sz="1600" i="1" dirty="0" smtClean="0"/>
                      </a:br>
                      <a:r>
                        <a:rPr lang="uk-UA" sz="1600" i="1" dirty="0" smtClean="0"/>
                        <a:t/>
                      </a:r>
                      <a:br>
                        <a:rPr lang="uk-UA" sz="1600" i="1" dirty="0" smtClean="0"/>
                      </a:br>
                      <a:r>
                        <a:rPr lang="uk-UA" sz="1600" i="1" dirty="0" smtClean="0">
                          <a:solidFill>
                            <a:srgbClr val="FF0000"/>
                          </a:solidFill>
                        </a:rPr>
                        <a:t>пам’ять</a:t>
                      </a:r>
                      <a:r>
                        <a:rPr kumimoji="0" lang="uk-UA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(комп'ютера)</a:t>
                      </a:r>
                      <a:br>
                        <a:rPr kumimoji="0" lang="uk-UA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uk-UA" sz="1600" i="1" dirty="0" smtClean="0"/>
                        <a:t/>
                      </a:r>
                      <a:br>
                        <a:rPr lang="uk-UA" sz="1600" i="1" dirty="0" smtClean="0"/>
                      </a:br>
                      <a:r>
                        <a:rPr lang="uk-UA" sz="1600" i="1" dirty="0" smtClean="0">
                          <a:solidFill>
                            <a:srgbClr val="FF0000"/>
                          </a:solidFill>
                        </a:rPr>
                        <a:t>пакет</a:t>
                      </a:r>
                      <a:r>
                        <a:rPr lang="uk-UA" sz="1600" i="1" dirty="0" smtClean="0"/>
                        <a:t> (документів)</a:t>
                      </a:r>
                      <a:br>
                        <a:rPr lang="uk-UA" sz="1600" i="1" dirty="0" smtClean="0"/>
                      </a:br>
                      <a:endParaRPr lang="ru-RU" sz="1600" i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78417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620688"/>
            <a:ext cx="648072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0070C0"/>
                </a:solidFill>
              </a:rPr>
              <a:t>ВИКОРИСТАННЯ НЕОЛОГІЗМІВ</a:t>
            </a:r>
          </a:p>
          <a:p>
            <a:endParaRPr lang="uk-UA" sz="2400" i="1" dirty="0"/>
          </a:p>
          <a:p>
            <a:r>
              <a:rPr lang="uk-UA" sz="2400" i="1" dirty="0" smtClean="0"/>
              <a:t>Листя падає – осінь </a:t>
            </a:r>
            <a:r>
              <a:rPr lang="uk-UA" sz="2400" b="1" i="1" dirty="0" err="1" smtClean="0">
                <a:solidFill>
                  <a:srgbClr val="FF0000"/>
                </a:solidFill>
              </a:rPr>
              <a:t>листопадує</a:t>
            </a:r>
            <a:r>
              <a:rPr lang="uk-UA" sz="2400" i="1" dirty="0" smtClean="0"/>
              <a:t> </a:t>
            </a:r>
            <a:r>
              <a:rPr lang="uk-UA" sz="2400" dirty="0" smtClean="0"/>
              <a:t>(П. Тичина).</a:t>
            </a:r>
          </a:p>
          <a:p>
            <a:endParaRPr lang="uk-UA" sz="2400" dirty="0" smtClean="0"/>
          </a:p>
          <a:p>
            <a:endParaRPr lang="uk-UA" sz="2400" dirty="0" smtClean="0"/>
          </a:p>
          <a:p>
            <a:endParaRPr lang="uk-UA" sz="2400" i="1" dirty="0"/>
          </a:p>
          <a:p>
            <a:r>
              <a:rPr lang="uk-UA" sz="2400" i="1" dirty="0" smtClean="0"/>
              <a:t>Любо зустрітися з осінню в лузі,</a:t>
            </a:r>
            <a:br>
              <a:rPr lang="uk-UA" sz="2400" i="1" dirty="0" smtClean="0"/>
            </a:br>
            <a:r>
              <a:rPr lang="uk-UA" sz="2400" i="1" dirty="0" smtClean="0"/>
              <a:t>Де вітер голубить </a:t>
            </a:r>
            <a:r>
              <a:rPr lang="uk-UA" sz="2400" b="1" i="1" dirty="0" smtClean="0">
                <a:solidFill>
                  <a:srgbClr val="FF0000"/>
                </a:solidFill>
              </a:rPr>
              <a:t>жарінь</a:t>
            </a:r>
            <a:r>
              <a:rPr lang="uk-UA" sz="2400" b="1" i="1" dirty="0" smtClean="0"/>
              <a:t>-калину                      </a:t>
            </a:r>
            <a:r>
              <a:rPr lang="uk-UA" sz="2400" dirty="0" smtClean="0"/>
              <a:t>(</a:t>
            </a:r>
            <a:r>
              <a:rPr lang="uk-UA" sz="2400" dirty="0" err="1" smtClean="0"/>
              <a:t>М.Сингаївський</a:t>
            </a:r>
            <a:r>
              <a:rPr lang="uk-UA" sz="2400" dirty="0" smtClean="0"/>
              <a:t>).</a:t>
            </a:r>
          </a:p>
          <a:p>
            <a:endParaRPr lang="uk-UA" sz="2400" i="1" dirty="0"/>
          </a:p>
          <a:p>
            <a:r>
              <a:rPr lang="uk-UA" sz="2400" i="1" dirty="0" smtClean="0"/>
              <a:t/>
            </a:r>
            <a:br>
              <a:rPr lang="uk-UA" sz="2400" i="1" dirty="0" smtClean="0"/>
            </a:br>
            <a:r>
              <a:rPr lang="uk-UA" sz="2400" i="1" dirty="0" smtClean="0"/>
              <a:t/>
            </a:r>
            <a:br>
              <a:rPr lang="uk-UA" sz="2400" i="1" dirty="0" smtClean="0"/>
            </a:br>
            <a:r>
              <a:rPr lang="uk-UA" sz="2400" i="1" dirty="0" smtClean="0"/>
              <a:t>І </a:t>
            </a:r>
            <a:r>
              <a:rPr lang="uk-UA" sz="2400" b="1" i="1" dirty="0" smtClean="0">
                <a:solidFill>
                  <a:srgbClr val="FF0000"/>
                </a:solidFill>
              </a:rPr>
              <a:t>густо-джмелиним</a:t>
            </a:r>
            <a:r>
              <a:rPr lang="uk-UA" sz="2400" i="1" dirty="0" smtClean="0"/>
              <a:t> роєм</a:t>
            </a:r>
            <a:br>
              <a:rPr lang="uk-UA" sz="2400" i="1" dirty="0" smtClean="0"/>
            </a:br>
            <a:r>
              <a:rPr lang="uk-UA" sz="2400" i="1" dirty="0" smtClean="0"/>
              <a:t>гугнів в </a:t>
            </a:r>
            <a:r>
              <a:rPr lang="uk-UA" sz="2400" b="1" i="1" dirty="0" smtClean="0">
                <a:solidFill>
                  <a:srgbClr val="FF0000"/>
                </a:solidFill>
              </a:rPr>
              <a:t>огудинні-</a:t>
            </a:r>
            <a:r>
              <a:rPr lang="uk-UA" sz="2400" b="1" i="1" dirty="0" err="1" smtClean="0">
                <a:solidFill>
                  <a:srgbClr val="FF0000"/>
                </a:solidFill>
              </a:rPr>
              <a:t>натинні</a:t>
            </a:r>
            <a:r>
              <a:rPr lang="uk-UA" sz="2400" i="1" dirty="0" smtClean="0"/>
              <a:t> вітер </a:t>
            </a:r>
            <a:r>
              <a:rPr lang="uk-UA" sz="2400" dirty="0" smtClean="0"/>
              <a:t>(А. </a:t>
            </a:r>
            <a:r>
              <a:rPr lang="uk-UA" sz="2400" dirty="0" err="1" smtClean="0"/>
              <a:t>Мойсієнко</a:t>
            </a:r>
            <a:r>
              <a:rPr lang="uk-UA" sz="2400" dirty="0" smtClean="0"/>
              <a:t>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378417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692696"/>
            <a:ext cx="4608512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 smtClean="0"/>
              <a:t>Хлібові</a:t>
            </a:r>
          </a:p>
          <a:p>
            <a:pPr algn="ctr"/>
            <a:endParaRPr lang="uk-UA" sz="2000" dirty="0"/>
          </a:p>
          <a:p>
            <a:r>
              <a:rPr lang="uk-UA" sz="2000" i="1" dirty="0" smtClean="0"/>
              <a:t>Вічна опора у небі, на морі і суші –</a:t>
            </a:r>
            <a:br>
              <a:rPr lang="uk-UA" sz="2000" i="1" dirty="0" smtClean="0"/>
            </a:br>
            <a:r>
              <a:rPr lang="uk-UA" sz="2000" i="1" dirty="0" smtClean="0"/>
              <a:t>Хлібе </a:t>
            </a:r>
            <a:r>
              <a:rPr lang="uk-UA" sz="2000" b="1" i="1" dirty="0" smtClean="0">
                <a:solidFill>
                  <a:srgbClr val="7030A0"/>
                </a:solidFill>
              </a:rPr>
              <a:t>єдиний</a:t>
            </a:r>
            <a:r>
              <a:rPr lang="uk-UA" sz="2000" i="1" dirty="0" smtClean="0">
                <a:solidFill>
                  <a:srgbClr val="7030A0"/>
                </a:solidFill>
              </a:rPr>
              <a:t> </a:t>
            </a:r>
            <a:r>
              <a:rPr lang="uk-UA" sz="2000" i="1" dirty="0" smtClean="0"/>
              <a:t>для  всіх поколінь і світів – </a:t>
            </a:r>
            <a:br>
              <a:rPr lang="uk-UA" sz="2000" i="1" dirty="0" smtClean="0"/>
            </a:br>
            <a:r>
              <a:rPr lang="uk-UA" sz="2000" i="1" dirty="0" smtClean="0"/>
              <a:t>День мій </a:t>
            </a:r>
            <a:r>
              <a:rPr lang="uk-UA" sz="2000" b="1" i="1" dirty="0" smtClean="0">
                <a:solidFill>
                  <a:srgbClr val="7030A0"/>
                </a:solidFill>
              </a:rPr>
              <a:t>грядущий</a:t>
            </a:r>
            <a:r>
              <a:rPr lang="uk-UA" sz="2000" i="1" dirty="0" smtClean="0"/>
              <a:t>,</a:t>
            </a:r>
          </a:p>
          <a:p>
            <a:pPr algn="r"/>
            <a:r>
              <a:rPr lang="uk-UA" sz="2000" i="1" dirty="0" smtClean="0"/>
              <a:t>день </a:t>
            </a:r>
            <a:r>
              <a:rPr lang="uk-UA" sz="2000" b="1" i="1" dirty="0" err="1" smtClean="0">
                <a:solidFill>
                  <a:srgbClr val="FF0000"/>
                </a:solidFill>
              </a:rPr>
              <a:t>проминулий</a:t>
            </a:r>
            <a:r>
              <a:rPr lang="uk-UA" sz="2000" i="1" dirty="0" smtClean="0"/>
              <a:t> і </a:t>
            </a:r>
            <a:r>
              <a:rPr lang="uk-UA" sz="2000" b="1" i="1" dirty="0" smtClean="0">
                <a:solidFill>
                  <a:srgbClr val="7030A0"/>
                </a:solidFill>
              </a:rPr>
              <a:t>сущий</a:t>
            </a:r>
          </a:p>
          <a:p>
            <a:r>
              <a:rPr lang="uk-UA" sz="2000" b="1" i="1" dirty="0" smtClean="0">
                <a:solidFill>
                  <a:srgbClr val="7030A0"/>
                </a:solidFill>
              </a:rPr>
              <a:t>Благо</a:t>
            </a:r>
            <a:r>
              <a:rPr lang="uk-UA" sz="2000" b="1" i="1" dirty="0" smtClean="0"/>
              <a:t>слови</a:t>
            </a:r>
            <a:r>
              <a:rPr lang="uk-UA" sz="2000" i="1" dirty="0" smtClean="0"/>
              <a:t>. І освяти. І освіти…</a:t>
            </a:r>
            <a:br>
              <a:rPr lang="uk-UA" sz="2000" i="1" dirty="0" smtClean="0"/>
            </a:br>
            <a:r>
              <a:rPr lang="uk-UA" sz="2000" i="1" dirty="0" smtClean="0"/>
              <a:t>Образу хліба вклонімося.</a:t>
            </a:r>
          </a:p>
          <a:p>
            <a:pPr algn="r"/>
            <a:r>
              <a:rPr lang="uk-UA" sz="2000" b="1" i="1" dirty="0" smtClean="0">
                <a:solidFill>
                  <a:srgbClr val="7030A0"/>
                </a:solidFill>
              </a:rPr>
              <a:t>Сиріч</a:t>
            </a:r>
            <a:r>
              <a:rPr lang="uk-UA" sz="2000" i="1" dirty="0" smtClean="0"/>
              <a:t> – людині,</a:t>
            </a:r>
          </a:p>
          <a:p>
            <a:r>
              <a:rPr lang="uk-UA" sz="2000" b="1" i="1" dirty="0" smtClean="0">
                <a:solidFill>
                  <a:srgbClr val="FF0000"/>
                </a:solidFill>
              </a:rPr>
              <a:t>Високочолому </a:t>
            </a:r>
            <a:r>
              <a:rPr lang="uk-UA" sz="2000" b="1" i="1" dirty="0" err="1" smtClean="0">
                <a:solidFill>
                  <a:srgbClr val="FF0000"/>
                </a:solidFill>
              </a:rPr>
              <a:t>сіятелю</a:t>
            </a:r>
            <a:r>
              <a:rPr lang="uk-UA" sz="2000" b="1" i="1" dirty="0" smtClean="0"/>
              <a:t> </a:t>
            </a:r>
            <a:r>
              <a:rPr lang="uk-UA" sz="2000" i="1" dirty="0" smtClean="0"/>
              <a:t>землі.</a:t>
            </a:r>
            <a:br>
              <a:rPr lang="uk-UA" sz="2000" i="1" dirty="0" smtClean="0"/>
            </a:br>
            <a:r>
              <a:rPr lang="uk-UA" sz="2000" b="1" i="1" dirty="0" smtClean="0">
                <a:solidFill>
                  <a:srgbClr val="7030A0"/>
                </a:solidFill>
              </a:rPr>
              <a:t>Істинно</a:t>
            </a:r>
            <a:r>
              <a:rPr lang="uk-UA" sz="2000" i="1" dirty="0" smtClean="0"/>
              <a:t>, люди: живемо не хлібом </a:t>
            </a:r>
            <a:r>
              <a:rPr lang="uk-UA" sz="2000" b="1" i="1" dirty="0" smtClean="0">
                <a:solidFill>
                  <a:srgbClr val="7030A0"/>
                </a:solidFill>
              </a:rPr>
              <a:t>єдиним</a:t>
            </a:r>
            <a:r>
              <a:rPr lang="uk-UA" sz="2000" i="1" dirty="0" smtClean="0"/>
              <a:t>.</a:t>
            </a:r>
            <a:br>
              <a:rPr lang="uk-UA" sz="2000" i="1" dirty="0" smtClean="0"/>
            </a:br>
            <a:r>
              <a:rPr lang="uk-UA" sz="2000" b="1" i="1" dirty="0" smtClean="0">
                <a:solidFill>
                  <a:srgbClr val="7030A0"/>
                </a:solidFill>
              </a:rPr>
              <a:t>Істинно</a:t>
            </a:r>
            <a:r>
              <a:rPr lang="uk-UA" sz="2000" i="1" dirty="0" smtClean="0"/>
              <a:t> так… коли маємо хліб на землі.</a:t>
            </a:r>
          </a:p>
          <a:p>
            <a:endParaRPr lang="uk-UA" sz="2000" i="1" dirty="0"/>
          </a:p>
          <a:p>
            <a:pPr algn="r"/>
            <a:r>
              <a:rPr lang="uk-UA" sz="2000" dirty="0" smtClean="0"/>
              <a:t>Б. Олійник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12294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450</Words>
  <Application>Microsoft Office PowerPoint</Application>
  <PresentationFormat>Экран (4:3)</PresentationFormat>
  <Paragraphs>106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Диана</dc:creator>
  <cp:lastModifiedBy>Екатерина</cp:lastModifiedBy>
  <cp:revision>58</cp:revision>
  <dcterms:created xsi:type="dcterms:W3CDTF">2019-10-27T18:59:41Z</dcterms:created>
  <dcterms:modified xsi:type="dcterms:W3CDTF">2020-11-17T08:02:29Z</dcterms:modified>
</cp:coreProperties>
</file>