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CEFF"/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7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9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5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6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8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5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3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3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7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5250" y="144678"/>
            <a:ext cx="737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Стилістична диференціація лексики української мови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3744416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Calibri" pitchFamily="34" charset="0"/>
              </a:rPr>
              <a:t>Стилістично нейтральна (</a:t>
            </a:r>
            <a:r>
              <a:rPr lang="uk-UA" dirty="0" err="1" smtClean="0">
                <a:solidFill>
                  <a:srgbClr val="0070C0"/>
                </a:solidFill>
                <a:latin typeface="Calibri" pitchFamily="34" charset="0"/>
              </a:rPr>
              <a:t>міжстильова</a:t>
            </a:r>
            <a:r>
              <a:rPr lang="uk-UA" b="1" dirty="0" smtClean="0">
                <a:solidFill>
                  <a:srgbClr val="0070C0"/>
                </a:solidFill>
                <a:latin typeface="Calibri" pitchFamily="34" charset="0"/>
              </a:rPr>
              <a:t>) лексика</a:t>
            </a:r>
            <a:endParaRPr lang="ru-RU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268759"/>
            <a:ext cx="417646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Calibri" pitchFamily="34" charset="0"/>
              </a:rPr>
              <a:t>Стилістично забарвлена лексика (</a:t>
            </a:r>
            <a:r>
              <a:rPr lang="uk-UA" dirty="0" smtClean="0">
                <a:solidFill>
                  <a:srgbClr val="0070C0"/>
                </a:solidFill>
                <a:latin typeface="Calibri" pitchFamily="34" charset="0"/>
              </a:rPr>
              <a:t>співвідносна з певними стилями</a:t>
            </a:r>
            <a:r>
              <a:rPr lang="uk-UA" b="1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ru-RU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0727"/>
              </p:ext>
            </p:extLst>
          </p:nvPr>
        </p:nvGraphicFramePr>
        <p:xfrm>
          <a:off x="347141" y="2852936"/>
          <a:ext cx="4872930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8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Явищ природи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Рослин і тварин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Родинних стосунків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Органів людського тіла</a:t>
                      </a:r>
                      <a:endParaRPr lang="ru-RU" sz="11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Будівель і їх частин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Меблів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Кольорів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Дії і стану 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Місця, часу, способу дії</a:t>
                      </a:r>
                      <a:endParaRPr lang="ru-RU" sz="11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Числових понять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Займенники 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Прийменники 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Сполучники </a:t>
                      </a:r>
                      <a:endParaRPr lang="ru-RU" sz="12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Загальновживані терміни</a:t>
                      </a:r>
                      <a:endParaRPr lang="ru-RU" sz="11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Назви почуттів і переживань</a:t>
                      </a:r>
                      <a:endParaRPr lang="ru-RU" sz="11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flipH="1">
            <a:off x="323528" y="1915091"/>
            <a:ext cx="1944216" cy="937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2"/>
          </p:cNvCxnSpPr>
          <p:nvPr/>
        </p:nvCxnSpPr>
        <p:spPr>
          <a:xfrm>
            <a:off x="2267744" y="1915091"/>
            <a:ext cx="2952328" cy="937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039205">
            <a:off x="464555" y="2125892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</a:rPr>
              <a:t>звичайні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992233">
            <a:off x="3367843" y="2016796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</a:rPr>
              <a:t>назви</a:t>
            </a:r>
            <a:endParaRPr lang="ru-RU" i="1" dirty="0">
              <a:solidFill>
                <a:srgbClr val="0070C0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5" idx="3"/>
            <a:endCxn id="6" idx="1"/>
          </p:cNvCxnSpPr>
          <p:nvPr/>
        </p:nvCxnSpPr>
        <p:spPr>
          <a:xfrm flipV="1">
            <a:off x="4139952" y="1591925"/>
            <a:ext cx="28803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1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327440" y="332657"/>
            <a:ext cx="6314306" cy="6385681"/>
            <a:chOff x="2953539" y="2075619"/>
            <a:chExt cx="3096484" cy="3096484"/>
          </a:xfrm>
        </p:grpSpPr>
        <p:sp>
          <p:nvSpPr>
            <p:cNvPr id="4" name="Полилиния 3"/>
            <p:cNvSpPr/>
            <p:nvPr/>
          </p:nvSpPr>
          <p:spPr>
            <a:xfrm>
              <a:off x="2953539" y="2075619"/>
              <a:ext cx="3096484" cy="3096484"/>
            </a:xfrm>
            <a:custGeom>
              <a:avLst/>
              <a:gdLst>
                <a:gd name="connsiteX0" fmla="*/ 0 w 3096484"/>
                <a:gd name="connsiteY0" fmla="*/ 1548242 h 3096484"/>
                <a:gd name="connsiteX1" fmla="*/ 1548242 w 3096484"/>
                <a:gd name="connsiteY1" fmla="*/ 0 h 3096484"/>
                <a:gd name="connsiteX2" fmla="*/ 3096484 w 3096484"/>
                <a:gd name="connsiteY2" fmla="*/ 1548242 h 3096484"/>
                <a:gd name="connsiteX3" fmla="*/ 1548242 w 3096484"/>
                <a:gd name="connsiteY3" fmla="*/ 3096484 h 3096484"/>
                <a:gd name="connsiteX4" fmla="*/ 0 w 3096484"/>
                <a:gd name="connsiteY4" fmla="*/ 1548242 h 30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6484" h="3096484">
                  <a:moveTo>
                    <a:pt x="0" y="1548242"/>
                  </a:moveTo>
                  <a:cubicBezTo>
                    <a:pt x="0" y="693172"/>
                    <a:pt x="693172" y="0"/>
                    <a:pt x="1548242" y="0"/>
                  </a:cubicBezTo>
                  <a:cubicBezTo>
                    <a:pt x="2403312" y="0"/>
                    <a:pt x="3096484" y="693172"/>
                    <a:pt x="3096484" y="1548242"/>
                  </a:cubicBezTo>
                  <a:cubicBezTo>
                    <a:pt x="3096484" y="2403312"/>
                    <a:pt x="2403312" y="3096484"/>
                    <a:pt x="1548242" y="3096484"/>
                  </a:cubicBezTo>
                  <a:cubicBezTo>
                    <a:pt x="693172" y="3096484"/>
                    <a:pt x="0" y="2403312"/>
                    <a:pt x="0" y="154824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78870" tIns="478870" rIns="478870" bIns="4788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>
                <a:latin typeface="Calibri" pitchFamily="34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4501781" y="2180370"/>
              <a:ext cx="629114" cy="619808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solidFill>
                    <a:srgbClr val="0070C0"/>
                  </a:solidFill>
                  <a:latin typeface="Calibri" pitchFamily="34" charset="0"/>
                </a:rPr>
                <a:t>Діалек-тизми</a:t>
              </a:r>
              <a:endParaRPr lang="ru-RU" sz="1600" b="1" kern="12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933079" y="2636912"/>
              <a:ext cx="842239" cy="841007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smtClean="0">
                  <a:solidFill>
                    <a:srgbClr val="C00000"/>
                  </a:solidFill>
                  <a:latin typeface="Calibri" pitchFamily="34" charset="0"/>
                </a:rPr>
                <a:t>Наук.-терм. Л.</a:t>
              </a:r>
              <a:endParaRPr lang="ru-RU" sz="1600" b="1" kern="12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134900" y="3477919"/>
              <a:ext cx="762663" cy="762582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solidFill>
                    <a:srgbClr val="C00000"/>
                  </a:solidFill>
                  <a:latin typeface="Calibri" pitchFamily="34" charset="0"/>
                </a:rPr>
                <a:t>Вироб.-проф</a:t>
              </a:r>
              <a:r>
                <a:rPr lang="uk-UA" sz="1600" b="1" kern="1200" dirty="0" smtClean="0">
                  <a:solidFill>
                    <a:srgbClr val="C00000"/>
                  </a:solidFill>
                  <a:latin typeface="Calibri" pitchFamily="34" charset="0"/>
                </a:rPr>
                <a:t>. Л.</a:t>
              </a:r>
              <a:endParaRPr lang="ru-RU" sz="1600" b="1" kern="12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385847" y="4450004"/>
              <a:ext cx="685927" cy="663432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solidFill>
                    <a:srgbClr val="0070C0"/>
                  </a:solidFill>
                  <a:latin typeface="Calibri" pitchFamily="34" charset="0"/>
                </a:rPr>
                <a:t>Профе</a:t>
              </a:r>
              <a:r>
                <a:rPr lang="uk-UA" sz="1600" b="1" kern="1200" dirty="0" smtClean="0">
                  <a:solidFill>
                    <a:srgbClr val="0070C0"/>
                  </a:solidFill>
                  <a:latin typeface="Calibri" pitchFamily="34" charset="0"/>
                </a:rPr>
                <a:t>-</a:t>
              </a:r>
              <a:r>
                <a:rPr lang="uk-UA" sz="1600" b="1" kern="1200" dirty="0" err="1" smtClean="0">
                  <a:solidFill>
                    <a:srgbClr val="0070C0"/>
                  </a:solidFill>
                  <a:latin typeface="Calibri" pitchFamily="34" charset="0"/>
                </a:rPr>
                <a:t>сіоналіз</a:t>
              </a:r>
              <a:r>
                <a:rPr lang="uk-UA" sz="1600" b="1" kern="1200" dirty="0" smtClean="0">
                  <a:solidFill>
                    <a:srgbClr val="0070C0"/>
                  </a:solidFill>
                  <a:latin typeface="Calibri" pitchFamily="34" charset="0"/>
                </a:rPr>
                <a:t>-ми</a:t>
              </a:r>
              <a:endParaRPr lang="ru-RU" sz="1600" b="1" kern="12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484787" y="3732479"/>
              <a:ext cx="643583" cy="650757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latin typeface="Calibri" pitchFamily="34" charset="0"/>
                </a:rPr>
                <a:t>Просто-річчя</a:t>
              </a:r>
              <a:endParaRPr lang="ru-RU" sz="1600" b="1" kern="1200" dirty="0">
                <a:latin typeface="Calibri" pitchFamily="34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697153" y="4064389"/>
              <a:ext cx="643176" cy="648870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285" tIns="309285" rIns="309285" bIns="30928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b="1" kern="1200" dirty="0" smtClean="0">
                  <a:latin typeface="Calibri" pitchFamily="34" charset="0"/>
                </a:rPr>
                <a:t>Розм. слова</a:t>
              </a:r>
              <a:endParaRPr lang="ru-RU" b="1" kern="1200" dirty="0">
                <a:latin typeface="Calibri" pitchFamily="34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128724" y="3777454"/>
              <a:ext cx="603741" cy="573871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285" tIns="309285" rIns="309285" bIns="30928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solidFill>
                    <a:srgbClr val="C00000"/>
                  </a:solidFill>
                  <a:latin typeface="Calibri" pitchFamily="34" charset="0"/>
                </a:rPr>
                <a:t>Адм</a:t>
              </a:r>
              <a:r>
                <a:rPr lang="uk-UA" sz="1600" b="1" kern="1200" dirty="0" smtClean="0">
                  <a:solidFill>
                    <a:srgbClr val="C00000"/>
                  </a:solidFill>
                  <a:latin typeface="Calibri" pitchFamily="34" charset="0"/>
                </a:rPr>
                <a:t>.-</a:t>
              </a:r>
              <a:r>
                <a:rPr lang="uk-UA" sz="1600" b="1" kern="1200" dirty="0" err="1" smtClean="0">
                  <a:solidFill>
                    <a:srgbClr val="C00000"/>
                  </a:solidFill>
                  <a:latin typeface="Calibri" pitchFamily="34" charset="0"/>
                </a:rPr>
                <a:t>канц</a:t>
              </a:r>
              <a:r>
                <a:rPr lang="uk-UA" sz="1600" b="1" kern="1200" dirty="0" smtClean="0">
                  <a:solidFill>
                    <a:srgbClr val="C00000"/>
                  </a:solidFill>
                  <a:latin typeface="Calibri" pitchFamily="34" charset="0"/>
                </a:rPr>
                <a:t>. Л.</a:t>
              </a:r>
              <a:endParaRPr lang="ru-RU" sz="1600" b="1" kern="12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485281" y="3203017"/>
              <a:ext cx="659755" cy="656193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285" tIns="309285" rIns="309285" bIns="30928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b="1" kern="1200" dirty="0" smtClean="0">
                  <a:latin typeface="Calibri" pitchFamily="34" charset="0"/>
                </a:rPr>
                <a:t>Арго</a:t>
              </a:r>
              <a:endParaRPr lang="ru-RU" b="1" kern="1200" dirty="0">
                <a:latin typeface="Calibri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128724" y="2829541"/>
              <a:ext cx="492251" cy="489867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7215" tIns="257215" rIns="257215" bIns="25721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err="1" smtClean="0">
                  <a:latin typeface="Calibri" pitchFamily="34" charset="0"/>
                </a:rPr>
                <a:t>Жарг</a:t>
              </a:r>
              <a:r>
                <a:rPr lang="uk-UA" sz="1600" b="1" kern="1200" dirty="0" smtClean="0">
                  <a:latin typeface="Calibri" pitchFamily="34" charset="0"/>
                </a:rPr>
                <a:t>.</a:t>
              </a:r>
              <a:endParaRPr lang="ru-RU" sz="1600" b="1" kern="1200" dirty="0">
                <a:latin typeface="Calibri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145036" y="2949974"/>
              <a:ext cx="803426" cy="782505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7215" tIns="257215" rIns="257215" bIns="25721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b="1" kern="1200" dirty="0" err="1" smtClean="0">
                  <a:solidFill>
                    <a:srgbClr val="FF0000"/>
                  </a:solidFill>
                  <a:latin typeface="Calibri" pitchFamily="34" charset="0"/>
                </a:rPr>
                <a:t>Загально-вжив</a:t>
              </a:r>
              <a:r>
                <a:rPr lang="uk-UA" sz="2000" b="1" dirty="0" err="1" smtClean="0">
                  <a:solidFill>
                    <a:srgbClr val="FF0000"/>
                  </a:solidFill>
                  <a:latin typeface="Calibri" pitchFamily="34" charset="0"/>
                </a:rPr>
                <a:t>ана</a:t>
              </a:r>
              <a:r>
                <a:rPr lang="uk-UA" sz="2000" b="1" kern="1200" dirty="0" smtClean="0">
                  <a:solidFill>
                    <a:srgbClr val="FF0000"/>
                  </a:solidFill>
                  <a:latin typeface="Calibri" pitchFamily="34" charset="0"/>
                </a:rPr>
                <a:t> Л.</a:t>
              </a:r>
              <a:endParaRPr lang="ru-RU" sz="2000" b="1" kern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543980" y="2215288"/>
              <a:ext cx="841866" cy="842127"/>
            </a:xfrm>
            <a:custGeom>
              <a:avLst/>
              <a:gdLst>
                <a:gd name="connsiteX0" fmla="*/ 0 w 1548242"/>
                <a:gd name="connsiteY0" fmla="*/ 774121 h 1548242"/>
                <a:gd name="connsiteX1" fmla="*/ 774121 w 1548242"/>
                <a:gd name="connsiteY1" fmla="*/ 0 h 1548242"/>
                <a:gd name="connsiteX2" fmla="*/ 1548242 w 1548242"/>
                <a:gd name="connsiteY2" fmla="*/ 774121 h 1548242"/>
                <a:gd name="connsiteX3" fmla="*/ 774121 w 1548242"/>
                <a:gd name="connsiteY3" fmla="*/ 1548242 h 1548242"/>
                <a:gd name="connsiteX4" fmla="*/ 0 w 1548242"/>
                <a:gd name="connsiteY4" fmla="*/ 774121 h 154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8242" h="1548242">
                  <a:moveTo>
                    <a:pt x="0" y="774121"/>
                  </a:moveTo>
                  <a:cubicBezTo>
                    <a:pt x="0" y="346586"/>
                    <a:pt x="346586" y="0"/>
                    <a:pt x="774121" y="0"/>
                  </a:cubicBezTo>
                  <a:cubicBezTo>
                    <a:pt x="1201656" y="0"/>
                    <a:pt x="1548242" y="346586"/>
                    <a:pt x="1548242" y="774121"/>
                  </a:cubicBezTo>
                  <a:cubicBezTo>
                    <a:pt x="1548242" y="1201656"/>
                    <a:pt x="1201656" y="1548242"/>
                    <a:pt x="774121" y="1548242"/>
                  </a:cubicBezTo>
                  <a:cubicBezTo>
                    <a:pt x="346586" y="1548242"/>
                    <a:pt x="0" y="1201656"/>
                    <a:pt x="0" y="77412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7055" tIns="247055" rIns="247055" bIns="247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b="1" kern="1200" dirty="0" smtClean="0">
                  <a:solidFill>
                    <a:srgbClr val="C00000"/>
                  </a:solidFill>
                  <a:latin typeface="Calibri" pitchFamily="34" charset="0"/>
                </a:rPr>
                <a:t>Сусп.-політ. Л.</a:t>
              </a:r>
              <a:endParaRPr lang="ru-RU" sz="1600" b="1" kern="12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5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332656"/>
            <a:ext cx="4752528" cy="83099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  <a:latin typeface="Calibri" pitchFamily="34" charset="0"/>
              </a:rPr>
              <a:t>Стилістично забарвлена лексика (</a:t>
            </a:r>
            <a:r>
              <a:rPr lang="uk-UA" sz="2400" dirty="0" smtClean="0">
                <a:solidFill>
                  <a:srgbClr val="0070C0"/>
                </a:solidFill>
                <a:latin typeface="Calibri" pitchFamily="34" charset="0"/>
              </a:rPr>
              <a:t>співвідносна з певними стилями</a:t>
            </a:r>
            <a:r>
              <a:rPr lang="uk-UA" sz="2400" b="1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ru-RU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1556792"/>
            <a:ext cx="252028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70C0"/>
                </a:solidFill>
                <a:latin typeface="Calibri" pitchFamily="34" charset="0"/>
              </a:rPr>
              <a:t>Слова з </a:t>
            </a:r>
            <a:r>
              <a:rPr lang="uk-UA" sz="1400" b="1" dirty="0" err="1" smtClean="0">
                <a:solidFill>
                  <a:srgbClr val="0070C0"/>
                </a:solidFill>
                <a:latin typeface="Calibri" pitchFamily="34" charset="0"/>
              </a:rPr>
              <a:t>функційно</a:t>
            </a:r>
            <a:r>
              <a:rPr lang="uk-UA" sz="1400" b="1" dirty="0" smtClean="0">
                <a:solidFill>
                  <a:srgbClr val="0070C0"/>
                </a:solidFill>
                <a:latin typeface="Calibri" pitchFamily="34" charset="0"/>
              </a:rPr>
              <a:t>-стильовою співвіднесеністю</a:t>
            </a:r>
            <a:endParaRPr lang="ru-RU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1556792"/>
            <a:ext cx="1944216" cy="73866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70C0"/>
                </a:solidFill>
                <a:latin typeface="Calibri" pitchFamily="34" charset="0"/>
              </a:rPr>
              <a:t>Слова з експресивно-стилістичним забарвленням</a:t>
            </a:r>
            <a:endParaRPr lang="ru-RU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3455876" y="1163653"/>
            <a:ext cx="1116124" cy="39313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4572000" y="1163653"/>
            <a:ext cx="1404156" cy="39313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92406"/>
              </p:ext>
            </p:extLst>
          </p:nvPr>
        </p:nvGraphicFramePr>
        <p:xfrm>
          <a:off x="107504" y="3356992"/>
          <a:ext cx="2376260" cy="20882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Суспільно-політичні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Науково-термінологічні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Виробничо-професійні 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Адміністративно-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канцелярські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Поетизми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Прямая со стрелкой 11"/>
          <p:cNvCxnSpPr>
            <a:stCxn id="3" idx="2"/>
            <a:endCxn id="3" idx="2"/>
          </p:cNvCxnSpPr>
          <p:nvPr/>
        </p:nvCxnSpPr>
        <p:spPr>
          <a:xfrm>
            <a:off x="3455876" y="20800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10" idx="0"/>
          </p:cNvCxnSpPr>
          <p:nvPr/>
        </p:nvCxnSpPr>
        <p:spPr>
          <a:xfrm flipH="1">
            <a:off x="1295634" y="2080012"/>
            <a:ext cx="2160242" cy="1276980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938654">
            <a:off x="1822878" y="2582854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rgbClr val="0070C0"/>
                </a:solidFill>
                <a:latin typeface="Calibri" pitchFamily="34" charset="0"/>
              </a:rPr>
              <a:t>книжні</a:t>
            </a:r>
            <a:endParaRPr lang="ru-RU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34" name="Прямая со стрелкой 33"/>
          <p:cNvCxnSpPr>
            <a:stCxn id="3" idx="2"/>
            <a:endCxn id="3" idx="2"/>
          </p:cNvCxnSpPr>
          <p:nvPr/>
        </p:nvCxnSpPr>
        <p:spPr>
          <a:xfrm>
            <a:off x="3455876" y="20800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47864" y="3356992"/>
            <a:ext cx="1136159" cy="0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342928" y="3356992"/>
            <a:ext cx="0" cy="792088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56" idx="0"/>
          </p:cNvCxnSpPr>
          <p:nvPr/>
        </p:nvCxnSpPr>
        <p:spPr>
          <a:xfrm flipH="1">
            <a:off x="4452523" y="3357240"/>
            <a:ext cx="31500" cy="859103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rot="4122246">
            <a:off x="3361218" y="2564613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70C0"/>
                </a:solidFill>
                <a:latin typeface="Calibri" pitchFamily="34" charset="0"/>
              </a:rPr>
              <a:t>розмовні</a:t>
            </a:r>
            <a:endParaRPr lang="ru-RU" sz="14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65929" y="4149080"/>
            <a:ext cx="677108" cy="1656184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rgbClr val="7030A0"/>
                </a:solidFill>
                <a:latin typeface="Calibri" pitchFamily="34" charset="0"/>
              </a:rPr>
              <a:t>Загальновживані </a:t>
            </a:r>
            <a:r>
              <a:rPr lang="uk-UA" sz="1600" b="1" dirty="0">
                <a:solidFill>
                  <a:srgbClr val="7030A0"/>
                </a:solidFill>
                <a:latin typeface="Calibri" pitchFamily="34" charset="0"/>
              </a:rPr>
              <a:t>Р</a:t>
            </a:r>
            <a:r>
              <a:rPr lang="uk-UA" sz="1600" b="1" dirty="0" smtClean="0">
                <a:solidFill>
                  <a:srgbClr val="7030A0"/>
                </a:solidFill>
                <a:latin typeface="Calibri" pitchFamily="34" charset="0"/>
              </a:rPr>
              <a:t>озмовні</a:t>
            </a:r>
            <a:endParaRPr lang="ru-RU" sz="1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52468" y="4216343"/>
            <a:ext cx="400110" cy="1046248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vert="vert270" wrap="non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7030A0"/>
                </a:solidFill>
                <a:latin typeface="Calibri" pitchFamily="34" charset="0"/>
              </a:rPr>
              <a:t>Просторічн</a:t>
            </a:r>
            <a:r>
              <a:rPr lang="uk-UA" sz="1400" b="1" dirty="0" smtClean="0">
                <a:solidFill>
                  <a:srgbClr val="7030A0"/>
                </a:solidFill>
              </a:rPr>
              <a:t>і</a:t>
            </a:r>
            <a:r>
              <a:rPr lang="uk-UA" sz="1200" dirty="0" smtClean="0"/>
              <a:t> </a:t>
            </a:r>
            <a:endParaRPr lang="ru-RU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04048" y="3357240"/>
            <a:ext cx="1310662" cy="73866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70C0"/>
                </a:solidFill>
                <a:latin typeface="Calibri" pitchFamily="34" charset="0"/>
              </a:rPr>
              <a:t>Слова суб’єктивної оцінки</a:t>
            </a:r>
            <a:endParaRPr lang="ru-RU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87526" y="3314140"/>
            <a:ext cx="2195385" cy="523220"/>
          </a:xfrm>
          <a:prstGeom prst="rect">
            <a:avLst/>
          </a:prstGeom>
          <a:noFill/>
          <a:ln w="158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Calibri" pitchFamily="34" charset="0"/>
              </a:rPr>
              <a:t>Слова експресивної оцінки</a:t>
            </a:r>
            <a:endParaRPr lang="ru-RU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72" name="Прямая со стрелкой 71"/>
          <p:cNvCxnSpPr>
            <a:stCxn id="69" idx="2"/>
            <a:endCxn id="78" idx="0"/>
          </p:cNvCxnSpPr>
          <p:nvPr/>
        </p:nvCxnSpPr>
        <p:spPr>
          <a:xfrm flipH="1">
            <a:off x="6622487" y="3837360"/>
            <a:ext cx="1162732" cy="743768"/>
          </a:xfrm>
          <a:prstGeom prst="straightConnector1">
            <a:avLst/>
          </a:prstGeom>
          <a:ln w="158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314710" y="4581128"/>
            <a:ext cx="615553" cy="1929894"/>
          </a:xfrm>
          <a:prstGeom prst="rect">
            <a:avLst/>
          </a:prstGeom>
          <a:noFill/>
          <a:ln w="15875">
            <a:solidFill>
              <a:srgbClr val="FFC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Calibri" pitchFamily="34" charset="0"/>
              </a:rPr>
              <a:t>Слова з емоційно-оцінною семантикою</a:t>
            </a:r>
            <a:endParaRPr lang="ru-RU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80" name="Прямая со стрелкой 79"/>
          <p:cNvCxnSpPr>
            <a:stCxn id="69" idx="2"/>
            <a:endCxn id="84" idx="0"/>
          </p:cNvCxnSpPr>
          <p:nvPr/>
        </p:nvCxnSpPr>
        <p:spPr>
          <a:xfrm flipH="1">
            <a:off x="7588041" y="3837360"/>
            <a:ext cx="197178" cy="815776"/>
          </a:xfrm>
          <a:prstGeom prst="straightConnector1">
            <a:avLst/>
          </a:prstGeom>
          <a:ln w="158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357208" y="4653136"/>
            <a:ext cx="461665" cy="1929894"/>
          </a:xfrm>
          <a:prstGeom prst="rect">
            <a:avLst/>
          </a:prstGeom>
          <a:noFill/>
          <a:ln w="15875">
            <a:solidFill>
              <a:srgbClr val="FFC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Calibri" pitchFamily="34" charset="0"/>
              </a:rPr>
              <a:t>Урочисті слова</a:t>
            </a:r>
            <a:endParaRPr lang="ru-RU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322762" y="4556257"/>
            <a:ext cx="461665" cy="1652960"/>
          </a:xfrm>
          <a:prstGeom prst="rect">
            <a:avLst/>
          </a:prstGeom>
          <a:noFill/>
          <a:ln w="15875">
            <a:solidFill>
              <a:srgbClr val="FFC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Calibri" pitchFamily="34" charset="0"/>
              </a:rPr>
              <a:t>Знижені слова</a:t>
            </a:r>
            <a:endParaRPr lang="ru-RU" b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87" name="Прямая со стрелкой 86"/>
          <p:cNvCxnSpPr>
            <a:stCxn id="69" idx="2"/>
            <a:endCxn id="86" idx="0"/>
          </p:cNvCxnSpPr>
          <p:nvPr/>
        </p:nvCxnSpPr>
        <p:spPr>
          <a:xfrm>
            <a:off x="7785219" y="3837360"/>
            <a:ext cx="768376" cy="718897"/>
          </a:xfrm>
          <a:prstGeom prst="straightConnector1">
            <a:avLst/>
          </a:prstGeom>
          <a:ln w="158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55876" y="2079765"/>
            <a:ext cx="460067" cy="1277228"/>
          </a:xfrm>
          <a:prstGeom prst="straightConnector1">
            <a:avLst/>
          </a:prstGeom>
          <a:ln w="158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68" idx="0"/>
          </p:cNvCxnSpPr>
          <p:nvPr/>
        </p:nvCxnSpPr>
        <p:spPr>
          <a:xfrm flipH="1">
            <a:off x="5659379" y="2295456"/>
            <a:ext cx="316777" cy="10617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976155" y="2307515"/>
            <a:ext cx="1836204" cy="994566"/>
          </a:xfrm>
          <a:prstGeom prst="straightConnector1">
            <a:avLst/>
          </a:prstGeom>
          <a:ln w="158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8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07920"/>
            <a:ext cx="466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Calibri" pitchFamily="34" charset="0"/>
              </a:rPr>
              <a:t>Групи емоційної лексики</a:t>
            </a:r>
            <a:endParaRPr lang="ru-RU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726" y="791126"/>
            <a:ext cx="1112805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  <a:latin typeface="Calibri" pitchFamily="34" charset="0"/>
              </a:rPr>
              <a:t>Слова</a:t>
            </a:r>
            <a:endParaRPr lang="ru-RU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60940"/>
              </p:ext>
            </p:extLst>
          </p:nvPr>
        </p:nvGraphicFramePr>
        <p:xfrm>
          <a:off x="539552" y="1772816"/>
          <a:ext cx="7992888" cy="4869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539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З емоційністю в лексичному значенні</a:t>
                      </a:r>
                      <a:endParaRPr lang="ru-RU" sz="18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Із суфіксами, префіксами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Поетизми</a:t>
                      </a:r>
                      <a:r>
                        <a:rPr lang="uk-UA" sz="18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uk-UA" sz="1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(особливі, небуденні слова) </a:t>
                      </a:r>
                      <a:r>
                        <a:rPr lang="uk-UA" sz="24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973"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Вітчизна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велич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доленосний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славетний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гідно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творити</a:t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ганьбити</a:t>
                      </a:r>
                      <a:endParaRPr lang="ru-RU" b="1" i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пре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гарний</a:t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дівчат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к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 -</a:t>
                      </a:r>
                      <a:r>
                        <a:rPr lang="uk-UA" b="1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дівч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иськ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 -</a:t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дівчин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оньк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</a:t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воз</a:t>
                      </a:r>
                      <a:r>
                        <a:rPr lang="uk-UA" b="1" i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сіяти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пит</a:t>
                      </a:r>
                      <a:r>
                        <a:rPr lang="uk-UA" b="1" i="1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оньк</a:t>
                      </a: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</a:t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страшн</a:t>
                      </a:r>
                      <a:r>
                        <a:rPr lang="uk-UA" b="1" i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ющ</a:t>
                      </a:r>
                      <a:r>
                        <a:rPr lang="uk-UA" b="1" i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ий</a:t>
                      </a:r>
                      <a:endParaRPr lang="ru-RU" b="1" i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звитяга</a:t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золотосяйний</a:t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плекати</a:t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жадати</a:t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жебоніти</a:t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муза</a:t>
                      </a:r>
                      <a:endParaRPr lang="ru-RU" b="1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>
            <a:stCxn id="3" idx="2"/>
          </p:cNvCxnSpPr>
          <p:nvPr/>
        </p:nvCxnSpPr>
        <p:spPr>
          <a:xfrm flipH="1">
            <a:off x="1835697" y="1314346"/>
            <a:ext cx="2620432" cy="4584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>
            <a:off x="4456129" y="1314346"/>
            <a:ext cx="2780167" cy="45847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53665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latin typeface="Calibri" pitchFamily="34" charset="0"/>
              </a:rPr>
              <a:t>        </a:t>
            </a:r>
            <a:r>
              <a:rPr lang="ru-RU" i="1" dirty="0" smtClean="0">
                <a:latin typeface="Calibri" pitchFamily="34" charset="0"/>
              </a:rPr>
              <a:t>В </a:t>
            </a:r>
            <a:r>
              <a:rPr lang="ru-RU" i="1" dirty="0" err="1">
                <a:latin typeface="Calibri" pitchFamily="34" charset="0"/>
              </a:rPr>
              <a:t>нашій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мові</a:t>
            </a:r>
            <a:r>
              <a:rPr lang="ru-RU" i="1" dirty="0">
                <a:latin typeface="Calibri" pitchFamily="34" charset="0"/>
              </a:rPr>
              <a:t> — думки і </a:t>
            </a:r>
            <a:r>
              <a:rPr lang="ru-RU" i="1" dirty="0" err="1">
                <a:latin typeface="Calibri" pitchFamily="34" charset="0"/>
              </a:rPr>
              <a:t>мрії</a:t>
            </a:r>
            <a:r>
              <a:rPr lang="ru-RU" i="1" dirty="0">
                <a:latin typeface="Calibri" pitchFamily="34" charset="0"/>
              </a:rPr>
              <a:t> наших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предків</a:t>
            </a:r>
            <a:r>
              <a:rPr lang="ru-RU" i="1" dirty="0">
                <a:latin typeface="Calibri" pitchFamily="34" charset="0"/>
              </a:rPr>
              <a:t> про волю і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щастя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боротьба</a:t>
            </a:r>
            <a:r>
              <a:rPr lang="ru-RU" i="1" dirty="0">
                <a:latin typeface="Calibri" pitchFamily="34" charset="0"/>
              </a:rPr>
              <a:t> й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звитяга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їхнє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Calibri" pitchFamily="34" charset="0"/>
              </a:rPr>
              <a:t>одвічне</a:t>
            </a:r>
            <a:r>
              <a:rPr lang="ru-RU" b="1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Calibri" pitchFamily="34" charset="0"/>
              </a:rPr>
              <a:t>трудолюбство</a:t>
            </a:r>
            <a:r>
              <a:rPr lang="ru-RU" b="1" i="1" dirty="0">
                <a:latin typeface="Calibri" pitchFamily="34" charset="0"/>
              </a:rPr>
              <a:t> </a:t>
            </a:r>
            <a:r>
              <a:rPr lang="ru-RU" i="1" dirty="0">
                <a:latin typeface="Calibri" pitchFamily="34" charset="0"/>
              </a:rPr>
              <a:t>і </a:t>
            </a:r>
            <a:r>
              <a:rPr lang="ru-RU" b="1" i="1" dirty="0" err="1">
                <a:solidFill>
                  <a:srgbClr val="FF0000"/>
                </a:solidFill>
                <a:latin typeface="Calibri" pitchFamily="34" charset="0"/>
              </a:rPr>
              <a:t>мрійлива</a:t>
            </a:r>
            <a:r>
              <a:rPr lang="ru-RU" i="1" dirty="0">
                <a:latin typeface="Calibri" pitchFamily="34" charset="0"/>
              </a:rPr>
              <a:t> душа. </a:t>
            </a:r>
            <a:r>
              <a:rPr lang="ru-RU" i="1" dirty="0" err="1">
                <a:latin typeface="Calibri" pitchFamily="34" charset="0"/>
              </a:rPr>
              <a:t>Просте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рахманне</a:t>
            </a:r>
            <a:r>
              <a:rPr lang="ru-RU" b="1" i="1" dirty="0">
                <a:latin typeface="Calibri" pitchFamily="34" charset="0"/>
              </a:rPr>
              <a:t> </a:t>
            </a:r>
            <a:r>
              <a:rPr lang="ru-RU" i="1" dirty="0">
                <a:latin typeface="Calibri" pitchFamily="34" charset="0"/>
              </a:rPr>
              <a:t>слово </a:t>
            </a:r>
            <a:r>
              <a:rPr lang="ru-RU" i="1" dirty="0" err="1">
                <a:latin typeface="Calibri" pitchFamily="34" charset="0"/>
              </a:rPr>
              <a:t>несе</a:t>
            </a:r>
            <a:r>
              <a:rPr lang="ru-RU" i="1" dirty="0">
                <a:latin typeface="Calibri" pitchFamily="34" charset="0"/>
              </a:rPr>
              <a:t> людям </a:t>
            </a:r>
            <a:r>
              <a:rPr lang="ru-RU" b="1" i="1" dirty="0">
                <a:solidFill>
                  <a:srgbClr val="00B050"/>
                </a:solidFill>
                <a:latin typeface="Calibri" pitchFamily="34" charset="0"/>
              </a:rPr>
              <a:t>Добро</a:t>
            </a:r>
            <a:r>
              <a:rPr lang="ru-RU" b="1" i="1" dirty="0">
                <a:latin typeface="Calibri" pitchFamily="34" charset="0"/>
              </a:rPr>
              <a:t>, </a:t>
            </a:r>
            <a:r>
              <a:rPr lang="ru-RU" b="1" i="1" dirty="0">
                <a:solidFill>
                  <a:srgbClr val="00B050"/>
                </a:solidFill>
                <a:latin typeface="Calibri" pitchFamily="34" charset="0"/>
              </a:rPr>
              <a:t>Правду</a:t>
            </a:r>
            <a:r>
              <a:rPr lang="ru-RU" b="1" i="1" dirty="0">
                <a:latin typeface="Calibri" pitchFamily="34" charset="0"/>
              </a:rPr>
              <a:t>,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Істину</a:t>
            </a:r>
            <a:r>
              <a:rPr lang="ru-RU" i="1" dirty="0">
                <a:latin typeface="Calibri" pitchFamily="34" charset="0"/>
              </a:rPr>
              <a:t>. </a:t>
            </a:r>
            <a:r>
              <a:rPr lang="ru-RU" i="1" dirty="0" err="1">
                <a:latin typeface="Calibri" pitchFamily="34" charset="0"/>
              </a:rPr>
              <a:t>Мова</a:t>
            </a:r>
            <a:r>
              <a:rPr lang="ru-RU" i="1" dirty="0">
                <a:latin typeface="Calibri" pitchFamily="34" charset="0"/>
              </a:rPr>
              <a:t> — </a:t>
            </a:r>
            <a:r>
              <a:rPr lang="ru-RU" i="1" dirty="0" err="1">
                <a:latin typeface="Calibri" pitchFamily="34" charset="0"/>
              </a:rPr>
              <a:t>це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барвиста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крайка</a:t>
            </a:r>
            <a:r>
              <a:rPr lang="ru-RU" i="1" dirty="0">
                <a:latin typeface="Calibri" pitchFamily="34" charset="0"/>
              </a:rPr>
              <a:t>, яка </a:t>
            </a:r>
            <a:r>
              <a:rPr lang="ru-RU" i="1" dirty="0" err="1">
                <a:latin typeface="Calibri" pitchFamily="34" charset="0"/>
              </a:rPr>
              <a:t>прослалася</a:t>
            </a:r>
            <a:r>
              <a:rPr lang="ru-RU" i="1" dirty="0">
                <a:latin typeface="Calibri" pitchFamily="34" charset="0"/>
              </a:rPr>
              <a:t> з </a:t>
            </a:r>
            <a:r>
              <a:rPr lang="ru-RU" i="1" dirty="0" err="1">
                <a:latin typeface="Calibri" pitchFamily="34" charset="0"/>
              </a:rPr>
              <a:t>глибини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віків</a:t>
            </a:r>
            <a:r>
              <a:rPr lang="ru-RU" i="1" dirty="0">
                <a:latin typeface="Calibri" pitchFamily="34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Calibri" pitchFamily="34" charset="0"/>
              </a:rPr>
              <a:t>майбуття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тримаючись</a:t>
            </a:r>
            <a:r>
              <a:rPr lang="ru-RU" i="1" dirty="0">
                <a:latin typeface="Calibri" pitchFamily="34" charset="0"/>
              </a:rPr>
              <a:t> за </a:t>
            </a:r>
            <a:r>
              <a:rPr lang="ru-RU" i="1" dirty="0" err="1">
                <a:latin typeface="Calibri" pitchFamily="34" charset="0"/>
              </a:rPr>
              <a:t>неї</a:t>
            </a:r>
            <a:r>
              <a:rPr lang="ru-RU" i="1" dirty="0">
                <a:latin typeface="Calibri" pitchFamily="34" charset="0"/>
              </a:rPr>
              <a:t>, ми </a:t>
            </a:r>
            <a:r>
              <a:rPr lang="ru-RU" i="1" dirty="0" err="1">
                <a:latin typeface="Calibri" pitchFamily="34" charset="0"/>
              </a:rPr>
              <a:t>долаємо</a:t>
            </a:r>
            <a:r>
              <a:rPr lang="ru-RU" i="1" dirty="0">
                <a:latin typeface="Calibri" pitchFamily="34" charset="0"/>
              </a:rPr>
              <a:t> перелоги і </a:t>
            </a:r>
            <a:r>
              <a:rPr lang="ru-RU" i="1" dirty="0" err="1">
                <a:latin typeface="Calibri" pitchFamily="34" charset="0"/>
              </a:rPr>
              <a:t>круті</a:t>
            </a:r>
            <a:r>
              <a:rPr lang="ru-RU" i="1" dirty="0">
                <a:latin typeface="Calibri" pitchFamily="34" charset="0"/>
              </a:rPr>
              <a:t> гори. Словами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щирими</a:t>
            </a:r>
            <a:r>
              <a:rPr lang="ru-RU" i="1" dirty="0">
                <a:latin typeface="Calibri" pitchFamily="34" charset="0"/>
              </a:rPr>
              <a:t> ми </a:t>
            </a:r>
            <a:r>
              <a:rPr lang="ru-RU" i="1" dirty="0" err="1">
                <a:latin typeface="Calibri" pitchFamily="34" charset="0"/>
              </a:rPr>
              <a:t>звіряємося</a:t>
            </a:r>
            <a:r>
              <a:rPr lang="ru-RU" i="1" dirty="0">
                <a:latin typeface="Calibri" pitchFamily="34" charset="0"/>
              </a:rPr>
              <a:t> в </a:t>
            </a:r>
            <a:r>
              <a:rPr lang="ru-RU" i="1" dirty="0" err="1">
                <a:latin typeface="Calibri" pitchFamily="34" charset="0"/>
              </a:rPr>
              <a:t>дружбі</a:t>
            </a:r>
            <a:r>
              <a:rPr lang="ru-RU" i="1" dirty="0">
                <a:latin typeface="Calibri" pitchFamily="34" charset="0"/>
              </a:rPr>
              <a:t> один одному й </a:t>
            </a:r>
            <a:r>
              <a:rPr lang="ru-RU" i="1" dirty="0" err="1">
                <a:latin typeface="Calibri" pitchFamily="34" charset="0"/>
              </a:rPr>
              <a:t>іншим</a:t>
            </a:r>
            <a:r>
              <a:rPr lang="ru-RU" i="1" dirty="0">
                <a:latin typeface="Calibri" pitchFamily="34" charset="0"/>
              </a:rPr>
              <a:t> народам, словами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ніжними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відкриваємо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серце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коханій</a:t>
            </a:r>
            <a:r>
              <a:rPr lang="ru-RU" i="1" dirty="0">
                <a:latin typeface="Calibri" pitchFamily="34" charset="0"/>
              </a:rPr>
              <a:t>, словом </a:t>
            </a:r>
            <a:r>
              <a:rPr lang="ru-RU" i="1" dirty="0" err="1">
                <a:latin typeface="Calibri" pitchFamily="34" charset="0"/>
              </a:rPr>
              <a:t>гострим</a:t>
            </a:r>
            <a:r>
              <a:rPr lang="ru-RU" i="1" dirty="0">
                <a:latin typeface="Calibri" pitchFamily="34" charset="0"/>
              </a:rPr>
              <a:t> і </a:t>
            </a:r>
            <a:r>
              <a:rPr lang="ru-RU" i="1" dirty="0" err="1">
                <a:latin typeface="Calibri" pitchFamily="34" charset="0"/>
              </a:rPr>
              <a:t>міцним</a:t>
            </a:r>
            <a:r>
              <a:rPr lang="ru-RU" i="1" dirty="0">
                <a:latin typeface="Calibri" pitchFamily="34" charset="0"/>
              </a:rPr>
              <a:t>, як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криця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даємо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Calibri" pitchFamily="34" charset="0"/>
              </a:rPr>
              <a:t>відсіч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ворогові</a:t>
            </a:r>
            <a:r>
              <a:rPr lang="ru-RU" i="1" dirty="0">
                <a:latin typeface="Calibri" pitchFamily="34" charset="0"/>
              </a:rPr>
              <a:t>!</a:t>
            </a:r>
          </a:p>
          <a:p>
            <a:pPr algn="just"/>
            <a:r>
              <a:rPr lang="en-US" i="1" dirty="0" smtClean="0">
                <a:latin typeface="Calibri" pitchFamily="34" charset="0"/>
              </a:rPr>
              <a:t>        </a:t>
            </a:r>
            <a:r>
              <a:rPr lang="ru-RU" i="1" dirty="0" smtClean="0">
                <a:latin typeface="Calibri" pitchFamily="34" charset="0"/>
              </a:rPr>
              <a:t>Нас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чарує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музика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слів</a:t>
            </a:r>
            <a:r>
              <a:rPr lang="ru-RU" i="1" dirty="0">
                <a:latin typeface="Calibri" pitchFamily="34" charset="0"/>
              </a:rPr>
              <a:t>.</a:t>
            </a:r>
          </a:p>
          <a:p>
            <a:pPr algn="just"/>
            <a:r>
              <a:rPr lang="ru-RU" i="1" dirty="0">
                <a:latin typeface="Calibri" pitchFamily="34" charset="0"/>
              </a:rPr>
              <a:t>Не </a:t>
            </a:r>
            <a:r>
              <a:rPr lang="ru-RU" i="1" dirty="0" err="1">
                <a:latin typeface="Calibri" pitchFamily="34" charset="0"/>
              </a:rPr>
              <a:t>можна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ходити</a:t>
            </a:r>
            <a:r>
              <a:rPr lang="ru-RU" i="1" dirty="0">
                <a:latin typeface="Calibri" pitchFamily="34" charset="0"/>
              </a:rPr>
              <a:t> по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рідній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землі</a:t>
            </a:r>
            <a:r>
              <a:rPr lang="ru-RU" i="1" dirty="0">
                <a:latin typeface="Calibri" pitchFamily="34" charset="0"/>
              </a:rPr>
              <a:t>, не </a:t>
            </a:r>
            <a:r>
              <a:rPr lang="ru-RU" i="1" dirty="0" err="1">
                <a:latin typeface="Calibri" pitchFamily="34" charset="0"/>
              </a:rPr>
              <a:t>чаруючись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виплеканою</a:t>
            </a:r>
            <a:r>
              <a:rPr lang="ru-RU" i="1" dirty="0">
                <a:latin typeface="Calibri" pitchFamily="34" charset="0"/>
              </a:rPr>
              <a:t> народом у </a:t>
            </a:r>
            <a:r>
              <a:rPr lang="ru-RU" i="1" dirty="0" err="1">
                <a:latin typeface="Calibri" pitchFamily="34" charset="0"/>
              </a:rPr>
              <a:t>віках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рідною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мовою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виплеканою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подарованою</a:t>
            </a:r>
            <a:r>
              <a:rPr lang="ru-RU" i="1" dirty="0">
                <a:latin typeface="Calibri" pitchFamily="34" charset="0"/>
              </a:rPr>
              <a:t> нам </a:t>
            </a:r>
            <a:r>
              <a:rPr lang="ru-RU" b="1" i="1" dirty="0">
                <a:solidFill>
                  <a:srgbClr val="00B050"/>
                </a:solidFill>
                <a:latin typeface="Calibri" pitchFamily="34" charset="0"/>
              </a:rPr>
              <a:t>на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віки</a:t>
            </a:r>
            <a:r>
              <a:rPr lang="ru-RU" b="1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вічні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щоб</a:t>
            </a:r>
            <a:r>
              <a:rPr lang="ru-RU" i="1" dirty="0">
                <a:latin typeface="Calibri" pitchFamily="34" charset="0"/>
              </a:rPr>
              <a:t> берегли, </a:t>
            </a:r>
            <a:r>
              <a:rPr lang="ru-RU" i="1" dirty="0" err="1">
                <a:latin typeface="Calibri" pitchFamily="34" charset="0"/>
              </a:rPr>
              <a:t>щоб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Calibri" pitchFamily="34" charset="0"/>
              </a:rPr>
              <a:t>леліяли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щоб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розвивали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далі</a:t>
            </a:r>
            <a:r>
              <a:rPr lang="ru-RU" i="1" dirty="0">
                <a:latin typeface="Calibri" pitchFamily="34" charset="0"/>
              </a:rPr>
              <a:t>.</a:t>
            </a:r>
          </a:p>
          <a:p>
            <a:pPr algn="just"/>
            <a:r>
              <a:rPr lang="en-US" i="1" dirty="0" smtClean="0">
                <a:latin typeface="Calibri" pitchFamily="34" charset="0"/>
              </a:rPr>
              <a:t>        </a:t>
            </a:r>
            <a:r>
              <a:rPr lang="ru-RU" i="1" dirty="0" smtClean="0">
                <a:latin typeface="Calibri" pitchFamily="34" charset="0"/>
              </a:rPr>
              <a:t>Слова </a:t>
            </a:r>
            <a:r>
              <a:rPr lang="ru-RU" i="1" dirty="0" err="1">
                <a:latin typeface="Calibri" pitchFamily="34" charset="0"/>
              </a:rPr>
              <a:t>можуть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об’єднувати</a:t>
            </a:r>
            <a:r>
              <a:rPr lang="ru-RU" i="1" dirty="0">
                <a:latin typeface="Calibri" pitchFamily="34" charset="0"/>
              </a:rPr>
              <a:t> і </a:t>
            </a:r>
            <a:r>
              <a:rPr lang="ru-RU" i="1" dirty="0" err="1">
                <a:latin typeface="Calibri" pitchFamily="34" charset="0"/>
              </a:rPr>
              <a:t>роз’єднувати</a:t>
            </a:r>
            <a:r>
              <a:rPr lang="ru-RU" i="1" dirty="0">
                <a:latin typeface="Calibri" pitchFamily="34" charset="0"/>
              </a:rPr>
              <a:t>, але </a:t>
            </a:r>
            <a:r>
              <a:rPr lang="ru-RU" b="1" i="1" dirty="0" err="1">
                <a:solidFill>
                  <a:srgbClr val="FF0000"/>
                </a:solidFill>
                <a:latin typeface="Calibri" pitchFamily="34" charset="0"/>
              </a:rPr>
              <a:t>злютовуюча</a:t>
            </a:r>
            <a:r>
              <a:rPr lang="ru-RU" i="1" dirty="0">
                <a:latin typeface="Calibri" pitchFamily="34" charset="0"/>
              </a:rPr>
              <a:t>, </a:t>
            </a:r>
            <a:r>
              <a:rPr lang="ru-RU" i="1" dirty="0" err="1">
                <a:latin typeface="Calibri" pitchFamily="34" charset="0"/>
              </a:rPr>
              <a:t>об’єднуюча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i="1" dirty="0" err="1">
                <a:latin typeface="Calibri" pitchFamily="34" charset="0"/>
              </a:rPr>
              <a:t>їхня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>
                <a:solidFill>
                  <a:srgbClr val="00B050"/>
                </a:solidFill>
                <a:latin typeface="Calibri" pitchFamily="34" charset="0"/>
              </a:rPr>
              <a:t>сила</a:t>
            </a:r>
            <a:r>
              <a:rPr lang="ru-RU" i="1" dirty="0">
                <a:latin typeface="Calibri" pitchFamily="34" charset="0"/>
              </a:rPr>
              <a:t> в </a:t>
            </a:r>
            <a:r>
              <a:rPr lang="ru-RU" b="1" i="1" dirty="0">
                <a:solidFill>
                  <a:srgbClr val="7030A0"/>
                </a:solidFill>
                <a:latin typeface="Calibri" pitchFamily="34" charset="0"/>
              </a:rPr>
              <a:t>стократ</a:t>
            </a:r>
            <a:r>
              <a:rPr lang="ru-RU" i="1" dirty="0">
                <a:latin typeface="Calibri" pitchFamily="34" charset="0"/>
              </a:rPr>
              <a:t> </a:t>
            </a:r>
            <a:r>
              <a:rPr lang="ru-RU" b="1" i="1" dirty="0" err="1">
                <a:solidFill>
                  <a:srgbClr val="00B050"/>
                </a:solidFill>
                <a:latin typeface="Calibri" pitchFamily="34" charset="0"/>
              </a:rPr>
              <a:t>дужча</a:t>
            </a:r>
            <a:r>
              <a:rPr lang="ru-RU" i="1" dirty="0">
                <a:latin typeface="Calibri" pitchFamily="34" charset="0"/>
              </a:rPr>
              <a:t>. </a:t>
            </a:r>
            <a:r>
              <a:rPr lang="ru-RU" dirty="0">
                <a:latin typeface="Calibri" pitchFamily="34" charset="0"/>
              </a:rPr>
              <a:t>(</a:t>
            </a:r>
            <a:r>
              <a:rPr lang="ru-RU" dirty="0" smtClean="0">
                <a:latin typeface="Calibri" pitchFamily="34" charset="0"/>
              </a:rPr>
              <a:t>Ю. Мушкетик</a:t>
            </a:r>
            <a:r>
              <a:rPr lang="ru-RU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455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04664"/>
            <a:ext cx="49685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70C0"/>
                </a:solidFill>
                <a:latin typeface="Calibri" pitchFamily="34" charset="0"/>
              </a:rPr>
              <a:t>Прикмети</a:t>
            </a:r>
            <a:endParaRPr lang="en-US" sz="2400" b="1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2400" i="1" dirty="0">
              <a:latin typeface="Calibri" pitchFamily="34" charset="0"/>
            </a:endParaRPr>
          </a:p>
          <a:p>
            <a:r>
              <a:rPr lang="ru-RU" sz="2400" b="1" i="1" dirty="0" err="1" smtClean="0">
                <a:solidFill>
                  <a:srgbClr val="FF0000"/>
                </a:solidFill>
                <a:latin typeface="Calibri" pitchFamily="34" charset="0"/>
              </a:rPr>
              <a:t>Крадькома</a:t>
            </a:r>
            <a:r>
              <a:rPr lang="ru-RU" sz="2400" b="1" i="1" dirty="0" smtClean="0">
                <a:latin typeface="Calibri" pitchFamily="34" charset="0"/>
              </a:rPr>
              <a:t> </a:t>
            </a:r>
            <a:r>
              <a:rPr lang="ru-RU" sz="2400" i="1" dirty="0" err="1">
                <a:latin typeface="Calibri" pitchFamily="34" charset="0"/>
              </a:rPr>
              <a:t>двері</a:t>
            </a:r>
            <a:r>
              <a:rPr lang="ru-RU" sz="2400" i="1" dirty="0">
                <a:latin typeface="Calibri" pitchFamily="34" charset="0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шарпає</a:t>
            </a:r>
            <a:r>
              <a:rPr lang="ru-RU" sz="2400" i="1" dirty="0">
                <a:latin typeface="Calibri" pitchFamily="34" charset="0"/>
              </a:rPr>
              <a:t> тихо 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latin typeface="Calibri" pitchFamily="34" charset="0"/>
              </a:rPr>
              <a:t>Лихо</a:t>
            </a:r>
            <a:r>
              <a:rPr lang="ru-RU" sz="2400" b="1" i="1" dirty="0" smtClean="0">
                <a:latin typeface="Calibri" pitchFamily="34" charset="0"/>
              </a:rPr>
              <a:t>. </a:t>
            </a:r>
            <a:endParaRPr lang="ru-RU" sz="2400" b="1" i="1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Одним </a:t>
            </a:r>
            <a:r>
              <a:rPr lang="ru-RU" sz="2400" b="1" i="1" dirty="0">
                <a:solidFill>
                  <a:srgbClr val="FF0000"/>
                </a:solidFill>
                <a:latin typeface="Calibri" pitchFamily="34" charset="0"/>
              </a:rPr>
              <a:t>пальчиком</a:t>
            </a:r>
            <a:r>
              <a:rPr lang="ru-RU" sz="2400" i="1" dirty="0">
                <a:latin typeface="Calibri" pitchFamily="34" charset="0"/>
              </a:rPr>
              <a:t> в </a:t>
            </a:r>
            <a:r>
              <a:rPr lang="ru-RU" sz="2400" i="1" dirty="0" err="1">
                <a:latin typeface="Calibri" pitchFamily="34" charset="0"/>
              </a:rPr>
              <a:t>двері</a:t>
            </a:r>
            <a:r>
              <a:rPr lang="ru-RU" sz="2400" i="1" dirty="0">
                <a:latin typeface="Calibri" pitchFamily="34" charset="0"/>
              </a:rPr>
              <a:t> </a:t>
            </a:r>
            <a:r>
              <a:rPr lang="ru-RU" sz="2400" i="1" dirty="0" err="1">
                <a:latin typeface="Calibri" pitchFamily="34" charset="0"/>
              </a:rPr>
              <a:t>постука</a:t>
            </a:r>
            <a:r>
              <a:rPr lang="ru-RU" sz="2400" i="1" dirty="0">
                <a:latin typeface="Calibri" pitchFamily="34" charset="0"/>
              </a:rPr>
              <a:t> </a:t>
            </a:r>
          </a:p>
          <a:p>
            <a:r>
              <a:rPr lang="ru-RU" sz="2400" b="1" i="1" dirty="0" err="1" smtClean="0">
                <a:solidFill>
                  <a:srgbClr val="0070C0"/>
                </a:solidFill>
                <a:latin typeface="Calibri" pitchFamily="34" charset="0"/>
              </a:rPr>
              <a:t>Розлука</a:t>
            </a:r>
            <a:r>
              <a:rPr lang="ru-RU" sz="2400" b="1" i="1" dirty="0" smtClean="0">
                <a:latin typeface="Calibri" pitchFamily="34" charset="0"/>
              </a:rPr>
              <a:t>.</a:t>
            </a:r>
            <a:endParaRPr lang="ru-RU" sz="2400" b="1" i="1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В </a:t>
            </a:r>
            <a:r>
              <a:rPr lang="ru-RU" sz="2400" i="1" dirty="0" err="1">
                <a:latin typeface="Calibri" pitchFamily="34" charset="0"/>
              </a:rPr>
              <a:t>двері</a:t>
            </a:r>
            <a:r>
              <a:rPr lang="ru-RU" sz="2400" i="1" dirty="0">
                <a:latin typeface="Calibri" pitchFamily="34" charset="0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грюка</a:t>
            </a:r>
            <a:r>
              <a:rPr lang="ru-RU" sz="2400" b="1" i="1" dirty="0">
                <a:latin typeface="Calibri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Calibri" pitchFamily="34" charset="0"/>
              </a:rPr>
              <a:t>до </a:t>
            </a:r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сьомого</a:t>
            </a:r>
            <a:r>
              <a:rPr lang="ru-RU" sz="2400" b="1" i="1" dirty="0">
                <a:solidFill>
                  <a:srgbClr val="0070C0"/>
                </a:solidFill>
                <a:latin typeface="Calibri" pitchFamily="34" charset="0"/>
              </a:rPr>
              <a:t> поту </a:t>
            </a:r>
          </a:p>
          <a:p>
            <a:r>
              <a:rPr lang="ru-RU" sz="2400" b="1" i="1" dirty="0" err="1" smtClean="0">
                <a:solidFill>
                  <a:srgbClr val="0070C0"/>
                </a:solidFill>
                <a:latin typeface="Calibri" pitchFamily="34" charset="0"/>
              </a:rPr>
              <a:t>Турбота</a:t>
            </a:r>
            <a:r>
              <a:rPr lang="ru-RU" sz="2400" b="1" i="1" dirty="0" smtClean="0">
                <a:latin typeface="Calibri" pitchFamily="34" charset="0"/>
              </a:rPr>
              <a:t>.</a:t>
            </a:r>
            <a:endParaRPr lang="ru-RU" sz="2400" b="1" i="1" dirty="0">
              <a:latin typeface="Calibri" pitchFamily="34" charset="0"/>
            </a:endParaRPr>
          </a:p>
          <a:p>
            <a:r>
              <a:rPr lang="ru-RU" sz="2400" i="1" dirty="0" err="1">
                <a:latin typeface="Calibri" pitchFamily="34" charset="0"/>
              </a:rPr>
              <a:t>Всі</a:t>
            </a:r>
            <a:r>
              <a:rPr lang="ru-RU" sz="2400" i="1" dirty="0">
                <a:latin typeface="Calibri" pitchFamily="34" charset="0"/>
              </a:rPr>
              <a:t> замки </a:t>
            </a:r>
            <a:r>
              <a:rPr lang="ru-RU" sz="2400" i="1" dirty="0" err="1">
                <a:latin typeface="Calibri" pitchFamily="34" charset="0"/>
              </a:rPr>
              <a:t>відрива</a:t>
            </a:r>
            <a:r>
              <a:rPr lang="ru-RU" sz="2400" i="1" dirty="0">
                <a:latin typeface="Calibri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Calibri" pitchFamily="34" charset="0"/>
              </a:rPr>
              <a:t>без </a:t>
            </a:r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вагання</a:t>
            </a:r>
            <a:endParaRPr lang="ru-RU" sz="2400" b="1" i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ru-RU" sz="2400" b="1" i="1" dirty="0" err="1" smtClean="0">
                <a:solidFill>
                  <a:srgbClr val="0070C0"/>
                </a:solidFill>
                <a:latin typeface="Calibri" pitchFamily="34" charset="0"/>
              </a:rPr>
              <a:t>Братання</a:t>
            </a:r>
            <a:r>
              <a:rPr lang="ru-RU" sz="2400" b="1" i="1" dirty="0" smtClean="0">
                <a:latin typeface="Calibri" pitchFamily="34" charset="0"/>
              </a:rPr>
              <a:t>. </a:t>
            </a:r>
            <a:endParaRPr lang="ru-RU" sz="2400" b="1" i="1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Входить в хату </a:t>
            </a:r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упевнено</a:t>
            </a:r>
            <a:r>
              <a:rPr lang="ru-RU" sz="2400" i="1" dirty="0">
                <a:latin typeface="Calibri" pitchFamily="34" charset="0"/>
              </a:rPr>
              <a:t> й </a:t>
            </a:r>
            <a:r>
              <a:rPr lang="ru-RU" sz="2400" b="1" i="1" dirty="0" err="1">
                <a:solidFill>
                  <a:srgbClr val="7030A0"/>
                </a:solidFill>
                <a:latin typeface="Calibri" pitchFamily="34" charset="0"/>
              </a:rPr>
              <a:t>щиро</a:t>
            </a:r>
            <a:r>
              <a:rPr lang="ru-RU" sz="2400" b="1" i="1" dirty="0">
                <a:latin typeface="Calibri" pitchFamily="34" charset="0"/>
              </a:rPr>
              <a:t> </a:t>
            </a:r>
          </a:p>
          <a:p>
            <a:r>
              <a:rPr lang="ru-RU" sz="2400" b="1" i="1" dirty="0" err="1" smtClean="0">
                <a:solidFill>
                  <a:srgbClr val="0070C0"/>
                </a:solidFill>
                <a:latin typeface="Calibri" pitchFamily="34" charset="0"/>
              </a:rPr>
              <a:t>Віра</a:t>
            </a:r>
            <a:r>
              <a:rPr lang="ru-RU" sz="2400" b="1" i="1" dirty="0" smtClean="0">
                <a:latin typeface="Calibri" pitchFamily="34" charset="0"/>
              </a:rPr>
              <a:t>.</a:t>
            </a:r>
            <a:endParaRPr lang="ru-RU" sz="2400" b="1" i="1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А </a:t>
            </a:r>
            <a:r>
              <a:rPr lang="ru-RU" sz="2400" b="1" i="1" dirty="0" err="1">
                <a:solidFill>
                  <a:srgbClr val="7030A0"/>
                </a:solidFill>
                <a:latin typeface="Calibri" pitchFamily="34" charset="0"/>
              </a:rPr>
              <a:t>кохання</a:t>
            </a:r>
            <a:r>
              <a:rPr lang="ru-RU" sz="2400" i="1" dirty="0">
                <a:latin typeface="Calibri" pitchFamily="34" charset="0"/>
              </a:rPr>
              <a:t> дверей не </a:t>
            </a:r>
            <a:r>
              <a:rPr lang="ru-RU" sz="2400" i="1" dirty="0" err="1" smtClean="0">
                <a:latin typeface="Calibri" pitchFamily="34" charset="0"/>
              </a:rPr>
              <a:t>питає</a:t>
            </a:r>
            <a:r>
              <a:rPr lang="ru-RU" sz="2400" i="1" dirty="0" smtClean="0">
                <a:latin typeface="Calibri" pitchFamily="34" charset="0"/>
              </a:rPr>
              <a:t> –  </a:t>
            </a:r>
            <a:endParaRPr lang="ru-RU" sz="2400" i="1" dirty="0">
              <a:latin typeface="Calibri" pitchFamily="34" charset="0"/>
            </a:endParaRPr>
          </a:p>
          <a:p>
            <a:r>
              <a:rPr lang="ru-RU" sz="2400" b="1" i="1" dirty="0" err="1">
                <a:solidFill>
                  <a:srgbClr val="0070C0"/>
                </a:solidFill>
                <a:latin typeface="Calibri" pitchFamily="34" charset="0"/>
              </a:rPr>
              <a:t>Влітає</a:t>
            </a:r>
            <a:r>
              <a:rPr lang="ru-RU" sz="2400" b="1" i="1" dirty="0" smtClean="0">
                <a:latin typeface="Calibri" pitchFamily="34" charset="0"/>
              </a:rPr>
              <a:t>!</a:t>
            </a:r>
          </a:p>
          <a:p>
            <a:pPr algn="ctr"/>
            <a:endParaRPr lang="ru-RU" sz="2400" dirty="0">
              <a:latin typeface="Calibri" pitchFamily="34" charset="0"/>
            </a:endParaRPr>
          </a:p>
          <a:p>
            <a:pPr algn="r"/>
            <a:r>
              <a:rPr lang="ru-RU" sz="2400" dirty="0" err="1" smtClean="0">
                <a:latin typeface="Calibri" pitchFamily="34" charset="0"/>
              </a:rPr>
              <a:t>Микола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Нагниб</a:t>
            </a:r>
            <a:r>
              <a:rPr lang="uk-UA" sz="2400" dirty="0" err="1" smtClean="0">
                <a:latin typeface="Calibri" pitchFamily="34" charset="0"/>
              </a:rPr>
              <a:t>іда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0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68175"/>
              </p:ext>
            </p:extLst>
          </p:nvPr>
        </p:nvGraphicFramePr>
        <p:xfrm>
          <a:off x="1259632" y="620688"/>
          <a:ext cx="648072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883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Терміни </a:t>
                      </a:r>
                      <a:br>
                        <a:rPr lang="uk-UA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uk-UA" b="0" u="sng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точні</a:t>
                      </a:r>
                      <a:r>
                        <a:rPr lang="uk-UA" b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назви понять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)</a:t>
                      </a:r>
                      <a:endParaRPr lang="ru-RU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Професіоналізми</a:t>
                      </a:r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uk-UA" b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uk-UA" b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неофіційні, </a:t>
                      </a:r>
                      <a:r>
                        <a:rPr lang="uk-UA" b="0" u="sng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розмовні </a:t>
                      </a:r>
                      <a:r>
                        <a:rPr lang="uk-UA" b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замінники термінів)</a:t>
                      </a:r>
                      <a:endParaRPr lang="ru-RU" b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1975"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Нарада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комп’ютер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нашатирний спирт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зарубіжна література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листок непрацездатності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доповідна записка</a:t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пеня́</a:t>
                      </a: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алкого́ль</a:t>
                      </a: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вино́</a:t>
                      </a: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b="1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b="1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ма́сло</a:t>
                      </a:r>
                      <a:endParaRPr lang="ru-RU" sz="1800" b="1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Планерка</a:t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комп</a:t>
                      </a: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нашатир</a:t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зарубіжка</a:t>
                      </a: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лікарняний</a:t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доповідна</a:t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пе́ня</a:t>
                      </a: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а́лкоголь</a:t>
                      </a: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err="1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ви́на</a:t>
                      </a: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масла́</a:t>
                      </a:r>
                      <a:endParaRPr lang="ru-RU" sz="18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5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26465"/>
              </p:ext>
            </p:extLst>
          </p:nvPr>
        </p:nvGraphicFramePr>
        <p:xfrm>
          <a:off x="1547664" y="764705"/>
          <a:ext cx="6144344" cy="4634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2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222"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Мовні</a:t>
                      </a:r>
                      <a:r>
                        <a:rPr lang="uk-UA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uk-UA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штампи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(автоматично повторювані, стилістично забарвлені словесні формули)</a:t>
                      </a:r>
                      <a:endParaRPr lang="ru-RU" sz="14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Кліше</a:t>
                      </a:r>
                    </a:p>
                    <a:p>
                      <a:pPr algn="ctr"/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(готові звороти, повторювані в певних контекстах</a:t>
                      </a:r>
                      <a:r>
                        <a:rPr lang="uk-UA" sz="14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 ситуаціях)</a:t>
                      </a:r>
                      <a:endParaRPr lang="ru-RU" sz="1400" b="1" i="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218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600" i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libri" pitchFamily="34" charset="0"/>
                        </a:rPr>
                      </a:br>
                      <a:r>
                        <a:rPr lang="uk-UA" sz="2000" i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вищі</a:t>
                      </a: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ешелони влади</a:t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економічний простір</a:t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творчий потенціал</a:t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від імені та </a:t>
                      </a:r>
                      <a:b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за дорученням</a:t>
                      </a:r>
                      <a:r>
                        <a:rPr lang="uk-UA" sz="1600" i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600" i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dirty="0" smtClean="0"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latin typeface="Calibri" pitchFamily="34" charset="0"/>
                        </a:rPr>
                      </a:br>
                      <a:r>
                        <a:rPr lang="uk-UA" sz="20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узяти до уваги</a:t>
                      </a:r>
                      <a: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витяг </a:t>
                      </a:r>
                      <a:r>
                        <a:rPr lang="uk-UA" sz="20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із </a:t>
                      </a:r>
                      <a:r>
                        <a:rPr lang="uk-UA" sz="20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протоколу</a:t>
                      </a:r>
                      <a: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оголосити догану</a:t>
                      </a:r>
                      <a:r>
                        <a:rPr lang="uk-UA" sz="20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uk-UA" sz="18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18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uk-UA" sz="18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</a:br>
                      <a:r>
                        <a:rPr lang="uk-UA" sz="2000" i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ужити заходів</a:t>
                      </a:r>
                      <a:endParaRPr lang="ru-RU" sz="2000" i="1" dirty="0">
                        <a:solidFill>
                          <a:srgbClr val="00B05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38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132" y="188640"/>
            <a:ext cx="8608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Calibri" pitchFamily="34" charset="0"/>
              </a:rPr>
              <a:t>Склад української лексики з погляду вживання</a:t>
            </a:r>
            <a:endParaRPr lang="ru-RU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6532" y="1052736"/>
            <a:ext cx="6575262" cy="46166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Calibri" pitchFamily="34" charset="0"/>
              </a:rPr>
              <a:t>Лексика сучасної української літературної мови</a:t>
            </a:r>
            <a:endParaRPr lang="ru-RU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532" y="2314778"/>
            <a:ext cx="2160240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Calibri" pitchFamily="34" charset="0"/>
              </a:rPr>
              <a:t>Лексика</a:t>
            </a:r>
            <a:r>
              <a:rPr lang="uk-UA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Calibri" pitchFamily="34" charset="0"/>
              </a:rPr>
              <a:t>загальнонародного</a:t>
            </a:r>
            <a:r>
              <a:rPr lang="uk-UA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Calibri" pitchFamily="34" charset="0"/>
              </a:rPr>
              <a:t>вживання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9920" y="2314778"/>
            <a:ext cx="2016224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Calibri" pitchFamily="34" charset="0"/>
              </a:rPr>
              <a:t>Лексика</a:t>
            </a:r>
            <a:r>
              <a:rPr lang="uk-UA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Calibri" pitchFamily="34" charset="0"/>
              </a:rPr>
              <a:t>обмеженого вживання</a:t>
            </a:r>
            <a:endParaRPr lang="ru-RU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0688" y="3721294"/>
            <a:ext cx="1512168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Calibri" pitchFamily="34" charset="0"/>
              </a:rPr>
              <a:t>Стилістично нейтральна</a:t>
            </a:r>
            <a:endParaRPr lang="ru-RU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132" y="3721294"/>
            <a:ext cx="1728192" cy="648072"/>
          </a:xfrm>
          <a:prstGeom prst="rect">
            <a:avLst/>
          </a:prstGeom>
          <a:noFill/>
          <a:ln w="158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Calibri" pitchFamily="34" charset="0"/>
              </a:rPr>
              <a:t>Стилістично забарвлена</a:t>
            </a:r>
            <a:endParaRPr lang="ru-RU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>
            <a:off x="2396652" y="3238108"/>
            <a:ext cx="1080120" cy="48318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7" idx="0"/>
          </p:cNvCxnSpPr>
          <p:nvPr/>
        </p:nvCxnSpPr>
        <p:spPr>
          <a:xfrm flipH="1">
            <a:off x="1164228" y="3238108"/>
            <a:ext cx="1232424" cy="483186"/>
          </a:xfrm>
          <a:prstGeom prst="straightConnector1">
            <a:avLst/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6981" y="4799904"/>
            <a:ext cx="923330" cy="1800200"/>
          </a:xfrm>
          <a:prstGeom prst="rect">
            <a:avLst/>
          </a:prstGeom>
          <a:noFill/>
          <a:ln w="15875">
            <a:solidFill>
              <a:srgbClr val="92D05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00B050"/>
                </a:solidFill>
                <a:latin typeface="Calibri" pitchFamily="34" charset="0"/>
              </a:rPr>
              <a:t>Слова з </a:t>
            </a:r>
            <a:r>
              <a:rPr lang="uk-UA" sz="1600" dirty="0" err="1" smtClean="0">
                <a:solidFill>
                  <a:srgbClr val="00B050"/>
                </a:solidFill>
                <a:latin typeface="Calibri" pitchFamily="34" charset="0"/>
              </a:rPr>
              <a:t>функційно</a:t>
            </a:r>
            <a:r>
              <a:rPr lang="uk-UA" sz="1600" dirty="0" smtClean="0">
                <a:solidFill>
                  <a:srgbClr val="00B050"/>
                </a:solidFill>
                <a:latin typeface="Calibri" pitchFamily="34" charset="0"/>
              </a:rPr>
              <a:t>-стильовою співвіднесеністю</a:t>
            </a:r>
            <a:r>
              <a:rPr lang="uk-UA" sz="1600" dirty="0" smtClean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11876" y="4799904"/>
            <a:ext cx="1169551" cy="1800200"/>
          </a:xfrm>
          <a:prstGeom prst="rect">
            <a:avLst/>
          </a:prstGeom>
          <a:noFill/>
          <a:ln w="15875">
            <a:solidFill>
              <a:srgbClr val="92D05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00B050"/>
                </a:solidFill>
                <a:latin typeface="Calibri" pitchFamily="34" charset="0"/>
              </a:rPr>
              <a:t>Слова з експресивно-стилістичним забарвленням</a:t>
            </a:r>
            <a:endParaRPr lang="ru-RU" sz="1600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2"/>
            <a:endCxn id="14" idx="0"/>
          </p:cNvCxnSpPr>
          <p:nvPr/>
        </p:nvCxnSpPr>
        <p:spPr>
          <a:xfrm flipH="1">
            <a:off x="608646" y="4369366"/>
            <a:ext cx="555582" cy="430538"/>
          </a:xfrm>
          <a:prstGeom prst="straightConnector1">
            <a:avLst/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5" idx="0"/>
          </p:cNvCxnSpPr>
          <p:nvPr/>
        </p:nvCxnSpPr>
        <p:spPr>
          <a:xfrm>
            <a:off x="1164228" y="4369366"/>
            <a:ext cx="1232424" cy="430538"/>
          </a:xfrm>
          <a:prstGeom prst="straightConnector1">
            <a:avLst/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2"/>
            <a:endCxn id="4" idx="0"/>
          </p:cNvCxnSpPr>
          <p:nvPr/>
        </p:nvCxnSpPr>
        <p:spPr>
          <a:xfrm flipH="1">
            <a:off x="2396652" y="1514401"/>
            <a:ext cx="2207511" cy="80037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2"/>
            <a:endCxn id="5" idx="0"/>
          </p:cNvCxnSpPr>
          <p:nvPr/>
        </p:nvCxnSpPr>
        <p:spPr>
          <a:xfrm>
            <a:off x="4604163" y="1514401"/>
            <a:ext cx="2313869" cy="80037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032" y="3723035"/>
            <a:ext cx="1584175" cy="646331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Calibri" pitchFamily="34" charset="0"/>
              </a:rPr>
              <a:t>Територіальні діалектизми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34056" y="3723035"/>
            <a:ext cx="1584176" cy="646331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Calibri" pitchFamily="34" charset="0"/>
              </a:rPr>
              <a:t>Соціальні діалектизми</a:t>
            </a:r>
            <a:endParaRPr lang="ru-RU" dirty="0">
              <a:latin typeface="Calibri" pitchFamily="34" charset="0"/>
            </a:endParaRPr>
          </a:p>
        </p:txBody>
      </p:sp>
      <p:cxnSp>
        <p:nvCxnSpPr>
          <p:cNvPr id="38" name="Прямая со стрелкой 37"/>
          <p:cNvCxnSpPr>
            <a:stCxn id="36" idx="2"/>
            <a:endCxn id="44" idx="0"/>
          </p:cNvCxnSpPr>
          <p:nvPr/>
        </p:nvCxnSpPr>
        <p:spPr>
          <a:xfrm flipH="1">
            <a:off x="4494561" y="4369366"/>
            <a:ext cx="1157559" cy="445397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2"/>
            <a:endCxn id="37" idx="0"/>
          </p:cNvCxnSpPr>
          <p:nvPr/>
        </p:nvCxnSpPr>
        <p:spPr>
          <a:xfrm>
            <a:off x="6918032" y="3238108"/>
            <a:ext cx="1008112" cy="484927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263728" y="4814763"/>
            <a:ext cx="461665" cy="152863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Calibri" pitchFamily="34" charset="0"/>
              </a:rPr>
              <a:t>Лексичні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4048" y="4808119"/>
            <a:ext cx="461665" cy="152863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Calibri" pitchFamily="34" charset="0"/>
              </a:rPr>
              <a:t>Семантичні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79087" y="4804797"/>
            <a:ext cx="461665" cy="152863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err="1" smtClean="0">
                <a:solidFill>
                  <a:srgbClr val="C00000"/>
                </a:solidFill>
                <a:latin typeface="Calibri" pitchFamily="34" charset="0"/>
              </a:rPr>
              <a:t>Етногррафічні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15266" y="4792138"/>
            <a:ext cx="461665" cy="1807966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err="1" smtClean="0">
                <a:latin typeface="Calibri" pitchFamily="34" charset="0"/>
              </a:rPr>
              <a:t>Професоналізми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8304" y="4811890"/>
            <a:ext cx="461665" cy="1528638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smtClean="0">
                <a:latin typeface="Calibri" pitchFamily="34" charset="0"/>
              </a:rPr>
              <a:t>Жаргонізми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26144" y="4811890"/>
            <a:ext cx="461665" cy="1528638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smtClean="0">
                <a:latin typeface="Calibri" pitchFamily="34" charset="0"/>
              </a:rPr>
              <a:t>Арготизми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87399" y="4813551"/>
            <a:ext cx="461665" cy="1528638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uk-UA" dirty="0" err="1" smtClean="0">
                <a:latin typeface="Calibri" pitchFamily="34" charset="0"/>
              </a:rPr>
              <a:t>Сленгізми</a:t>
            </a:r>
            <a:endParaRPr lang="ru-RU" dirty="0">
              <a:latin typeface="Calibri" pitchFamily="34" charset="0"/>
            </a:endParaRPr>
          </a:p>
        </p:txBody>
      </p:sp>
      <p:cxnSp>
        <p:nvCxnSpPr>
          <p:cNvPr id="53" name="Прямая со стрелкой 52"/>
          <p:cNvCxnSpPr>
            <a:stCxn id="36" idx="2"/>
            <a:endCxn id="45" idx="0"/>
          </p:cNvCxnSpPr>
          <p:nvPr/>
        </p:nvCxnSpPr>
        <p:spPr>
          <a:xfrm flipH="1">
            <a:off x="5234881" y="4369366"/>
            <a:ext cx="417239" cy="438753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6" idx="2"/>
            <a:endCxn id="46" idx="0"/>
          </p:cNvCxnSpPr>
          <p:nvPr/>
        </p:nvCxnSpPr>
        <p:spPr>
          <a:xfrm>
            <a:off x="5652120" y="4369366"/>
            <a:ext cx="257800" cy="435431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5652120" y="3238108"/>
            <a:ext cx="1265912" cy="484927"/>
          </a:xfrm>
          <a:prstGeom prst="straightConnector1">
            <a:avLst/>
          </a:prstGeom>
          <a:ln w="158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37" idx="2"/>
            <a:endCxn id="47" idx="0"/>
          </p:cNvCxnSpPr>
          <p:nvPr/>
        </p:nvCxnSpPr>
        <p:spPr>
          <a:xfrm flipH="1">
            <a:off x="6946099" y="4369366"/>
            <a:ext cx="980045" cy="422772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7" idx="2"/>
            <a:endCxn id="48" idx="0"/>
          </p:cNvCxnSpPr>
          <p:nvPr/>
        </p:nvCxnSpPr>
        <p:spPr>
          <a:xfrm flipH="1">
            <a:off x="7539137" y="4369366"/>
            <a:ext cx="387007" cy="442524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7" idx="2"/>
            <a:endCxn id="49" idx="0"/>
          </p:cNvCxnSpPr>
          <p:nvPr/>
        </p:nvCxnSpPr>
        <p:spPr>
          <a:xfrm>
            <a:off x="7926144" y="4369366"/>
            <a:ext cx="230833" cy="442524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7" idx="2"/>
            <a:endCxn id="50" idx="0"/>
          </p:cNvCxnSpPr>
          <p:nvPr/>
        </p:nvCxnSpPr>
        <p:spPr>
          <a:xfrm>
            <a:off x="7926144" y="4369366"/>
            <a:ext cx="792088" cy="444185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6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42894"/>
              </p:ext>
            </p:extLst>
          </p:nvPr>
        </p:nvGraphicFramePr>
        <p:xfrm>
          <a:off x="683566" y="1320677"/>
          <a:ext cx="8280924" cy="5493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0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5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Протиставні (співвідносні) діалектизми</a:t>
                      </a:r>
                      <a:endParaRPr lang="ru-RU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Непротиставні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uk-UA" sz="1600" b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неспіввідносні</a:t>
                      </a:r>
                      <a:r>
                        <a:rPr lang="uk-UA" sz="1600" b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) діалектизми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7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alibri" pitchFamily="34" charset="0"/>
                        </a:rPr>
                        <a:t>Лексичні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dirty="0" smtClean="0">
                          <a:latin typeface="Calibri" pitchFamily="34" charset="0"/>
                        </a:rPr>
                        <a:t>Загальнонародний відповідник</a:t>
                      </a:r>
                      <a:endParaRPr lang="ru-RU" sz="11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Calibri" pitchFamily="34" charset="0"/>
                        </a:rPr>
                        <a:t>Семантичні</a:t>
                      </a:r>
                      <a:endParaRPr lang="ru-RU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1" dirty="0" smtClean="0">
                          <a:latin typeface="Calibri" pitchFamily="34" charset="0"/>
                        </a:rPr>
                        <a:t>Загальнонародний відповідник</a:t>
                      </a:r>
                      <a:endParaRPr lang="ru-RU" sz="11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Calibri" pitchFamily="34" charset="0"/>
                        </a:rPr>
                        <a:t>Етнографічні</a:t>
                      </a:r>
                      <a:endParaRPr lang="ru-RU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50" b="1" dirty="0" smtClean="0">
                          <a:latin typeface="Calibri" pitchFamily="34" charset="0"/>
                        </a:rPr>
                        <a:t>Загальнонародний відповідник</a:t>
                      </a:r>
                      <a:endParaRPr lang="ru-RU" sz="1050" b="1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Ви́вірка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білка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Банити</a:t>
                      </a:r>
                      <a:endParaRPr lang="ru-RU" sz="160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мити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Денцівка</a:t>
                      </a:r>
                      <a:endParaRPr lang="ru-RU" sz="1600" i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ви́діти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бачити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верх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димар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кобеня́к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ву́йко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дядько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вино́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виноград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коли́ба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га́зда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господар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гора́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горище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кошу́ля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зи́мно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холодно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губа́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гриб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петрі́бка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картопля́нка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жоржина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мазати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білити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плачинда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ле́псько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добре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пече́ра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нора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полони́на</a:t>
                      </a:r>
                      <a:endParaRPr lang="ru-RU" sz="1600" i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ма́ржина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худоба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пироги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вареники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трембі́та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ня́нько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батько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ріпа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картопля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черес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пантрува́ти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стерегти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сон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соняшник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кепта́р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937"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chemeClr val="accent2"/>
                          </a:solidFill>
                          <a:latin typeface="Calibri" pitchFamily="34" charset="0"/>
                        </a:rPr>
                        <a:t>ро́вер</a:t>
                      </a:r>
                      <a:endParaRPr lang="ru-RU" sz="1600" i="1" dirty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велосипед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треба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шлях</a:t>
                      </a:r>
                      <a:endParaRPr lang="ru-RU" sz="1600" i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err="1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сарда́к</a:t>
                      </a:r>
                      <a:endParaRPr lang="ru-RU" sz="1600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>
                          <a:solidFill>
                            <a:srgbClr val="7030A0"/>
                          </a:solidFill>
                          <a:latin typeface="Calibri" pitchFamily="34" charset="0"/>
                        </a:rPr>
                        <a:t>-</a:t>
                      </a:r>
                      <a:endParaRPr lang="ru-RU" sz="1600" i="1" dirty="0">
                        <a:solidFill>
                          <a:srgbClr val="7030A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90618"/>
            <a:ext cx="73480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800" b="1" dirty="0">
                <a:solidFill>
                  <a:srgbClr val="C00000"/>
                </a:solidFill>
                <a:latin typeface="Calibri" pitchFamily="34" charset="0"/>
              </a:rPr>
              <a:t>Територіальні діалектизми  у співвідношенні з загальнонародною мовою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63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528</Words>
  <Application>Microsoft Office PowerPoint</Application>
  <PresentationFormat>Экран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56</cp:revision>
  <dcterms:created xsi:type="dcterms:W3CDTF">2019-11-01T01:05:58Z</dcterms:created>
  <dcterms:modified xsi:type="dcterms:W3CDTF">2020-11-24T09:24:28Z</dcterms:modified>
</cp:coreProperties>
</file>