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6" r:id="rId5"/>
    <p:sldId id="261" r:id="rId6"/>
    <p:sldId id="260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31639" y="123698"/>
            <a:ext cx="6624736" cy="6624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Фразеологізм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025598"/>
            <a:ext cx="1648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Стійкий зворот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112901"/>
            <a:ext cx="1815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Фразеологічний 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зворот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5215" y="980728"/>
            <a:ext cx="1623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Фразеологічна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одиниця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3077" y="980727"/>
            <a:ext cx="1890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Неподільні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словосполучення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6990" y="4647619"/>
            <a:ext cx="1890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Стійке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словосполучення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8287" y="5669841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Ідіома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957" y="4760093"/>
            <a:ext cx="127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Ідіоматизм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548" y="3112899"/>
            <a:ext cx="1518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Автоматична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фраза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9395" y="1887099"/>
            <a:ext cx="1890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Нерозкладні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словосполучення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2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2084"/>
              </p:ext>
            </p:extLst>
          </p:nvPr>
        </p:nvGraphicFramePr>
        <p:xfrm>
          <a:off x="539552" y="666884"/>
          <a:ext cx="8309597" cy="6051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58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Джерела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Приклади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1.</a:t>
                      </a:r>
                      <a:r>
                        <a:rPr lang="uk-UA" dirty="0" smtClean="0"/>
                        <a:t> Жива н</a:t>
                      </a:r>
                      <a:r>
                        <a:rPr kumimoji="0" lang="uk-UA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ародн</a:t>
                      </a:r>
                      <a:r>
                        <a:rPr lang="uk-UA" dirty="0" smtClean="0"/>
                        <a:t>а мова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Де згода, там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і вигода; ні пари з уст; п’ятами накивати; пальці знати; накрити мокрим рядном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2.</a:t>
                      </a:r>
                      <a:r>
                        <a:rPr lang="uk-UA" dirty="0" smtClean="0"/>
                        <a:t> Виробничо-професійна мова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Сім раз відміряй, а раз відріж; лити воду на млин; грати першу скрипку; узяти на мушку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3.</a:t>
                      </a:r>
                      <a:r>
                        <a:rPr lang="uk-UA" dirty="0" smtClean="0"/>
                        <a:t> Вислови видатних людей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О часи! О звичаї!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uk-UA" sz="1600" b="0" i="0" baseline="0" dirty="0" smtClean="0">
                          <a:solidFill>
                            <a:schemeClr val="tx1"/>
                          </a:solidFill>
                        </a:rPr>
                        <a:t>(Цицерон)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, гола правда </a:t>
                      </a:r>
                      <a:r>
                        <a:rPr lang="uk-UA" sz="1600" b="0" i="1" baseline="0" dirty="0" smtClean="0">
                          <a:solidFill>
                            <a:schemeClr val="tx1"/>
                          </a:solidFill>
                        </a:rPr>
                        <a:t>(Горацій)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, переоцінка цінностей </a:t>
                      </a:r>
                      <a:r>
                        <a:rPr lang="uk-UA" sz="1600" b="0" i="0" baseline="0" dirty="0" smtClean="0">
                          <a:solidFill>
                            <a:schemeClr val="tx1"/>
                          </a:solidFill>
                        </a:rPr>
                        <a:t>(Ф. Ніцше)</a:t>
                      </a:r>
                      <a:endParaRPr lang="ru-RU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4.</a:t>
                      </a:r>
                      <a:r>
                        <a:rPr lang="uk-UA" dirty="0" smtClean="0"/>
                        <a:t> Вислови, засвоєні з інших 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Золота середина </a:t>
                      </a:r>
                      <a:r>
                        <a:rPr lang="uk-UA" sz="1600" i="0" dirty="0" smtClean="0"/>
                        <a:t>(з лат.)</a:t>
                      </a:r>
                      <a:r>
                        <a:rPr lang="uk-UA" sz="1600" i="1" dirty="0" smtClean="0"/>
                        <a:t>; 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машина часу </a:t>
                      </a:r>
                      <a:r>
                        <a:rPr lang="uk-UA" sz="1600" i="0" dirty="0" smtClean="0"/>
                        <a:t>(з </a:t>
                      </a:r>
                      <a:r>
                        <a:rPr lang="uk-UA" sz="1600" i="0" dirty="0" err="1" smtClean="0"/>
                        <a:t>англ</a:t>
                      </a:r>
                      <a:r>
                        <a:rPr lang="uk-UA" sz="1600" i="0" dirty="0" smtClean="0"/>
                        <a:t>.)</a:t>
                      </a:r>
                      <a:r>
                        <a:rPr lang="uk-UA" sz="1600" i="1" dirty="0" smtClean="0"/>
                        <a:t>, 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коту під хвіст </a:t>
                      </a:r>
                      <a:r>
                        <a:rPr lang="uk-UA" sz="1600" i="0" dirty="0" smtClean="0"/>
                        <a:t>(з нім.)</a:t>
                      </a:r>
                      <a:r>
                        <a:rPr lang="uk-UA" sz="1600" i="1" dirty="0" smtClean="0"/>
                        <a:t>; 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кохання з першого погляду </a:t>
                      </a:r>
                      <a:r>
                        <a:rPr lang="uk-UA" sz="1600" i="0" dirty="0" smtClean="0"/>
                        <a:t>(з </a:t>
                      </a:r>
                      <a:r>
                        <a:rPr lang="uk-UA" sz="1600" i="0" dirty="0" err="1" smtClean="0"/>
                        <a:t>фр</a:t>
                      </a:r>
                      <a:r>
                        <a:rPr lang="uk-UA" sz="1600" i="0" dirty="0" smtClean="0"/>
                        <a:t>.)</a:t>
                      </a:r>
                      <a:r>
                        <a:rPr lang="uk-UA" sz="1600" i="1" baseline="0" dirty="0" smtClean="0"/>
                        <a:t>; 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вискочив, як Пилип з конопель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i="0" baseline="0" dirty="0" smtClean="0"/>
                        <a:t>(з </a:t>
                      </a:r>
                      <a:r>
                        <a:rPr lang="uk-UA" sz="1600" i="0" baseline="0" dirty="0" err="1" smtClean="0"/>
                        <a:t>польськ</a:t>
                      </a:r>
                      <a:r>
                        <a:rPr lang="uk-UA" sz="1600" i="0" baseline="0" dirty="0" smtClean="0"/>
                        <a:t>.)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5.</a:t>
                      </a:r>
                      <a:r>
                        <a:rPr lang="uk-UA" dirty="0" smtClean="0"/>
                        <a:t> Влучні вислови письменників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В своїй хаті своя правда, і сила, і воля</a:t>
                      </a:r>
                      <a:r>
                        <a:rPr lang="uk-UA" sz="1600" i="0" dirty="0" smtClean="0"/>
                        <a:t>(</a:t>
                      </a:r>
                      <a:r>
                        <a:rPr lang="uk-UA" sz="1600" i="0" dirty="0" err="1" smtClean="0"/>
                        <a:t>Т.Шевченко</a:t>
                      </a:r>
                      <a:r>
                        <a:rPr lang="uk-UA" sz="1600" i="0" dirty="0" smtClean="0"/>
                        <a:t>),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Всяка справа має свою нудьгу </a:t>
                      </a:r>
                      <a:r>
                        <a:rPr lang="uk-UA" sz="1600" i="0" baseline="0" dirty="0" smtClean="0"/>
                        <a:t>(О. </a:t>
                      </a:r>
                      <a:r>
                        <a:rPr lang="uk-UA" sz="1600" i="0" baseline="0" smtClean="0"/>
                        <a:t>Довженко)</a:t>
                      </a:r>
                      <a:r>
                        <a:rPr lang="uk-UA" sz="1600" i="1" baseline="0" dirty="0" smtClean="0"/>
                        <a:t>,</a:t>
                      </a:r>
                      <a:r>
                        <a:rPr lang="uk-UA" sz="1600" i="1" baseline="0" smtClean="0"/>
                        <a:t> 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Кожен фініш – це, по суті, старт   </a:t>
                      </a:r>
                      <a:r>
                        <a:rPr lang="uk-UA" sz="1600" i="0" baseline="0" dirty="0" smtClean="0"/>
                        <a:t>(Л. Костенко)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6.</a:t>
                      </a:r>
                      <a:r>
                        <a:rPr lang="uk-UA" dirty="0" smtClean="0"/>
                        <a:t> Фольклорне середовище (думи, казки, анекдоти, жарти)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За тридев'ять земель, не до солі, груші на вербі </a:t>
                      </a:r>
                      <a:r>
                        <a:rPr kumimoji="0" lang="en-US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ростуть</a:t>
                      </a:r>
                      <a:r>
                        <a:rPr kumimoji="0" lang="en-US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дірка від бублика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7.</a:t>
                      </a:r>
                      <a:r>
                        <a:rPr lang="uk-UA" dirty="0" smtClean="0"/>
                        <a:t> Вислови з античної культури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Прийшов, побачив, переміг; альфа і омега;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Прокрустове ложе; нитка Аріадни 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262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8.</a:t>
                      </a:r>
                      <a:r>
                        <a:rPr lang="uk-UA" dirty="0" smtClean="0"/>
                        <a:t> Біблійні та євангельські вирази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Берегти, як зіницю ока, пити </a:t>
                      </a:r>
                      <a:r>
                        <a:rPr kumimoji="0" lang="en-US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гірку</a:t>
                      </a:r>
                      <a:r>
                        <a:rPr kumimoji="0" lang="en-US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 чашу, притча  во </a:t>
                      </a:r>
                      <a:r>
                        <a:rPr lang="uk-UA" sz="1600" b="1" i="1" dirty="0" err="1" smtClean="0">
                          <a:solidFill>
                            <a:srgbClr val="7030A0"/>
                          </a:solidFill>
                        </a:rPr>
                        <a:t>язицех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, козел офірний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188639"/>
            <a:ext cx="7136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</a:rPr>
              <a:t>Джерела фразеології української літературної мови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073" y="188640"/>
            <a:ext cx="8458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/>
              <a:t>Основні </a:t>
            </a:r>
            <a:r>
              <a:rPr lang="uk-UA" sz="2800" b="1" dirty="0" err="1" smtClean="0"/>
              <a:t>типологійні</a:t>
            </a:r>
            <a:r>
              <a:rPr lang="uk-UA" sz="2800" b="1" dirty="0" smtClean="0"/>
              <a:t> ознаки фразеологічних одиниць</a:t>
            </a:r>
            <a:endParaRPr lang="ru-RU" sz="28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55576" y="1052736"/>
            <a:ext cx="770485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55576" y="1052736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6772" y="1870636"/>
            <a:ext cx="21688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FF0000"/>
                </a:solidFill>
              </a:rPr>
              <a:t>1) Семантична цілісність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endParaRPr lang="uk-UA" sz="1400" b="1" i="1" dirty="0"/>
          </a:p>
          <a:p>
            <a:r>
              <a:rPr lang="uk-UA" sz="1400" b="1" i="1" dirty="0" smtClean="0">
                <a:solidFill>
                  <a:srgbClr val="7030A0"/>
                </a:solidFill>
              </a:rPr>
              <a:t>клювати носом</a:t>
            </a:r>
            <a:r>
              <a:rPr lang="uk-UA" sz="1400" b="1" dirty="0" smtClean="0">
                <a:solidFill>
                  <a:srgbClr val="7030A0"/>
                </a:solidFill>
              </a:rPr>
              <a:t/>
            </a:r>
            <a:br>
              <a:rPr lang="uk-UA" sz="1400" b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зелений змій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піднести гарбуза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волочити ноги</a:t>
            </a:r>
            <a:endParaRPr lang="ru-RU" sz="1400" b="1" i="1" dirty="0">
              <a:solidFill>
                <a:srgbClr val="7030A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26836" y="1052736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45668" y="1870059"/>
            <a:ext cx="2162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FF0000"/>
                </a:solidFill>
              </a:rPr>
              <a:t>2) Специфічна, вторинна номінація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endParaRPr lang="uk-UA" sz="1400" b="1" dirty="0" smtClean="0"/>
          </a:p>
          <a:p>
            <a:r>
              <a:rPr lang="uk-UA" sz="1400" b="1" i="1" dirty="0">
                <a:solidFill>
                  <a:srgbClr val="7030A0"/>
                </a:solidFill>
              </a:rPr>
              <a:t>м</a:t>
            </a:r>
            <a:r>
              <a:rPr lang="uk-UA" sz="1400" b="1" i="1" dirty="0" smtClean="0">
                <a:solidFill>
                  <a:srgbClr val="7030A0"/>
                </a:solidFill>
              </a:rPr>
              <a:t>олоко на губах не обсохло</a:t>
            </a:r>
            <a:r>
              <a:rPr lang="uk-UA" sz="1400" i="1" dirty="0" smtClean="0"/>
              <a:t/>
            </a:r>
            <a:br>
              <a:rPr lang="uk-UA" sz="1400" i="1" dirty="0" smtClean="0"/>
            </a:br>
            <a:r>
              <a:rPr lang="uk-UA" sz="1400" i="1" dirty="0" smtClean="0"/>
              <a:t>’молодий, недосвідчений’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endParaRPr lang="ru-RU" sz="14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796136" y="1052736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460432" y="1052736"/>
            <a:ext cx="0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8024" y="1838949"/>
            <a:ext cx="20162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FF0000"/>
                </a:solidFill>
              </a:rPr>
              <a:t>3) </a:t>
            </a:r>
            <a:r>
              <a:rPr lang="uk-UA" sz="1400" b="1" dirty="0" err="1" smtClean="0">
                <a:solidFill>
                  <a:srgbClr val="FF0000"/>
                </a:solidFill>
              </a:rPr>
              <a:t>Кількакомпонентний</a:t>
            </a:r>
            <a:r>
              <a:rPr lang="uk-UA" sz="1400" b="1" dirty="0" smtClean="0">
                <a:solidFill>
                  <a:srgbClr val="FF0000"/>
                </a:solidFill>
              </a:rPr>
              <a:t> склад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i="1" dirty="0" smtClean="0">
                <a:solidFill>
                  <a:srgbClr val="7030A0"/>
                </a:solidFill>
              </a:rPr>
              <a:t>байдики бити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кров з молоком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на лапу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на ходу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1870059"/>
            <a:ext cx="18024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solidFill>
                  <a:srgbClr val="FF0000"/>
                </a:solidFill>
              </a:rPr>
              <a:t>4) Відтворюваність</a:t>
            </a: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dirty="0" smtClean="0"/>
              <a:t>(дістаються з пам'яті)</a:t>
            </a:r>
            <a:br>
              <a:rPr lang="uk-UA" sz="1400" dirty="0" smtClean="0"/>
            </a:br>
            <a:r>
              <a:rPr lang="uk-UA" sz="1400" b="1" dirty="0" smtClean="0"/>
              <a:t/>
            </a:r>
            <a:br>
              <a:rPr lang="uk-UA" sz="1400" b="1" dirty="0" smtClean="0"/>
            </a:br>
            <a:r>
              <a:rPr lang="uk-UA" sz="1400" b="1" i="1" dirty="0" smtClean="0">
                <a:solidFill>
                  <a:srgbClr val="7030A0"/>
                </a:solidFill>
              </a:rPr>
              <a:t>повісити вуха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мокра курка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муха вкусила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точити ляси</a:t>
            </a:r>
            <a:endParaRPr lang="ru-RU" sz="1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0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Семантична класифікація </a:t>
            </a:r>
            <a:r>
              <a:rPr lang="uk-UA" sz="2400" b="1" dirty="0" err="1" smtClean="0">
                <a:solidFill>
                  <a:srgbClr val="0070C0"/>
                </a:solidFill>
              </a:rPr>
              <a:t>Баллі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– </a:t>
            </a:r>
            <a:r>
              <a:rPr lang="uk-UA" sz="2400" b="1" dirty="0" smtClean="0">
                <a:solidFill>
                  <a:srgbClr val="0070C0"/>
                </a:solidFill>
              </a:rPr>
              <a:t>Виноградова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000" b="1" dirty="0" smtClean="0"/>
              <a:t>(за співвіднесеністю значення фразеологічних одиниць із значенням компонентів)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073"/>
              </p:ext>
            </p:extLst>
          </p:nvPr>
        </p:nvGraphicFramePr>
        <p:xfrm>
          <a:off x="467544" y="1200326"/>
          <a:ext cx="8280920" cy="5477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5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8474"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b="1" dirty="0" smtClean="0"/>
                        <a:t>Автор</a:t>
                      </a:r>
                      <a:r>
                        <a:rPr lang="uk-UA" sz="1200" dirty="0" smtClean="0"/>
                        <a:t> </a:t>
                      </a:r>
                      <a:r>
                        <a:rPr lang="uk-UA" sz="1200" b="1" dirty="0" err="1" smtClean="0"/>
                        <a:t>класифік</a:t>
                      </a:r>
                      <a:r>
                        <a:rPr lang="uk-UA" sz="1200" dirty="0" smtClean="0"/>
                        <a:t>.</a:t>
                      </a:r>
                      <a:endParaRPr lang="ru-RU" sz="1200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r>
                        <a:rPr lang="uk-UA" sz="1400" b="1" dirty="0" smtClean="0"/>
                        <a:t>№</a:t>
                      </a:r>
                      <a:r>
                        <a:rPr lang="uk-UA" sz="1400" b="1" baseline="0" dirty="0" smtClean="0"/>
                        <a:t> групи</a:t>
                      </a:r>
                      <a:endParaRPr lang="ru-RU" sz="1400" b="1" dirty="0"/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Назва </a:t>
                      </a:r>
                      <a:br>
                        <a:rPr lang="uk-UA" b="1" dirty="0" smtClean="0"/>
                      </a:br>
                      <a:r>
                        <a:rPr lang="uk-UA" b="1" dirty="0" smtClean="0"/>
                        <a:t>групи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/>
                      </a:r>
                      <a:br>
                        <a:rPr lang="uk-UA" sz="1200" dirty="0" smtClean="0"/>
                      </a:br>
                      <a:r>
                        <a:rPr lang="uk-UA" sz="1200" b="1" dirty="0" err="1" smtClean="0"/>
                        <a:t>Еквівалент-ність</a:t>
                      </a:r>
                      <a:r>
                        <a:rPr lang="uk-UA" sz="1200" b="1" baseline="0" dirty="0" smtClean="0"/>
                        <a:t> слову</a:t>
                      </a:r>
                      <a:endParaRPr lang="ru-RU" sz="12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Ступінь</a:t>
                      </a:r>
                      <a:r>
                        <a:rPr lang="uk-UA" sz="1600" b="1" baseline="0" dirty="0" smtClean="0"/>
                        <a:t> умотивованості загального значення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Нульовий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 smtClean="0"/>
                        <a:t>Недостатньо помірний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Помірний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Високий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724">
                <a:tc rowSpan="3"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Ш. </a:t>
                      </a:r>
                      <a:r>
                        <a:rPr lang="uk-UA" sz="1600" b="1" dirty="0" err="1" smtClean="0"/>
                        <a:t>Баллі</a:t>
                      </a:r>
                      <a:r>
                        <a:rPr lang="uk-UA" sz="1600" b="1" dirty="0" smtClean="0"/>
                        <a:t> , В.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uk-UA" sz="1600" b="1" dirty="0" smtClean="0"/>
                        <a:t>Виноградов</a:t>
                      </a:r>
                      <a:endParaRPr lang="ru-RU" sz="1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Фразеологічне зрощення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(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бити байдики</a:t>
                      </a:r>
                      <a:r>
                        <a:rPr lang="uk-UA" sz="1600" i="1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Фразеологічна єдність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i="1" dirty="0" smtClean="0"/>
                        <a:t>(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прикусити язика</a:t>
                      </a:r>
                      <a:r>
                        <a:rPr lang="uk-UA" sz="1600" i="1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ІІІ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Фразеологічне</a:t>
                      </a:r>
                      <a:r>
                        <a:rPr lang="uk-UA" sz="1600" b="1" baseline="0" dirty="0" smtClean="0"/>
                        <a:t> сполучення</a:t>
                      </a:r>
                      <a:r>
                        <a:rPr lang="uk-UA" sz="1600" baseline="0" dirty="0" smtClean="0"/>
                        <a:t/>
                      </a:r>
                      <a:br>
                        <a:rPr lang="uk-UA" sz="1600" baseline="0" dirty="0" smtClean="0"/>
                      </a:br>
                      <a:r>
                        <a:rPr lang="uk-UA" sz="1600" i="1" baseline="0" dirty="0" smtClean="0"/>
                        <a:t>(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справа честі</a:t>
                      </a:r>
                      <a:r>
                        <a:rPr lang="uk-UA" sz="1600" i="1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М.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uk-UA" sz="1600" b="1" dirty="0" smtClean="0"/>
                        <a:t>Шанський</a:t>
                      </a:r>
                      <a:endParaRPr lang="ru-RU" sz="1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І</a:t>
                      </a:r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Фразеологічний вираз</a:t>
                      </a:r>
                    </a:p>
                    <a:p>
                      <a:pPr algn="l"/>
                      <a:r>
                        <a:rPr lang="uk-UA" sz="1600" dirty="0" smtClean="0"/>
                        <a:t>а) прислів’я, приказки, крилаті слова;</a:t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б) номінативні словосполучення</a:t>
                      </a:r>
                      <a:br>
                        <a:rPr lang="uk-UA" sz="1600" dirty="0" smtClean="0"/>
                      </a:br>
                      <a:r>
                        <a:rPr lang="uk-UA" sz="1600" i="1" dirty="0" smtClean="0"/>
                        <a:t>(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трудові успіхи</a:t>
                      </a:r>
                      <a:r>
                        <a:rPr lang="uk-UA" sz="1600" i="1" dirty="0" smtClean="0"/>
                        <a:t>) 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46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</a:rPr>
              <a:t>Структурна класифікація </a:t>
            </a:r>
            <a:r>
              <a:rPr lang="uk-UA" sz="2400" b="1" dirty="0" smtClean="0">
                <a:solidFill>
                  <a:srgbClr val="0070C0"/>
                </a:solidFill>
              </a:rPr>
              <a:t>фразеологічних одиниць </a:t>
            </a:r>
            <a:r>
              <a:rPr lang="uk-UA" sz="2000" b="1" dirty="0"/>
              <a:t>(за будовою)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24239"/>
            <a:ext cx="2160239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Фразеологічні одиниці, співвідносні із словосполученням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386864"/>
            <a:ext cx="1224136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 smtClean="0">
                <a:solidFill>
                  <a:srgbClr val="7030A0"/>
                </a:solidFill>
              </a:rPr>
              <a:t>І сміх і гріх</a:t>
            </a:r>
            <a:r>
              <a:rPr lang="uk-UA" sz="1400" i="1" dirty="0" smtClean="0"/>
              <a:t>;</a:t>
            </a:r>
            <a:br>
              <a:rPr lang="uk-UA" sz="1400" i="1" dirty="0" smtClean="0"/>
            </a:br>
            <a:r>
              <a:rPr lang="uk-UA" sz="1400" b="1" i="1" dirty="0" smtClean="0">
                <a:solidFill>
                  <a:srgbClr val="7030A0"/>
                </a:solidFill>
              </a:rPr>
              <a:t>всерйоз і надовго</a:t>
            </a:r>
            <a:endParaRPr lang="ru-RU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79" y="3386864"/>
            <a:ext cx="1080120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 smtClean="0">
                <a:solidFill>
                  <a:srgbClr val="7030A0"/>
                </a:solidFill>
              </a:rPr>
              <a:t>Сіль землі</a:t>
            </a:r>
            <a:r>
              <a:rPr lang="uk-UA" sz="1400" i="1" dirty="0" smtClean="0"/>
              <a:t>; </a:t>
            </a:r>
            <a:r>
              <a:rPr lang="uk-UA" sz="1400" b="1" i="1" dirty="0" smtClean="0">
                <a:solidFill>
                  <a:srgbClr val="7030A0"/>
                </a:solidFill>
              </a:rPr>
              <a:t>пустити коріння</a:t>
            </a:r>
            <a:endParaRPr lang="ru-RU" sz="1400" i="1" dirty="0"/>
          </a:p>
        </p:txBody>
      </p:sp>
      <p:cxnSp>
        <p:nvCxnSpPr>
          <p:cNvPr id="6" name="Прямая соединительная линия 5"/>
          <p:cNvCxnSpPr>
            <a:stCxn id="3" idx="2"/>
            <a:endCxn id="4" idx="0"/>
          </p:cNvCxnSpPr>
          <p:nvPr/>
        </p:nvCxnSpPr>
        <p:spPr>
          <a:xfrm flipH="1">
            <a:off x="935596" y="2655236"/>
            <a:ext cx="612068" cy="731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  <a:endCxn id="5" idx="0"/>
          </p:cNvCxnSpPr>
          <p:nvPr/>
        </p:nvCxnSpPr>
        <p:spPr>
          <a:xfrm>
            <a:off x="1547664" y="2655236"/>
            <a:ext cx="684075" cy="731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8544439">
            <a:off x="625757" y="280075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/>
              <a:t>С</a:t>
            </a:r>
            <a:r>
              <a:rPr lang="uk-UA" sz="1400" dirty="0" err="1" smtClean="0"/>
              <a:t>ур</a:t>
            </a:r>
            <a:r>
              <a:rPr lang="uk-UA" sz="1400" dirty="0" smtClean="0"/>
              <a:t>. </a:t>
            </a:r>
            <a:r>
              <a:rPr lang="uk-UA" sz="1400" dirty="0" err="1" smtClean="0"/>
              <a:t>сл</a:t>
            </a:r>
            <a:r>
              <a:rPr lang="uk-UA" sz="1400" dirty="0" smtClean="0"/>
              <a:t>. </a:t>
            </a:r>
            <a:r>
              <a:rPr lang="uk-UA" sz="1400" dirty="0" err="1" smtClean="0"/>
              <a:t>сп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rot="2838965">
            <a:off x="1522872" y="2867161"/>
            <a:ext cx="1083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/>
              <a:t>П</a:t>
            </a:r>
            <a:r>
              <a:rPr lang="uk-UA" sz="1400" dirty="0" err="1" smtClean="0"/>
              <a:t>ідр</a:t>
            </a:r>
            <a:r>
              <a:rPr lang="uk-UA" sz="1400" dirty="0" smtClean="0"/>
              <a:t>. </a:t>
            </a:r>
            <a:r>
              <a:rPr lang="uk-UA" sz="1400" dirty="0" err="1" smtClean="0"/>
              <a:t>сл</a:t>
            </a:r>
            <a:r>
              <a:rPr lang="uk-UA" sz="1400" dirty="0" smtClean="0"/>
              <a:t>. </a:t>
            </a:r>
            <a:r>
              <a:rPr lang="uk-UA" sz="1400" dirty="0" err="1" smtClean="0"/>
              <a:t>сп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11319" y="1824239"/>
            <a:ext cx="2376263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Фразеологізми, співвідносні з реченням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63247" y="3449545"/>
            <a:ext cx="1584176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7030A0"/>
                </a:solidFill>
              </a:rPr>
              <a:t>Всім відомо:</a:t>
            </a:r>
            <a:br>
              <a:rPr lang="uk-UA" sz="1400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в ліс дрова не возять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24127" y="3449544"/>
            <a:ext cx="153952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solidFill>
                  <a:srgbClr val="7030A0"/>
                </a:solidFill>
              </a:rPr>
              <a:t>Його як </a:t>
            </a:r>
            <a:r>
              <a:rPr lang="uk-UA" sz="1400" b="1" i="1" dirty="0" smtClean="0">
                <a:solidFill>
                  <a:srgbClr val="7030A0"/>
                </a:solidFill>
              </a:rPr>
              <a:t>вітром здуло з хати</a:t>
            </a:r>
            <a:endParaRPr lang="ru-RU" sz="1400" b="1" i="1" dirty="0">
              <a:solidFill>
                <a:srgbClr val="7030A0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stCxn id="10" idx="2"/>
            <a:endCxn id="11" idx="0"/>
          </p:cNvCxnSpPr>
          <p:nvPr/>
        </p:nvCxnSpPr>
        <p:spPr>
          <a:xfrm flipH="1">
            <a:off x="3755335" y="2747569"/>
            <a:ext cx="1044116" cy="7019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2"/>
            <a:endCxn id="12" idx="0"/>
          </p:cNvCxnSpPr>
          <p:nvPr/>
        </p:nvCxnSpPr>
        <p:spPr>
          <a:xfrm>
            <a:off x="4799451" y="2747569"/>
            <a:ext cx="994436" cy="701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578461">
            <a:off x="3700856" y="2852334"/>
            <a:ext cx="11352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dirty="0"/>
              <a:t>З</a:t>
            </a:r>
            <a:r>
              <a:rPr lang="uk-UA" sz="1400" dirty="0" smtClean="0"/>
              <a:t>амкнені</a:t>
            </a:r>
            <a:br>
              <a:rPr lang="uk-UA" sz="1400" dirty="0" smtClean="0"/>
            </a:br>
            <a:r>
              <a:rPr lang="uk-UA" sz="1200" dirty="0" smtClean="0"/>
              <a:t>(</a:t>
            </a:r>
            <a:r>
              <a:rPr lang="uk-UA" sz="1200" dirty="0" err="1" smtClean="0"/>
              <a:t>част</a:t>
            </a:r>
            <a:r>
              <a:rPr lang="uk-UA" sz="1200" dirty="0" smtClean="0"/>
              <a:t>. </a:t>
            </a:r>
            <a:r>
              <a:rPr lang="uk-UA" sz="1200" dirty="0" err="1" smtClean="0"/>
              <a:t>скл</a:t>
            </a:r>
            <a:r>
              <a:rPr lang="uk-UA" sz="1200" dirty="0" smtClean="0"/>
              <a:t>. </a:t>
            </a:r>
            <a:r>
              <a:rPr lang="uk-UA" sz="1200" dirty="0" err="1" smtClean="0"/>
              <a:t>реч</a:t>
            </a:r>
            <a:r>
              <a:rPr lang="uk-UA" sz="1200" dirty="0" smtClean="0"/>
              <a:t>)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 rot="2171869">
            <a:off x="4681200" y="2837791"/>
            <a:ext cx="12730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/>
              <a:t>Незамкнені</a:t>
            </a:r>
            <a:br>
              <a:rPr lang="uk-UA" sz="1400" dirty="0" smtClean="0"/>
            </a:br>
            <a:r>
              <a:rPr lang="uk-UA" sz="1200" dirty="0" smtClean="0"/>
              <a:t>(</a:t>
            </a:r>
            <a:r>
              <a:rPr lang="uk-UA" sz="1200" dirty="0" err="1" smtClean="0"/>
              <a:t>чл</a:t>
            </a:r>
            <a:r>
              <a:rPr lang="uk-UA" sz="1200" dirty="0" smtClean="0"/>
              <a:t>. </a:t>
            </a:r>
            <a:r>
              <a:rPr lang="uk-UA" sz="1200" dirty="0" err="1" smtClean="0"/>
              <a:t>прост</a:t>
            </a:r>
            <a:r>
              <a:rPr lang="uk-UA" sz="1200" dirty="0" smtClean="0"/>
              <a:t>. </a:t>
            </a:r>
            <a:r>
              <a:rPr lang="uk-UA" sz="1200" dirty="0" err="1" smtClean="0"/>
              <a:t>реч</a:t>
            </a:r>
            <a:r>
              <a:rPr lang="uk-UA" sz="1200" dirty="0" smtClean="0"/>
              <a:t>.)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963247" y="4931518"/>
            <a:ext cx="615553" cy="14831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uk-UA" sz="1400" b="1" i="1" dirty="0" smtClean="0">
                <a:solidFill>
                  <a:srgbClr val="7030A0"/>
                </a:solidFill>
              </a:rPr>
              <a:t>Громада – великий чоловік</a:t>
            </a:r>
            <a:endParaRPr lang="ru-RU" sz="1400" b="1" i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544246" y="5411475"/>
            <a:ext cx="148313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sz="1400" b="1" i="1" dirty="0" smtClean="0">
                <a:solidFill>
                  <a:srgbClr val="7030A0"/>
                </a:solidFill>
              </a:rPr>
              <a:t>Ліс рубають – тріски летять</a:t>
            </a:r>
            <a:endParaRPr lang="ru-RU" sz="1400" i="1" dirty="0"/>
          </a:p>
        </p:txBody>
      </p:sp>
      <p:cxnSp>
        <p:nvCxnSpPr>
          <p:cNvPr id="19" name="Прямая соединительная линия 18"/>
          <p:cNvCxnSpPr>
            <a:stCxn id="11" idx="2"/>
            <a:endCxn id="17" idx="0"/>
          </p:cNvCxnSpPr>
          <p:nvPr/>
        </p:nvCxnSpPr>
        <p:spPr>
          <a:xfrm flipH="1">
            <a:off x="3271024" y="4188209"/>
            <a:ext cx="484311" cy="7433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2"/>
            <a:endCxn id="18" idx="3"/>
          </p:cNvCxnSpPr>
          <p:nvPr/>
        </p:nvCxnSpPr>
        <p:spPr>
          <a:xfrm>
            <a:off x="3755335" y="4188209"/>
            <a:ext cx="530478" cy="7433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8376082">
            <a:off x="2848783" y="4429980"/>
            <a:ext cx="1022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 smtClean="0"/>
              <a:t>Прост</a:t>
            </a:r>
            <a:r>
              <a:rPr lang="uk-UA" sz="1400" dirty="0" smtClean="0"/>
              <a:t>. </a:t>
            </a:r>
            <a:r>
              <a:rPr lang="uk-UA" sz="1400" dirty="0" err="1" smtClean="0"/>
              <a:t>реч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 rot="3187478">
            <a:off x="3742087" y="4391184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/>
              <a:t>С</a:t>
            </a:r>
            <a:r>
              <a:rPr lang="uk-UA" sz="1400" dirty="0" err="1" smtClean="0"/>
              <a:t>кл</a:t>
            </a:r>
            <a:r>
              <a:rPr lang="uk-UA" sz="1400" dirty="0" smtClean="0"/>
              <a:t>. </a:t>
            </a:r>
            <a:r>
              <a:rPr lang="uk-UA" sz="1400" dirty="0" err="1" smtClean="0"/>
              <a:t>реч</a:t>
            </a:r>
            <a:r>
              <a:rPr lang="uk-UA" sz="1400" dirty="0" smtClean="0"/>
              <a:t>.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876257" y="1808046"/>
            <a:ext cx="2016224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Мінімальні фразеологічні одиниці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00293" y="3313163"/>
            <a:ext cx="136815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i="1" dirty="0">
                <a:solidFill>
                  <a:srgbClr val="7030A0"/>
                </a:solidFill>
              </a:rPr>
              <a:t>Д</a:t>
            </a:r>
            <a:r>
              <a:rPr lang="uk-UA" sz="1400" b="1" i="1" dirty="0" smtClean="0">
                <a:solidFill>
                  <a:srgbClr val="7030A0"/>
                </a:solidFill>
              </a:rPr>
              <a:t>о душі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з азів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про око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як лід</a:t>
            </a:r>
            <a:br>
              <a:rPr lang="uk-UA" sz="1400" b="1" i="1" dirty="0" smtClean="0">
                <a:solidFill>
                  <a:srgbClr val="7030A0"/>
                </a:solidFill>
              </a:rPr>
            </a:br>
            <a:r>
              <a:rPr lang="uk-UA" sz="1400" b="1" i="1" dirty="0" smtClean="0">
                <a:solidFill>
                  <a:srgbClr val="7030A0"/>
                </a:solidFill>
              </a:rPr>
              <a:t>хоч куди </a:t>
            </a:r>
            <a:endParaRPr lang="ru-RU" sz="1400" b="1" i="1" dirty="0">
              <a:solidFill>
                <a:srgbClr val="7030A0"/>
              </a:solidFill>
            </a:endParaRPr>
          </a:p>
        </p:txBody>
      </p:sp>
      <p:cxnSp>
        <p:nvCxnSpPr>
          <p:cNvPr id="25" name="Прямая соединительная линия 24"/>
          <p:cNvCxnSpPr>
            <a:stCxn id="23" idx="2"/>
            <a:endCxn id="24" idx="0"/>
          </p:cNvCxnSpPr>
          <p:nvPr/>
        </p:nvCxnSpPr>
        <p:spPr>
          <a:xfrm>
            <a:off x="7884369" y="2639043"/>
            <a:ext cx="0" cy="674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73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449" y="116632"/>
            <a:ext cx="66447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Жанрова класифікація фразеологічних одиниць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000" b="1" dirty="0" smtClean="0"/>
              <a:t>(за ознакою відтворюваності)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17966"/>
              </p:ext>
            </p:extLst>
          </p:nvPr>
        </p:nvGraphicFramePr>
        <p:xfrm>
          <a:off x="871425" y="1412776"/>
          <a:ext cx="7344816" cy="4249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4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uk-UA" sz="1600" b="1" i="0" dirty="0" smtClean="0"/>
                        <a:t>Прислів’я</a:t>
                      </a:r>
                      <a:r>
                        <a:rPr lang="uk-UA" sz="1600" i="0" dirty="0" smtClean="0"/>
                        <a:t> (життєва</a:t>
                      </a:r>
                      <a:r>
                        <a:rPr lang="uk-UA" sz="1600" i="0" baseline="0" dirty="0" smtClean="0"/>
                        <a:t> закономірність повчального змісту)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Згаяного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часу й конем не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доженеш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</a:p>
                    <a:p>
                      <a:pPr algn="l"/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Не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спитавши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броду, не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лізь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у воду.</a:t>
                      </a:r>
                    </a:p>
                    <a:p>
                      <a:pPr algn="l"/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Ледачий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двічі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робить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, а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скупий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b="1" i="1" dirty="0" err="1" smtClean="0">
                          <a:solidFill>
                            <a:srgbClr val="7030A0"/>
                          </a:solidFill>
                        </a:rPr>
                        <a:t>двічі</a:t>
                      </a: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</a:rPr>
                        <a:t> платить.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Приказки</a:t>
                      </a:r>
                      <a:r>
                        <a:rPr lang="uk-UA" sz="1600" dirty="0" smtClean="0"/>
                        <a:t> (повчальні вислови з прямим значенням)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Ходить і спить.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Розуму палата, та ключ від неї загублений.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Не мала баба клопоту </a:t>
                      </a: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купила порося.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812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Примовки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 (усталені етикетні вислови)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Сідайте </a:t>
                      </a:r>
                      <a:r>
                        <a:rPr kumimoji="0" lang="uk-UA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в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 ногах правди немає.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Скільки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літ, скільки зим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!</a:t>
                      </a:r>
                    </a:p>
                    <a:p>
                      <a:pPr algn="l"/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Великий рости і щасливий будь!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Так їсти хочеться, що й переночувати ніде!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8728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Крилаті слова </a:t>
                      </a:r>
                      <a:r>
                        <a:rPr lang="uk-UA" sz="1600" dirty="0" smtClean="0"/>
                        <a:t>(вислови з фольклору, літератури, науки)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Тихі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зорі, ясні води </a:t>
                      </a:r>
                      <a:r>
                        <a:rPr lang="uk-UA" sz="1600" b="0" i="0" baseline="0" dirty="0" smtClean="0">
                          <a:solidFill>
                            <a:schemeClr val="tx1"/>
                          </a:solidFill>
                        </a:rPr>
                        <a:t>(Нар. </a:t>
                      </a:r>
                      <a:r>
                        <a:rPr lang="uk-UA" sz="1600" b="0" i="0" baseline="0" dirty="0" err="1" smtClean="0">
                          <a:solidFill>
                            <a:schemeClr val="tx1"/>
                          </a:solidFill>
                        </a:rPr>
                        <a:t>тв</a:t>
                      </a:r>
                      <a:r>
                        <a:rPr lang="uk-UA" sz="1600" b="0" i="0" baseline="0" dirty="0" smtClean="0">
                          <a:solidFill>
                            <a:schemeClr val="tx1"/>
                          </a:solidFill>
                        </a:rPr>
                        <a:t>.).</a:t>
                      </a:r>
                      <a:endParaRPr lang="en-US" sz="16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Інші 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часи – інші 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пісні </a:t>
                      </a:r>
                      <a:r>
                        <a:rPr lang="uk-UA" sz="1600" b="0" i="0" dirty="0" smtClean="0"/>
                        <a:t>(Н. Буало</a:t>
                      </a:r>
                      <a:r>
                        <a:rPr lang="uk-UA" sz="1600" b="0" i="0" dirty="0" smtClean="0"/>
                        <a:t>).</a:t>
                      </a:r>
                      <a:r>
                        <a:rPr lang="uk-UA" sz="1600" b="0" i="0" dirty="0" smtClean="0"/>
                        <a:t/>
                      </a:r>
                      <a:br>
                        <a:rPr lang="uk-UA" sz="1600" b="0" i="0" dirty="0" smtClean="0"/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З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усіх утрат втрата часу 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найтяжча </a:t>
                      </a:r>
                      <a:r>
                        <a:rPr lang="uk-UA" sz="1600" i="0" baseline="0" dirty="0" smtClean="0"/>
                        <a:t>(Г. Сковорода</a:t>
                      </a:r>
                      <a:r>
                        <a:rPr lang="uk-UA" sz="1600" i="0" baseline="0" dirty="0" smtClean="0"/>
                        <a:t>).</a:t>
                      </a:r>
                      <a:r>
                        <a:rPr lang="uk-UA" sz="1600" i="0" baseline="0" dirty="0" smtClean="0"/>
                        <a:t/>
                      </a:r>
                      <a:br>
                        <a:rPr lang="uk-UA" sz="1600" i="0" baseline="0" dirty="0" smtClean="0"/>
                      </a:br>
                      <a:r>
                        <a:rPr lang="ru-RU" sz="1600" b="1" i="1" baseline="0" dirty="0" smtClean="0">
                          <a:solidFill>
                            <a:srgbClr val="7030A0"/>
                          </a:solidFill>
                        </a:rPr>
                        <a:t>Наша дума, наша </a:t>
                      </a:r>
                      <a:r>
                        <a:rPr lang="ru-RU" sz="1600" b="1" i="1" baseline="0" dirty="0" err="1" smtClean="0">
                          <a:solidFill>
                            <a:srgbClr val="7030A0"/>
                          </a:solidFill>
                        </a:rPr>
                        <a:t>пісня</a:t>
                      </a:r>
                      <a:r>
                        <a:rPr lang="ru-RU" sz="1600" b="1" i="1" baseline="0" dirty="0" smtClean="0">
                          <a:solidFill>
                            <a:srgbClr val="7030A0"/>
                          </a:solidFill>
                        </a:rPr>
                        <a:t> не </a:t>
                      </a:r>
                      <a:r>
                        <a:rPr lang="ru-RU" sz="1600" b="1" i="1" baseline="0" dirty="0" err="1" smtClean="0">
                          <a:solidFill>
                            <a:srgbClr val="7030A0"/>
                          </a:solidFill>
                        </a:rPr>
                        <a:t>вмре</a:t>
                      </a:r>
                      <a:r>
                        <a:rPr lang="ru-RU" sz="1600" b="1" i="1" baseline="0" dirty="0" smtClean="0">
                          <a:solidFill>
                            <a:srgbClr val="7030A0"/>
                          </a:solidFill>
                        </a:rPr>
                        <a:t>, не </a:t>
                      </a:r>
                      <a:r>
                        <a:rPr lang="ru-RU" sz="1600" b="1" i="1" baseline="0" dirty="0" err="1" smtClean="0">
                          <a:solidFill>
                            <a:srgbClr val="7030A0"/>
                          </a:solidFill>
                        </a:rPr>
                        <a:t>загине</a:t>
                      </a:r>
                      <a:r>
                        <a:rPr lang="ru-RU" sz="1600" b="1" i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1600" i="0" baseline="0" dirty="0" smtClean="0"/>
                        <a:t>(Т. Шевченко</a:t>
                      </a:r>
                      <a:r>
                        <a:rPr lang="ru-RU" sz="1600" i="0" baseline="0" dirty="0" smtClean="0"/>
                        <a:t>).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Морфологічна класифікація фразеологічних одиниць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000" b="1" dirty="0" smtClean="0"/>
              <a:t>(за співвіднесенням значення фразеологічних одиниць з частиною мови)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49421"/>
              </p:ext>
            </p:extLst>
          </p:nvPr>
        </p:nvGraphicFramePr>
        <p:xfrm>
          <a:off x="395538" y="1397000"/>
          <a:ext cx="8424936" cy="30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Іменникові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Прикметникові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Займенникові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Дієслівні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dirty="0" smtClean="0"/>
                        <a:t>Прислівникові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</a:rPr>
                        <a:t>Вигукові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136"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розумна голова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людина)</a:t>
                      </a: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переїжджа сваха</a:t>
                      </a:r>
                    </a:p>
                    <a:p>
                      <a:pPr algn="ctr"/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(людина)</a:t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під вусом</a:t>
                      </a:r>
                    </a:p>
                    <a:p>
                      <a:pPr algn="ctr"/>
                      <a:r>
                        <a:rPr lang="uk-UA" sz="1400" b="0" i="0" dirty="0" smtClean="0">
                          <a:solidFill>
                            <a:schemeClr val="tx1"/>
                          </a:solidFill>
                        </a:rPr>
                        <a:t>(юнак)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як з хреста знятий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(кволий)</a:t>
                      </a:r>
                    </a:p>
                    <a:p>
                      <a:pPr algn="ctr"/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від серця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(щирий)</a:t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endParaRPr lang="uk-UA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uk-UA" sz="1400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не ликом</a:t>
                      </a: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 шитий</a:t>
                      </a:r>
                    </a:p>
                    <a:p>
                      <a:pPr algn="ctr"/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(хитрий)</a:t>
                      </a:r>
                      <a:endParaRPr lang="ru-RU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наш брат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(ми)</a:t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endParaRPr lang="uk-UA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жодна душа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(ніхто)</a:t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endParaRPr lang="uk-UA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uk-UA" sz="1200" b="0" i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печене й варене</a:t>
                      </a:r>
                    </a:p>
                    <a:p>
                      <a:pPr algn="ctr"/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(все)</a:t>
                      </a:r>
                      <a:endParaRPr lang="ru-RU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витрішки продавати</a:t>
                      </a:r>
                      <a:r>
                        <a:rPr lang="uk-UA" sz="1400" b="1" i="1" baseline="0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baseline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baseline="0" dirty="0" smtClean="0">
                          <a:solidFill>
                            <a:schemeClr val="tx1"/>
                          </a:solidFill>
                        </a:rPr>
                        <a:t>(роздивлятися)</a:t>
                      </a:r>
                    </a:p>
                    <a:p>
                      <a:pPr algn="ctr"/>
                      <a:r>
                        <a:rPr lang="uk-UA" sz="1200" b="0" i="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uk-UA" sz="1200" b="0" i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uk-UA" sz="1400" b="1" i="1" baseline="0" dirty="0" smtClean="0">
                          <a:solidFill>
                            <a:srgbClr val="7030A0"/>
                          </a:solidFill>
                        </a:rPr>
                        <a:t>ходити по головах</a:t>
                      </a:r>
                      <a:br>
                        <a:rPr lang="uk-UA" sz="1400" b="1" i="1" baseline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baseline="0" dirty="0" smtClean="0">
                          <a:solidFill>
                            <a:schemeClr val="tx1"/>
                          </a:solidFill>
                        </a:rPr>
                        <a:t>(чинити безладдя)</a:t>
                      </a:r>
                    </a:p>
                    <a:p>
                      <a:pPr algn="ctr"/>
                      <a:r>
                        <a:rPr lang="uk-UA" sz="1200" b="0" i="0" baseline="0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200" b="0" i="0" baseline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baseline="0" dirty="0" smtClean="0">
                          <a:solidFill>
                            <a:srgbClr val="7030A0"/>
                          </a:solidFill>
                        </a:rPr>
                        <a:t>розпустити вуха</a:t>
                      </a:r>
                    </a:p>
                    <a:p>
                      <a:pPr algn="ctr"/>
                      <a:r>
                        <a:rPr lang="uk-UA" sz="1200" b="0" i="0" baseline="0" dirty="0" smtClean="0">
                          <a:solidFill>
                            <a:schemeClr val="tx1"/>
                          </a:solidFill>
                        </a:rPr>
                        <a:t>(слухати)</a:t>
                      </a:r>
                      <a:endParaRPr lang="ru-RU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в пух і прах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(повністю)</a:t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endParaRPr lang="uk-UA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через пень-колоду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(як-небудь)</a:t>
                      </a:r>
                    </a:p>
                    <a:p>
                      <a:pPr algn="ctr"/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без задніх ніг</a:t>
                      </a:r>
                    </a:p>
                    <a:p>
                      <a:pPr algn="ctr"/>
                      <a:r>
                        <a:rPr lang="uk-UA" sz="1200" b="0" i="0" dirty="0" smtClean="0">
                          <a:solidFill>
                            <a:schemeClr val="tx1"/>
                          </a:solidFill>
                        </a:rPr>
                        <a:t>(стомлено)</a:t>
                      </a:r>
                      <a:endParaRPr lang="ru-RU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i="1" dirty="0" smtClean="0"/>
                        <a:t/>
                      </a:r>
                      <a:br>
                        <a:rPr lang="uk-UA" sz="1400" i="1" dirty="0" smtClean="0"/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Матінко моя!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endParaRPr lang="uk-UA" sz="1400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Ні </a:t>
                      </a:r>
                      <a:r>
                        <a:rPr lang="uk-UA" sz="1400" b="1" i="1" dirty="0" err="1" smtClean="0">
                          <a:solidFill>
                            <a:srgbClr val="7030A0"/>
                          </a:solidFill>
                        </a:rPr>
                        <a:t>пуха</a:t>
                      </a:r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, ні пера!</a:t>
                      </a:r>
                      <a:b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</a:br>
                      <a:endParaRPr lang="uk-UA" sz="1400" b="1" i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uk-UA" sz="1400" b="1" i="1" dirty="0" smtClean="0">
                          <a:solidFill>
                            <a:srgbClr val="7030A0"/>
                          </a:solidFill>
                        </a:rPr>
                        <a:t>Ласкаво просимо!</a:t>
                      </a:r>
                      <a:endParaRPr lang="ru-RU" sz="14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04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9836" y="476672"/>
            <a:ext cx="3494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Варіанти фразеологізмів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09299"/>
              </p:ext>
            </p:extLst>
          </p:nvPr>
        </p:nvGraphicFramePr>
        <p:xfrm>
          <a:off x="762630" y="1628800"/>
          <a:ext cx="7488832" cy="3450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Лексичні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 (синонімічна заміна компонентів)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Тримати (держати) ніс за вітром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бити по кишені (гаманцю)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без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600" b="1" i="1" baseline="0" dirty="0" smtClean="0">
                          <a:solidFill>
                            <a:srgbClr val="7030A0"/>
                          </a:solidFill>
                        </a:rPr>
                        <a:t>[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сьомої (десятої, дванадцятої)</a:t>
                      </a:r>
                      <a:r>
                        <a:rPr lang="en-US" sz="1600" b="1" i="1" baseline="0" dirty="0" smtClean="0">
                          <a:solidFill>
                            <a:srgbClr val="7030A0"/>
                          </a:solidFill>
                        </a:rPr>
                        <a:t>]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клепки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288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Граматичні</a:t>
                      </a:r>
                      <a:r>
                        <a:rPr lang="uk-UA" sz="1600" dirty="0" smtClean="0"/>
                        <a:t/>
                      </a:r>
                      <a:br>
                        <a:rPr lang="uk-UA" sz="1600" dirty="0" smtClean="0"/>
                      </a:br>
                      <a:r>
                        <a:rPr lang="uk-UA" sz="1600" dirty="0" smtClean="0"/>
                        <a:t> (заміна компонентів з іншими морфемами;  інші числа, відмінки,</a:t>
                      </a:r>
                      <a:r>
                        <a:rPr lang="uk-UA" sz="1600" baseline="0" dirty="0" smtClean="0"/>
                        <a:t> особи)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Дерти (задерти) носа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по </a:t>
                      </a:r>
                      <a:r>
                        <a:rPr lang="en-US" sz="1600" b="1" i="1" dirty="0" smtClean="0">
                          <a:solidFill>
                            <a:srgbClr val="7030A0"/>
                          </a:solidFill>
                        </a:rPr>
                        <a:t>[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самі (самісінькі)</a:t>
                      </a:r>
                      <a:r>
                        <a:rPr lang="en-US" sz="1600" b="1" i="1" dirty="0" smtClean="0">
                          <a:solidFill>
                            <a:srgbClr val="7030A0"/>
                          </a:solidFill>
                        </a:rPr>
                        <a:t>]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 вуха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піймати на слові (словах)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запаморочилося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(-</a:t>
                      </a:r>
                      <a:r>
                        <a:rPr lang="uk-UA" sz="1600" b="1" i="1" baseline="0" dirty="0" err="1" smtClean="0">
                          <a:solidFill>
                            <a:srgbClr val="7030A0"/>
                          </a:solidFill>
                        </a:rPr>
                        <a:t>ася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) в голові (-а) 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909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/>
                        <a:t>Змішані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Став (стати) диба (дибки, стовбуром, дуба)</a:t>
                      </a:r>
                      <a:b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ледве (насилу) ноги тягти (волочити) 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42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9810" y="332656"/>
            <a:ext cx="678198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</a:rPr>
              <a:t>Генетична класифікація фразеологічних одиниць</a:t>
            </a:r>
          </a:p>
          <a:p>
            <a:pPr algn="ctr"/>
            <a:r>
              <a:rPr lang="uk-UA" sz="2000" b="1" dirty="0" smtClean="0"/>
              <a:t>(за походженням)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352659"/>
              </p:ext>
            </p:extLst>
          </p:nvPr>
        </p:nvGraphicFramePr>
        <p:xfrm>
          <a:off x="827585" y="1397000"/>
          <a:ext cx="7674468" cy="2896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5365"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Питомо українські</a:t>
                      </a:r>
                      <a:r>
                        <a:rPr lang="uk-UA" b="1" i="0" baseline="0" dirty="0" smtClean="0"/>
                        <a:t> звороти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Мати зуб, під гарячу руку, передати куті меду, гратися в кота і мишку  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365"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Запозичені</a:t>
                      </a:r>
                      <a:r>
                        <a:rPr lang="uk-UA" i="0" dirty="0" smtClean="0"/>
                        <a:t> 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1" dirty="0" err="1" smtClean="0">
                          <a:solidFill>
                            <a:srgbClr val="7030A0"/>
                          </a:solidFill>
                        </a:rPr>
                        <a:t>Ab</a:t>
                      </a:r>
                      <a:r>
                        <a:rPr lang="en-US" sz="1600" b="1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600" b="1" i="1" dirty="0" err="1" smtClean="0">
                          <a:solidFill>
                            <a:srgbClr val="7030A0"/>
                          </a:solidFill>
                        </a:rPr>
                        <a:t>ovo</a:t>
                      </a: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,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альфа й омега, </a:t>
                      </a:r>
                      <a:r>
                        <a:rPr lang="ru-RU" sz="1600" b="1" i="1" baseline="0" dirty="0" smtClean="0">
                          <a:solidFill>
                            <a:srgbClr val="7030A0"/>
                          </a:solidFill>
                        </a:rPr>
                        <a:t>жестокие нравы, 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випустити джина з пляшки 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365"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Кальки</a:t>
                      </a:r>
                      <a:r>
                        <a:rPr lang="uk-UA" i="0" dirty="0" smtClean="0"/>
                        <a:t> 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b="1" i="1" dirty="0" smtClean="0">
                          <a:solidFill>
                            <a:srgbClr val="7030A0"/>
                          </a:solidFill>
                        </a:rPr>
                        <a:t>Синя панчоха,</a:t>
                      </a:r>
                      <a:r>
                        <a:rPr lang="uk-UA" sz="1600" b="1" i="1" baseline="0" dirty="0" smtClean="0">
                          <a:solidFill>
                            <a:srgbClr val="7030A0"/>
                          </a:solidFill>
                        </a:rPr>
                        <a:t> золота середина, кохання з першого погляду, дати відкоша</a:t>
                      </a:r>
                      <a:endParaRPr lang="ru-RU" sz="1600" b="1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47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 smtClean="0">
                <a:solidFill>
                  <a:srgbClr val="FF0000"/>
                </a:solidFill>
              </a:rPr>
              <a:t>Фразеографія</a:t>
            </a:r>
            <a:r>
              <a:rPr lang="uk-UA" sz="2000" dirty="0" smtClean="0"/>
              <a:t> – підрозділ фразеології, який займається з’ясуванням методів і прийомів укладання фразеологічних словників.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424936" cy="5256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FF0000"/>
                </a:solidFill>
              </a:rPr>
              <a:t>Найважливіші словники</a:t>
            </a:r>
          </a:p>
          <a:p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0000"/>
                </a:solidFill>
              </a:rPr>
              <a:t>Академічні словники</a:t>
            </a:r>
            <a:r>
              <a:rPr lang="uk-UA" dirty="0" smtClean="0">
                <a:solidFill>
                  <a:srgbClr val="FF0000"/>
                </a:solidFill>
              </a:rPr>
              <a:t>: </a:t>
            </a:r>
            <a:r>
              <a:rPr lang="uk-UA" dirty="0" smtClean="0"/>
              <a:t>Фразеологічний словник української мови (ФСУМ) у 2-х книгах (1993),</a:t>
            </a:r>
            <a:br>
              <a:rPr lang="uk-UA" dirty="0" smtClean="0"/>
            </a:br>
            <a:r>
              <a:rPr lang="uk-UA" dirty="0" smtClean="0"/>
              <a:t>Словник фразеологізмів української мови (2003).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0000"/>
                </a:solidFill>
              </a:rPr>
              <a:t>Перекладні словники: </a:t>
            </a:r>
            <a:r>
              <a:rPr lang="uk-UA" dirty="0" smtClean="0"/>
              <a:t>Олійник І. С., Сидоренко М. М. Українсько-російський та російсько-український фразеологічний тлумачний словник ( 1991).</a:t>
            </a:r>
          </a:p>
          <a:p>
            <a:pPr marL="285750" indent="-285750">
              <a:buFont typeface="Arial" pitchFamily="34" charset="0"/>
              <a:buChar char="•"/>
            </a:pPr>
            <a:endParaRPr lang="uk-UA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b="1" dirty="0" smtClean="0">
                <a:solidFill>
                  <a:srgbClr val="FF0000"/>
                </a:solidFill>
              </a:rPr>
              <a:t>Специфічні словники: </a:t>
            </a:r>
            <a:r>
              <a:rPr lang="uk-UA" dirty="0" smtClean="0"/>
              <a:t>Коломієць М. П. , </a:t>
            </a:r>
            <a:r>
              <a:rPr lang="uk-UA" dirty="0" err="1" smtClean="0"/>
              <a:t>Регушевський</a:t>
            </a:r>
            <a:r>
              <a:rPr lang="uk-UA" dirty="0" smtClean="0"/>
              <a:t> Є. С. Словник фразеологічних синонімів (2008),</a:t>
            </a:r>
            <a:br>
              <a:rPr lang="uk-UA" dirty="0" smtClean="0"/>
            </a:br>
            <a:r>
              <a:rPr lang="uk-UA" dirty="0" err="1" smtClean="0"/>
              <a:t>Калашник</a:t>
            </a:r>
            <a:r>
              <a:rPr lang="uk-UA" dirty="0" smtClean="0"/>
              <a:t> В. С. , </a:t>
            </a:r>
            <a:r>
              <a:rPr lang="uk-UA" dirty="0" err="1"/>
              <a:t>К</a:t>
            </a:r>
            <a:r>
              <a:rPr lang="uk-UA" dirty="0" err="1" smtClean="0"/>
              <a:t>олоїз</a:t>
            </a:r>
            <a:r>
              <a:rPr lang="uk-UA" dirty="0" smtClean="0"/>
              <a:t> Ж. В. Словник фразеологічних антонімів (2001),</a:t>
            </a:r>
            <a:br>
              <a:rPr lang="uk-UA" dirty="0" smtClean="0"/>
            </a:br>
            <a:r>
              <a:rPr lang="uk-UA" dirty="0" smtClean="0"/>
              <a:t>Прадід Ю. Ф. Російсько-український фразеологічний тематичний словник. Емоції людини (1996),</a:t>
            </a:r>
            <a:br>
              <a:rPr lang="uk-UA" dirty="0" smtClean="0"/>
            </a:br>
            <a:r>
              <a:rPr lang="uk-UA" dirty="0" smtClean="0"/>
              <a:t>Коваль А. П., Коптілов В. В. Крилаті вислови в українській літературній мові (2009),</a:t>
            </a:r>
            <a:br>
              <a:rPr lang="uk-UA" dirty="0" smtClean="0"/>
            </a:br>
            <a:r>
              <a:rPr lang="uk-UA" dirty="0" smtClean="0"/>
              <a:t>Скопненко О. І., Цимбалюк Т. В. Фразеологія перекладів Миколи Лукаша: словник-довідник (2002).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481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614</Words>
  <Application>Microsoft Office PowerPoint</Application>
  <PresentationFormat>Экран (4:3)</PresentationFormat>
  <Paragraphs>149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65</cp:revision>
  <dcterms:created xsi:type="dcterms:W3CDTF">2019-11-09T20:49:17Z</dcterms:created>
  <dcterms:modified xsi:type="dcterms:W3CDTF">2020-12-08T10:44:01Z</dcterms:modified>
</cp:coreProperties>
</file>