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244FF-9D03-40AF-9EFB-893155CE58B1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75E48-E41B-48F0-8443-340AED2D0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3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75E48-E41B-48F0-8443-340AED2D0CC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09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16632"/>
            <a:ext cx="5136947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Лексикографія</a:t>
            </a:r>
          </a:p>
          <a:p>
            <a:r>
              <a:rPr lang="uk-UA" sz="1400" dirty="0" smtClean="0"/>
              <a:t>1.Сукупність словників певної мови</a:t>
            </a:r>
          </a:p>
          <a:p>
            <a:r>
              <a:rPr lang="uk-UA" sz="1400" dirty="0" smtClean="0">
                <a:solidFill>
                  <a:srgbClr val="FF0000"/>
                </a:solidFill>
              </a:rPr>
              <a:t>2. Розділ мовознавства, що вивчає способи й методи укладання словників різних типів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454" y="1991333"/>
            <a:ext cx="2342793" cy="1323439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Теоретична ЛГ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uk-UA" dirty="0" err="1" smtClean="0">
                <a:solidFill>
                  <a:srgbClr val="FF0000"/>
                </a:solidFill>
              </a:rPr>
              <a:t>металексикографія</a:t>
            </a:r>
            <a:r>
              <a:rPr lang="uk-UA" dirty="0" smtClean="0">
                <a:solidFill>
                  <a:srgbClr val="FF0000"/>
                </a:solidFill>
              </a:rPr>
              <a:t>)</a:t>
            </a:r>
          </a:p>
          <a:p>
            <a:r>
              <a:rPr lang="uk-UA" sz="1400" dirty="0" smtClean="0"/>
              <a:t>Розробляє засади укладання словників різного типу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56538" y="1991333"/>
            <a:ext cx="2520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Практична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uk-UA" sz="2000" b="1" dirty="0" smtClean="0">
                <a:solidFill>
                  <a:srgbClr val="FF0000"/>
                </a:solidFill>
              </a:rPr>
              <a:t>ЛГ</a:t>
            </a:r>
          </a:p>
          <a:p>
            <a:r>
              <a:rPr lang="uk-UA" sz="1400" dirty="0" smtClean="0"/>
              <a:t>Збирання даних, укладання їх,</a:t>
            </a:r>
            <a:br>
              <a:rPr lang="uk-UA" sz="1400" dirty="0" smtClean="0"/>
            </a:br>
            <a:r>
              <a:rPr lang="uk-UA" sz="1400" dirty="0" smtClean="0"/>
              <a:t>видання словника</a:t>
            </a:r>
            <a:endParaRPr lang="ru-RU" sz="1400" b="1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1361851" y="1224628"/>
            <a:ext cx="3186335" cy="7667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>
            <a:off x="4548186" y="1224628"/>
            <a:ext cx="2568473" cy="7667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4169549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err="1" smtClean="0">
                <a:solidFill>
                  <a:srgbClr val="7030A0"/>
                </a:solidFill>
              </a:rPr>
              <a:t>Неографія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2043" y="5023004"/>
            <a:ext cx="1474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err="1" smtClean="0">
                <a:solidFill>
                  <a:srgbClr val="7030A0"/>
                </a:solidFill>
              </a:rPr>
              <a:t>Термінографія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35484" y="4169549"/>
            <a:ext cx="1420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err="1" smtClean="0">
                <a:solidFill>
                  <a:srgbClr val="7030A0"/>
                </a:solidFill>
              </a:rPr>
              <a:t>Фразеографія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4" y="5069170"/>
            <a:ext cx="1708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7030A0"/>
                </a:solidFill>
              </a:rPr>
              <a:t>Лексикографічна</a:t>
            </a:r>
            <a:br>
              <a:rPr lang="uk-UA" sz="1600" b="1" dirty="0" smtClean="0">
                <a:solidFill>
                  <a:srgbClr val="7030A0"/>
                </a:solidFill>
              </a:rPr>
            </a:br>
            <a:r>
              <a:rPr lang="uk-UA" sz="1600" b="1" dirty="0" smtClean="0">
                <a:solidFill>
                  <a:srgbClr val="7030A0"/>
                </a:solidFill>
              </a:rPr>
              <a:t>критика</a:t>
            </a:r>
            <a:endParaRPr lang="ru-RU" sz="1600" b="1" dirty="0">
              <a:solidFill>
                <a:srgbClr val="7030A0"/>
              </a:solidFill>
            </a:endParaRPr>
          </a:p>
        </p:txBody>
      </p:sp>
      <p:cxnSp>
        <p:nvCxnSpPr>
          <p:cNvPr id="20" name="Прямая со стрелкой 19"/>
          <p:cNvCxnSpPr>
            <a:stCxn id="4" idx="2"/>
            <a:endCxn id="15" idx="0"/>
          </p:cNvCxnSpPr>
          <p:nvPr/>
        </p:nvCxnSpPr>
        <p:spPr>
          <a:xfrm flipH="1">
            <a:off x="1234360" y="1224628"/>
            <a:ext cx="3313826" cy="2944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731836" y="1247711"/>
            <a:ext cx="1788890" cy="3798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2"/>
            <a:endCxn id="18" idx="0"/>
          </p:cNvCxnSpPr>
          <p:nvPr/>
        </p:nvCxnSpPr>
        <p:spPr>
          <a:xfrm>
            <a:off x="4548186" y="1224628"/>
            <a:ext cx="1094335" cy="3844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17" idx="0"/>
          </p:cNvCxnSpPr>
          <p:nvPr/>
        </p:nvCxnSpPr>
        <p:spPr>
          <a:xfrm>
            <a:off x="4548186" y="1224628"/>
            <a:ext cx="2797589" cy="2944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505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2432" y="1124744"/>
            <a:ext cx="44573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ПЕРЕКЛАДНІ СЛОВНИКИ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FF0000"/>
                </a:solidFill>
              </a:rPr>
              <a:t>(подають переклад слів з однієї мови </a:t>
            </a:r>
            <a:r>
              <a:rPr lang="uk-UA" dirty="0" smtClean="0">
                <a:solidFill>
                  <a:srgbClr val="FF0000"/>
                </a:solidFill>
              </a:rPr>
              <a:t>на іншу</a:t>
            </a:r>
            <a:r>
              <a:rPr lang="uk-UA" dirty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601" y="1988840"/>
            <a:ext cx="16744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Загальномовні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7658" y="1988840"/>
            <a:ext cx="12634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Спеціальні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flipH="1">
            <a:off x="2085285" y="2358172"/>
            <a:ext cx="874533" cy="710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88240" y="2338892"/>
            <a:ext cx="925667" cy="710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0535" y="3068960"/>
            <a:ext cx="11304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Двомовні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8240" y="3068960"/>
            <a:ext cx="14203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dirty="0" err="1" smtClean="0">
                <a:solidFill>
                  <a:srgbClr val="00B050"/>
                </a:solidFill>
              </a:rPr>
              <a:t>Кількамовні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654" y="3789040"/>
            <a:ext cx="131318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sz="1400" b="1" dirty="0">
                <a:solidFill>
                  <a:srgbClr val="00B050"/>
                </a:solidFill>
              </a:rPr>
              <a:t>у</a:t>
            </a:r>
            <a:r>
              <a:rPr lang="uk-UA" sz="1400" b="1" dirty="0" smtClean="0">
                <a:solidFill>
                  <a:srgbClr val="00B050"/>
                </a:solidFill>
              </a:rPr>
              <a:t>кр. – </a:t>
            </a:r>
            <a:r>
              <a:rPr lang="uk-UA" sz="1400" b="1" dirty="0" err="1" smtClean="0">
                <a:solidFill>
                  <a:srgbClr val="00B050"/>
                </a:solidFill>
              </a:rPr>
              <a:t>інш</a:t>
            </a:r>
            <a:r>
              <a:rPr lang="uk-UA" sz="1400" b="1" dirty="0" smtClean="0">
                <a:solidFill>
                  <a:srgbClr val="00B050"/>
                </a:solidFill>
              </a:rPr>
              <a:t>.:</a:t>
            </a:r>
            <a:r>
              <a:rPr lang="uk-UA" sz="1400" dirty="0" smtClean="0">
                <a:solidFill>
                  <a:srgbClr val="00B050"/>
                </a:solidFill>
              </a:rPr>
              <a:t/>
            </a:r>
            <a:br>
              <a:rPr lang="uk-UA" sz="1400" dirty="0" smtClean="0">
                <a:solidFill>
                  <a:srgbClr val="00B050"/>
                </a:solidFill>
              </a:rPr>
            </a:br>
            <a:r>
              <a:rPr lang="uk-UA" sz="1400" dirty="0" smtClean="0">
                <a:solidFill>
                  <a:srgbClr val="00B050"/>
                </a:solidFill>
              </a:rPr>
              <a:t>         </a:t>
            </a:r>
            <a:r>
              <a:rPr lang="uk-UA" sz="1400" dirty="0" err="1" smtClean="0"/>
              <a:t>ісп</a:t>
            </a:r>
            <a:r>
              <a:rPr lang="uk-UA" sz="1400" dirty="0" smtClean="0"/>
              <a:t>., англ.,</a:t>
            </a:r>
            <a:br>
              <a:rPr lang="uk-UA" sz="1400" dirty="0" smtClean="0"/>
            </a:br>
            <a:r>
              <a:rPr lang="uk-UA" sz="1400" dirty="0" smtClean="0"/>
              <a:t>         рос., </a:t>
            </a:r>
            <a:r>
              <a:rPr lang="uk-UA" sz="1400" dirty="0" err="1" smtClean="0"/>
              <a:t>чск</a:t>
            </a:r>
            <a:r>
              <a:rPr lang="uk-UA" sz="1400" dirty="0" smtClean="0"/>
              <a:t>., </a:t>
            </a:r>
          </a:p>
          <a:p>
            <a:r>
              <a:rPr lang="uk-UA" sz="1400" dirty="0" smtClean="0"/>
              <a:t>         </a:t>
            </a:r>
            <a:r>
              <a:rPr lang="uk-UA" sz="1400" dirty="0" err="1" smtClean="0"/>
              <a:t>китай</a:t>
            </a:r>
            <a:r>
              <a:rPr lang="uk-UA" sz="1400" dirty="0" smtClean="0"/>
              <a:t>.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75754" y="3789040"/>
            <a:ext cx="112883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rgbClr val="00B050"/>
                </a:solidFill>
              </a:rPr>
              <a:t>  </a:t>
            </a:r>
            <a:r>
              <a:rPr lang="uk-UA" sz="1400" b="1" dirty="0" err="1" smtClean="0">
                <a:solidFill>
                  <a:srgbClr val="00B050"/>
                </a:solidFill>
              </a:rPr>
              <a:t>інш</a:t>
            </a:r>
            <a:r>
              <a:rPr lang="uk-UA" sz="1400" b="1" dirty="0" smtClean="0">
                <a:solidFill>
                  <a:srgbClr val="00B050"/>
                </a:solidFill>
              </a:rPr>
              <a:t>. – </a:t>
            </a:r>
            <a:r>
              <a:rPr lang="uk-UA" sz="1400" b="1" dirty="0" err="1" smtClean="0">
                <a:solidFill>
                  <a:srgbClr val="00B050"/>
                </a:solidFill>
              </a:rPr>
              <a:t>укр</a:t>
            </a:r>
            <a:r>
              <a:rPr lang="uk-UA" sz="1400" b="1" dirty="0" smtClean="0">
                <a:solidFill>
                  <a:srgbClr val="00B050"/>
                </a:solidFill>
              </a:rPr>
              <a:t>.:</a:t>
            </a:r>
            <a:br>
              <a:rPr lang="uk-UA" sz="1400" b="1" dirty="0" smtClean="0">
                <a:solidFill>
                  <a:srgbClr val="00B050"/>
                </a:solidFill>
              </a:rPr>
            </a:br>
            <a:r>
              <a:rPr lang="uk-UA" sz="1400" dirty="0" err="1" smtClean="0"/>
              <a:t>плск</a:t>
            </a:r>
            <a:r>
              <a:rPr lang="uk-UA" sz="1400" dirty="0" smtClean="0"/>
              <a:t>., </a:t>
            </a:r>
            <a:r>
              <a:rPr lang="uk-UA" sz="1400" dirty="0" err="1" smtClean="0"/>
              <a:t>чск</a:t>
            </a:r>
            <a:r>
              <a:rPr lang="uk-UA" sz="1400" dirty="0" smtClean="0"/>
              <a:t>.,</a:t>
            </a:r>
            <a:br>
              <a:rPr lang="uk-UA" sz="1400" dirty="0" smtClean="0"/>
            </a:br>
            <a:r>
              <a:rPr lang="uk-UA" sz="1400" dirty="0" err="1" smtClean="0"/>
              <a:t>блг</a:t>
            </a:r>
            <a:r>
              <a:rPr lang="uk-UA" sz="1400" dirty="0" smtClean="0"/>
              <a:t>., ідиш,</a:t>
            </a:r>
            <a:br>
              <a:rPr lang="uk-UA" sz="1400" dirty="0" smtClean="0"/>
            </a:br>
            <a:r>
              <a:rPr lang="uk-UA" sz="1400" dirty="0" smtClean="0"/>
              <a:t>англ.,</a:t>
            </a:r>
            <a:r>
              <a:rPr lang="uk-UA" sz="1400" dirty="0" err="1" smtClean="0"/>
              <a:t>пртг</a:t>
            </a:r>
            <a:r>
              <a:rPr lang="uk-UA" sz="1400" dirty="0" smtClean="0"/>
              <a:t>.,</a:t>
            </a:r>
            <a:br>
              <a:rPr lang="uk-UA" sz="1400" dirty="0" smtClean="0"/>
            </a:br>
            <a:r>
              <a:rPr lang="uk-UA" sz="1400" dirty="0" smtClean="0"/>
              <a:t>рос., </a:t>
            </a:r>
            <a:r>
              <a:rPr lang="uk-UA" sz="1400" dirty="0" err="1" smtClean="0"/>
              <a:t>слов</a:t>
            </a:r>
            <a:r>
              <a:rPr lang="uk-UA" sz="1400" dirty="0" smtClean="0"/>
              <a:t>.</a:t>
            </a:r>
            <a:endParaRPr lang="ru-RU" sz="1400" dirty="0"/>
          </a:p>
        </p:txBody>
      </p:sp>
      <p:cxnSp>
        <p:nvCxnSpPr>
          <p:cNvPr id="20" name="Прямая соединительная линия 19"/>
          <p:cNvCxnSpPr>
            <a:stCxn id="12" idx="2"/>
            <a:endCxn id="16" idx="0"/>
          </p:cNvCxnSpPr>
          <p:nvPr/>
        </p:nvCxnSpPr>
        <p:spPr>
          <a:xfrm flipH="1">
            <a:off x="784244" y="3438292"/>
            <a:ext cx="791510" cy="350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" idx="2"/>
            <a:endCxn id="18" idx="0"/>
          </p:cNvCxnSpPr>
          <p:nvPr/>
        </p:nvCxnSpPr>
        <p:spPr>
          <a:xfrm>
            <a:off x="1575754" y="3438292"/>
            <a:ext cx="564418" cy="350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771800" y="3789040"/>
            <a:ext cx="223224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400" dirty="0"/>
              <a:t>рос.-укр. та укр.-рос.</a:t>
            </a:r>
            <a:endParaRPr lang="ru-RU" sz="1400" dirty="0"/>
          </a:p>
          <a:p>
            <a:r>
              <a:rPr lang="uk-UA" sz="1400" dirty="0" err="1"/>
              <a:t>плск</a:t>
            </a:r>
            <a:r>
              <a:rPr lang="uk-UA" sz="1400" dirty="0"/>
              <a:t>. – рос. – укр.</a:t>
            </a:r>
            <a:endParaRPr lang="ru-RU" sz="1400" dirty="0"/>
          </a:p>
          <a:p>
            <a:r>
              <a:rPr lang="uk-UA" sz="1400" dirty="0"/>
              <a:t>укр. – </a:t>
            </a:r>
            <a:r>
              <a:rPr lang="uk-UA" sz="1400" dirty="0" err="1"/>
              <a:t>япон</a:t>
            </a:r>
            <a:r>
              <a:rPr lang="uk-UA" sz="1400" dirty="0"/>
              <a:t>. та </a:t>
            </a:r>
            <a:r>
              <a:rPr lang="uk-UA" sz="1400" dirty="0" err="1"/>
              <a:t>япон</a:t>
            </a:r>
            <a:r>
              <a:rPr lang="uk-UA" sz="1400" dirty="0"/>
              <a:t>. – укр.</a:t>
            </a:r>
            <a:endParaRPr lang="ru-RU" sz="1400" dirty="0"/>
          </a:p>
          <a:p>
            <a:r>
              <a:rPr lang="uk-UA" sz="1400" dirty="0"/>
              <a:t>укр.-італ. та італ.-укр.</a:t>
            </a:r>
            <a:endParaRPr lang="ru-RU" sz="1400" dirty="0"/>
          </a:p>
          <a:p>
            <a:r>
              <a:rPr lang="uk-UA" sz="1400" dirty="0" err="1"/>
              <a:t>укр.-фр</a:t>
            </a:r>
            <a:r>
              <a:rPr lang="uk-UA" sz="1400" dirty="0"/>
              <a:t>. та </a:t>
            </a:r>
            <a:r>
              <a:rPr lang="uk-UA" sz="1400" dirty="0" err="1"/>
              <a:t>фр.-укр</a:t>
            </a:r>
            <a:r>
              <a:rPr lang="uk-UA" sz="1400" dirty="0"/>
              <a:t>.</a:t>
            </a:r>
            <a:endParaRPr lang="ru-RU" sz="1400" dirty="0"/>
          </a:p>
          <a:p>
            <a:r>
              <a:rPr lang="uk-UA" sz="1400" dirty="0" err="1"/>
              <a:t>хорв.-серб.-рос.-укр</a:t>
            </a:r>
            <a:r>
              <a:rPr lang="uk-UA" sz="1400" dirty="0"/>
              <a:t>.</a:t>
            </a:r>
            <a:endParaRPr lang="ru-RU" sz="1400" dirty="0"/>
          </a:p>
        </p:txBody>
      </p:sp>
      <p:cxnSp>
        <p:nvCxnSpPr>
          <p:cNvPr id="26" name="Прямая соединительная линия 25"/>
          <p:cNvCxnSpPr>
            <a:stCxn id="14" idx="2"/>
          </p:cNvCxnSpPr>
          <p:nvPr/>
        </p:nvCxnSpPr>
        <p:spPr>
          <a:xfrm flipH="1">
            <a:off x="3671985" y="3438292"/>
            <a:ext cx="26450" cy="350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84576" y="3068960"/>
            <a:ext cx="11304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Двомовні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96336" y="3068960"/>
            <a:ext cx="13674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dirty="0" err="1" smtClean="0">
                <a:solidFill>
                  <a:srgbClr val="00B050"/>
                </a:solidFill>
              </a:rPr>
              <a:t>Кількамовні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30" name="Прямая со стрелкой 29"/>
          <p:cNvCxnSpPr>
            <a:endCxn id="27" idx="0"/>
          </p:cNvCxnSpPr>
          <p:nvPr/>
        </p:nvCxnSpPr>
        <p:spPr>
          <a:xfrm flipH="1">
            <a:off x="6349795" y="2358172"/>
            <a:ext cx="454453" cy="710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8" idx="0"/>
          </p:cNvCxnSpPr>
          <p:nvPr/>
        </p:nvCxnSpPr>
        <p:spPr>
          <a:xfrm>
            <a:off x="7596336" y="2358172"/>
            <a:ext cx="683745" cy="710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45490" y="3789040"/>
            <a:ext cx="100860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sz="1400" dirty="0" smtClean="0"/>
              <a:t>рос. – укр.</a:t>
            </a:r>
            <a:br>
              <a:rPr lang="uk-UA" sz="1400" dirty="0" smtClean="0"/>
            </a:br>
            <a:r>
              <a:rPr lang="uk-UA" sz="1400" dirty="0"/>
              <a:t>у</a:t>
            </a:r>
            <a:r>
              <a:rPr lang="uk-UA" sz="1400" dirty="0" smtClean="0"/>
              <a:t>кр. – рос. 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092280" y="3789040"/>
            <a:ext cx="198733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sz="1400" dirty="0"/>
              <a:t>р</a:t>
            </a:r>
            <a:r>
              <a:rPr lang="uk-UA" sz="1400" dirty="0" smtClean="0"/>
              <a:t>ос. – укр. –англ.</a:t>
            </a:r>
            <a:br>
              <a:rPr lang="uk-UA" sz="1400" dirty="0" smtClean="0"/>
            </a:br>
            <a:r>
              <a:rPr lang="uk-UA" sz="1400" dirty="0" smtClean="0"/>
              <a:t>англ. – рос. – укр.</a:t>
            </a:r>
            <a:br>
              <a:rPr lang="uk-UA" sz="1400" dirty="0" smtClean="0"/>
            </a:br>
            <a:r>
              <a:rPr lang="uk-UA" sz="1400" dirty="0"/>
              <a:t>у</a:t>
            </a:r>
            <a:r>
              <a:rPr lang="uk-UA" sz="1400" dirty="0" smtClean="0"/>
              <a:t>кр. – лат. – рос. </a:t>
            </a:r>
            <a:br>
              <a:rPr lang="uk-UA" sz="1400" dirty="0" smtClean="0"/>
            </a:br>
            <a:r>
              <a:rPr lang="uk-UA" sz="1400" dirty="0" smtClean="0"/>
              <a:t>укр. – англ. – нім. – рос.</a:t>
            </a:r>
            <a:endParaRPr lang="ru-RU" sz="1400" dirty="0"/>
          </a:p>
        </p:txBody>
      </p:sp>
      <p:cxnSp>
        <p:nvCxnSpPr>
          <p:cNvPr id="36" name="Прямая соединительная линия 35"/>
          <p:cNvCxnSpPr>
            <a:stCxn id="27" idx="2"/>
            <a:endCxn id="33" idx="0"/>
          </p:cNvCxnSpPr>
          <p:nvPr/>
        </p:nvCxnSpPr>
        <p:spPr>
          <a:xfrm>
            <a:off x="6349795" y="3438292"/>
            <a:ext cx="0" cy="350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8" idx="2"/>
          </p:cNvCxnSpPr>
          <p:nvPr/>
        </p:nvCxnSpPr>
        <p:spPr>
          <a:xfrm>
            <a:off x="8280081" y="3438292"/>
            <a:ext cx="0" cy="350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58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0534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ТЕРМІНОЛОГІЧНІ СЛОВНИКИ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(уміщують терміни певних галузей знань)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sz="2000" dirty="0">
                <a:solidFill>
                  <a:srgbClr val="FF0000"/>
                </a:solidFill>
              </a:rPr>
              <a:t> 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00B050"/>
                </a:solidFill>
              </a:rPr>
              <a:t>Короткий тлумачний словник лінгвістичних термінів. Українська мова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за редакцією С. Єрмоленко </a:t>
            </a:r>
            <a:r>
              <a:rPr lang="uk-UA" dirty="0"/>
              <a:t>(2001</a:t>
            </a:r>
            <a:r>
              <a:rPr lang="uk-UA" dirty="0" smtClean="0"/>
              <a:t>),</a:t>
            </a:r>
          </a:p>
          <a:p>
            <a:endParaRPr lang="ru-RU" dirty="0"/>
          </a:p>
          <a:p>
            <a:r>
              <a:rPr lang="uk-UA" dirty="0">
                <a:solidFill>
                  <a:srgbClr val="00B050"/>
                </a:solidFill>
              </a:rPr>
              <a:t> Олійник І. С.,  Ганич Д. І. </a:t>
            </a:r>
            <a:r>
              <a:rPr lang="uk-UA" b="1" i="1" dirty="0">
                <a:solidFill>
                  <a:srgbClr val="00B050"/>
                </a:solidFill>
              </a:rPr>
              <a:t>Словник лінгвістичних термінів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(1985</a:t>
            </a:r>
            <a:r>
              <a:rPr lang="uk-UA" dirty="0" smtClean="0"/>
              <a:t>),</a:t>
            </a:r>
          </a:p>
          <a:p>
            <a:endParaRPr lang="ru-RU" dirty="0"/>
          </a:p>
          <a:p>
            <a:r>
              <a:rPr lang="uk-UA" dirty="0"/>
              <a:t>фундаментальний </a:t>
            </a:r>
            <a:r>
              <a:rPr lang="uk-UA" b="1" i="1" dirty="0">
                <a:solidFill>
                  <a:srgbClr val="00B050"/>
                </a:solidFill>
              </a:rPr>
              <a:t>Російсько-український словник наукової термінології у 3-х </a:t>
            </a:r>
            <a:r>
              <a:rPr lang="uk-UA" b="1" i="1" dirty="0" smtClean="0">
                <a:solidFill>
                  <a:srgbClr val="00B050"/>
                </a:solidFill>
              </a:rPr>
              <a:t>книгах: </a:t>
            </a:r>
            <a:r>
              <a:rPr lang="uk-UA" b="1" i="1" dirty="0">
                <a:solidFill>
                  <a:srgbClr val="00B050"/>
                </a:solidFill>
              </a:rPr>
              <a:t>«Суспільні науки», «Біологія. Хімія. Медицина», «Математика. Фізика. Техніка. Науки про Землю та Космос» </a:t>
            </a:r>
            <a:r>
              <a:rPr lang="uk-UA" dirty="0" smtClean="0"/>
              <a:t>(</a:t>
            </a:r>
            <a:r>
              <a:rPr lang="uk-UA" dirty="0" smtClean="0">
                <a:solidFill>
                  <a:prstClr val="black"/>
                </a:solidFill>
              </a:rPr>
              <a:t>до </a:t>
            </a:r>
            <a:r>
              <a:rPr lang="uk-UA" dirty="0">
                <a:solidFill>
                  <a:prstClr val="black"/>
                </a:solidFill>
              </a:rPr>
              <a:t>320 тис. </a:t>
            </a:r>
            <a:r>
              <a:rPr lang="uk-UA" dirty="0" smtClean="0">
                <a:solidFill>
                  <a:prstClr val="black"/>
                </a:solidFill>
              </a:rPr>
              <a:t>слів, </a:t>
            </a:r>
            <a:r>
              <a:rPr lang="uk-UA" dirty="0" smtClean="0"/>
              <a:t>1994 </a:t>
            </a:r>
            <a:r>
              <a:rPr lang="uk-UA" dirty="0"/>
              <a:t>– </a:t>
            </a:r>
            <a:r>
              <a:rPr lang="uk-UA" dirty="0" smtClean="0"/>
              <a:t>1998)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318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3529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СЛОВНИКИ ІНШОМОВНИХ СЛІВ (</a:t>
            </a:r>
            <a:r>
              <a:rPr lang="uk-UA" sz="2000" b="1" u="sng" dirty="0" err="1">
                <a:solidFill>
                  <a:srgbClr val="00B050"/>
                </a:solidFill>
              </a:rPr>
              <a:t>СІС</a:t>
            </a:r>
            <a:r>
              <a:rPr lang="uk-UA" sz="2000" u="sng" dirty="0" err="1">
                <a:solidFill>
                  <a:srgbClr val="00B050"/>
                </a:solidFill>
              </a:rPr>
              <a:t>и</a:t>
            </a:r>
            <a:r>
              <a:rPr lang="uk-UA" sz="2000" b="1" u="sng" dirty="0">
                <a:solidFill>
                  <a:srgbClr val="00B050"/>
                </a:solidFill>
              </a:rPr>
              <a:t>)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(пояснюються значення слів іншомовного походження, </a:t>
            </a:r>
            <a:r>
              <a:rPr lang="uk-UA" dirty="0" smtClean="0">
                <a:solidFill>
                  <a:srgbClr val="C00000"/>
                </a:solidFill>
              </a:rPr>
              <a:t>зазначається</a:t>
            </a:r>
          </a:p>
          <a:p>
            <a:pPr algn="ctr"/>
            <a:r>
              <a:rPr lang="uk-UA" dirty="0" smtClean="0">
                <a:solidFill>
                  <a:srgbClr val="C00000"/>
                </a:solidFill>
              </a:rPr>
              <a:t> мова-джерело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smtClean="0">
                <a:solidFill>
                  <a:srgbClr val="C00000"/>
                </a:solidFill>
              </a:rPr>
              <a:t>вказується </a:t>
            </a:r>
            <a:r>
              <a:rPr lang="uk-UA" dirty="0">
                <a:solidFill>
                  <a:srgbClr val="C00000"/>
                </a:solidFill>
              </a:rPr>
              <a:t>звуковий склад і значення в ній</a:t>
            </a:r>
            <a:r>
              <a:rPr lang="uk-UA" dirty="0" smtClean="0">
                <a:solidFill>
                  <a:srgbClr val="C00000"/>
                </a:solidFill>
              </a:rPr>
              <a:t>):</a:t>
            </a:r>
            <a:endParaRPr lang="uk-UA" dirty="0"/>
          </a:p>
          <a:p>
            <a:pPr algn="just"/>
            <a:endParaRPr lang="ru-RU" dirty="0"/>
          </a:p>
          <a:p>
            <a:r>
              <a:rPr lang="uk-UA" dirty="0"/>
              <a:t>академічний </a:t>
            </a:r>
            <a:r>
              <a:rPr lang="uk-UA" b="1" i="1" dirty="0">
                <a:solidFill>
                  <a:srgbClr val="00B050"/>
                </a:solidFill>
              </a:rPr>
              <a:t>Словник іншомовних слів</a:t>
            </a:r>
            <a:r>
              <a:rPr lang="uk-UA" dirty="0">
                <a:solidFill>
                  <a:srgbClr val="00B050"/>
                </a:solidFill>
              </a:rPr>
              <a:t> за редакцією О. Мельничука </a:t>
            </a:r>
            <a:r>
              <a:rPr lang="uk-UA" dirty="0"/>
              <a:t>(24 тис. слів</a:t>
            </a:r>
            <a:r>
              <a:rPr lang="uk-UA" dirty="0" smtClean="0"/>
              <a:t>),</a:t>
            </a:r>
          </a:p>
          <a:p>
            <a:endParaRPr lang="ru-RU" dirty="0"/>
          </a:p>
          <a:p>
            <a:r>
              <a:rPr lang="uk-UA" b="1" i="1" dirty="0">
                <a:solidFill>
                  <a:srgbClr val="00B050"/>
                </a:solidFill>
              </a:rPr>
              <a:t>Словник іншомовних слів </a:t>
            </a:r>
            <a:r>
              <a:rPr lang="uk-UA" dirty="0">
                <a:solidFill>
                  <a:srgbClr val="00B050"/>
                </a:solidFill>
              </a:rPr>
              <a:t>за редакцією Л. </a:t>
            </a:r>
            <a:r>
              <a:rPr lang="uk-UA" dirty="0" err="1">
                <a:solidFill>
                  <a:srgbClr val="00B050"/>
                </a:solidFill>
              </a:rPr>
              <a:t>Пустовіт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(2000, 23 тис. слів</a:t>
            </a:r>
            <a:r>
              <a:rPr lang="uk-UA" dirty="0" smtClean="0"/>
              <a:t>),</a:t>
            </a:r>
          </a:p>
          <a:p>
            <a:endParaRPr lang="ru-RU" dirty="0"/>
          </a:p>
          <a:p>
            <a:r>
              <a:rPr lang="uk-UA" dirty="0">
                <a:solidFill>
                  <a:srgbClr val="00B050"/>
                </a:solidFill>
              </a:rPr>
              <a:t>Скопненко О., </a:t>
            </a:r>
            <a:r>
              <a:rPr lang="uk-UA" dirty="0" err="1">
                <a:solidFill>
                  <a:srgbClr val="00B050"/>
                </a:solidFill>
              </a:rPr>
              <a:t>Цимбалюк</a:t>
            </a:r>
            <a:r>
              <a:rPr lang="uk-UA" dirty="0">
                <a:solidFill>
                  <a:srgbClr val="00B050"/>
                </a:solidFill>
              </a:rPr>
              <a:t> Т. </a:t>
            </a:r>
            <a:r>
              <a:rPr lang="uk-UA" b="1" i="1" dirty="0">
                <a:solidFill>
                  <a:srgbClr val="00B050"/>
                </a:solidFill>
              </a:rPr>
              <a:t>Сучасний словник іншомовних слів</a:t>
            </a:r>
            <a:r>
              <a:rPr lang="uk-UA" b="1" dirty="0"/>
              <a:t> </a:t>
            </a:r>
            <a:r>
              <a:rPr lang="uk-UA" dirty="0"/>
              <a:t>(2006, до 20 тис. слів і словосполучень)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2847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C00000"/>
                </a:solidFill>
              </a:rPr>
              <a:t>Праці </a:t>
            </a:r>
            <a:r>
              <a:rPr lang="uk-UA" sz="2000" dirty="0" err="1">
                <a:solidFill>
                  <a:srgbClr val="C00000"/>
                </a:solidFill>
              </a:rPr>
              <a:t>міжслівних</a:t>
            </a:r>
            <a:r>
              <a:rPr lang="uk-UA" sz="2000" dirty="0">
                <a:solidFill>
                  <a:srgbClr val="C00000"/>
                </a:solidFill>
              </a:rPr>
              <a:t> </a:t>
            </a:r>
            <a:r>
              <a:rPr lang="uk-UA" sz="2000" dirty="0" err="1" smtClean="0">
                <a:solidFill>
                  <a:srgbClr val="C00000"/>
                </a:solidFill>
              </a:rPr>
              <a:t>зв’язків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2000" dirty="0"/>
              <a:t>– </a:t>
            </a:r>
            <a:r>
              <a:rPr lang="uk-UA" sz="2000" b="1" u="sng" dirty="0">
                <a:solidFill>
                  <a:srgbClr val="00B050"/>
                </a:solidFill>
              </a:rPr>
              <a:t>СЛОВНИКИ</a:t>
            </a:r>
            <a:endParaRPr lang="ru-RU" sz="2000" u="sng" dirty="0">
              <a:solidFill>
                <a:srgbClr val="00B050"/>
              </a:solidFill>
            </a:endParaRPr>
          </a:p>
          <a:p>
            <a:endParaRPr lang="uk-UA" b="1" dirty="0" smtClean="0">
              <a:solidFill>
                <a:srgbClr val="00B050"/>
              </a:solidFill>
            </a:endParaRPr>
          </a:p>
          <a:p>
            <a:endParaRPr lang="uk-UA" b="1" dirty="0">
              <a:solidFill>
                <a:srgbClr val="00B050"/>
              </a:solidFill>
            </a:endParaRPr>
          </a:p>
          <a:p>
            <a:r>
              <a:rPr lang="uk-UA" sz="2000" b="1" u="sng" dirty="0" smtClean="0">
                <a:solidFill>
                  <a:srgbClr val="00B050"/>
                </a:solidFill>
              </a:rPr>
              <a:t>с </a:t>
            </a:r>
            <a:r>
              <a:rPr lang="uk-UA" sz="2000" b="1" u="sng" dirty="0">
                <a:solidFill>
                  <a:srgbClr val="00B050"/>
                </a:solidFill>
              </a:rPr>
              <a:t>и н о н і м і </a:t>
            </a:r>
            <a:r>
              <a:rPr lang="uk-UA" sz="2000" b="1" u="sng" dirty="0" smtClean="0">
                <a:solidFill>
                  <a:srgbClr val="00B050"/>
                </a:solidFill>
              </a:rPr>
              <a:t>в:</a:t>
            </a:r>
            <a:endParaRPr lang="ru-RU" sz="2000" u="sng" dirty="0">
              <a:solidFill>
                <a:srgbClr val="00B050"/>
              </a:solidFill>
            </a:endParaRPr>
          </a:p>
          <a:p>
            <a:r>
              <a:rPr lang="uk-UA" dirty="0" err="1">
                <a:solidFill>
                  <a:srgbClr val="00B050"/>
                </a:solidFill>
              </a:rPr>
              <a:t>Полюга</a:t>
            </a:r>
            <a:r>
              <a:rPr lang="uk-UA" dirty="0">
                <a:solidFill>
                  <a:srgbClr val="00B050"/>
                </a:solidFill>
              </a:rPr>
              <a:t> Л. </a:t>
            </a:r>
            <a:r>
              <a:rPr lang="uk-UA" b="1" i="1" dirty="0">
                <a:solidFill>
                  <a:srgbClr val="00B050"/>
                </a:solidFill>
              </a:rPr>
              <a:t>Словник синонімів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(2006),</a:t>
            </a:r>
            <a:endParaRPr lang="ru-RU" dirty="0"/>
          </a:p>
          <a:p>
            <a:r>
              <a:rPr lang="uk-UA" dirty="0"/>
              <a:t>перекладний  </a:t>
            </a:r>
            <a:r>
              <a:rPr lang="uk-UA" b="1" i="1" dirty="0" err="1">
                <a:solidFill>
                  <a:srgbClr val="00B050"/>
                </a:solidFill>
              </a:rPr>
              <a:t>Русско-украинский</a:t>
            </a:r>
            <a:r>
              <a:rPr lang="uk-UA" b="1" i="1" dirty="0">
                <a:solidFill>
                  <a:srgbClr val="00B050"/>
                </a:solidFill>
              </a:rPr>
              <a:t> </a:t>
            </a:r>
            <a:r>
              <a:rPr lang="uk-UA" b="1" i="1" dirty="0" err="1">
                <a:solidFill>
                  <a:srgbClr val="00B050"/>
                </a:solidFill>
              </a:rPr>
              <a:t>словарь</a:t>
            </a:r>
            <a:r>
              <a:rPr lang="uk-UA" b="1" i="1" dirty="0">
                <a:solidFill>
                  <a:srgbClr val="00B050"/>
                </a:solidFill>
              </a:rPr>
              <a:t> </a:t>
            </a:r>
            <a:r>
              <a:rPr lang="uk-UA" b="1" i="1" dirty="0" err="1">
                <a:solidFill>
                  <a:srgbClr val="00B050"/>
                </a:solidFill>
              </a:rPr>
              <a:t>синонимов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М. </a:t>
            </a:r>
            <a:r>
              <a:rPr lang="uk-UA" dirty="0" err="1">
                <a:solidFill>
                  <a:srgbClr val="00B050"/>
                </a:solidFill>
              </a:rPr>
              <a:t>Пилинського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(1996);</a:t>
            </a:r>
            <a:endParaRPr lang="ru-RU" dirty="0"/>
          </a:p>
          <a:p>
            <a:endParaRPr lang="uk-UA" b="1" dirty="0" smtClean="0">
              <a:solidFill>
                <a:srgbClr val="00B050"/>
              </a:solidFill>
            </a:endParaRPr>
          </a:p>
          <a:p>
            <a:endParaRPr lang="uk-UA" b="1" dirty="0">
              <a:solidFill>
                <a:srgbClr val="00B050"/>
              </a:solidFill>
            </a:endParaRPr>
          </a:p>
          <a:p>
            <a:r>
              <a:rPr lang="uk-UA" sz="2000" b="1" u="sng" dirty="0" smtClean="0">
                <a:solidFill>
                  <a:srgbClr val="00B050"/>
                </a:solidFill>
              </a:rPr>
              <a:t>а </a:t>
            </a:r>
            <a:r>
              <a:rPr lang="uk-UA" sz="2000" b="1" u="sng" dirty="0">
                <a:solidFill>
                  <a:srgbClr val="00B050"/>
                </a:solidFill>
              </a:rPr>
              <a:t>н т о н і м і </a:t>
            </a:r>
            <a:r>
              <a:rPr lang="uk-UA" sz="2000" b="1" u="sng" dirty="0" smtClean="0">
                <a:solidFill>
                  <a:srgbClr val="00B050"/>
                </a:solidFill>
              </a:rPr>
              <a:t>в</a:t>
            </a:r>
            <a:r>
              <a:rPr lang="uk-UA" sz="2000" b="1" dirty="0" smtClean="0">
                <a:solidFill>
                  <a:srgbClr val="00B050"/>
                </a:solidFill>
              </a:rPr>
              <a:t>:</a:t>
            </a:r>
            <a:r>
              <a:rPr lang="uk-UA" sz="2000" b="1" dirty="0" smtClean="0"/>
              <a:t> </a:t>
            </a:r>
            <a:endParaRPr lang="ru-RU" sz="2000" dirty="0"/>
          </a:p>
          <a:p>
            <a:r>
              <a:rPr lang="uk-UA" dirty="0" err="1">
                <a:solidFill>
                  <a:srgbClr val="00B050"/>
                </a:solidFill>
              </a:rPr>
              <a:t>Полюга</a:t>
            </a:r>
            <a:r>
              <a:rPr lang="uk-UA" dirty="0">
                <a:solidFill>
                  <a:srgbClr val="00B050"/>
                </a:solidFill>
              </a:rPr>
              <a:t> Л. </a:t>
            </a:r>
            <a:r>
              <a:rPr lang="uk-UA" b="1" i="1" dirty="0">
                <a:solidFill>
                  <a:srgbClr val="00B050"/>
                </a:solidFill>
              </a:rPr>
              <a:t>Повний словник антонімів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(2001),</a:t>
            </a:r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Калашник</a:t>
            </a:r>
            <a:r>
              <a:rPr lang="uk-UA" dirty="0">
                <a:solidFill>
                  <a:srgbClr val="00B050"/>
                </a:solidFill>
              </a:rPr>
              <a:t> В., </a:t>
            </a:r>
            <a:r>
              <a:rPr lang="uk-UA" dirty="0" err="1">
                <a:solidFill>
                  <a:srgbClr val="00B050"/>
                </a:solidFill>
              </a:rPr>
              <a:t>Колоїз</a:t>
            </a:r>
            <a:r>
              <a:rPr lang="uk-UA" dirty="0">
                <a:solidFill>
                  <a:srgbClr val="00B050"/>
                </a:solidFill>
              </a:rPr>
              <a:t> Ж. </a:t>
            </a:r>
            <a:r>
              <a:rPr lang="uk-UA" b="1" i="1" dirty="0">
                <a:solidFill>
                  <a:srgbClr val="00B050"/>
                </a:solidFill>
              </a:rPr>
              <a:t>Словник фразеологічних антонімів української мови</a:t>
            </a:r>
            <a:r>
              <a:rPr lang="uk-UA" b="1" dirty="0">
                <a:solidFill>
                  <a:srgbClr val="00B050"/>
                </a:solidFill>
              </a:rPr>
              <a:t>  </a:t>
            </a:r>
            <a:r>
              <a:rPr lang="uk-UA" dirty="0"/>
              <a:t>(2001</a:t>
            </a:r>
            <a:r>
              <a:rPr lang="uk-UA" dirty="0" smtClean="0"/>
              <a:t>);</a:t>
            </a:r>
            <a:endParaRPr lang="uk-UA" b="1" dirty="0" smtClean="0">
              <a:solidFill>
                <a:srgbClr val="00B050"/>
              </a:solidFill>
            </a:endParaRPr>
          </a:p>
          <a:p>
            <a:endParaRPr lang="uk-UA" b="1" dirty="0">
              <a:solidFill>
                <a:srgbClr val="00B050"/>
              </a:solidFill>
            </a:endParaRPr>
          </a:p>
          <a:p>
            <a:r>
              <a:rPr lang="uk-UA" sz="2000" b="1" u="sng" dirty="0" smtClean="0">
                <a:solidFill>
                  <a:srgbClr val="00B050"/>
                </a:solidFill>
              </a:rPr>
              <a:t>о </a:t>
            </a:r>
            <a:r>
              <a:rPr lang="uk-UA" sz="2000" b="1" u="sng" dirty="0">
                <a:solidFill>
                  <a:srgbClr val="00B050"/>
                </a:solidFill>
              </a:rPr>
              <a:t>м о н і м і </a:t>
            </a:r>
            <a:r>
              <a:rPr lang="uk-UA" sz="2000" b="1" u="sng" dirty="0" smtClean="0">
                <a:solidFill>
                  <a:srgbClr val="00B050"/>
                </a:solidFill>
              </a:rPr>
              <a:t>в</a:t>
            </a:r>
            <a:r>
              <a:rPr lang="uk-UA" sz="2000" dirty="0">
                <a:solidFill>
                  <a:srgbClr val="00B050"/>
                </a:solidFill>
              </a:rPr>
              <a:t>;</a:t>
            </a:r>
            <a:endParaRPr lang="ru-RU" sz="2000" dirty="0">
              <a:solidFill>
                <a:srgbClr val="00B050"/>
              </a:solidFill>
            </a:endParaRPr>
          </a:p>
          <a:p>
            <a:endParaRPr lang="uk-UA" sz="2000" b="1" dirty="0" smtClean="0">
              <a:solidFill>
                <a:srgbClr val="00B050"/>
              </a:solidFill>
            </a:endParaRPr>
          </a:p>
          <a:p>
            <a:endParaRPr lang="uk-UA" sz="2000" b="1" dirty="0">
              <a:solidFill>
                <a:srgbClr val="00B050"/>
              </a:solidFill>
            </a:endParaRPr>
          </a:p>
          <a:p>
            <a:r>
              <a:rPr lang="uk-UA" sz="2000" b="1" u="sng" dirty="0" smtClean="0">
                <a:solidFill>
                  <a:srgbClr val="00B050"/>
                </a:solidFill>
              </a:rPr>
              <a:t>п </a:t>
            </a:r>
            <a:r>
              <a:rPr lang="uk-UA" sz="2000" b="1" u="sng" dirty="0">
                <a:solidFill>
                  <a:srgbClr val="00B050"/>
                </a:solidFill>
              </a:rPr>
              <a:t>а р о н і м і в</a:t>
            </a:r>
            <a:endParaRPr lang="ru-RU" sz="2000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633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1906" y="116632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ЛІНГВІСТИЧНІ СЛОВНИКИ </a:t>
            </a:r>
            <a:br>
              <a:rPr lang="uk-UA" sz="2400" b="1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(за хронологічним принципом)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91761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rgbClr val="00B050"/>
                </a:solidFill>
              </a:rPr>
              <a:t>І.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7" y="1084094"/>
            <a:ext cx="1884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00B050"/>
                </a:solidFill>
              </a:rPr>
              <a:t>ЕТИМОЛОГІЧНІ</a:t>
            </a:r>
            <a:endParaRPr lang="ru-RU" sz="2000" b="1" u="sng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1037927"/>
            <a:ext cx="1363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00B050"/>
                </a:solidFill>
              </a:rPr>
              <a:t>ІСТОРИЧНІ</a:t>
            </a:r>
            <a:endParaRPr lang="ru-RU" sz="2000" b="1" u="sng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470" y="1556792"/>
            <a:ext cx="3886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B050"/>
                </a:solidFill>
              </a:rPr>
              <a:t>Спільне завдання</a:t>
            </a:r>
            <a:r>
              <a:rPr lang="uk-UA" b="1" dirty="0" smtClean="0">
                <a:solidFill>
                  <a:srgbClr val="00B050"/>
                </a:solidFill>
              </a:rPr>
              <a:t>:</a:t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подати розвиток лексичних одиниць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420888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C00000"/>
                </a:solidFill>
              </a:rPr>
              <a:t>З’ясовують походження слів однієї мови, групи або сім’ї споріднених мов шляхом співвіднесення сучасних лексичних одиниць із їх прадавніми формами</a:t>
            </a:r>
          </a:p>
          <a:p>
            <a:endParaRPr lang="uk-UA" sz="1600" dirty="0">
              <a:solidFill>
                <a:srgbClr val="C00000"/>
              </a:solidFill>
            </a:endParaRPr>
          </a:p>
          <a:p>
            <a:r>
              <a:rPr lang="uk-UA" sz="1600" b="1" i="1" dirty="0" smtClean="0">
                <a:solidFill>
                  <a:srgbClr val="00B050"/>
                </a:solidFill>
              </a:rPr>
              <a:t>Етимологічний словник української мови</a:t>
            </a:r>
            <a:r>
              <a:rPr lang="uk-UA" sz="1600" i="1" dirty="0" smtClean="0">
                <a:solidFill>
                  <a:srgbClr val="00B050"/>
                </a:solidFill>
              </a:rPr>
              <a:t> в 7 т. </a:t>
            </a:r>
            <a:r>
              <a:rPr lang="uk-UA" sz="1600" dirty="0" smtClean="0"/>
              <a:t>(2008),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b="1" i="1" dirty="0" smtClean="0">
                <a:solidFill>
                  <a:srgbClr val="00B050"/>
                </a:solidFill>
              </a:rPr>
              <a:t>Етимологічний словник літописних географічних назв Південної Русі </a:t>
            </a:r>
            <a:r>
              <a:rPr lang="uk-UA" sz="1600" dirty="0" smtClean="0"/>
              <a:t>(1985)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2420888"/>
            <a:ext cx="36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C00000"/>
                </a:solidFill>
              </a:rPr>
              <a:t>Відтворюють звукову й семантичну </a:t>
            </a:r>
            <a:r>
              <a:rPr lang="uk-UA" sz="1600" dirty="0">
                <a:solidFill>
                  <a:srgbClr val="C00000"/>
                </a:solidFill>
              </a:rPr>
              <a:t>і</a:t>
            </a:r>
            <a:r>
              <a:rPr lang="uk-UA" sz="1600" dirty="0" smtClean="0">
                <a:solidFill>
                  <a:srgbClr val="C00000"/>
                </a:solidFill>
              </a:rPr>
              <a:t>сторію слова певної епохи з моменту його виникнення – на основі писемних пам’яток</a:t>
            </a:r>
          </a:p>
          <a:p>
            <a:endParaRPr lang="uk-UA" sz="1600" dirty="0">
              <a:solidFill>
                <a:srgbClr val="FF0000"/>
              </a:solidFill>
            </a:endParaRPr>
          </a:p>
          <a:p>
            <a:endParaRPr lang="uk-UA" sz="1600" dirty="0" smtClean="0">
              <a:solidFill>
                <a:srgbClr val="FF0000"/>
              </a:solidFill>
            </a:endParaRPr>
          </a:p>
          <a:p>
            <a:r>
              <a:rPr lang="uk-UA" sz="1600" b="1" i="1" dirty="0" smtClean="0">
                <a:solidFill>
                  <a:srgbClr val="00B050"/>
                </a:solidFill>
              </a:rPr>
              <a:t>Словник староукраїнської мови ХІ</a:t>
            </a:r>
            <a:r>
              <a:rPr lang="en-US" sz="1600" b="1" i="1" dirty="0" smtClean="0">
                <a:solidFill>
                  <a:srgbClr val="00B050"/>
                </a:solidFill>
              </a:rPr>
              <a:t>V – XV</a:t>
            </a:r>
            <a:r>
              <a:rPr lang="uk-UA" sz="1600" b="1" i="1" dirty="0" smtClean="0">
                <a:solidFill>
                  <a:srgbClr val="00B050"/>
                </a:solidFill>
              </a:rPr>
              <a:t> ст. </a:t>
            </a:r>
            <a:r>
              <a:rPr lang="uk-UA" sz="1600" i="1" dirty="0" smtClean="0">
                <a:solidFill>
                  <a:srgbClr val="00B050"/>
                </a:solidFill>
              </a:rPr>
              <a:t>за ред. Л. </a:t>
            </a:r>
            <a:r>
              <a:rPr lang="uk-UA" sz="1600" i="1" dirty="0" err="1" smtClean="0">
                <a:solidFill>
                  <a:srgbClr val="00B050"/>
                </a:solidFill>
              </a:rPr>
              <a:t>Гумецької</a:t>
            </a:r>
            <a:r>
              <a:rPr lang="uk-UA" sz="1600" i="1" dirty="0" smtClean="0">
                <a:solidFill>
                  <a:srgbClr val="00B050"/>
                </a:solidFill>
              </a:rPr>
              <a:t> </a:t>
            </a:r>
            <a:r>
              <a:rPr lang="uk-UA" sz="1600" dirty="0" smtClean="0"/>
              <a:t>(1978),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b="1" i="1" dirty="0" smtClean="0">
                <a:solidFill>
                  <a:srgbClr val="00B050"/>
                </a:solidFill>
              </a:rPr>
              <a:t>Словник української мови </a:t>
            </a:r>
            <a:r>
              <a:rPr lang="en-US" sz="1600" b="1" i="1" dirty="0" smtClean="0">
                <a:solidFill>
                  <a:srgbClr val="00B050"/>
                </a:solidFill>
              </a:rPr>
              <a:t>XVI – I </a:t>
            </a:r>
            <a:r>
              <a:rPr lang="uk-UA" sz="1600" b="1" i="1" dirty="0" smtClean="0">
                <a:solidFill>
                  <a:srgbClr val="00B050"/>
                </a:solidFill>
              </a:rPr>
              <a:t>пол. </a:t>
            </a:r>
            <a:r>
              <a:rPr lang="en-US" sz="1600" b="1" i="1" dirty="0" smtClean="0">
                <a:solidFill>
                  <a:srgbClr val="00B050"/>
                </a:solidFill>
              </a:rPr>
              <a:t>XVII</a:t>
            </a:r>
            <a:r>
              <a:rPr lang="uk-UA" sz="1600" b="1" i="1" dirty="0" smtClean="0">
                <a:solidFill>
                  <a:srgbClr val="00B050"/>
                </a:solidFill>
              </a:rPr>
              <a:t>ст.</a:t>
            </a:r>
            <a:r>
              <a:rPr lang="uk-UA" sz="1600" dirty="0" smtClean="0"/>
              <a:t> (2000),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i="1" dirty="0" err="1" smtClean="0">
                <a:solidFill>
                  <a:srgbClr val="00B050"/>
                </a:solidFill>
              </a:rPr>
              <a:t>Мосенікс</a:t>
            </a:r>
            <a:r>
              <a:rPr lang="uk-UA" sz="1600" i="1" dirty="0" smtClean="0">
                <a:solidFill>
                  <a:srgbClr val="00B050"/>
                </a:solidFill>
              </a:rPr>
              <a:t> Ю. </a:t>
            </a:r>
            <a:r>
              <a:rPr lang="uk-UA" sz="1600" b="1" i="1" dirty="0" smtClean="0">
                <a:solidFill>
                  <a:srgbClr val="00B050"/>
                </a:solidFill>
              </a:rPr>
              <a:t>Трипільський </a:t>
            </a:r>
            <a:r>
              <a:rPr lang="uk-UA" sz="1600" b="1" i="1" dirty="0" err="1" smtClean="0">
                <a:solidFill>
                  <a:srgbClr val="00B050"/>
                </a:solidFill>
              </a:rPr>
              <a:t>прасловник</a:t>
            </a:r>
            <a:r>
              <a:rPr lang="uk-UA" sz="1600" b="1" i="1" dirty="0" smtClean="0">
                <a:solidFill>
                  <a:srgbClr val="00B050"/>
                </a:solidFill>
              </a:rPr>
              <a:t> української мови </a:t>
            </a:r>
            <a:r>
              <a:rPr lang="uk-UA" sz="1600" dirty="0" smtClean="0"/>
              <a:t>(2001)</a:t>
            </a:r>
            <a:endParaRPr lang="ru-RU" sz="1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09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9694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B050"/>
                </a:solidFill>
              </a:rPr>
              <a:t>ІІ.    </a:t>
            </a:r>
            <a:r>
              <a:rPr lang="uk-UA" sz="2000" b="1" u="sng" dirty="0">
                <a:solidFill>
                  <a:srgbClr val="00B050"/>
                </a:solidFill>
              </a:rPr>
              <a:t>СЛОВНИКИ НЕОЛОГІЗМІВ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(подають нові слова та значення, новизна яких відчувається мовцями):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dirty="0"/>
              <a:t> 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>
                <a:solidFill>
                  <a:srgbClr val="00B050"/>
                </a:solidFill>
              </a:rPr>
              <a:t>Мазурик </a:t>
            </a:r>
            <a:r>
              <a:rPr lang="uk-UA" dirty="0">
                <a:solidFill>
                  <a:srgbClr val="00B050"/>
                </a:solidFill>
              </a:rPr>
              <a:t>Д. </a:t>
            </a:r>
            <a:r>
              <a:rPr lang="uk-UA" b="1" i="1" dirty="0">
                <a:solidFill>
                  <a:srgbClr val="00B050"/>
                </a:solidFill>
              </a:rPr>
              <a:t>Нове в українській лексиці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(2002</a:t>
            </a:r>
            <a:r>
              <a:rPr lang="uk-UA" dirty="0" smtClean="0"/>
              <a:t>),</a:t>
            </a:r>
          </a:p>
          <a:p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Вокальчук</a:t>
            </a:r>
            <a:r>
              <a:rPr lang="uk-UA" dirty="0">
                <a:solidFill>
                  <a:srgbClr val="00B050"/>
                </a:solidFill>
              </a:rPr>
              <a:t> Г. </a:t>
            </a:r>
            <a:r>
              <a:rPr lang="uk-UA" b="1" i="1" dirty="0">
                <a:solidFill>
                  <a:srgbClr val="00B050"/>
                </a:solidFill>
              </a:rPr>
              <a:t>Короткий словник авторських неологізмів в українській поезії ХХ </a:t>
            </a:r>
            <a:r>
              <a:rPr lang="uk-UA" b="1" i="1" dirty="0" smtClean="0">
                <a:solidFill>
                  <a:srgbClr val="00B050"/>
                </a:solidFill>
              </a:rPr>
              <a:t>ст. </a:t>
            </a:r>
            <a:r>
              <a:rPr lang="uk-UA" sz="1400" dirty="0" smtClean="0"/>
              <a:t>[</a:t>
            </a:r>
            <a:r>
              <a:rPr lang="uk-UA" sz="1400" dirty="0"/>
              <a:t>у складі </a:t>
            </a:r>
            <a:r>
              <a:rPr lang="uk-UA" sz="1400" dirty="0" smtClean="0"/>
              <a:t>монографії «</a:t>
            </a:r>
            <a:r>
              <a:rPr lang="ru-RU" sz="1400" dirty="0" err="1" smtClean="0"/>
              <a:t>Авторський</a:t>
            </a:r>
            <a:r>
              <a:rPr lang="ru-RU" sz="1400" dirty="0" smtClean="0"/>
              <a:t> </a:t>
            </a:r>
            <a:r>
              <a:rPr lang="ru-RU" sz="1400" dirty="0" err="1"/>
              <a:t>неологізм</a:t>
            </a:r>
            <a:r>
              <a:rPr lang="ru-RU" sz="1400" dirty="0"/>
              <a:t> в </a:t>
            </a:r>
            <a:r>
              <a:rPr lang="ru-RU" sz="1400" dirty="0" err="1"/>
              <a:t>українській</a:t>
            </a:r>
            <a:r>
              <a:rPr lang="ru-RU" sz="1400" dirty="0"/>
              <a:t> </a:t>
            </a:r>
            <a:r>
              <a:rPr lang="ru-RU" sz="1400" dirty="0" err="1"/>
              <a:t>поезії</a:t>
            </a:r>
            <a:r>
              <a:rPr lang="ru-RU" sz="1400" dirty="0"/>
              <a:t> ХХ </a:t>
            </a:r>
            <a:r>
              <a:rPr lang="ru-RU" sz="1400" dirty="0" err="1"/>
              <a:t>століття</a:t>
            </a:r>
            <a:r>
              <a:rPr lang="ru-RU" sz="1400" dirty="0"/>
              <a:t> (</a:t>
            </a:r>
            <a:r>
              <a:rPr lang="ru-RU" sz="1400" dirty="0" err="1"/>
              <a:t>лексикографічний</a:t>
            </a:r>
            <a:r>
              <a:rPr lang="ru-RU" sz="1400" dirty="0"/>
              <a:t> аспект</a:t>
            </a:r>
            <a:r>
              <a:rPr lang="ru-RU" sz="1400" dirty="0" smtClean="0"/>
              <a:t>)»</a:t>
            </a:r>
            <a:r>
              <a:rPr lang="uk-UA" sz="1400" dirty="0" smtClean="0"/>
              <a:t>]</a:t>
            </a:r>
            <a:r>
              <a:rPr lang="uk-UA" dirty="0" smtClean="0"/>
              <a:t> </a:t>
            </a:r>
            <a:r>
              <a:rPr lang="uk-UA" dirty="0"/>
              <a:t>(2004</a:t>
            </a:r>
            <a:r>
              <a:rPr lang="uk-UA" dirty="0" smtClean="0"/>
              <a:t>),</a:t>
            </a:r>
          </a:p>
          <a:p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Туровська</a:t>
            </a:r>
            <a:r>
              <a:rPr lang="uk-UA" dirty="0">
                <a:solidFill>
                  <a:srgbClr val="00B050"/>
                </a:solidFill>
              </a:rPr>
              <a:t> Л., Васильківська Л. </a:t>
            </a:r>
            <a:r>
              <a:rPr lang="uk-UA" b="1" i="1" dirty="0">
                <a:solidFill>
                  <a:srgbClr val="00B050"/>
                </a:solidFill>
              </a:rPr>
              <a:t>Нові слова та значення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(2009</a:t>
            </a:r>
            <a:r>
              <a:rPr lang="uk-UA" dirty="0" smtClean="0"/>
              <a:t>),</a:t>
            </a:r>
          </a:p>
          <a:p>
            <a:endParaRPr lang="uk-UA" dirty="0"/>
          </a:p>
          <a:p>
            <a:r>
              <a:rPr lang="uk-UA" dirty="0"/>
              <a:t>д</a:t>
            </a:r>
            <a:r>
              <a:rPr lang="uk-UA" dirty="0" smtClean="0"/>
              <a:t>овідкове видання: </a:t>
            </a:r>
            <a:r>
              <a:rPr lang="uk-UA" dirty="0" smtClean="0">
                <a:solidFill>
                  <a:srgbClr val="00B050"/>
                </a:solidFill>
              </a:rPr>
              <a:t>Балог В., Лозова Н.. </a:t>
            </a:r>
            <a:r>
              <a:rPr lang="uk-UA" dirty="0" err="1" smtClean="0">
                <a:solidFill>
                  <a:srgbClr val="00B050"/>
                </a:solidFill>
              </a:rPr>
              <a:t>Тименко</a:t>
            </a:r>
            <a:r>
              <a:rPr lang="uk-UA" dirty="0" smtClean="0">
                <a:solidFill>
                  <a:srgbClr val="00B050"/>
                </a:solidFill>
              </a:rPr>
              <a:t> Л., Тищенко О. </a:t>
            </a:r>
            <a:r>
              <a:rPr lang="uk-UA" b="1" i="1" dirty="0" smtClean="0">
                <a:solidFill>
                  <a:srgbClr val="00B050"/>
                </a:solidFill>
              </a:rPr>
              <a:t>Нові актуалізовані слова та значення</a:t>
            </a:r>
            <a:r>
              <a:rPr lang="uk-UA" dirty="0" smtClean="0"/>
              <a:t> (щорічник, 2002 – 2010 рр.)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373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9208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chemeClr val="tx2">
                    <a:lumMod val="75000"/>
                  </a:schemeClr>
                </a:solidFill>
              </a:rPr>
              <a:t>ЛІНГВІСТИЧНІ СЛОВНИКИ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uk-UA" sz="2000" u="sng" dirty="0">
                <a:solidFill>
                  <a:schemeClr val="tx2">
                    <a:lumMod val="75000"/>
                  </a:schemeClr>
                </a:solidFill>
              </a:rPr>
              <a:t>(за територіальним і соціальним принципами)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uk-UA" dirty="0"/>
              <a:t> </a:t>
            </a:r>
            <a:endParaRPr lang="ru-RU" dirty="0"/>
          </a:p>
          <a:p>
            <a:pPr algn="ctr"/>
            <a:r>
              <a:rPr lang="uk-UA" sz="2000" b="1" u="sng" dirty="0" smtClean="0">
                <a:solidFill>
                  <a:srgbClr val="00B050"/>
                </a:solidFill>
              </a:rPr>
              <a:t>ДІАЛЕКТНІ</a:t>
            </a:r>
            <a:r>
              <a:rPr lang="uk-UA" sz="2000" b="1" dirty="0" smtClean="0">
                <a:solidFill>
                  <a:srgbClr val="00B050"/>
                </a:solidFill>
              </a:rPr>
              <a:t/>
            </a:r>
            <a:br>
              <a:rPr lang="uk-UA" sz="2000" b="1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(праці тлумачного типу, в яких подано значення і </a:t>
            </a:r>
          </a:p>
          <a:p>
            <a:pPr algn="ctr"/>
            <a:r>
              <a:rPr lang="uk-UA" dirty="0" smtClean="0">
                <a:solidFill>
                  <a:srgbClr val="C00000"/>
                </a:solidFill>
              </a:rPr>
              <a:t>вживання слів територіальних діалектів)</a:t>
            </a:r>
          </a:p>
          <a:p>
            <a:pPr algn="ctr"/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405" y="2278290"/>
            <a:ext cx="42484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B050"/>
                </a:solidFill>
              </a:rPr>
              <a:t>Загальні</a:t>
            </a:r>
          </a:p>
          <a:p>
            <a:pPr algn="ctr"/>
            <a:endParaRPr lang="uk-UA" b="1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Є словники </a:t>
            </a:r>
            <a:r>
              <a:rPr lang="uk-UA" b="1" i="1" dirty="0" smtClean="0">
                <a:solidFill>
                  <a:srgbClr val="00B050"/>
                </a:solidFill>
              </a:rPr>
              <a:t>полтавських</a:t>
            </a:r>
            <a:r>
              <a:rPr lang="uk-UA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поліських</a:t>
            </a:r>
            <a:r>
              <a:rPr lang="uk-UA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подільських</a:t>
            </a:r>
            <a:r>
              <a:rPr lang="uk-UA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лемківських</a:t>
            </a:r>
            <a:r>
              <a:rPr lang="uk-UA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гуцульських</a:t>
            </a:r>
            <a:r>
              <a:rPr lang="uk-UA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буковинських</a:t>
            </a:r>
            <a:r>
              <a:rPr lang="uk-UA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наддністрянських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та ін. говірок. 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Чабаненко В. </a:t>
            </a:r>
            <a:r>
              <a:rPr lang="uk-UA" b="1" i="1" dirty="0" smtClean="0">
                <a:solidFill>
                  <a:srgbClr val="00B050"/>
                </a:solidFill>
              </a:rPr>
              <a:t>Словник говірок Нижньої Наддніпрянщини </a:t>
            </a:r>
            <a:r>
              <a:rPr lang="uk-UA" i="1" dirty="0" smtClean="0">
                <a:solidFill>
                  <a:srgbClr val="00B050"/>
                </a:solidFill>
              </a:rPr>
              <a:t>у 4-х томах </a:t>
            </a:r>
            <a:r>
              <a:rPr lang="uk-UA" dirty="0" smtClean="0"/>
              <a:t>(1993)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>Чабаненко В. </a:t>
            </a:r>
            <a:r>
              <a:rPr lang="uk-UA" b="1" i="1" dirty="0" smtClean="0">
                <a:solidFill>
                  <a:srgbClr val="00B050"/>
                </a:solidFill>
              </a:rPr>
              <a:t>Фразеологічний словник говірок Нижньої </a:t>
            </a:r>
            <a:r>
              <a:rPr lang="uk-UA" b="1" i="1" dirty="0" err="1" smtClean="0">
                <a:solidFill>
                  <a:srgbClr val="00B050"/>
                </a:solidFill>
              </a:rPr>
              <a:t>Наддніпрящини</a:t>
            </a:r>
            <a:r>
              <a:rPr lang="uk-UA" b="1" i="1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(2001)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2278290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B050"/>
                </a:solidFill>
              </a:rPr>
              <a:t>Тематичні</a:t>
            </a:r>
            <a:endParaRPr lang="ru-RU" b="1" u="sng" dirty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err="1" smtClean="0">
                <a:solidFill>
                  <a:srgbClr val="00B050"/>
                </a:solidFill>
              </a:rPr>
              <a:t>Берлізов</a:t>
            </a:r>
            <a:r>
              <a:rPr lang="uk-UA" dirty="0" smtClean="0">
                <a:solidFill>
                  <a:srgbClr val="00B050"/>
                </a:solidFill>
              </a:rPr>
              <a:t> А. </a:t>
            </a:r>
            <a:r>
              <a:rPr lang="uk-UA" b="1" i="1" dirty="0" smtClean="0">
                <a:solidFill>
                  <a:srgbClr val="00B050"/>
                </a:solidFill>
              </a:rPr>
              <a:t>Лексика рибальства українських говорів Нижнього Подністров’я </a:t>
            </a:r>
            <a:r>
              <a:rPr lang="uk-UA" dirty="0" smtClean="0"/>
              <a:t>(1958),</a:t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err="1" smtClean="0">
                <a:solidFill>
                  <a:srgbClr val="00B050"/>
                </a:solidFill>
              </a:rPr>
              <a:t>Никончук</a:t>
            </a:r>
            <a:r>
              <a:rPr lang="uk-UA" dirty="0" smtClean="0">
                <a:solidFill>
                  <a:srgbClr val="00B050"/>
                </a:solidFill>
              </a:rPr>
              <a:t> М. </a:t>
            </a:r>
            <a:r>
              <a:rPr lang="uk-UA" b="1" i="1" dirty="0" smtClean="0">
                <a:solidFill>
                  <a:srgbClr val="00B050"/>
                </a:solidFill>
              </a:rPr>
              <a:t>Сільськогосподарська лексика правобережного Полісся </a:t>
            </a:r>
            <a:r>
              <a:rPr lang="uk-UA" dirty="0" smtClean="0"/>
              <a:t>(1979)</a:t>
            </a:r>
          </a:p>
        </p:txBody>
      </p:sp>
    </p:spTree>
    <p:extLst>
      <p:ext uri="{BB962C8B-B14F-4D97-AF65-F5344CB8AC3E}">
        <p14:creationId xmlns:p14="http://schemas.microsoft.com/office/powerpoint/2010/main" val="4272401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612" y="476672"/>
            <a:ext cx="76328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СЛОВНИКИ ЖАРГОНІВ/СЛЕНГІВ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(представляють лексику соціальних діалектів, що функціонує </a:t>
            </a:r>
            <a:r>
              <a:rPr lang="uk-UA" dirty="0" smtClean="0">
                <a:solidFill>
                  <a:srgbClr val="C00000"/>
                </a:solidFill>
              </a:rPr>
              <a:t>у </a:t>
            </a:r>
            <a:r>
              <a:rPr lang="uk-UA" dirty="0">
                <a:solidFill>
                  <a:srgbClr val="C00000"/>
                </a:solidFill>
              </a:rPr>
              <a:t>великих групах мовців, об’єднаних спільністю інтересів, захоплень, уподобань, тривалим перебуванням у певному середовищі</a:t>
            </a:r>
            <a:r>
              <a:rPr lang="uk-UA" dirty="0" smtClean="0">
                <a:solidFill>
                  <a:srgbClr val="C00000"/>
                </a:solidFill>
              </a:rPr>
              <a:t>):</a:t>
            </a:r>
          </a:p>
          <a:p>
            <a:pPr algn="ctr"/>
            <a:endParaRPr lang="uk-UA" dirty="0" smtClean="0">
              <a:solidFill>
                <a:srgbClr val="00B050"/>
              </a:solidFill>
            </a:endParaRPr>
          </a:p>
          <a:p>
            <a:endParaRPr lang="uk-UA" dirty="0">
              <a:solidFill>
                <a:srgbClr val="00B050"/>
              </a:solidFill>
            </a:endParaRPr>
          </a:p>
          <a:p>
            <a:r>
              <a:rPr lang="uk-UA" dirty="0" err="1" smtClean="0">
                <a:solidFill>
                  <a:srgbClr val="00B050"/>
                </a:solidFill>
              </a:rPr>
              <a:t>Пиркало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С. </a:t>
            </a:r>
            <a:r>
              <a:rPr lang="uk-UA" b="1" i="1" dirty="0">
                <a:solidFill>
                  <a:srgbClr val="00B050"/>
                </a:solidFill>
              </a:rPr>
              <a:t>Перший словник українського молодіжного сленгу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(1999</a:t>
            </a:r>
            <a:r>
              <a:rPr lang="uk-UA" dirty="0" smtClean="0"/>
              <a:t>),</a:t>
            </a:r>
          </a:p>
          <a:p>
            <a:endParaRPr lang="uk-UA" dirty="0"/>
          </a:p>
          <a:p>
            <a:r>
              <a:rPr lang="uk-UA" dirty="0" err="1" smtClean="0">
                <a:solidFill>
                  <a:srgbClr val="00B050"/>
                </a:solidFill>
              </a:rPr>
              <a:t>Гнаткевич</a:t>
            </a:r>
            <a:r>
              <a:rPr lang="uk-UA" dirty="0" smtClean="0">
                <a:solidFill>
                  <a:srgbClr val="00B050"/>
                </a:solidFill>
              </a:rPr>
              <a:t> Ю. </a:t>
            </a:r>
            <a:r>
              <a:rPr lang="uk-UA" b="1" i="1" dirty="0" smtClean="0">
                <a:solidFill>
                  <a:srgbClr val="00B050"/>
                </a:solidFill>
              </a:rPr>
              <a:t>Уникаймо русизмів в українській мові. Короткий словник-</a:t>
            </a:r>
            <a:r>
              <a:rPr lang="uk-UA" b="1" i="1" dirty="0" err="1" smtClean="0">
                <a:solidFill>
                  <a:srgbClr val="00B050"/>
                </a:solidFill>
              </a:rPr>
              <a:t>антисуржик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(2000),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err="1" smtClean="0">
                <a:solidFill>
                  <a:srgbClr val="00B050"/>
                </a:solidFill>
              </a:rPr>
              <a:t>Ставицька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Л. </a:t>
            </a:r>
            <a:r>
              <a:rPr lang="uk-UA" b="1" i="1" dirty="0">
                <a:solidFill>
                  <a:srgbClr val="00B050"/>
                </a:solidFill>
              </a:rPr>
              <a:t>Український </a:t>
            </a:r>
            <a:r>
              <a:rPr lang="uk-UA" b="1" i="1" dirty="0" err="1">
                <a:solidFill>
                  <a:srgbClr val="00B050"/>
                </a:solidFill>
              </a:rPr>
              <a:t>жарґон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(2005),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Кондратюк </a:t>
            </a:r>
            <a:r>
              <a:rPr lang="uk-UA" dirty="0">
                <a:solidFill>
                  <a:srgbClr val="00B050"/>
                </a:solidFill>
              </a:rPr>
              <a:t>Т. </a:t>
            </a:r>
            <a:r>
              <a:rPr lang="uk-UA" b="1" i="1" dirty="0">
                <a:solidFill>
                  <a:srgbClr val="00B050"/>
                </a:solidFill>
              </a:rPr>
              <a:t>Словник сучасного українського сленгу</a:t>
            </a:r>
            <a:r>
              <a:rPr lang="uk-UA" b="1" dirty="0"/>
              <a:t> </a:t>
            </a:r>
            <a:r>
              <a:rPr lang="uk-UA" dirty="0"/>
              <a:t>(2006),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Щур </a:t>
            </a:r>
            <a:r>
              <a:rPr lang="uk-UA" dirty="0">
                <a:solidFill>
                  <a:srgbClr val="00B050"/>
                </a:solidFill>
              </a:rPr>
              <a:t>І. </a:t>
            </a:r>
            <a:r>
              <a:rPr lang="uk-UA" b="1" i="1" dirty="0">
                <a:solidFill>
                  <a:srgbClr val="00B050"/>
                </a:solidFill>
              </a:rPr>
              <a:t>Словник комп’ютерного сленгу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519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chemeClr val="tx2">
                    <a:lumMod val="75000"/>
                  </a:schemeClr>
                </a:solidFill>
              </a:rPr>
              <a:t>СПЕЦІАЛЬНІ ВИБІРКОВІ ЛІНГВІСТИЧНІ СЛОВНИКИ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(одномовні та перекладні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uk-UA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sz="2000" b="1" u="sng" dirty="0">
                <a:solidFill>
                  <a:srgbClr val="00B050"/>
                </a:solidFill>
              </a:rPr>
              <a:t>ЧАСТОТНІ СЛОВНИКИ (ІНДЕКСИ) </a:t>
            </a:r>
            <a:r>
              <a:rPr lang="uk-UA" dirty="0">
                <a:solidFill>
                  <a:srgbClr val="C00000"/>
                </a:solidFill>
              </a:rPr>
              <a:t>представляють мовні одиниці з точки зору частоти їхнього вживання в мовленні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(для вивчення рідної та іноземної мов; різних стилів і жанрів тощо):</a:t>
            </a:r>
            <a:endParaRPr lang="ru-RU" dirty="0"/>
          </a:p>
          <a:p>
            <a:endParaRPr lang="uk-UA" i="1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Частотний </a:t>
            </a:r>
            <a:r>
              <a:rPr lang="uk-UA" b="1" i="1" dirty="0">
                <a:solidFill>
                  <a:srgbClr val="00B050"/>
                </a:solidFill>
              </a:rPr>
              <a:t>словник сучасної української художньої прози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endParaRPr lang="uk-UA" b="1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за редакцією М</a:t>
            </a:r>
            <a:r>
              <a:rPr lang="uk-UA" dirty="0">
                <a:solidFill>
                  <a:srgbClr val="00B050"/>
                </a:solidFill>
              </a:rPr>
              <a:t>. </a:t>
            </a:r>
            <a:r>
              <a:rPr lang="uk-UA" dirty="0" err="1">
                <a:solidFill>
                  <a:srgbClr val="00B050"/>
                </a:solidFill>
              </a:rPr>
              <a:t>Муравицької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та </a:t>
            </a:r>
            <a:r>
              <a:rPr lang="uk-UA" dirty="0">
                <a:solidFill>
                  <a:srgbClr val="00B050"/>
                </a:solidFill>
              </a:rPr>
              <a:t>В. </a:t>
            </a:r>
            <a:r>
              <a:rPr lang="uk-UA" dirty="0" err="1">
                <a:solidFill>
                  <a:srgbClr val="00B050"/>
                </a:solidFill>
              </a:rPr>
              <a:t>Перебийніс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(1981) – використано 500 тисяч слововживань на матеріалі творів видатних українських письменників,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Бук </a:t>
            </a:r>
            <a:r>
              <a:rPr lang="uk-UA" dirty="0">
                <a:solidFill>
                  <a:srgbClr val="00B050"/>
                </a:solidFill>
              </a:rPr>
              <a:t>С. </a:t>
            </a:r>
            <a:r>
              <a:rPr lang="uk-UA" b="1" i="1" dirty="0">
                <a:solidFill>
                  <a:srgbClr val="00B050"/>
                </a:solidFill>
              </a:rPr>
              <a:t>3000 найчастотніших слів наукового стилю сучасної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(2006), 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Бук </a:t>
            </a:r>
            <a:r>
              <a:rPr lang="uk-UA" dirty="0">
                <a:solidFill>
                  <a:srgbClr val="00B050"/>
                </a:solidFill>
              </a:rPr>
              <a:t>С. </a:t>
            </a:r>
            <a:r>
              <a:rPr lang="uk-UA" b="1" i="1" dirty="0">
                <a:solidFill>
                  <a:srgbClr val="00B050"/>
                </a:solidFill>
              </a:rPr>
              <a:t>3000 найчастотніших слів розмовно-побутового стилю сучасної української мови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(2006)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778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5689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ІНВЕРСІЙНІ (ЗВОРОТНІ, ОБЕРНЕНІ) СЛОВНИКИ</a:t>
            </a:r>
            <a:r>
              <a:rPr lang="uk-UA" sz="2000" u="sng" dirty="0"/>
              <a:t> </a:t>
            </a:r>
            <a:endParaRPr lang="uk-UA" sz="2000" u="sng" dirty="0" smtClean="0"/>
          </a:p>
          <a:p>
            <a:pPr algn="ctr"/>
            <a:r>
              <a:rPr lang="uk-UA" dirty="0" smtClean="0">
                <a:solidFill>
                  <a:srgbClr val="C00000"/>
                </a:solidFill>
              </a:rPr>
              <a:t>вміщують </a:t>
            </a:r>
            <a:r>
              <a:rPr lang="uk-UA" dirty="0">
                <a:solidFill>
                  <a:srgbClr val="C00000"/>
                </a:solidFill>
              </a:rPr>
              <a:t>слова у зворотному порядку за кінцевими </a:t>
            </a:r>
            <a:r>
              <a:rPr lang="uk-UA" dirty="0" smtClean="0">
                <a:solidFill>
                  <a:srgbClr val="C00000"/>
                </a:solidFill>
              </a:rPr>
              <a:t>літерами</a:t>
            </a:r>
          </a:p>
          <a:p>
            <a:pPr algn="ctr"/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/>
              <a:t>(використовують при вивченні морфеміки, словотвору):</a:t>
            </a:r>
            <a:endParaRPr lang="ru-RU" dirty="0"/>
          </a:p>
          <a:p>
            <a:endParaRPr lang="uk-UA" i="1" dirty="0" smtClean="0"/>
          </a:p>
          <a:p>
            <a:endParaRPr lang="uk-UA" i="1" dirty="0"/>
          </a:p>
          <a:p>
            <a:r>
              <a:rPr lang="uk-UA" b="1" i="1" dirty="0" smtClean="0">
                <a:solidFill>
                  <a:srgbClr val="00B050"/>
                </a:solidFill>
              </a:rPr>
              <a:t>Інверсійний </a:t>
            </a:r>
            <a:r>
              <a:rPr lang="uk-UA" b="1" i="1" dirty="0">
                <a:solidFill>
                  <a:srgbClr val="00B050"/>
                </a:solidFill>
              </a:rPr>
              <a:t>словник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(1985), побудований на основі реєстру Словника української мови в 11-ти томах, </a:t>
            </a:r>
            <a:endParaRPr lang="ru-RU" dirty="0"/>
          </a:p>
          <a:p>
            <a:endParaRPr lang="uk-UA" i="1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Обернений </a:t>
            </a:r>
            <a:r>
              <a:rPr lang="uk-UA" b="1" i="1" dirty="0">
                <a:solidFill>
                  <a:srgbClr val="00B050"/>
                </a:solidFill>
              </a:rPr>
              <a:t>частотний словник сучасної української художньої прози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(1998), побудований на основі Частотного словника сучасної української художньої прози,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Шевченко </a:t>
            </a:r>
            <a:r>
              <a:rPr lang="uk-UA" dirty="0">
                <a:solidFill>
                  <a:srgbClr val="00B050"/>
                </a:solidFill>
              </a:rPr>
              <a:t>Т. Г.</a:t>
            </a:r>
            <a:r>
              <a:rPr lang="uk-UA" dirty="0"/>
              <a:t> </a:t>
            </a:r>
            <a:r>
              <a:rPr lang="uk-UA" b="1" i="1" dirty="0">
                <a:solidFill>
                  <a:srgbClr val="00B050"/>
                </a:solidFill>
              </a:rPr>
              <a:t>Інверсійний словник-індекс до Словника мови Шевченка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878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Словник</a:t>
            </a:r>
          </a:p>
          <a:p>
            <a:r>
              <a:rPr lang="uk-UA" dirty="0" smtClean="0"/>
              <a:t>Довідкове видання у формі книги або носія цифрової інформації, що містить мовні одиниці з інформацією про них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10607" y="2013820"/>
            <a:ext cx="129073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Функції С.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3212976"/>
            <a:ext cx="17340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sz="2000" dirty="0">
                <a:solidFill>
                  <a:srgbClr val="FF0000"/>
                </a:solidFill>
              </a:rPr>
              <a:t>І</a:t>
            </a:r>
            <a:r>
              <a:rPr lang="uk-UA" sz="2000" dirty="0" smtClean="0">
                <a:solidFill>
                  <a:srgbClr val="FF0000"/>
                </a:solidFill>
              </a:rPr>
              <a:t>нформативна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3212976"/>
            <a:ext cx="153202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</a:rPr>
              <a:t>Нормативна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>
            <a:stCxn id="3" idx="2"/>
            <a:endCxn id="4" idx="0"/>
          </p:cNvCxnSpPr>
          <p:nvPr/>
        </p:nvCxnSpPr>
        <p:spPr>
          <a:xfrm flipH="1">
            <a:off x="1910609" y="2413930"/>
            <a:ext cx="2445367" cy="799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>
            <a:off x="4355976" y="2413930"/>
            <a:ext cx="2422195" cy="799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070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8640"/>
            <a:ext cx="74168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СЛОВНИКИ МОВИ ПИСЬМЕННИКІВ (АВТОРСЬКІ)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(різновид частотних словників, у яких представлено лексико-фразеологічний склад одного, кількох або всіх творів письменника (кількох авторів):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3600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u="sng" dirty="0" smtClean="0">
                <a:solidFill>
                  <a:srgbClr val="00B050"/>
                </a:solidFill>
              </a:rPr>
              <a:t>Праці </a:t>
            </a:r>
            <a:r>
              <a:rPr lang="uk-UA" sz="2000" b="1" u="sng" dirty="0" err="1" smtClean="0">
                <a:solidFill>
                  <a:srgbClr val="00B050"/>
                </a:solidFill>
              </a:rPr>
              <a:t>тезаурусного</a:t>
            </a:r>
            <a:r>
              <a:rPr lang="uk-UA" sz="2000" b="1" u="sng" dirty="0" smtClean="0">
                <a:solidFill>
                  <a:srgbClr val="00B050"/>
                </a:solidFill>
              </a:rPr>
              <a:t> типу</a:t>
            </a:r>
            <a:endParaRPr lang="uk-UA" i="1" u="sng" dirty="0" smtClean="0">
              <a:solidFill>
                <a:srgbClr val="00B050"/>
              </a:solidFill>
            </a:endParaRPr>
          </a:p>
          <a:p>
            <a:endParaRPr lang="uk-UA" i="1" dirty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Словник мови Шевченка </a:t>
            </a:r>
            <a:r>
              <a:rPr lang="uk-UA" i="1" dirty="0" smtClean="0">
                <a:solidFill>
                  <a:srgbClr val="00B050"/>
                </a:solidFill>
              </a:rPr>
              <a:t>у 2-х томах </a:t>
            </a:r>
            <a:r>
              <a:rPr lang="uk-UA" dirty="0" smtClean="0"/>
              <a:t>(1964 р.),</a:t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endParaRPr lang="uk-UA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Словник мови творів                      Г. Ф. Квітки- </a:t>
            </a:r>
            <a:r>
              <a:rPr lang="uk-UA" b="1" i="1" dirty="0" err="1" smtClean="0">
                <a:solidFill>
                  <a:srgbClr val="00B050"/>
                </a:solidFill>
              </a:rPr>
              <a:t>Основ’яненка</a:t>
            </a:r>
            <a:r>
              <a:rPr lang="uk-UA" b="1" i="1" dirty="0" smtClean="0">
                <a:solidFill>
                  <a:srgbClr val="00B050"/>
                </a:solidFill>
              </a:rPr>
              <a:t> </a:t>
            </a:r>
            <a:r>
              <a:rPr lang="uk-UA" i="1" dirty="0" smtClean="0">
                <a:solidFill>
                  <a:srgbClr val="00B050"/>
                </a:solidFill>
              </a:rPr>
              <a:t>у 3-х томах </a:t>
            </a:r>
            <a:r>
              <a:rPr lang="uk-UA" dirty="0" smtClean="0"/>
              <a:t>(1979)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5343" y="1700808"/>
            <a:ext cx="38164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u="sng" dirty="0" smtClean="0">
                <a:solidFill>
                  <a:srgbClr val="00B050"/>
                </a:solidFill>
              </a:rPr>
              <a:t>Мова творів за певною ознакою</a:t>
            </a:r>
          </a:p>
          <a:p>
            <a:pPr algn="ctr"/>
            <a:endParaRPr lang="uk-UA" sz="2400" b="1" dirty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Лексика поетичних творів Івана Франка </a:t>
            </a:r>
            <a:r>
              <a:rPr lang="uk-UA" i="1" dirty="0" smtClean="0"/>
              <a:t>(1990),</a:t>
            </a:r>
            <a:r>
              <a:rPr lang="uk-UA" i="1" dirty="0" smtClean="0">
                <a:solidFill>
                  <a:srgbClr val="00B050"/>
                </a:solidFill>
              </a:rPr>
              <a:t/>
            </a:r>
            <a:br>
              <a:rPr lang="uk-UA" i="1" dirty="0" smtClean="0">
                <a:solidFill>
                  <a:srgbClr val="00B050"/>
                </a:solidFill>
              </a:rPr>
            </a:br>
            <a:r>
              <a:rPr lang="uk-UA" i="1" dirty="0" smtClean="0">
                <a:solidFill>
                  <a:srgbClr val="00B050"/>
                </a:solidFill>
              </a:rPr>
              <a:t/>
            </a:r>
            <a:br>
              <a:rPr lang="uk-UA" i="1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Адах Н. </a:t>
            </a:r>
            <a:r>
              <a:rPr lang="uk-UA" b="1" i="1" dirty="0" smtClean="0">
                <a:solidFill>
                  <a:srgbClr val="00B050"/>
                </a:solidFill>
              </a:rPr>
              <a:t>Авторські лексичні новотвори В. Барки </a:t>
            </a:r>
            <a:r>
              <a:rPr lang="uk-UA" i="1" dirty="0" smtClean="0"/>
              <a:t>(2007),</a:t>
            </a:r>
            <a:r>
              <a:rPr lang="uk-UA" i="1" dirty="0" smtClean="0">
                <a:solidFill>
                  <a:srgbClr val="00B050"/>
                </a:solidFill>
              </a:rPr>
              <a:t/>
            </a:r>
            <a:br>
              <a:rPr lang="uk-UA" i="1" dirty="0" smtClean="0">
                <a:solidFill>
                  <a:srgbClr val="00B050"/>
                </a:solidFill>
              </a:rPr>
            </a:br>
            <a:r>
              <a:rPr lang="uk-UA" i="1" dirty="0" smtClean="0">
                <a:solidFill>
                  <a:srgbClr val="00B050"/>
                </a:solidFill>
              </a:rPr>
              <a:t/>
            </a:r>
            <a:br>
              <a:rPr lang="uk-UA" i="1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Діброва С. </a:t>
            </a:r>
            <a:r>
              <a:rPr lang="uk-UA" b="1" i="1" dirty="0" smtClean="0">
                <a:solidFill>
                  <a:srgbClr val="00B050"/>
                </a:solidFill>
              </a:rPr>
              <a:t>Словник епітетів            П. Загребельного </a:t>
            </a:r>
            <a:r>
              <a:rPr lang="uk-UA" i="1" dirty="0" smtClean="0"/>
              <a:t>(2003)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74995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08974"/>
            <a:ext cx="889248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КОНКОРДАНС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(різновид авторських словників, у яких фіксується вживання 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слів (форм) в окремому творі або у всій творчості письменника):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dirty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Ільницький </a:t>
            </a:r>
            <a:r>
              <a:rPr lang="uk-UA" dirty="0">
                <a:solidFill>
                  <a:srgbClr val="00B050"/>
                </a:solidFill>
              </a:rPr>
              <a:t>О., Гавриш Ю. </a:t>
            </a:r>
            <a:r>
              <a:rPr lang="uk-UA" b="1" i="1" dirty="0">
                <a:solidFill>
                  <a:srgbClr val="00B050"/>
                </a:solidFill>
              </a:rPr>
              <a:t>Конкордація поетичних творів Тараса Шевченка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у 4-х томах </a:t>
            </a:r>
            <a:r>
              <a:rPr lang="uk-UA" dirty="0"/>
              <a:t>(2001),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Бук </a:t>
            </a:r>
            <a:r>
              <a:rPr lang="uk-UA" dirty="0">
                <a:solidFill>
                  <a:srgbClr val="00B050"/>
                </a:solidFill>
              </a:rPr>
              <a:t>С. і </a:t>
            </a:r>
            <a:r>
              <a:rPr lang="uk-UA" dirty="0" err="1">
                <a:solidFill>
                  <a:srgbClr val="00B050"/>
                </a:solidFill>
              </a:rPr>
              <a:t>Ровенчак</a:t>
            </a:r>
            <a:r>
              <a:rPr lang="uk-UA" dirty="0">
                <a:solidFill>
                  <a:srgbClr val="00B050"/>
                </a:solidFill>
              </a:rPr>
              <a:t> А. </a:t>
            </a:r>
            <a:r>
              <a:rPr lang="uk-UA" b="1" i="1" dirty="0">
                <a:solidFill>
                  <a:srgbClr val="00B050"/>
                </a:solidFill>
              </a:rPr>
              <a:t>Конкорданс роману І. Франка «Перехресні стежки»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(2006),</a:t>
            </a:r>
            <a:endParaRPr lang="ru-RU" dirty="0"/>
          </a:p>
          <a:p>
            <a:endParaRPr lang="uk-UA" i="1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Конкорданс </a:t>
            </a:r>
            <a:r>
              <a:rPr lang="uk-UA" b="1" i="1" dirty="0">
                <a:solidFill>
                  <a:srgbClr val="00B050"/>
                </a:solidFill>
              </a:rPr>
              <a:t>повного зібрання творів Григорія Сковороди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(2010)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525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8488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solidFill>
                  <a:srgbClr val="00B050"/>
                </a:solidFill>
              </a:rPr>
              <a:t>СЛОВНИКИ РИМ (РИМ</a:t>
            </a:r>
            <a:r>
              <a:rPr lang="uk-UA" sz="2000" b="1" u="sng" dirty="0">
                <a:solidFill>
                  <a:srgbClr val="00B050"/>
                </a:solidFill>
              </a:rPr>
              <a:t>І</a:t>
            </a:r>
            <a:r>
              <a:rPr lang="ru-RU" sz="2000" b="1" u="sng" dirty="0">
                <a:solidFill>
                  <a:srgbClr val="00B050"/>
                </a:solidFill>
              </a:rPr>
              <a:t>ВНИКИ)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C00000"/>
                </a:solidFill>
              </a:rPr>
              <a:t>подають ряди слів або словоформ з тотожними чи співзвучними кінцевими </a:t>
            </a:r>
            <a:r>
              <a:rPr lang="uk-UA" dirty="0" smtClean="0">
                <a:solidFill>
                  <a:srgbClr val="C00000"/>
                </a:solidFill>
              </a:rPr>
              <a:t>частинами:</a:t>
            </a: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Бурячок </a:t>
            </a:r>
            <a:r>
              <a:rPr lang="uk-UA" dirty="0">
                <a:solidFill>
                  <a:srgbClr val="00B050"/>
                </a:solidFill>
              </a:rPr>
              <a:t>А., </a:t>
            </a:r>
            <a:r>
              <a:rPr lang="uk-UA" dirty="0" err="1">
                <a:solidFill>
                  <a:srgbClr val="00B050"/>
                </a:solidFill>
              </a:rPr>
              <a:t>Гурин</a:t>
            </a:r>
            <a:r>
              <a:rPr lang="uk-UA" dirty="0">
                <a:solidFill>
                  <a:srgbClr val="00B050"/>
                </a:solidFill>
              </a:rPr>
              <a:t> І. </a:t>
            </a:r>
            <a:r>
              <a:rPr lang="uk-UA" b="1" i="1" dirty="0">
                <a:solidFill>
                  <a:srgbClr val="00B050"/>
                </a:solidFill>
              </a:rPr>
              <a:t>Словник українських рим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(1979) – зафіксовано 10 тис. </a:t>
            </a:r>
            <a:r>
              <a:rPr lang="uk-UA" dirty="0" err="1"/>
              <a:t>римоформ</a:t>
            </a:r>
            <a:r>
              <a:rPr lang="uk-UA" dirty="0"/>
              <a:t>, до яких у словникових статтях наведено майже 135 тис. римованих слів,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Караванський </a:t>
            </a:r>
            <a:r>
              <a:rPr lang="uk-UA" dirty="0">
                <a:solidFill>
                  <a:srgbClr val="00B050"/>
                </a:solidFill>
              </a:rPr>
              <a:t>С. </a:t>
            </a:r>
            <a:r>
              <a:rPr lang="uk-UA" b="1" i="1" dirty="0">
                <a:solidFill>
                  <a:srgbClr val="00B050"/>
                </a:solidFill>
              </a:rPr>
              <a:t>Словник рим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(2004),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Діброва </a:t>
            </a:r>
            <a:r>
              <a:rPr lang="uk-UA" dirty="0">
                <a:solidFill>
                  <a:srgbClr val="00B050"/>
                </a:solidFill>
              </a:rPr>
              <a:t>С. </a:t>
            </a:r>
            <a:r>
              <a:rPr lang="uk-UA" b="1" i="1" dirty="0">
                <a:solidFill>
                  <a:srgbClr val="00B050"/>
                </a:solidFill>
              </a:rPr>
              <a:t>Словник рим Т. Г. Шевченка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073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00724"/>
            <a:ext cx="84249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ОНОМАСТИЧНІ СЛОВНИКИ</a:t>
            </a:r>
            <a:endParaRPr lang="ru-RU" sz="2000" u="sng" dirty="0">
              <a:solidFill>
                <a:srgbClr val="00B050"/>
              </a:solidFill>
            </a:endParaRPr>
          </a:p>
          <a:p>
            <a:pPr algn="ctr"/>
            <a:r>
              <a:rPr lang="uk-UA" dirty="0">
                <a:solidFill>
                  <a:srgbClr val="C00000"/>
                </a:solidFill>
              </a:rPr>
              <a:t>(подають власні назви – антропоніми, топоніми, гідроніми, </a:t>
            </a:r>
            <a:r>
              <a:rPr lang="uk-UA" dirty="0" err="1">
                <a:solidFill>
                  <a:srgbClr val="C00000"/>
                </a:solidFill>
              </a:rPr>
              <a:t>ойконіми</a:t>
            </a:r>
            <a:r>
              <a:rPr lang="uk-UA" dirty="0">
                <a:solidFill>
                  <a:srgbClr val="C00000"/>
                </a:solidFill>
              </a:rPr>
              <a:t> тощо</a:t>
            </a:r>
            <a:r>
              <a:rPr lang="uk-UA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>
                <a:solidFill>
                  <a:srgbClr val="00B050"/>
                </a:solidFill>
              </a:rPr>
              <a:t>Скрипник Л., </a:t>
            </a:r>
            <a:r>
              <a:rPr lang="uk-UA" dirty="0" err="1">
                <a:solidFill>
                  <a:srgbClr val="00B050"/>
                </a:solidFill>
              </a:rPr>
              <a:t>Дзятківська</a:t>
            </a:r>
            <a:r>
              <a:rPr lang="uk-UA" dirty="0">
                <a:solidFill>
                  <a:srgbClr val="00B050"/>
                </a:solidFill>
              </a:rPr>
              <a:t> Н. </a:t>
            </a:r>
            <a:r>
              <a:rPr lang="uk-UA" b="1" i="1" dirty="0">
                <a:solidFill>
                  <a:srgbClr val="00B050"/>
                </a:solidFill>
              </a:rPr>
              <a:t>Власні імена людей</a:t>
            </a:r>
            <a:r>
              <a:rPr lang="uk-UA" b="1" dirty="0">
                <a:solidFill>
                  <a:srgbClr val="00B050"/>
                </a:solidFill>
              </a:rPr>
              <a:t>. </a:t>
            </a:r>
            <a:r>
              <a:rPr lang="uk-UA" b="1" i="1" dirty="0">
                <a:solidFill>
                  <a:srgbClr val="00B050"/>
                </a:solidFill>
              </a:rPr>
              <a:t>Словник-довідник</a:t>
            </a:r>
            <a:r>
              <a:rPr lang="uk-UA" dirty="0">
                <a:solidFill>
                  <a:srgbClr val="00B050"/>
                </a:solidFill>
              </a:rPr>
              <a:t>,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uk-UA" dirty="0" err="1">
                <a:solidFill>
                  <a:srgbClr val="00B050"/>
                </a:solidFill>
              </a:rPr>
              <a:t>Редько</a:t>
            </a:r>
            <a:r>
              <a:rPr lang="uk-UA" dirty="0">
                <a:solidFill>
                  <a:srgbClr val="00B050"/>
                </a:solidFill>
              </a:rPr>
              <a:t> Ю. </a:t>
            </a:r>
            <a:r>
              <a:rPr lang="uk-UA" b="1" i="1" dirty="0">
                <a:solidFill>
                  <a:srgbClr val="00B050"/>
                </a:solidFill>
              </a:rPr>
              <a:t>Довідник українських прізвищ</a:t>
            </a:r>
            <a:r>
              <a:rPr lang="uk-UA" i="1" dirty="0">
                <a:solidFill>
                  <a:srgbClr val="00B050"/>
                </a:solidFill>
              </a:rPr>
              <a:t>,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uk-UA" dirty="0" err="1">
                <a:solidFill>
                  <a:srgbClr val="00B050"/>
                </a:solidFill>
              </a:rPr>
              <a:t>Дей</a:t>
            </a:r>
            <a:r>
              <a:rPr lang="uk-UA" dirty="0">
                <a:solidFill>
                  <a:srgbClr val="00B050"/>
                </a:solidFill>
              </a:rPr>
              <a:t> О. </a:t>
            </a:r>
            <a:r>
              <a:rPr lang="uk-UA" b="1" i="1" dirty="0">
                <a:solidFill>
                  <a:srgbClr val="00B050"/>
                </a:solidFill>
              </a:rPr>
              <a:t>Словник українських псевдонімів і криптонімів</a:t>
            </a:r>
            <a:r>
              <a:rPr lang="uk-UA" b="1" dirty="0">
                <a:solidFill>
                  <a:srgbClr val="00B050"/>
                </a:solidFill>
              </a:rPr>
              <a:t> (Х</a:t>
            </a:r>
            <a:r>
              <a:rPr lang="en-US" b="1" dirty="0">
                <a:solidFill>
                  <a:srgbClr val="00B050"/>
                </a:solidFill>
              </a:rPr>
              <a:t>V</a:t>
            </a:r>
            <a:r>
              <a:rPr lang="uk-UA" b="1" dirty="0">
                <a:solidFill>
                  <a:srgbClr val="00B050"/>
                </a:solidFill>
              </a:rPr>
              <a:t> – ХХ ст.) </a:t>
            </a:r>
            <a:r>
              <a:rPr lang="uk-UA" dirty="0"/>
              <a:t>(1969),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err="1" smtClean="0">
                <a:solidFill>
                  <a:srgbClr val="00B050"/>
                </a:solidFill>
              </a:rPr>
              <a:t>Белей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Л. </a:t>
            </a:r>
            <a:r>
              <a:rPr lang="uk-UA" b="1" i="1" dirty="0">
                <a:solidFill>
                  <a:srgbClr val="00B050"/>
                </a:solidFill>
              </a:rPr>
              <a:t>Ім’я дитини в українській родині: Словник-довідник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(1993),</a:t>
            </a:r>
            <a:endParaRPr lang="ru-RU" dirty="0"/>
          </a:p>
          <a:p>
            <a:endParaRPr lang="uk-UA" i="1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Топонімічний </a:t>
            </a:r>
            <a:r>
              <a:rPr lang="uk-UA" b="1" i="1" dirty="0">
                <a:solidFill>
                  <a:srgbClr val="00B050"/>
                </a:solidFill>
              </a:rPr>
              <a:t>словник України</a:t>
            </a:r>
            <a:r>
              <a:rPr lang="uk-UA" dirty="0">
                <a:solidFill>
                  <a:srgbClr val="00B050"/>
                </a:solidFill>
              </a:rPr>
              <a:t>, укладач М. Янко </a:t>
            </a:r>
            <a:r>
              <a:rPr lang="uk-UA" dirty="0"/>
              <a:t>(1998),</a:t>
            </a:r>
            <a:endParaRPr lang="ru-RU" dirty="0"/>
          </a:p>
          <a:p>
            <a:endParaRPr lang="uk-UA" i="1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Словник </a:t>
            </a:r>
            <a:r>
              <a:rPr lang="uk-UA" b="1" i="1" dirty="0" err="1">
                <a:solidFill>
                  <a:srgbClr val="00B050"/>
                </a:solidFill>
              </a:rPr>
              <a:t>мікрогідронімів</a:t>
            </a:r>
            <a:r>
              <a:rPr lang="uk-UA" b="1" i="1" dirty="0">
                <a:solidFill>
                  <a:srgbClr val="00B050"/>
                </a:solidFill>
              </a:rPr>
              <a:t> України: Волинь, Житомирщина, Запоріжжя, Київщина, </a:t>
            </a:r>
            <a:endParaRPr lang="uk-UA" b="1" i="1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Кіровоградщина</a:t>
            </a:r>
            <a:r>
              <a:rPr lang="uk-UA" b="1" i="1" dirty="0">
                <a:solidFill>
                  <a:srgbClr val="00B050"/>
                </a:solidFill>
              </a:rPr>
              <a:t>, Полтавщина, Черкащина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(2004),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err="1" smtClean="0">
                <a:solidFill>
                  <a:srgbClr val="00B050"/>
                </a:solidFill>
              </a:rPr>
              <a:t>Горпинич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В. </a:t>
            </a:r>
            <a:r>
              <a:rPr lang="uk-UA" b="1" i="1" dirty="0">
                <a:solidFill>
                  <a:srgbClr val="00B050"/>
                </a:solidFill>
              </a:rPr>
              <a:t>Вся </a:t>
            </a:r>
            <a:r>
              <a:rPr lang="uk-UA" b="1" i="1" dirty="0" err="1">
                <a:solidFill>
                  <a:srgbClr val="00B050"/>
                </a:solidFill>
              </a:rPr>
              <a:t>Гуляйпільщина</a:t>
            </a:r>
            <a:r>
              <a:rPr lang="uk-UA" b="1" i="1" dirty="0">
                <a:solidFill>
                  <a:srgbClr val="00B050"/>
                </a:solidFill>
              </a:rPr>
              <a:t> в іменах та прізвищах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96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48883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chemeClr val="accent1">
                    <a:lumMod val="75000"/>
                  </a:schemeClr>
                </a:solidFill>
              </a:rPr>
              <a:t>ЛІНГВІСТИЧНІ СЛОВНИКИ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u="sng" dirty="0">
                <a:solidFill>
                  <a:schemeClr val="accent1">
                    <a:lumMod val="75000"/>
                  </a:schemeClr>
                </a:solidFill>
              </a:rPr>
              <a:t>(в аспекті нормативного функціювання</a:t>
            </a:r>
            <a:r>
              <a:rPr lang="uk-UA" sz="2400" u="sng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dirty="0"/>
              <a:t> </a:t>
            </a:r>
            <a:endParaRPr lang="ru-RU" dirty="0"/>
          </a:p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ОРФОГРАФІЧНІ  СЛОВНИКИ</a:t>
            </a:r>
            <a:r>
              <a:rPr lang="uk-UA" sz="2000" u="sng" dirty="0"/>
              <a:t> </a:t>
            </a:r>
            <a:endParaRPr lang="uk-UA" sz="2000" u="sng" dirty="0" smtClean="0"/>
          </a:p>
          <a:p>
            <a:pPr algn="ctr"/>
            <a:r>
              <a:rPr lang="uk-UA" dirty="0" smtClean="0">
                <a:solidFill>
                  <a:srgbClr val="C00000"/>
                </a:solidFill>
              </a:rPr>
              <a:t>подають </a:t>
            </a:r>
            <a:r>
              <a:rPr lang="uk-UA" dirty="0">
                <a:solidFill>
                  <a:srgbClr val="C00000"/>
                </a:solidFill>
              </a:rPr>
              <a:t>нормативне написання слів (їх форм), що становить труднощі. </a:t>
            </a:r>
            <a:r>
              <a:rPr lang="uk-UA" dirty="0" smtClean="0"/>
              <a:t>(Вони </a:t>
            </a:r>
            <a:r>
              <a:rPr lang="uk-UA" dirty="0"/>
              <a:t>є додатком до чинного </a:t>
            </a:r>
            <a:r>
              <a:rPr lang="uk-UA" dirty="0" smtClean="0"/>
              <a:t>правопису)</a:t>
            </a:r>
            <a:endParaRPr lang="uk-UA" i="1" dirty="0" smtClean="0">
              <a:solidFill>
                <a:srgbClr val="00B050"/>
              </a:solidFill>
            </a:endParaRPr>
          </a:p>
          <a:p>
            <a:endParaRPr lang="uk-UA" i="1" dirty="0">
              <a:solidFill>
                <a:srgbClr val="00B050"/>
              </a:solidFill>
            </a:endParaRPr>
          </a:p>
          <a:p>
            <a:endParaRPr lang="uk-UA" i="1" dirty="0" smtClean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Великий </a:t>
            </a:r>
            <a:r>
              <a:rPr lang="uk-UA" b="1" i="1" dirty="0">
                <a:solidFill>
                  <a:srgbClr val="00B050"/>
                </a:solidFill>
              </a:rPr>
              <a:t>зведений орфографічний словник сучасної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за редакцією В. </a:t>
            </a:r>
            <a:r>
              <a:rPr lang="uk-UA" dirty="0" err="1">
                <a:solidFill>
                  <a:srgbClr val="00B050"/>
                </a:solidFill>
              </a:rPr>
              <a:t>Бусела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(2003),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Шевчук </a:t>
            </a:r>
            <a:r>
              <a:rPr lang="uk-UA" dirty="0">
                <a:solidFill>
                  <a:srgbClr val="00B050"/>
                </a:solidFill>
              </a:rPr>
              <a:t>С. </a:t>
            </a:r>
            <a:r>
              <a:rPr lang="uk-UA" b="1" i="1" dirty="0">
                <a:solidFill>
                  <a:srgbClr val="00B050"/>
                </a:solidFill>
              </a:rPr>
              <a:t>Разом, окремо, через дефіс: Словник-довідник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(2003),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r>
              <a:rPr lang="uk-UA" dirty="0" smtClean="0">
                <a:solidFill>
                  <a:srgbClr val="00B050"/>
                </a:solidFill>
              </a:rPr>
              <a:t>Жайворонок </a:t>
            </a:r>
            <a:r>
              <a:rPr lang="uk-UA" dirty="0">
                <a:solidFill>
                  <a:srgbClr val="00B050"/>
                </a:solidFill>
              </a:rPr>
              <a:t>В. </a:t>
            </a:r>
            <a:r>
              <a:rPr lang="uk-UA" b="1" i="1" dirty="0">
                <a:solidFill>
                  <a:srgbClr val="00B050"/>
                </a:solidFill>
              </a:rPr>
              <a:t>Велика чи мала літера? Словник-довідник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158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12776"/>
            <a:ext cx="734481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00B050"/>
                </a:solidFill>
              </a:rPr>
              <a:t>ОРФОЕПІЧНІ СЛОВНИКИ</a:t>
            </a:r>
            <a:r>
              <a:rPr lang="uk-UA" sz="2000" u="sng" dirty="0"/>
              <a:t> </a:t>
            </a:r>
            <a:endParaRPr lang="uk-UA" sz="2000" u="sng" dirty="0" smtClean="0"/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інформують </a:t>
            </a:r>
            <a:r>
              <a:rPr lang="uk-UA" dirty="0">
                <a:solidFill>
                  <a:srgbClr val="C00000"/>
                </a:solidFill>
              </a:rPr>
              <a:t>про літературну вимову та наголошення слів, їх форм </a:t>
            </a:r>
            <a:r>
              <a:rPr lang="uk-UA" dirty="0"/>
              <a:t>(подається транскрипція</a:t>
            </a:r>
            <a:r>
              <a:rPr lang="uk-UA" dirty="0" smtClean="0"/>
              <a:t>)</a:t>
            </a:r>
            <a:r>
              <a:rPr lang="uk-UA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академічний </a:t>
            </a:r>
            <a:r>
              <a:rPr lang="uk-UA" b="1" i="1" dirty="0">
                <a:solidFill>
                  <a:srgbClr val="00B050"/>
                </a:solidFill>
              </a:rPr>
              <a:t>Орфоепічний словник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i="1" dirty="0">
                <a:solidFill>
                  <a:srgbClr val="00B050"/>
                </a:solidFill>
              </a:rPr>
              <a:t>української мови </a:t>
            </a:r>
            <a:r>
              <a:rPr lang="uk-UA" dirty="0">
                <a:solidFill>
                  <a:srgbClr val="00B050"/>
                </a:solidFill>
              </a:rPr>
              <a:t>у 2-х томах </a:t>
            </a:r>
            <a:r>
              <a:rPr lang="uk-UA" dirty="0"/>
              <a:t>(2001</a:t>
            </a:r>
            <a:r>
              <a:rPr lang="uk-UA" dirty="0" smtClean="0"/>
              <a:t>),</a:t>
            </a:r>
          </a:p>
          <a:p>
            <a:endParaRPr lang="uk-UA" dirty="0"/>
          </a:p>
          <a:p>
            <a:r>
              <a:rPr lang="uk-UA" dirty="0" err="1" smtClean="0">
                <a:solidFill>
                  <a:srgbClr val="00B050"/>
                </a:solidFill>
              </a:rPr>
              <a:t>Головащук</a:t>
            </a:r>
            <a:r>
              <a:rPr lang="uk-UA" dirty="0" smtClean="0">
                <a:solidFill>
                  <a:srgbClr val="00B050"/>
                </a:solidFill>
              </a:rPr>
              <a:t> С. І. </a:t>
            </a:r>
            <a:r>
              <a:rPr lang="uk-UA" b="1" i="1" dirty="0" smtClean="0">
                <a:solidFill>
                  <a:srgbClr val="00B050"/>
                </a:solidFill>
              </a:rPr>
              <a:t>Складні випадки наголошення: Словник-довідник</a:t>
            </a:r>
            <a:r>
              <a:rPr lang="uk-UA" dirty="0" smtClean="0"/>
              <a:t>(1995),</a:t>
            </a:r>
          </a:p>
          <a:p>
            <a:endParaRPr lang="ru-RU" dirty="0"/>
          </a:p>
          <a:p>
            <a:r>
              <a:rPr lang="uk-UA" dirty="0" smtClean="0">
                <a:solidFill>
                  <a:srgbClr val="00B050"/>
                </a:solidFill>
              </a:rPr>
              <a:t>Пономарів О. </a:t>
            </a:r>
            <a:r>
              <a:rPr lang="uk-UA" b="1" i="1" dirty="0" smtClean="0">
                <a:solidFill>
                  <a:srgbClr val="00B050"/>
                </a:solidFill>
              </a:rPr>
              <a:t>Фонеми Г та Ґ: Словник і коментар </a:t>
            </a:r>
            <a:r>
              <a:rPr lang="uk-UA" dirty="0" smtClean="0"/>
              <a:t>(1997),</a:t>
            </a:r>
          </a:p>
          <a:p>
            <a:endParaRPr lang="uk-UA" dirty="0" smtClean="0"/>
          </a:p>
          <a:p>
            <a:r>
              <a:rPr lang="uk-UA" dirty="0" err="1" smtClean="0">
                <a:solidFill>
                  <a:srgbClr val="00B050"/>
                </a:solidFill>
              </a:rPr>
              <a:t>Головащук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С. І. </a:t>
            </a:r>
            <a:r>
              <a:rPr lang="uk-UA" b="1" i="1" dirty="0">
                <a:solidFill>
                  <a:srgbClr val="00B050"/>
                </a:solidFill>
              </a:rPr>
              <a:t>Словник наголосів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636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734481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 smtClean="0">
                <a:solidFill>
                  <a:srgbClr val="00B050"/>
                </a:solidFill>
              </a:rPr>
              <a:t>ЗМІШАНІ СЛОВНИКИ</a:t>
            </a:r>
            <a:r>
              <a:rPr lang="uk-UA" sz="2000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– </a:t>
            </a: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праці </a:t>
            </a:r>
            <a:r>
              <a:rPr lang="uk-UA" dirty="0">
                <a:solidFill>
                  <a:srgbClr val="C00000"/>
                </a:solidFill>
              </a:rPr>
              <a:t>комбінованого типу: </a:t>
            </a:r>
            <a:r>
              <a:rPr lang="uk-UA" dirty="0" err="1" smtClean="0"/>
              <a:t>тлумачно</a:t>
            </a:r>
            <a:r>
              <a:rPr lang="uk-UA" dirty="0" smtClean="0"/>
              <a:t>-термінологічно-перекладні</a:t>
            </a:r>
            <a:r>
              <a:rPr lang="uk-UA" dirty="0"/>
              <a:t>, тлумачно-перекладні, тематично-перекладні, лексико-граматично-фразеологічно-перекладні, універсальні</a:t>
            </a:r>
            <a:r>
              <a:rPr lang="uk-UA" dirty="0" smtClean="0"/>
              <a:t>:</a:t>
            </a:r>
            <a:endParaRPr lang="ru-RU" dirty="0"/>
          </a:p>
          <a:p>
            <a:endParaRPr lang="uk-UA" dirty="0" smtClean="0">
              <a:solidFill>
                <a:srgbClr val="00B050"/>
              </a:solidFill>
            </a:endParaRPr>
          </a:p>
          <a:p>
            <a:pPr algn="just"/>
            <a:r>
              <a:rPr lang="uk-UA" dirty="0" err="1" smtClean="0">
                <a:solidFill>
                  <a:srgbClr val="00B050"/>
                </a:solidFill>
              </a:rPr>
              <a:t>Головащук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С. </a:t>
            </a:r>
            <a:r>
              <a:rPr lang="uk-UA" b="1" dirty="0">
                <a:solidFill>
                  <a:srgbClr val="00B050"/>
                </a:solidFill>
              </a:rPr>
              <a:t>Українське літературне слововживання: Словник-довідник </a:t>
            </a:r>
            <a:r>
              <a:rPr lang="uk-UA" dirty="0"/>
              <a:t>(1995</a:t>
            </a:r>
            <a:r>
              <a:rPr lang="uk-UA" dirty="0" smtClean="0"/>
              <a:t>),</a:t>
            </a:r>
          </a:p>
          <a:p>
            <a:pPr algn="just"/>
            <a:endParaRPr lang="ru-RU" dirty="0"/>
          </a:p>
          <a:p>
            <a:pPr algn="just"/>
            <a:r>
              <a:rPr lang="uk-UA" b="1" i="1" dirty="0">
                <a:solidFill>
                  <a:srgbClr val="00B050"/>
                </a:solidFill>
              </a:rPr>
              <a:t>Орфографічний словник українських медичних термінів</a:t>
            </a:r>
            <a:r>
              <a:rPr lang="uk-UA" dirty="0">
                <a:solidFill>
                  <a:srgbClr val="00B050"/>
                </a:solidFill>
              </a:rPr>
              <a:t>, укладачі </a:t>
            </a:r>
            <a:r>
              <a:rPr lang="uk-UA" dirty="0" smtClean="0">
                <a:solidFill>
                  <a:srgbClr val="00B050"/>
                </a:solidFill>
              </a:rPr>
              <a:t>           Л</a:t>
            </a:r>
            <a:r>
              <a:rPr lang="uk-UA" dirty="0">
                <a:solidFill>
                  <a:srgbClr val="00B050"/>
                </a:solidFill>
              </a:rPr>
              <a:t>. </a:t>
            </a:r>
            <a:r>
              <a:rPr lang="uk-UA" dirty="0" err="1">
                <a:solidFill>
                  <a:srgbClr val="00B050"/>
                </a:solidFill>
              </a:rPr>
              <a:t>Петрух</a:t>
            </a:r>
            <a:r>
              <a:rPr lang="uk-UA" dirty="0">
                <a:solidFill>
                  <a:srgbClr val="00B050"/>
                </a:solidFill>
              </a:rPr>
              <a:t>, І. Головко, О. </a:t>
            </a:r>
            <a:r>
              <a:rPr lang="uk-UA" dirty="0" err="1">
                <a:solidFill>
                  <a:srgbClr val="00B050"/>
                </a:solidFill>
              </a:rPr>
              <a:t>Томашевська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(1993</a:t>
            </a:r>
            <a:r>
              <a:rPr lang="uk-UA" dirty="0" smtClean="0"/>
              <a:t>),</a:t>
            </a:r>
          </a:p>
          <a:p>
            <a:pPr algn="just"/>
            <a:endParaRPr lang="ru-RU" dirty="0"/>
          </a:p>
          <a:p>
            <a:pPr algn="just"/>
            <a:r>
              <a:rPr lang="uk-UA" dirty="0">
                <a:solidFill>
                  <a:srgbClr val="00B050"/>
                </a:solidFill>
              </a:rPr>
              <a:t>Сліпушко О. </a:t>
            </a:r>
            <a:r>
              <a:rPr lang="uk-UA" b="1" i="1" dirty="0">
                <a:solidFill>
                  <a:srgbClr val="00B050"/>
                </a:solidFill>
              </a:rPr>
              <a:t>Тлумачний словник чужомовних слів в українській мові. Правопис. Граматика</a:t>
            </a:r>
            <a:r>
              <a:rPr lang="uk-UA" b="1" dirty="0"/>
              <a:t> </a:t>
            </a:r>
            <a:r>
              <a:rPr lang="uk-UA" dirty="0"/>
              <a:t>(2000</a:t>
            </a:r>
            <a:r>
              <a:rPr lang="uk-UA" dirty="0" smtClean="0"/>
              <a:t>),</a:t>
            </a:r>
          </a:p>
          <a:p>
            <a:pPr algn="just"/>
            <a:endParaRPr lang="ru-RU" dirty="0"/>
          </a:p>
          <a:p>
            <a:pPr algn="just"/>
            <a:r>
              <a:rPr lang="uk-UA" dirty="0" err="1">
                <a:solidFill>
                  <a:srgbClr val="00B050"/>
                </a:solidFill>
              </a:rPr>
              <a:t>Лучик</a:t>
            </a:r>
            <a:r>
              <a:rPr lang="uk-UA" dirty="0">
                <a:solidFill>
                  <a:srgbClr val="00B050"/>
                </a:solidFill>
              </a:rPr>
              <a:t> А. </a:t>
            </a:r>
            <a:r>
              <a:rPr lang="uk-UA" b="1" i="1" dirty="0">
                <a:solidFill>
                  <a:srgbClr val="00B050"/>
                </a:solidFill>
              </a:rPr>
              <a:t>Російсько-український та українсько-російський словник еквівалентів слова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(2003</a:t>
            </a:r>
            <a:r>
              <a:rPr lang="uk-UA" dirty="0" smtClean="0"/>
              <a:t>),</a:t>
            </a:r>
          </a:p>
          <a:p>
            <a:pPr algn="just"/>
            <a:endParaRPr lang="ru-RU" dirty="0"/>
          </a:p>
          <a:p>
            <a:pPr algn="just"/>
            <a:r>
              <a:rPr lang="uk-UA" dirty="0" err="1">
                <a:solidFill>
                  <a:srgbClr val="00B050"/>
                </a:solidFill>
              </a:rPr>
              <a:t>Куньч</a:t>
            </a:r>
            <a:r>
              <a:rPr lang="uk-UA" dirty="0">
                <a:solidFill>
                  <a:srgbClr val="00B050"/>
                </a:solidFill>
              </a:rPr>
              <a:t> З. </a:t>
            </a:r>
            <a:r>
              <a:rPr lang="uk-UA" b="1" i="1" dirty="0">
                <a:solidFill>
                  <a:srgbClr val="00B050"/>
                </a:solidFill>
              </a:rPr>
              <a:t>Універсальний словник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311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16632"/>
            <a:ext cx="5886400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 smtClean="0">
                <a:solidFill>
                  <a:srgbClr val="0070C0"/>
                </a:solidFill>
              </a:rPr>
              <a:t>ГРАМАТИЧНІ СЛОВНИКИ</a:t>
            </a:r>
            <a:r>
              <a:rPr lang="uk-UA" sz="2400" b="1" dirty="0" smtClean="0">
                <a:solidFill>
                  <a:srgbClr val="0070C0"/>
                </a:solidFill>
              </a:rPr>
              <a:t> </a:t>
            </a:r>
            <a:r>
              <a:rPr lang="uk-UA" sz="2000" b="1" dirty="0" smtClean="0">
                <a:solidFill>
                  <a:srgbClr val="0070C0"/>
                </a:solidFill>
              </a:rPr>
              <a:t>(лінгвістичні)</a:t>
            </a:r>
            <a:endParaRPr lang="ru-RU" sz="2000" dirty="0">
              <a:solidFill>
                <a:srgbClr val="0070C0"/>
              </a:solidFill>
            </a:endParaRPr>
          </a:p>
          <a:p>
            <a:pPr algn="ctr"/>
            <a:r>
              <a:rPr lang="uk-UA" sz="2000" dirty="0">
                <a:solidFill>
                  <a:srgbClr val="0070C0"/>
                </a:solidFill>
              </a:rPr>
              <a:t>(подаються граматичні характеристики словоформ)</a:t>
            </a:r>
            <a:endParaRPr lang="ru-RU" sz="2000" dirty="0">
              <a:solidFill>
                <a:srgbClr val="0070C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187624" y="947629"/>
            <a:ext cx="2520280" cy="959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2993728" y="947629"/>
            <a:ext cx="700894" cy="959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07904" y="947629"/>
            <a:ext cx="504056" cy="959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940152" y="947629"/>
            <a:ext cx="0" cy="959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08304" y="947629"/>
            <a:ext cx="576064" cy="959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3" y="1907540"/>
            <a:ext cx="8176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u="sng" dirty="0" smtClean="0">
                <a:solidFill>
                  <a:srgbClr val="00B050"/>
                </a:solidFill>
              </a:rPr>
              <a:t>Морфемні</a:t>
            </a:r>
            <a:r>
              <a:rPr lang="uk-UA" b="1" dirty="0" smtClean="0">
                <a:solidFill>
                  <a:srgbClr val="00B050"/>
                </a:solidFill>
              </a:rPr>
              <a:t>        </a:t>
            </a:r>
            <a:r>
              <a:rPr lang="uk-UA" b="1" u="sng" dirty="0" smtClean="0">
                <a:solidFill>
                  <a:srgbClr val="00B050"/>
                </a:solidFill>
              </a:rPr>
              <a:t>Словотвірні</a:t>
            </a:r>
            <a:r>
              <a:rPr lang="uk-UA" b="1" dirty="0" smtClean="0">
                <a:solidFill>
                  <a:srgbClr val="00B050"/>
                </a:solidFill>
              </a:rPr>
              <a:t>        </a:t>
            </a:r>
            <a:r>
              <a:rPr lang="uk-UA" b="1" u="sng" dirty="0" smtClean="0">
                <a:solidFill>
                  <a:srgbClr val="00B050"/>
                </a:solidFill>
              </a:rPr>
              <a:t>Сл. скорочень</a:t>
            </a:r>
            <a:r>
              <a:rPr lang="uk-UA" b="1" dirty="0" smtClean="0">
                <a:solidFill>
                  <a:srgbClr val="00B050"/>
                </a:solidFill>
              </a:rPr>
              <a:t>        </a:t>
            </a:r>
            <a:r>
              <a:rPr lang="uk-UA" b="1" u="sng" dirty="0" smtClean="0">
                <a:solidFill>
                  <a:srgbClr val="00B050"/>
                </a:solidFill>
              </a:rPr>
              <a:t>Морфологічні</a:t>
            </a:r>
            <a:r>
              <a:rPr lang="uk-UA" b="1" dirty="0" smtClean="0">
                <a:solidFill>
                  <a:srgbClr val="00B050"/>
                </a:solidFill>
              </a:rPr>
              <a:t>         </a:t>
            </a:r>
            <a:r>
              <a:rPr lang="uk-UA" b="1" u="sng" dirty="0" smtClean="0">
                <a:solidFill>
                  <a:srgbClr val="00B050"/>
                </a:solidFill>
              </a:rPr>
              <a:t>Синтаксичні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080" y="227687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C00000"/>
                </a:solidFill>
              </a:rPr>
              <a:t>(містять форми відмінювання частин мови)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2293925"/>
            <a:ext cx="1800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C00000"/>
                </a:solidFill>
              </a:rPr>
              <a:t>(вказує на синтаксичні сполучення слів </a:t>
            </a:r>
          </a:p>
          <a:p>
            <a:pPr algn="ctr"/>
            <a:r>
              <a:rPr lang="uk-UA" sz="1400" dirty="0" smtClean="0">
                <a:solidFill>
                  <a:srgbClr val="C00000"/>
                </a:solidFill>
              </a:rPr>
              <a:t>або переклад синтаксичних конструкцій)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072" y="3729689"/>
            <a:ext cx="86409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00B050"/>
                </a:solidFill>
              </a:rPr>
              <a:t>Словник афіксальних морфем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(1998), </a:t>
            </a:r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Сікорська</a:t>
            </a:r>
            <a:r>
              <a:rPr lang="uk-UA" dirty="0">
                <a:solidFill>
                  <a:srgbClr val="00B050"/>
                </a:solidFill>
              </a:rPr>
              <a:t> З. </a:t>
            </a:r>
            <a:r>
              <a:rPr lang="uk-UA" b="1" i="1" dirty="0">
                <a:solidFill>
                  <a:srgbClr val="00B050"/>
                </a:solidFill>
              </a:rPr>
              <a:t>Українсько-російський словотворчий словник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(1995),</a:t>
            </a:r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Карпіловська</a:t>
            </a:r>
            <a:r>
              <a:rPr lang="uk-UA" dirty="0">
                <a:solidFill>
                  <a:srgbClr val="00B050"/>
                </a:solidFill>
              </a:rPr>
              <a:t> Є. </a:t>
            </a:r>
            <a:r>
              <a:rPr lang="uk-UA" b="1" i="1" dirty="0">
                <a:solidFill>
                  <a:srgbClr val="00B050"/>
                </a:solidFill>
              </a:rPr>
              <a:t>Кореневий гніздовий словник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(2002),</a:t>
            </a:r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Зінкевич-Томанек</a:t>
            </a:r>
            <a:r>
              <a:rPr lang="uk-UA" dirty="0">
                <a:solidFill>
                  <a:srgbClr val="00B050"/>
                </a:solidFill>
              </a:rPr>
              <a:t> Б. та ін. </a:t>
            </a:r>
            <a:r>
              <a:rPr lang="uk-UA" b="1" i="1" dirty="0">
                <a:solidFill>
                  <a:srgbClr val="00B050"/>
                </a:solidFill>
              </a:rPr>
              <a:t>Короткий практичний словник абревіатур та скорочень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(1997),</a:t>
            </a:r>
            <a:endParaRPr lang="ru-RU" dirty="0"/>
          </a:p>
          <a:p>
            <a:r>
              <a:rPr lang="uk-UA" b="1" i="1" dirty="0">
                <a:solidFill>
                  <a:srgbClr val="00B050"/>
                </a:solidFill>
              </a:rPr>
              <a:t>Граматичний словник українських дієслів</a:t>
            </a:r>
            <a:r>
              <a:rPr lang="uk-UA" i="1" dirty="0">
                <a:solidFill>
                  <a:srgbClr val="00B050"/>
                </a:solidFill>
              </a:rPr>
              <a:t>:</a:t>
            </a:r>
            <a:r>
              <a:rPr lang="uk-UA" dirty="0">
                <a:solidFill>
                  <a:srgbClr val="00B050"/>
                </a:solidFill>
              </a:rPr>
              <a:t> у 2-х частинах </a:t>
            </a:r>
            <a:r>
              <a:rPr lang="uk-UA" dirty="0"/>
              <a:t>(2000),</a:t>
            </a:r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Загнітко</a:t>
            </a:r>
            <a:r>
              <a:rPr lang="uk-UA" dirty="0">
                <a:solidFill>
                  <a:srgbClr val="00B050"/>
                </a:solidFill>
              </a:rPr>
              <a:t> А. та ін. </a:t>
            </a:r>
            <a:r>
              <a:rPr lang="uk-UA" b="1" i="1" dirty="0">
                <a:solidFill>
                  <a:srgbClr val="00B050"/>
                </a:solidFill>
              </a:rPr>
              <a:t>Словник українських прийменників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(2007),</a:t>
            </a:r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Городенська</a:t>
            </a:r>
            <a:r>
              <a:rPr lang="uk-UA" dirty="0">
                <a:solidFill>
                  <a:srgbClr val="00B050"/>
                </a:solidFill>
              </a:rPr>
              <a:t> К. </a:t>
            </a:r>
            <a:r>
              <a:rPr lang="uk-UA" b="1" i="1" dirty="0">
                <a:solidFill>
                  <a:srgbClr val="00B050"/>
                </a:solidFill>
              </a:rPr>
              <a:t>Граматичний словник української мови. Сполучники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(2007),</a:t>
            </a:r>
            <a:endParaRPr lang="ru-RU" dirty="0"/>
          </a:p>
          <a:p>
            <a:r>
              <a:rPr lang="uk-UA" dirty="0" err="1">
                <a:solidFill>
                  <a:srgbClr val="00B050"/>
                </a:solidFill>
              </a:rPr>
              <a:t>Калашник</a:t>
            </a:r>
            <a:r>
              <a:rPr lang="uk-UA" dirty="0">
                <a:solidFill>
                  <a:srgbClr val="00B050"/>
                </a:solidFill>
              </a:rPr>
              <a:t> В., </a:t>
            </a:r>
            <a:r>
              <a:rPr lang="uk-UA" dirty="0" err="1">
                <a:solidFill>
                  <a:srgbClr val="00B050"/>
                </a:solidFill>
              </a:rPr>
              <a:t>Колоїз</a:t>
            </a:r>
            <a:r>
              <a:rPr lang="uk-UA" dirty="0">
                <a:solidFill>
                  <a:srgbClr val="00B050"/>
                </a:solidFill>
              </a:rPr>
              <a:t> Ж. </a:t>
            </a:r>
            <a:r>
              <a:rPr lang="uk-UA" b="1" i="1" dirty="0">
                <a:solidFill>
                  <a:srgbClr val="00B050"/>
                </a:solidFill>
              </a:rPr>
              <a:t>Українсько-російські синтаксичні паралелі: Труднощі перекладу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(2003)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096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98139"/>
            <a:ext cx="85689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chemeClr val="accent1">
                    <a:lumMod val="75000"/>
                  </a:schemeClr>
                </a:solidFill>
              </a:rPr>
              <a:t>СУЧАСНІ ЛЕКСИКОГРАФІЧНІ </a:t>
            </a:r>
            <a:r>
              <a:rPr lang="uk-UA" sz="2400" b="1" u="sng" dirty="0" smtClean="0">
                <a:solidFill>
                  <a:schemeClr val="accent1">
                    <a:lumMod val="75000"/>
                  </a:schemeClr>
                </a:solidFill>
              </a:rPr>
              <a:t>ПРОЕКТИ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uk-UA" i="1" dirty="0" smtClean="0"/>
          </a:p>
          <a:p>
            <a:endParaRPr lang="uk-UA" i="1" dirty="0"/>
          </a:p>
          <a:p>
            <a:r>
              <a:rPr lang="en-US" i="1" dirty="0" smtClean="0">
                <a:solidFill>
                  <a:srgbClr val="7030A0"/>
                </a:solidFill>
              </a:rPr>
              <a:t>          </a:t>
            </a:r>
            <a:r>
              <a:rPr lang="uk-UA" b="1" i="1" dirty="0" smtClean="0">
                <a:solidFill>
                  <a:srgbClr val="7030A0"/>
                </a:solidFill>
              </a:rPr>
              <a:t>«</a:t>
            </a:r>
            <a:r>
              <a:rPr lang="uk-UA" b="1" i="1" dirty="0">
                <a:solidFill>
                  <a:srgbClr val="7030A0"/>
                </a:solidFill>
              </a:rPr>
              <a:t>Бібліотека державного службовця»</a:t>
            </a:r>
            <a:r>
              <a:rPr lang="uk-UA" b="1" dirty="0">
                <a:solidFill>
                  <a:srgbClr val="7030A0"/>
                </a:solidFill>
              </a:rPr>
              <a:t> </a:t>
            </a:r>
            <a:r>
              <a:rPr lang="uk-UA" dirty="0"/>
              <a:t>(з 1996 р.) – СІС, перекладні словники, </a:t>
            </a:r>
            <a:r>
              <a:rPr lang="en-US" dirty="0" smtClean="0"/>
              <a:t>    </a:t>
            </a:r>
            <a:r>
              <a:rPr lang="uk-UA" dirty="0" smtClean="0"/>
              <a:t>довідники</a:t>
            </a:r>
            <a:r>
              <a:rPr lang="uk-UA" dirty="0"/>
              <a:t>,</a:t>
            </a:r>
            <a:endParaRPr lang="ru-RU" dirty="0"/>
          </a:p>
          <a:p>
            <a:r>
              <a:rPr lang="en-US" i="1" dirty="0" smtClean="0">
                <a:solidFill>
                  <a:srgbClr val="7030A0"/>
                </a:solidFill>
              </a:rPr>
              <a:t>          </a:t>
            </a:r>
            <a:r>
              <a:rPr lang="uk-UA" b="1" i="1" dirty="0" smtClean="0">
                <a:solidFill>
                  <a:srgbClr val="7030A0"/>
                </a:solidFill>
              </a:rPr>
              <a:t>«</a:t>
            </a:r>
            <a:r>
              <a:rPr lang="uk-UA" b="1" i="1" dirty="0">
                <a:solidFill>
                  <a:srgbClr val="7030A0"/>
                </a:solidFill>
              </a:rPr>
              <a:t>Словники ХХІ століття»</a:t>
            </a:r>
            <a:r>
              <a:rPr lang="uk-UA" b="1" dirty="0">
                <a:solidFill>
                  <a:srgbClr val="7030A0"/>
                </a:solidFill>
              </a:rPr>
              <a:t> </a:t>
            </a:r>
            <a:r>
              <a:rPr lang="uk-UA" dirty="0"/>
              <a:t>(з 1997 р.) – </a:t>
            </a:r>
            <a:r>
              <a:rPr lang="uk-UA" dirty="0" smtClean="0"/>
              <a:t>праці, присвячені </a:t>
            </a:r>
            <a:r>
              <a:rPr lang="uk-UA" dirty="0"/>
              <a:t>проблемним питанням: </a:t>
            </a:r>
            <a:r>
              <a:rPr lang="uk-UA" b="1" dirty="0">
                <a:solidFill>
                  <a:srgbClr val="00B050"/>
                </a:solidFill>
              </a:rPr>
              <a:t>Російсько-український словник складної лексики </a:t>
            </a:r>
            <a:r>
              <a:rPr lang="uk-UA" dirty="0">
                <a:solidFill>
                  <a:srgbClr val="00B050"/>
                </a:solidFill>
              </a:rPr>
              <a:t>С. Караванського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uk-UA" dirty="0"/>
              <a:t>(1998 р., </a:t>
            </a:r>
            <a:r>
              <a:rPr lang="uk-UA" dirty="0" smtClean="0"/>
              <a:t>подано 35 </a:t>
            </a:r>
            <a:r>
              <a:rPr lang="uk-UA" dirty="0"/>
              <a:t>тис. слів, граматичних форм, ідіом),</a:t>
            </a:r>
            <a:endParaRPr lang="ru-RU" dirty="0"/>
          </a:p>
          <a:p>
            <a:r>
              <a:rPr lang="en-US" i="1" dirty="0" smtClean="0">
                <a:solidFill>
                  <a:srgbClr val="7030A0"/>
                </a:solidFill>
              </a:rPr>
              <a:t>          </a:t>
            </a:r>
            <a:r>
              <a:rPr lang="uk-UA" b="1" i="1" dirty="0" smtClean="0">
                <a:solidFill>
                  <a:srgbClr val="7030A0"/>
                </a:solidFill>
              </a:rPr>
              <a:t>«</a:t>
            </a:r>
            <a:r>
              <a:rPr lang="uk-UA" b="1" i="1" dirty="0">
                <a:solidFill>
                  <a:srgbClr val="7030A0"/>
                </a:solidFill>
              </a:rPr>
              <a:t>Бібліотека державної мови»</a:t>
            </a:r>
            <a:r>
              <a:rPr lang="uk-UA" b="1" dirty="0">
                <a:solidFill>
                  <a:srgbClr val="7030A0"/>
                </a:solidFill>
              </a:rPr>
              <a:t> </a:t>
            </a:r>
            <a:r>
              <a:rPr lang="uk-UA" dirty="0"/>
              <a:t>(з 1997 р.) – серія </a:t>
            </a:r>
            <a:r>
              <a:rPr lang="uk-UA" dirty="0" smtClean="0"/>
              <a:t>коротких тлумачних словників</a:t>
            </a:r>
          </a:p>
          <a:p>
            <a:endParaRPr lang="uk-UA" dirty="0" smtClean="0"/>
          </a:p>
          <a:p>
            <a:endParaRPr lang="ru-RU" dirty="0"/>
          </a:p>
          <a:p>
            <a:r>
              <a:rPr lang="uk-UA" b="1" u="sng" dirty="0">
                <a:solidFill>
                  <a:srgbClr val="C00000"/>
                </a:solidFill>
              </a:rPr>
              <a:t>Указ Президента України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від 7 серпня 1999 р. </a:t>
            </a:r>
            <a:r>
              <a:rPr lang="uk-UA" b="1" u="sng" dirty="0">
                <a:solidFill>
                  <a:srgbClr val="C00000"/>
                </a:solidFill>
              </a:rPr>
              <a:t>«Про розвиток національної словникової бази</a:t>
            </a:r>
            <a:r>
              <a:rPr lang="uk-UA" b="1" u="sng" dirty="0" smtClean="0">
                <a:solidFill>
                  <a:srgbClr val="C00000"/>
                </a:solidFill>
              </a:rPr>
              <a:t>»</a:t>
            </a:r>
          </a:p>
          <a:p>
            <a:endParaRPr lang="uk-UA" b="1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7030A0"/>
                </a:solidFill>
              </a:rPr>
              <a:t>          </a:t>
            </a:r>
            <a:r>
              <a:rPr lang="uk-UA" b="1" i="1" dirty="0" smtClean="0">
                <a:solidFill>
                  <a:srgbClr val="7030A0"/>
                </a:solidFill>
              </a:rPr>
              <a:t>«</a:t>
            </a:r>
            <a:r>
              <a:rPr lang="uk-UA" b="1" i="1" dirty="0">
                <a:solidFill>
                  <a:srgbClr val="7030A0"/>
                </a:solidFill>
              </a:rPr>
              <a:t>Словники України»</a:t>
            </a:r>
            <a:r>
              <a:rPr lang="uk-UA" b="1" dirty="0">
                <a:solidFill>
                  <a:srgbClr val="7030A0"/>
                </a:solidFill>
              </a:rPr>
              <a:t> </a:t>
            </a:r>
            <a:r>
              <a:rPr lang="uk-UA" dirty="0"/>
              <a:t>(з 1999 р</a:t>
            </a:r>
            <a:r>
              <a:rPr lang="uk-UA" dirty="0" smtClean="0"/>
              <a:t>.) – серія адресних </a:t>
            </a:r>
            <a:r>
              <a:rPr lang="uk-UA" dirty="0" smtClean="0"/>
              <a:t>паперових</a:t>
            </a:r>
            <a:r>
              <a:rPr lang="uk-UA" dirty="0">
                <a:solidFill>
                  <a:prstClr val="black"/>
                </a:solidFill>
              </a:rPr>
              <a:t> </a:t>
            </a:r>
            <a:r>
              <a:rPr lang="uk-UA" dirty="0" smtClean="0">
                <a:solidFill>
                  <a:prstClr val="black"/>
                </a:solidFill>
              </a:rPr>
              <a:t>(малий, звичайний і  великий формат)</a:t>
            </a:r>
            <a:r>
              <a:rPr lang="uk-UA" dirty="0" smtClean="0"/>
              <a:t> </a:t>
            </a:r>
            <a:r>
              <a:rPr lang="uk-UA" dirty="0" smtClean="0"/>
              <a:t>і комп'ютерних </a:t>
            </a:r>
            <a:r>
              <a:rPr lang="uk-UA" dirty="0" smtClean="0"/>
              <a:t>лексиконів, </a:t>
            </a:r>
            <a:r>
              <a:rPr lang="uk-UA" dirty="0" smtClean="0"/>
              <a:t>зокрема </a:t>
            </a:r>
            <a:r>
              <a:rPr lang="uk-UA" b="1" i="1" dirty="0" smtClean="0">
                <a:solidFill>
                  <a:srgbClr val="00B050"/>
                </a:solidFill>
              </a:rPr>
              <a:t>інтегрована лексикографічна система «Словники України»</a:t>
            </a:r>
            <a:r>
              <a:rPr lang="uk-UA" b="1" dirty="0" smtClean="0"/>
              <a:t>,</a:t>
            </a:r>
            <a:endParaRPr lang="ru-RU" b="1" dirty="0"/>
          </a:p>
          <a:p>
            <a:r>
              <a:rPr lang="en-US" i="1" dirty="0" smtClean="0">
                <a:solidFill>
                  <a:srgbClr val="7030A0"/>
                </a:solidFill>
              </a:rPr>
              <a:t>          </a:t>
            </a:r>
            <a:r>
              <a:rPr lang="uk-UA" b="1" i="1" dirty="0" smtClean="0">
                <a:solidFill>
                  <a:srgbClr val="7030A0"/>
                </a:solidFill>
              </a:rPr>
              <a:t>«</a:t>
            </a:r>
            <a:r>
              <a:rPr lang="uk-UA" b="1" i="1" dirty="0">
                <a:solidFill>
                  <a:srgbClr val="7030A0"/>
                </a:solidFill>
              </a:rPr>
              <a:t>Академічні словники»</a:t>
            </a:r>
            <a:r>
              <a:rPr lang="uk-UA" b="1" dirty="0">
                <a:solidFill>
                  <a:srgbClr val="7030A0"/>
                </a:solidFill>
              </a:rPr>
              <a:t> </a:t>
            </a:r>
            <a:r>
              <a:rPr lang="uk-UA" dirty="0"/>
              <a:t>(з 2004 р.):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b="1" i="1" dirty="0">
                <a:solidFill>
                  <a:srgbClr val="00B050"/>
                </a:solidFill>
              </a:rPr>
              <a:t>Українсько-російський словник наукової термінології</a:t>
            </a:r>
            <a:r>
              <a:rPr lang="uk-UA" dirty="0">
                <a:solidFill>
                  <a:srgbClr val="00B050"/>
                </a:solidFill>
              </a:rPr>
              <a:t> за загальною редакцією Л. Симоненко </a:t>
            </a:r>
            <a:r>
              <a:rPr lang="uk-UA" dirty="0"/>
              <a:t>(2004) – перша праця </a:t>
            </a:r>
            <a:r>
              <a:rPr lang="uk-UA" dirty="0" smtClean="0"/>
              <a:t>серії (подано </a:t>
            </a:r>
            <a:r>
              <a:rPr lang="uk-UA" dirty="0" smtClean="0"/>
              <a:t>100 </a:t>
            </a:r>
            <a:r>
              <a:rPr lang="uk-UA" dirty="0"/>
              <a:t>тис. найуживаніших термінів і термінів-словосполучень)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092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281" y="76470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АКТУАЛЬНІ 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НАПРЯМКИ В РОЗВИТКУ </a:t>
            </a:r>
            <a:endParaRPr lang="uk-U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b="1" u="sng" dirty="0" smtClean="0">
                <a:solidFill>
                  <a:schemeClr val="accent1">
                    <a:lumMod val="75000"/>
                  </a:schemeClr>
                </a:solidFill>
              </a:rPr>
              <a:t>СУЧАСНОГО СЛОВНИКАРСТВА</a:t>
            </a:r>
          </a:p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1</a:t>
            </a:r>
            <a:r>
              <a:rPr lang="uk-UA" b="1" dirty="0">
                <a:solidFill>
                  <a:srgbClr val="FF0000"/>
                </a:solidFill>
              </a:rPr>
              <a:t>)</a:t>
            </a:r>
            <a:r>
              <a:rPr lang="uk-UA" b="1" dirty="0"/>
              <a:t> Розвиток </a:t>
            </a:r>
            <a:r>
              <a:rPr lang="uk-UA" b="1" dirty="0" smtClean="0"/>
              <a:t>різних видів лексикографії</a:t>
            </a:r>
            <a:r>
              <a:rPr lang="uk-UA" dirty="0" smtClean="0"/>
              <a:t>:</a:t>
            </a:r>
            <a:endParaRPr lang="ru-RU" dirty="0"/>
          </a:p>
          <a:p>
            <a:r>
              <a:rPr lang="uk-UA" dirty="0" smtClean="0"/>
              <a:t>     – </a:t>
            </a:r>
            <a:r>
              <a:rPr lang="uk-UA" dirty="0"/>
              <a:t>фундаментальної тлумачної,</a:t>
            </a:r>
            <a:endParaRPr lang="ru-RU" dirty="0"/>
          </a:p>
          <a:p>
            <a:pPr lvl="0"/>
            <a:r>
              <a:rPr lang="uk-UA" dirty="0" smtClean="0">
                <a:solidFill>
                  <a:prstClr val="black"/>
                </a:solidFill>
              </a:rPr>
              <a:t>     – </a:t>
            </a:r>
            <a:r>
              <a:rPr lang="uk-UA" dirty="0" smtClean="0"/>
              <a:t>перекладної</a:t>
            </a:r>
            <a:r>
              <a:rPr lang="uk-UA" dirty="0"/>
              <a:t>,</a:t>
            </a:r>
            <a:endParaRPr lang="ru-RU" dirty="0"/>
          </a:p>
          <a:p>
            <a:pPr lvl="0"/>
            <a:r>
              <a:rPr lang="uk-UA" dirty="0" smtClean="0">
                <a:solidFill>
                  <a:prstClr val="black"/>
                </a:solidFill>
              </a:rPr>
              <a:t>     – </a:t>
            </a:r>
            <a:r>
              <a:rPr lang="uk-UA" dirty="0" smtClean="0"/>
              <a:t>навчальної</a:t>
            </a:r>
            <a:r>
              <a:rPr lang="uk-UA" dirty="0"/>
              <a:t>,</a:t>
            </a:r>
            <a:endParaRPr lang="ru-RU" dirty="0"/>
          </a:p>
          <a:p>
            <a:pPr lvl="0"/>
            <a:r>
              <a:rPr lang="uk-UA" dirty="0" smtClean="0">
                <a:solidFill>
                  <a:prstClr val="black"/>
                </a:solidFill>
              </a:rPr>
              <a:t>     – </a:t>
            </a:r>
            <a:r>
              <a:rPr lang="uk-UA" dirty="0" smtClean="0"/>
              <a:t>комплексної</a:t>
            </a:r>
            <a:r>
              <a:rPr lang="uk-UA" dirty="0"/>
              <a:t>.</a:t>
            </a:r>
            <a:endParaRPr lang="ru-RU" dirty="0"/>
          </a:p>
          <a:p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2</a:t>
            </a:r>
            <a:r>
              <a:rPr lang="uk-UA" b="1" dirty="0">
                <a:solidFill>
                  <a:srgbClr val="FF0000"/>
                </a:solidFill>
              </a:rPr>
              <a:t>)</a:t>
            </a:r>
            <a:r>
              <a:rPr lang="uk-UA" dirty="0"/>
              <a:t> </a:t>
            </a:r>
            <a:r>
              <a:rPr lang="uk-UA" b="1" dirty="0"/>
              <a:t>Комп’ютеризація словникарської праці</a:t>
            </a:r>
            <a:r>
              <a:rPr lang="uk-UA" dirty="0"/>
              <a:t>.</a:t>
            </a:r>
            <a:endParaRPr lang="ru-RU" dirty="0"/>
          </a:p>
          <a:p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3</a:t>
            </a:r>
            <a:r>
              <a:rPr lang="uk-UA" b="1" dirty="0">
                <a:solidFill>
                  <a:srgbClr val="FF0000"/>
                </a:solidFill>
              </a:rPr>
              <a:t>)</a:t>
            </a:r>
            <a:r>
              <a:rPr lang="uk-UA" dirty="0"/>
              <a:t> </a:t>
            </a:r>
            <a:r>
              <a:rPr lang="uk-UA" b="1" dirty="0"/>
              <a:t>Розвиток наукової лексикографічної критики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380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8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u="sng" dirty="0" smtClean="0">
                <a:solidFill>
                  <a:srgbClr val="C00000"/>
                </a:solidFill>
              </a:rPr>
              <a:t>М. Рильський</a:t>
            </a:r>
            <a:r>
              <a:rPr lang="uk-UA" sz="2400" dirty="0" smtClean="0">
                <a:solidFill>
                  <a:srgbClr val="C00000"/>
                </a:solidFill>
              </a:rPr>
              <a:t>:</a:t>
            </a:r>
            <a:r>
              <a:rPr lang="uk-UA" sz="2400" dirty="0" smtClean="0"/>
              <a:t> «</a:t>
            </a:r>
            <a:r>
              <a:rPr lang="ru-RU" sz="2400" dirty="0" err="1" smtClean="0"/>
              <a:t>Неможливо</a:t>
            </a:r>
            <a:r>
              <a:rPr lang="ru-RU" sz="2400" dirty="0" smtClean="0"/>
              <a:t> </a:t>
            </a:r>
            <a:r>
              <a:rPr lang="ru-RU" sz="2400" dirty="0" err="1"/>
              <a:t>уявити</a:t>
            </a:r>
            <a:r>
              <a:rPr lang="ru-RU" sz="2400" dirty="0"/>
              <a:t> </a:t>
            </a:r>
            <a:r>
              <a:rPr lang="ru-RU" sz="2400" dirty="0" err="1"/>
              <a:t>собі</a:t>
            </a:r>
            <a:r>
              <a:rPr lang="ru-RU" sz="2400" dirty="0"/>
              <a:t> </a:t>
            </a:r>
            <a:r>
              <a:rPr lang="ru-RU" sz="2400" dirty="0" err="1"/>
              <a:t>культурну</a:t>
            </a:r>
            <a:r>
              <a:rPr lang="ru-RU" sz="2400" dirty="0"/>
              <a:t> </a:t>
            </a:r>
            <a:r>
              <a:rPr lang="ru-RU" sz="2400" dirty="0" err="1"/>
              <a:t>людину</a:t>
            </a:r>
            <a:r>
              <a:rPr lang="ru-RU" sz="2400" dirty="0"/>
              <a:t>, яка б не мала потреби в словнику, </a:t>
            </a:r>
            <a:r>
              <a:rPr lang="ru-RU" sz="2400" dirty="0" err="1"/>
              <a:t>ніколи</a:t>
            </a:r>
            <a:r>
              <a:rPr lang="ru-RU" sz="2400" dirty="0"/>
              <a:t> не </a:t>
            </a:r>
            <a:r>
              <a:rPr lang="ru-RU" sz="2400" dirty="0" err="1"/>
              <a:t>заглядала</a:t>
            </a:r>
            <a:r>
              <a:rPr lang="ru-RU" sz="2400" dirty="0"/>
              <a:t> до </a:t>
            </a:r>
            <a:r>
              <a:rPr lang="ru-RU" sz="2400" dirty="0" err="1"/>
              <a:t>нього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ніколи</a:t>
            </a:r>
            <a:r>
              <a:rPr lang="ru-RU" sz="2400" dirty="0" smtClean="0"/>
              <a:t> </a:t>
            </a:r>
            <a:r>
              <a:rPr lang="ru-RU" sz="2400" dirty="0"/>
              <a:t>ним не </a:t>
            </a:r>
            <a:r>
              <a:rPr lang="ru-RU" sz="2400" dirty="0" err="1" smtClean="0"/>
              <a:t>користувалася</a:t>
            </a:r>
            <a:r>
              <a:rPr lang="ru-RU" sz="2400" dirty="0" smtClean="0"/>
              <a:t>»</a:t>
            </a:r>
          </a:p>
          <a:p>
            <a:endParaRPr lang="uk-UA" sz="2400" dirty="0"/>
          </a:p>
          <a:p>
            <a:r>
              <a:rPr lang="uk-UA" sz="2400" u="sng" dirty="0" smtClean="0">
                <a:solidFill>
                  <a:srgbClr val="C00000"/>
                </a:solidFill>
              </a:rPr>
              <a:t>Ю. </a:t>
            </a:r>
            <a:r>
              <a:rPr lang="uk-UA" sz="2400" u="sng" dirty="0" err="1" smtClean="0">
                <a:solidFill>
                  <a:srgbClr val="C00000"/>
                </a:solidFill>
              </a:rPr>
              <a:t>Апресян</a:t>
            </a:r>
            <a:r>
              <a:rPr lang="uk-UA" sz="2400" dirty="0" smtClean="0"/>
              <a:t> (російський мовознавець) : «Продукція лексикографа потрібна не тільки для забезпечення практичних нужд носіїв мови і навіть не тільки як частина теоретичного опису мови, а і як основа для всієї будівлі теоретичної лінгвістики»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1491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19462"/>
            <a:ext cx="5900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400" b="1" dirty="0" smtClean="0">
              <a:solidFill>
                <a:srgbClr val="FF0000"/>
              </a:solidFill>
            </a:endParaRPr>
          </a:p>
          <a:p>
            <a:r>
              <a:rPr lang="uk-UA" sz="2400" b="1" dirty="0" smtClean="0">
                <a:solidFill>
                  <a:srgbClr val="FF0000"/>
                </a:solidFill>
              </a:rPr>
              <a:t>Зв’язок лексикографії з іншими розділами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99592" y="1412388"/>
            <a:ext cx="71251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99592" y="1412388"/>
            <a:ext cx="0" cy="1000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99792" y="1412388"/>
            <a:ext cx="0" cy="1000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45023" y="1417780"/>
            <a:ext cx="0" cy="1000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024702" y="1412388"/>
            <a:ext cx="0" cy="1000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800" y="2417896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Лексикологія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228184" y="1417780"/>
            <a:ext cx="0" cy="10001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32713" y="2412504"/>
            <a:ext cx="113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Фонетика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1009" y="2417896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Орфоепія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4086" y="2417896"/>
            <a:ext cx="13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Морфологія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4288" y="2417896"/>
            <a:ext cx="12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Стилістика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85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516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ІСТОРІЯ УКРАЇНСЬКОЇ ЛЕКСИКОГРАФІЇ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268760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u="sng" dirty="0" smtClean="0">
                <a:solidFill>
                  <a:srgbClr val="7030A0"/>
                </a:solidFill>
              </a:rPr>
              <a:t>Рукописні словники</a:t>
            </a:r>
            <a:r>
              <a:rPr lang="uk-UA" dirty="0" smtClean="0"/>
              <a:t> (глосарії, </a:t>
            </a:r>
            <a:r>
              <a:rPr lang="uk-UA" dirty="0" err="1" smtClean="0"/>
              <a:t>азбуковники</a:t>
            </a:r>
            <a:r>
              <a:rPr lang="uk-UA" dirty="0" smtClean="0"/>
              <a:t>, лексикони) – з </a:t>
            </a:r>
            <a:r>
              <a:rPr lang="uk-UA" b="1" dirty="0" smtClean="0">
                <a:solidFill>
                  <a:srgbClr val="7030A0"/>
                </a:solidFill>
              </a:rPr>
              <a:t>ХІІІ століття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uk-UA" sz="2000" b="1" u="sng" dirty="0" smtClean="0">
                <a:solidFill>
                  <a:srgbClr val="FF0000"/>
                </a:solidFill>
              </a:rPr>
              <a:t>І етап</a:t>
            </a:r>
          </a:p>
          <a:p>
            <a:r>
              <a:rPr lang="uk-UA" sz="2000" u="sng" dirty="0" smtClean="0">
                <a:solidFill>
                  <a:srgbClr val="7030A0"/>
                </a:solidFill>
              </a:rPr>
              <a:t>Друковані словники</a:t>
            </a:r>
            <a:r>
              <a:rPr lang="uk-UA" sz="2000" dirty="0" smtClean="0">
                <a:solidFill>
                  <a:srgbClr val="7030A0"/>
                </a:solidFill>
              </a:rPr>
              <a:t> </a:t>
            </a:r>
            <a:r>
              <a:rPr lang="uk-UA" dirty="0" smtClean="0"/>
              <a:t>– з кінця Х</a:t>
            </a:r>
            <a:r>
              <a:rPr lang="en-US" dirty="0" smtClean="0"/>
              <a:t>VI </a:t>
            </a:r>
            <a:r>
              <a:rPr lang="uk-UA" dirty="0" smtClean="0"/>
              <a:t>ст. (перші укладачі – Лаврентій Зизаній, </a:t>
            </a:r>
            <a:r>
              <a:rPr lang="uk-UA" dirty="0" err="1" smtClean="0"/>
              <a:t>Памво</a:t>
            </a:r>
            <a:r>
              <a:rPr lang="uk-UA" dirty="0" smtClean="0"/>
              <a:t> </a:t>
            </a:r>
            <a:r>
              <a:rPr lang="uk-UA" dirty="0" err="1" smtClean="0"/>
              <a:t>Беринда</a:t>
            </a:r>
            <a:r>
              <a:rPr lang="uk-UA" dirty="0" smtClean="0"/>
              <a:t>);</a:t>
            </a:r>
          </a:p>
          <a:p>
            <a:endParaRPr lang="uk-UA" dirty="0" smtClean="0"/>
          </a:p>
          <a:p>
            <a:r>
              <a:rPr lang="uk-UA" sz="2000" b="1" dirty="0" smtClean="0">
                <a:solidFill>
                  <a:srgbClr val="FF0000"/>
                </a:solidFill>
              </a:rPr>
              <a:t>ІІ етап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b="1" i="1" dirty="0" smtClean="0"/>
              <a:t>Словничок до «Енеїди» </a:t>
            </a:r>
            <a:r>
              <a:rPr lang="uk-UA" dirty="0" smtClean="0"/>
              <a:t>Івана Котляревського (1798 р.);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i="1" dirty="0" smtClean="0"/>
              <a:t>«</a:t>
            </a:r>
            <a:r>
              <a:rPr lang="uk-UA" b="1" i="1" dirty="0" err="1" smtClean="0"/>
              <a:t>Словарь</a:t>
            </a:r>
            <a:r>
              <a:rPr lang="uk-UA" b="1" i="1" dirty="0" smtClean="0"/>
              <a:t> української мови» за ред. Б. Грінченка </a:t>
            </a:r>
            <a:r>
              <a:rPr lang="uk-UA" i="1" dirty="0" smtClean="0"/>
              <a:t>у 4-х томах </a:t>
            </a:r>
            <a:r>
              <a:rPr lang="uk-UA" dirty="0" smtClean="0"/>
              <a:t>(1907 </a:t>
            </a:r>
            <a:r>
              <a:rPr lang="uk-UA" dirty="0" smtClean="0">
                <a:solidFill>
                  <a:prstClr val="black"/>
                </a:solidFill>
              </a:rPr>
              <a:t>– </a:t>
            </a:r>
            <a:r>
              <a:rPr lang="uk-UA" dirty="0" smtClean="0"/>
              <a:t>1909 рр.) – вершина української лексикографії кінця ХІХ – початку ХХ ст. (68 тис. слів)</a:t>
            </a:r>
          </a:p>
          <a:p>
            <a:endParaRPr lang="uk-UA" dirty="0"/>
          </a:p>
          <a:p>
            <a:r>
              <a:rPr lang="uk-UA" sz="2000" b="1" dirty="0" smtClean="0">
                <a:solidFill>
                  <a:srgbClr val="FF0000"/>
                </a:solidFill>
              </a:rPr>
              <a:t>ІІІ етап – із 20-х років ХХ ст.</a:t>
            </a:r>
          </a:p>
          <a:p>
            <a:endParaRPr lang="uk-UA" sz="2000" b="1" dirty="0"/>
          </a:p>
          <a:p>
            <a:r>
              <a:rPr lang="uk-UA" sz="2000" b="1" dirty="0" smtClean="0">
                <a:solidFill>
                  <a:srgbClr val="FF0000"/>
                </a:solidFill>
              </a:rPr>
              <a:t>І</a:t>
            </a:r>
            <a:r>
              <a:rPr lang="en-US" sz="2000" b="1" dirty="0" smtClean="0">
                <a:solidFill>
                  <a:srgbClr val="FF0000"/>
                </a:solidFill>
              </a:rPr>
              <a:t>V</a:t>
            </a:r>
            <a:r>
              <a:rPr lang="uk-UA" sz="2000" b="1" dirty="0" smtClean="0">
                <a:solidFill>
                  <a:srgbClr val="FF0000"/>
                </a:solidFill>
              </a:rPr>
              <a:t> етап – з 90-х років ХХ ст.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049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27423"/>
            <a:ext cx="8111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u="sng" dirty="0" smtClean="0">
                <a:solidFill>
                  <a:srgbClr val="0070C0"/>
                </a:solidFill>
              </a:rPr>
              <a:t>Лінгвістичні критерії групування загальномовних словників</a:t>
            </a:r>
            <a:endParaRPr lang="ru-RU" sz="2400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78" y="1412776"/>
            <a:ext cx="837328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І.</a:t>
            </a:r>
            <a:r>
              <a:rPr lang="uk-UA" sz="2000" b="1" dirty="0" smtClean="0">
                <a:solidFill>
                  <a:srgbClr val="0070C0"/>
                </a:solidFill>
              </a:rPr>
              <a:t> За кількістю описуваних мов: </a:t>
            </a:r>
            <a:r>
              <a:rPr lang="uk-UA" sz="2000" dirty="0" smtClean="0"/>
              <a:t>одномовні/перекладні (</a:t>
            </a:r>
            <a:r>
              <a:rPr lang="uk-UA" sz="2000" dirty="0" err="1" smtClean="0"/>
              <a:t>дво</a:t>
            </a:r>
            <a:r>
              <a:rPr lang="uk-UA" sz="2000" dirty="0" smtClean="0"/>
              <a:t>-, багатомовні) словники</a:t>
            </a:r>
          </a:p>
          <a:p>
            <a:r>
              <a:rPr lang="uk-UA" sz="2000" b="1" dirty="0" smtClean="0">
                <a:solidFill>
                  <a:srgbClr val="C00000"/>
                </a:solidFill>
              </a:rPr>
              <a:t>ІІ.</a:t>
            </a:r>
            <a:r>
              <a:rPr lang="uk-UA" sz="2000" b="1" dirty="0" smtClean="0">
                <a:solidFill>
                  <a:srgbClr val="0070C0"/>
                </a:solidFill>
              </a:rPr>
              <a:t> За відношенням до розділів мовознавчої науки: </a:t>
            </a:r>
            <a:r>
              <a:rPr lang="uk-UA" sz="2000" dirty="0" smtClean="0"/>
              <a:t>лексичні, фразеологічні, граматичні словники</a:t>
            </a:r>
            <a:br>
              <a:rPr lang="uk-UA" sz="2000" dirty="0" smtClean="0"/>
            </a:br>
            <a:r>
              <a:rPr lang="uk-UA" sz="2000" b="1" dirty="0" smtClean="0">
                <a:solidFill>
                  <a:srgbClr val="C00000"/>
                </a:solidFill>
              </a:rPr>
              <a:t>ІІІ. </a:t>
            </a:r>
            <a:r>
              <a:rPr lang="uk-UA" sz="2000" b="1" dirty="0" smtClean="0">
                <a:solidFill>
                  <a:srgbClr val="0070C0"/>
                </a:solidFill>
              </a:rPr>
              <a:t>За мірою охоплення </a:t>
            </a:r>
            <a:r>
              <a:rPr lang="uk-UA" sz="2000" b="1" dirty="0" err="1" smtClean="0">
                <a:solidFill>
                  <a:srgbClr val="0070C0"/>
                </a:solidFill>
              </a:rPr>
              <a:t>мовного</a:t>
            </a:r>
            <a:r>
              <a:rPr lang="uk-UA" sz="2000" b="1" dirty="0" smtClean="0">
                <a:solidFill>
                  <a:srgbClr val="0070C0"/>
                </a:solidFill>
              </a:rPr>
              <a:t> матеріалу: </a:t>
            </a:r>
            <a:r>
              <a:rPr lang="uk-UA" sz="2000" dirty="0" smtClean="0"/>
              <a:t>загальномовні/вибіркові словники</a:t>
            </a:r>
            <a:br>
              <a:rPr lang="uk-UA" sz="2000" dirty="0" smtClean="0"/>
            </a:br>
            <a:r>
              <a:rPr lang="en-US" sz="2000" b="1" dirty="0" smtClean="0">
                <a:solidFill>
                  <a:srgbClr val="C00000"/>
                </a:solidFill>
              </a:rPr>
              <a:t>IV</a:t>
            </a:r>
            <a:r>
              <a:rPr lang="uk-UA" sz="2000" b="1" dirty="0" smtClean="0">
                <a:solidFill>
                  <a:srgbClr val="C00000"/>
                </a:solidFill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За способом </a:t>
            </a:r>
            <a:r>
              <a:rPr lang="ru-RU" sz="2000" b="1" dirty="0" err="1" smtClean="0">
                <a:solidFill>
                  <a:srgbClr val="0070C0"/>
                </a:solidFill>
              </a:rPr>
              <a:t>упорядкування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матеріалу</a:t>
            </a:r>
            <a:r>
              <a:rPr lang="ru-RU" sz="2000" b="1" dirty="0" smtClean="0">
                <a:solidFill>
                  <a:srgbClr val="0070C0"/>
                </a:solidFill>
              </a:rPr>
              <a:t>: </a:t>
            </a:r>
            <a:r>
              <a:rPr lang="ru-RU" sz="2000" dirty="0" err="1" smtClean="0"/>
              <a:t>алфавітні</a:t>
            </a:r>
            <a:r>
              <a:rPr lang="ru-RU" sz="2000" dirty="0" smtClean="0"/>
              <a:t>, </a:t>
            </a:r>
            <a:r>
              <a:rPr lang="ru-RU" sz="2000" dirty="0" err="1" smtClean="0"/>
              <a:t>ономасіологічні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зворотні</a:t>
            </a:r>
            <a:r>
              <a:rPr lang="ru-RU" sz="2000" dirty="0" smtClean="0"/>
              <a:t> словники</a:t>
            </a:r>
            <a:br>
              <a:rPr lang="ru-RU" sz="2000" dirty="0" smtClean="0"/>
            </a:b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uk-UA" sz="2000" b="1" dirty="0" smtClean="0">
                <a:solidFill>
                  <a:srgbClr val="C00000"/>
                </a:solidFill>
              </a:rPr>
              <a:t>.</a:t>
            </a:r>
            <a:r>
              <a:rPr lang="uk-UA" sz="2000" b="1" dirty="0" smtClean="0"/>
              <a:t> </a:t>
            </a:r>
            <a:r>
              <a:rPr lang="uk-UA" sz="2000" b="1" dirty="0" smtClean="0">
                <a:solidFill>
                  <a:srgbClr val="0070C0"/>
                </a:solidFill>
              </a:rPr>
              <a:t>За </a:t>
            </a:r>
            <a:r>
              <a:rPr lang="uk-UA" sz="2000" b="1" dirty="0" err="1" smtClean="0">
                <a:solidFill>
                  <a:srgbClr val="0070C0"/>
                </a:solidFill>
              </a:rPr>
              <a:t>функційною</a:t>
            </a:r>
            <a:r>
              <a:rPr lang="uk-UA" sz="2000" b="1" dirty="0" smtClean="0">
                <a:solidFill>
                  <a:srgbClr val="0070C0"/>
                </a:solidFill>
              </a:rPr>
              <a:t> спрямованістю: </a:t>
            </a:r>
            <a:r>
              <a:rPr lang="uk-UA" sz="2000" dirty="0" err="1" smtClean="0"/>
              <a:t>функційно-мовні</a:t>
            </a:r>
            <a:r>
              <a:rPr lang="uk-UA" sz="2000" dirty="0" smtClean="0"/>
              <a:t>, </a:t>
            </a:r>
            <a:r>
              <a:rPr lang="uk-UA" sz="2000" dirty="0" err="1" smtClean="0"/>
              <a:t>функційно</a:t>
            </a:r>
            <a:r>
              <a:rPr lang="uk-UA" sz="2000" dirty="0" smtClean="0"/>
              <a:t>-образні, </a:t>
            </a:r>
            <a:r>
              <a:rPr lang="uk-UA" sz="2000" dirty="0" err="1" smtClean="0"/>
              <a:t>функційно</a:t>
            </a:r>
            <a:r>
              <a:rPr lang="uk-UA" sz="2000" dirty="0" smtClean="0"/>
              <a:t>-галузеві словники</a:t>
            </a:r>
            <a:br>
              <a:rPr lang="uk-UA" sz="2000" dirty="0" smtClean="0"/>
            </a:b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ru-RU" sz="2000" b="1" dirty="0" smtClean="0">
                <a:solidFill>
                  <a:srgbClr val="C00000"/>
                </a:solidFill>
              </a:rPr>
              <a:t>І.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Із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культурологічної</a:t>
            </a:r>
            <a:r>
              <a:rPr lang="ru-RU" sz="2000" b="1" dirty="0" smtClean="0">
                <a:solidFill>
                  <a:srgbClr val="0070C0"/>
                </a:solidFill>
              </a:rPr>
              <a:t> точки </a:t>
            </a:r>
            <a:r>
              <a:rPr lang="ru-RU" sz="2000" b="1" dirty="0" err="1" smtClean="0">
                <a:solidFill>
                  <a:srgbClr val="0070C0"/>
                </a:solidFill>
              </a:rPr>
              <a:t>зору</a:t>
            </a:r>
            <a:r>
              <a:rPr lang="ru-RU" sz="2000" b="1" dirty="0" smtClean="0">
                <a:solidFill>
                  <a:srgbClr val="0070C0"/>
                </a:solidFill>
              </a:rPr>
              <a:t>: </a:t>
            </a:r>
            <a:r>
              <a:rPr lang="ru-RU" sz="2000" dirty="0" err="1" smtClean="0"/>
              <a:t>ономастичні</a:t>
            </a:r>
            <a:r>
              <a:rPr lang="ru-RU" sz="2000" dirty="0" smtClean="0"/>
              <a:t> словники, словники з </a:t>
            </a:r>
            <a:r>
              <a:rPr lang="ru-RU" sz="2000" dirty="0" err="1" smtClean="0"/>
              <a:t>культури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літературної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uk-UA" sz="2000" b="1" dirty="0" smtClean="0">
                <a:solidFill>
                  <a:srgbClr val="C00000"/>
                </a:solidFill>
              </a:rPr>
              <a:t>ІІ. </a:t>
            </a:r>
            <a:r>
              <a:rPr lang="uk-UA" sz="2000" b="1" dirty="0" smtClean="0">
                <a:solidFill>
                  <a:srgbClr val="0070C0"/>
                </a:solidFill>
              </a:rPr>
              <a:t>Змішані (комплексні, універсальні) </a:t>
            </a:r>
            <a:r>
              <a:rPr lang="uk-UA" sz="2000" dirty="0" smtClean="0"/>
              <a:t>словники</a:t>
            </a:r>
            <a:endParaRPr lang="ru-RU" sz="2000" dirty="0"/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44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930" y="2030"/>
            <a:ext cx="60910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0070C0"/>
                </a:solidFill>
              </a:rPr>
              <a:t>Типи словників</a:t>
            </a:r>
          </a:p>
          <a:p>
            <a:pPr algn="ctr"/>
            <a:r>
              <a:rPr lang="uk-UA" dirty="0" smtClean="0">
                <a:solidFill>
                  <a:srgbClr val="0070C0"/>
                </a:solidFill>
              </a:rPr>
              <a:t>(залежно від змісту матеріалу і способів його опрацювання)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943" y="955217"/>
            <a:ext cx="20164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u="sng" dirty="0" smtClean="0">
                <a:solidFill>
                  <a:srgbClr val="0070C0"/>
                </a:solidFill>
              </a:rPr>
              <a:t>Енциклопедичні</a:t>
            </a:r>
            <a:r>
              <a:rPr lang="uk-UA" u="sng" dirty="0" smtClean="0">
                <a:solidFill>
                  <a:srgbClr val="0070C0"/>
                </a:solidFill>
              </a:rPr>
              <a:t/>
            </a:r>
            <a:br>
              <a:rPr lang="uk-UA" u="sng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>(увага – поняттю)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302" y="2214664"/>
            <a:ext cx="1372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solidFill>
                  <a:srgbClr val="0070C0"/>
                </a:solidFill>
              </a:rPr>
              <a:t>Енциклопедії</a:t>
            </a:r>
            <a:endParaRPr lang="ru-RU" sz="16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45791"/>
              </p:ext>
            </p:extLst>
          </p:nvPr>
        </p:nvGraphicFramePr>
        <p:xfrm>
          <a:off x="131676" y="2564904"/>
          <a:ext cx="134398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B050"/>
                          </a:solidFill>
                        </a:rPr>
                        <a:t>Універсальний словник-енциклопедія(УСЕ)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Енциклопедія Сучасної</a:t>
                      </a:r>
                      <a:r>
                        <a:rPr lang="uk-UA" sz="1600" b="1" baseline="0" dirty="0" smtClean="0">
                          <a:solidFill>
                            <a:srgbClr val="00B050"/>
                          </a:solidFill>
                        </a:rPr>
                        <a:t> України (ЕСУ)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baseline="0" dirty="0" smtClean="0">
                          <a:solidFill>
                            <a:srgbClr val="00B050"/>
                          </a:solidFill>
                        </a:rPr>
                        <a:t>Енциклопедії українознавства</a:t>
                      </a:r>
                      <a:r>
                        <a:rPr lang="uk-UA" sz="14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uk-UA" sz="1400" baseline="0" dirty="0" smtClean="0">
                          <a:solidFill>
                            <a:srgbClr val="00B050"/>
                          </a:solidFill>
                        </a:rPr>
                        <a:t>      та ін.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26912"/>
              </p:ext>
            </p:extLst>
          </p:nvPr>
        </p:nvGraphicFramePr>
        <p:xfrm>
          <a:off x="1835696" y="2564904"/>
          <a:ext cx="144016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Медична енциклопедія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Педагогічна енциклопедія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Літературна енциклопедія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Українська мова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Українське козацтво</a:t>
                      </a:r>
                      <a:r>
                        <a:rPr lang="uk-UA" sz="1400" dirty="0" smtClean="0">
                          <a:solidFill>
                            <a:srgbClr val="00B050"/>
                          </a:solidFill>
                        </a:rPr>
                        <a:t>       та ін.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 flipH="1">
            <a:off x="803666" y="1570770"/>
            <a:ext cx="1145502" cy="994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956262" y="1583906"/>
            <a:ext cx="606608" cy="994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3413"/>
              </p:ext>
            </p:extLst>
          </p:nvPr>
        </p:nvGraphicFramePr>
        <p:xfrm>
          <a:off x="3491880" y="2553218"/>
          <a:ext cx="1008111" cy="3468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8070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Політичний 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Юридичний</a:t>
                      </a:r>
                      <a:endParaRPr lang="ru-R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B050"/>
                          </a:solidFill>
                        </a:rPr>
                        <a:t>                       Комп’ютерний</a:t>
                      </a:r>
                      <a:r>
                        <a:rPr lang="uk-UA" sz="1600" dirty="0" smtClean="0">
                          <a:solidFill>
                            <a:srgbClr val="00B050"/>
                          </a:solidFill>
                        </a:rPr>
                        <a:t>         та ін.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/>
          <p:cNvCxnSpPr>
            <a:stCxn id="3" idx="2"/>
            <a:endCxn id="13" idx="0"/>
          </p:cNvCxnSpPr>
          <p:nvPr/>
        </p:nvCxnSpPr>
        <p:spPr>
          <a:xfrm>
            <a:off x="1949168" y="1570770"/>
            <a:ext cx="2046767" cy="98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574555">
            <a:off x="2314618" y="1573727"/>
            <a:ext cx="2031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rgbClr val="0070C0"/>
                </a:solidFill>
              </a:rPr>
              <a:t>Власне енциклопедичні словники</a:t>
            </a:r>
            <a:r>
              <a:rPr lang="uk-UA" sz="1200" dirty="0" smtClean="0">
                <a:solidFill>
                  <a:srgbClr val="0070C0"/>
                </a:solidFill>
              </a:rPr>
              <a:t/>
            </a:r>
            <a:br>
              <a:rPr lang="uk-UA" sz="1200" dirty="0" smtClean="0">
                <a:solidFill>
                  <a:srgbClr val="0070C0"/>
                </a:solidFill>
              </a:rPr>
            </a:br>
            <a:r>
              <a:rPr lang="uk-UA" sz="1200" dirty="0" smtClean="0">
                <a:solidFill>
                  <a:srgbClr val="0070C0"/>
                </a:solidFill>
              </a:rPr>
              <a:t>(праці пояснювально-тлумачні)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9495" y="955217"/>
            <a:ext cx="336387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u="sng" dirty="0" smtClean="0">
                <a:solidFill>
                  <a:srgbClr val="0070C0"/>
                </a:solidFill>
              </a:rPr>
              <a:t>Лінгвістичні (загальномовні)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1400" dirty="0" smtClean="0">
                <a:solidFill>
                  <a:srgbClr val="0070C0"/>
                </a:solidFill>
              </a:rPr>
              <a:t>(увага – слову)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20" idx="2"/>
          </p:cNvCxnSpPr>
          <p:nvPr/>
        </p:nvCxnSpPr>
        <p:spPr>
          <a:xfrm>
            <a:off x="7111431" y="1570770"/>
            <a:ext cx="1565025" cy="418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20" idx="2"/>
          </p:cNvCxnSpPr>
          <p:nvPr/>
        </p:nvCxnSpPr>
        <p:spPr>
          <a:xfrm>
            <a:off x="7111431" y="1570770"/>
            <a:ext cx="988961" cy="922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0" idx="2"/>
          </p:cNvCxnSpPr>
          <p:nvPr/>
        </p:nvCxnSpPr>
        <p:spPr>
          <a:xfrm flipH="1">
            <a:off x="6516217" y="1570770"/>
            <a:ext cx="595214" cy="922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956310">
            <a:off x="7661240" y="1606606"/>
            <a:ext cx="10743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200" dirty="0" smtClean="0">
                <a:solidFill>
                  <a:srgbClr val="0070C0"/>
                </a:solidFill>
              </a:rPr>
              <a:t>Багатомовні</a:t>
            </a:r>
            <a:r>
              <a:rPr lang="uk-UA" sz="1200" dirty="0" smtClean="0"/>
              <a:t> </a:t>
            </a:r>
            <a:br>
              <a:rPr lang="uk-UA" sz="1200" dirty="0" smtClean="0"/>
            </a:br>
            <a:r>
              <a:rPr lang="uk-UA" sz="1400" b="1" dirty="0" smtClean="0">
                <a:solidFill>
                  <a:srgbClr val="0070C0"/>
                </a:solidFill>
              </a:rPr>
              <a:t>перекладні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2660457">
            <a:off x="7031979" y="1955103"/>
            <a:ext cx="14761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dirty="0" smtClean="0">
                <a:solidFill>
                  <a:srgbClr val="0070C0"/>
                </a:solidFill>
              </a:rPr>
              <a:t>Двомовні</a:t>
            </a:r>
            <a:r>
              <a:rPr lang="uk-UA" sz="1200" dirty="0">
                <a:solidFill>
                  <a:srgbClr val="0070C0"/>
                </a:solidFill>
              </a:rPr>
              <a:t/>
            </a:r>
            <a:br>
              <a:rPr lang="uk-UA" sz="1200" dirty="0">
                <a:solidFill>
                  <a:srgbClr val="0070C0"/>
                </a:solidFill>
              </a:rPr>
            </a:br>
            <a:r>
              <a:rPr lang="uk-UA" sz="1400" b="1" dirty="0">
                <a:solidFill>
                  <a:srgbClr val="0070C0"/>
                </a:solidFill>
              </a:rPr>
              <a:t>перекладні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102957">
            <a:off x="6182681" y="1813353"/>
            <a:ext cx="1031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Одномовні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5220072" y="2486982"/>
            <a:ext cx="1296144" cy="43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5372472" y="2486982"/>
            <a:ext cx="1143744" cy="870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5724128" y="2492896"/>
            <a:ext cx="792089" cy="1362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6156176" y="2492896"/>
            <a:ext cx="36004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516216" y="2492896"/>
            <a:ext cx="72008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516216" y="2492896"/>
            <a:ext cx="621731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516216" y="2492896"/>
            <a:ext cx="936104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516216" y="2492896"/>
            <a:ext cx="1243463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20664488">
            <a:off x="5105943" y="2510499"/>
            <a:ext cx="1163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Етимологічні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9371090">
            <a:off x="5063748" y="2993589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Омонімів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18073608">
            <a:off x="5470300" y="3178536"/>
            <a:ext cx="881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Історичні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16958497">
            <a:off x="5714741" y="3468640"/>
            <a:ext cx="882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rgbClr val="0070C0"/>
                </a:solidFill>
              </a:rPr>
              <a:t>Тлумачні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6043610">
            <a:off x="6071862" y="3449442"/>
            <a:ext cx="845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Зворотні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14805384">
            <a:off x="6354062" y="3296518"/>
            <a:ext cx="958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rgbClr val="0070C0"/>
                </a:solidFill>
              </a:rPr>
              <a:t>Орфоепічні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13713832">
            <a:off x="6617411" y="3078412"/>
            <a:ext cx="812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Частотні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rot="12728819">
            <a:off x="6709692" y="2880358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Орфографічні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4788024" y="4077072"/>
            <a:ext cx="1368152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5011867" y="4077072"/>
            <a:ext cx="1144309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5472100" y="4077072"/>
            <a:ext cx="684076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6057366" y="4077072"/>
            <a:ext cx="98810" cy="1694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156176" y="4077072"/>
            <a:ext cx="457148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156176" y="4077072"/>
            <a:ext cx="1070604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6156176" y="4077072"/>
            <a:ext cx="1302971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20050398">
            <a:off x="4708142" y="4242761"/>
            <a:ext cx="1093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Синонімічні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19041730">
            <a:off x="4746514" y="4535315"/>
            <a:ext cx="126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Фразеологічні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 rot="17908225">
            <a:off x="5034994" y="4655041"/>
            <a:ext cx="1304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Термінологічні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 rot="16430534">
            <a:off x="5261149" y="4969645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rgbClr val="0070C0"/>
                </a:solidFill>
              </a:rPr>
              <a:t>Власне тлумачні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 rot="15236401">
            <a:off x="5959727" y="4932339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</a:rPr>
              <a:t>Діалектні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rot="13979961">
            <a:off x="5886231" y="4840254"/>
            <a:ext cx="1718659" cy="28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rgbClr val="0070C0"/>
                </a:solidFill>
              </a:rPr>
              <a:t>Мови письменника</a:t>
            </a:r>
            <a:endParaRPr lang="ru-RU" sz="1200" dirty="0"/>
          </a:p>
        </p:txBody>
      </p:sp>
      <p:sp>
        <p:nvSpPr>
          <p:cNvPr id="102" name="TextBox 101"/>
          <p:cNvSpPr txBox="1"/>
          <p:nvPr/>
        </p:nvSpPr>
        <p:spPr>
          <a:xfrm rot="12889753">
            <a:off x="6260945" y="4536078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dirty="0" smtClean="0">
                <a:solidFill>
                  <a:srgbClr val="0070C0"/>
                </a:solidFill>
              </a:rPr>
              <a:t>Іншомовних слів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11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09079"/>
              </p:ext>
            </p:extLst>
          </p:nvPr>
        </p:nvGraphicFramePr>
        <p:xfrm>
          <a:off x="539552" y="1268760"/>
          <a:ext cx="8181564" cy="4695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3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2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7574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Реєстрове слово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Словникова стаття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>
                          <a:solidFill>
                            <a:srgbClr val="0070C0"/>
                          </a:solidFill>
                        </a:rPr>
                        <a:t>Грамат</a:t>
                      </a:r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400" baseline="0" dirty="0" err="1" smtClean="0">
                          <a:solidFill>
                            <a:srgbClr val="0070C0"/>
                          </a:solidFill>
                        </a:rPr>
                        <a:t>характе-ристика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Стиліст.</a:t>
                      </a:r>
                      <a:br>
                        <a:rPr lang="uk-UA" sz="14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ремарки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</a:rPr>
                        <a:t>Семантична</a:t>
                      </a:r>
                      <a:r>
                        <a:rPr lang="uk-UA" baseline="0" dirty="0" smtClean="0">
                          <a:solidFill>
                            <a:srgbClr val="0070C0"/>
                          </a:solidFill>
                        </a:rPr>
                        <a:t> характеристика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 вживання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23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герб</a:t>
                      </a:r>
                    </a:p>
                    <a:p>
                      <a:pPr algn="ctr"/>
                      <a:endParaRPr lang="uk-UA" sz="1400" i="1" dirty="0" smtClean="0"/>
                    </a:p>
                    <a:p>
                      <a:pPr algn="ctr"/>
                      <a:endParaRPr lang="uk-UA" sz="1400" i="1" dirty="0" smtClean="0"/>
                    </a:p>
                    <a:p>
                      <a:pPr algn="ctr"/>
                      <a:endParaRPr lang="uk-UA" sz="1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годитися 1</a:t>
                      </a:r>
                    </a:p>
                    <a:p>
                      <a:pPr algn="ctr"/>
                      <a:endParaRPr lang="uk-UA" sz="1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uk-UA" sz="1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uk-UA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uk-UA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годитися 2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uk-UA" sz="1200" dirty="0" smtClean="0"/>
                        <a:t>, </a:t>
                      </a:r>
                    </a:p>
                    <a:p>
                      <a:pPr algn="ctr"/>
                      <a:r>
                        <a:rPr lang="uk-UA" sz="1200" dirty="0" err="1" smtClean="0"/>
                        <a:t>чол</a:t>
                      </a:r>
                      <a:r>
                        <a:rPr lang="uk-UA" sz="1200" dirty="0" smtClean="0"/>
                        <a:t>. </a:t>
                      </a:r>
                    </a:p>
                    <a:p>
                      <a:pPr algn="ctr"/>
                      <a:endParaRPr lang="uk-UA" sz="1200" dirty="0" smtClean="0"/>
                    </a:p>
                    <a:p>
                      <a:pPr algn="ctr"/>
                      <a:endParaRPr lang="uk-UA" sz="1200" dirty="0" smtClean="0"/>
                    </a:p>
                    <a:p>
                      <a:pPr algn="ctr"/>
                      <a:endParaRPr lang="uk-UA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uk-UA" sz="1200" dirty="0" err="1" smtClean="0">
                          <a:solidFill>
                            <a:srgbClr val="FF0000"/>
                          </a:solidFill>
                        </a:rPr>
                        <a:t>джуся</a:t>
                      </a:r>
                      <a:r>
                        <a:rPr lang="uk-UA" sz="1200" dirty="0" smtClean="0"/>
                        <a:t>, </a:t>
                      </a:r>
                      <a:br>
                        <a:rPr lang="uk-UA" sz="1200" dirty="0" smtClean="0"/>
                      </a:br>
                      <a:r>
                        <a:rPr lang="uk-UA" sz="12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uk-UA" sz="1200" dirty="0" err="1" smtClean="0">
                          <a:solidFill>
                            <a:srgbClr val="FF0000"/>
                          </a:solidFill>
                        </a:rPr>
                        <a:t>дишся</a:t>
                      </a:r>
                      <a:r>
                        <a:rPr lang="uk-UA" sz="1200" dirty="0" smtClean="0"/>
                        <a:t>,</a:t>
                      </a:r>
                      <a:br>
                        <a:rPr lang="uk-UA" sz="1200" dirty="0" smtClean="0"/>
                      </a:br>
                      <a:r>
                        <a:rPr lang="uk-UA" sz="1200" dirty="0" err="1" smtClean="0"/>
                        <a:t>недок</a:t>
                      </a:r>
                      <a:r>
                        <a:rPr lang="uk-UA" sz="1200" dirty="0" smtClean="0"/>
                        <a:t>. </a:t>
                      </a:r>
                    </a:p>
                    <a:p>
                      <a:pPr algn="ctr"/>
                      <a:endParaRPr lang="uk-UA" sz="1200" dirty="0" smtClean="0"/>
                    </a:p>
                    <a:p>
                      <a:pPr algn="ctr"/>
                      <a:endParaRPr lang="uk-UA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джуся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дишся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недок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dirty="0" smtClean="0"/>
                        <a:t>розм.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200" dirty="0" smtClean="0"/>
                    </a:p>
                    <a:p>
                      <a:r>
                        <a:rPr lang="uk-UA" sz="1200" dirty="0" smtClean="0"/>
                        <a:t>Відмітний символічний знак держави, міста… тощо, зображений на прапорах,</a:t>
                      </a:r>
                      <a:r>
                        <a:rPr lang="uk-UA" sz="1200" baseline="0" dirty="0" smtClean="0"/>
                        <a:t> монетах і ін.</a:t>
                      </a: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endParaRPr lang="uk-UA" sz="16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Бути </a:t>
                      </a:r>
                      <a:r>
                        <a:rPr lang="ru-RU" sz="1200" baseline="0" dirty="0" err="1" smtClean="0"/>
                        <a:t>придатним</a:t>
                      </a:r>
                      <a:r>
                        <a:rPr lang="ru-RU" sz="1200" baseline="0" dirty="0" smtClean="0"/>
                        <a:t>…; </a:t>
                      </a:r>
                      <a:r>
                        <a:rPr lang="ru-RU" sz="1200" baseline="0" dirty="0" err="1" smtClean="0"/>
                        <a:t>задовольняти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певні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вимоги</a:t>
                      </a:r>
                      <a:r>
                        <a:rPr lang="ru-RU" sz="1200" baseline="0" dirty="0" smtClean="0"/>
                        <a:t>. </a:t>
                      </a:r>
                      <a:endParaRPr lang="uk-UA" sz="1200" baseline="0" dirty="0" smtClean="0"/>
                    </a:p>
                    <a:p>
                      <a:r>
                        <a:rPr lang="uk-UA" sz="1200" baseline="0" dirty="0" smtClean="0"/>
                        <a:t> ▲</a:t>
                      </a:r>
                      <a:r>
                        <a:rPr lang="ru-RU" sz="1200" b="1" i="1" baseline="0" dirty="0" smtClean="0"/>
                        <a:t>В батьки (сини, </a:t>
                      </a:r>
                      <a:r>
                        <a:rPr lang="ru-RU" sz="1200" b="1" i="1" baseline="0" dirty="0" err="1" smtClean="0"/>
                        <a:t>матері</a:t>
                      </a:r>
                      <a:r>
                        <a:rPr lang="ru-RU" sz="1200" b="1" i="1" baseline="0" dirty="0" smtClean="0"/>
                        <a:t> і т. </a:t>
                      </a:r>
                      <a:r>
                        <a:rPr lang="ru-RU" sz="1200" b="1" i="1" baseline="0" dirty="0" err="1" smtClean="0"/>
                        <a:t>ін</a:t>
                      </a:r>
                      <a:r>
                        <a:rPr lang="ru-RU" sz="1200" b="1" i="1" baseline="0" dirty="0" smtClean="0"/>
                        <a:t>.) годиться </a:t>
                      </a:r>
                      <a:r>
                        <a:rPr lang="ru-RU" sz="1200" b="0" i="0" baseline="0" dirty="0" smtClean="0"/>
                        <a:t>(</a:t>
                      </a:r>
                      <a:r>
                        <a:rPr lang="ru-RU" sz="1200" b="0" i="0" baseline="0" dirty="0" err="1" smtClean="0"/>
                        <a:t>тлумачення</a:t>
                      </a:r>
                      <a:r>
                        <a:rPr lang="ru-RU" sz="1200" b="0" i="0" baseline="0" dirty="0" smtClean="0"/>
                        <a:t>, </a:t>
                      </a:r>
                      <a:r>
                        <a:rPr lang="ru-RU" sz="1200" b="0" i="0" baseline="0" dirty="0" err="1" smtClean="0"/>
                        <a:t>ілюстрації</a:t>
                      </a:r>
                      <a:r>
                        <a:rPr lang="ru-RU" sz="1200" b="0" i="0" baseline="0" dirty="0" smtClean="0"/>
                        <a:t>)</a:t>
                      </a:r>
                    </a:p>
                    <a:p>
                      <a:r>
                        <a:rPr lang="uk-UA" sz="1200" b="0" i="0" baseline="0" dirty="0" smtClean="0"/>
                        <a:t>▲ </a:t>
                      </a:r>
                      <a:r>
                        <a:rPr lang="uk-UA" sz="1200" b="1" i="1" baseline="0" dirty="0" smtClean="0"/>
                        <a:t>Для годиться </a:t>
                      </a:r>
                      <a:r>
                        <a:rPr lang="uk-UA" sz="1200" b="0" i="0" baseline="0" dirty="0" smtClean="0"/>
                        <a:t>(тлумач., </a:t>
                      </a:r>
                      <a:r>
                        <a:rPr lang="uk-UA" sz="1200" b="0" i="0" baseline="0" dirty="0" err="1" smtClean="0"/>
                        <a:t>ілюстр</a:t>
                      </a:r>
                      <a:r>
                        <a:rPr lang="uk-UA" sz="1200" b="0" i="0" baseline="0" dirty="0" smtClean="0"/>
                        <a:t>.)</a:t>
                      </a:r>
                    </a:p>
                    <a:p>
                      <a:endParaRPr lang="uk-UA" sz="1200" baseline="0" dirty="0" smtClean="0"/>
                    </a:p>
                    <a:p>
                      <a:endParaRPr lang="uk-UA" sz="1200" baseline="0" dirty="0" smtClean="0"/>
                    </a:p>
                    <a:p>
                      <a:r>
                        <a:rPr lang="uk-UA" sz="1200" baseline="0" dirty="0" smtClean="0"/>
                        <a:t>1.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Давати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згоду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погоджуватися</a:t>
                      </a:r>
                      <a:r>
                        <a:rPr lang="ru-RU" sz="1200" baseline="0" dirty="0" smtClean="0"/>
                        <a:t> з </a:t>
                      </a:r>
                      <a:r>
                        <a:rPr lang="ru-RU" sz="1200" baseline="0" dirty="0" err="1" smtClean="0"/>
                        <a:t>чиєю-небудь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думкою</a:t>
                      </a:r>
                      <a:r>
                        <a:rPr lang="ru-RU" sz="1200" baseline="0" dirty="0" smtClean="0"/>
                        <a:t>..</a:t>
                      </a:r>
                      <a:r>
                        <a:rPr lang="uk-UA" sz="1200" baseline="0" dirty="0" smtClean="0"/>
                        <a:t> </a:t>
                      </a:r>
                    </a:p>
                    <a:p>
                      <a:endParaRPr lang="uk-UA" sz="1200" baseline="0" dirty="0" smtClean="0"/>
                    </a:p>
                    <a:p>
                      <a:endParaRPr lang="uk-UA" sz="1200" baseline="0" dirty="0" smtClean="0"/>
                    </a:p>
                    <a:p>
                      <a:r>
                        <a:rPr lang="uk-UA" sz="1200" baseline="0" dirty="0" smtClean="0"/>
                        <a:t>2. Приходити до згоди, миритися.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200" b="0" i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ru-RU" sz="1200" b="0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Вилиті</a:t>
                      </a:r>
                      <a:r>
                        <a:rPr lang="ru-RU" sz="1200" b="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 паленого сахару два </a:t>
                      </a:r>
                      <a:r>
                        <a:rPr lang="ru-RU" sz="1200" b="0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герби</a:t>
                      </a:r>
                      <a:r>
                        <a:rPr lang="ru-RU" sz="1200" b="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200" b="0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дворянський</a:t>
                      </a:r>
                      <a:r>
                        <a:rPr lang="ru-RU" sz="1200" b="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і </a:t>
                      </a:r>
                      <a:r>
                        <a:rPr lang="ru-RU" sz="1200" b="0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земський</a:t>
                      </a:r>
                      <a:r>
                        <a:rPr lang="ru-RU" sz="1200" b="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200" b="0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красувалися</a:t>
                      </a:r>
                      <a:r>
                        <a:rPr lang="ru-RU" sz="1200" b="0" i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зверху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(П. </a:t>
                      </a:r>
                      <a:r>
                        <a:rPr lang="ru-RU" sz="12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Мирний</a:t>
                      </a:r>
                      <a:r>
                        <a:rPr lang="ru-RU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  <a:p>
                      <a:pPr algn="just"/>
                      <a:endParaRPr lang="uk-UA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ru-RU" sz="1200" b="0" i="1" dirty="0" err="1" smtClean="0"/>
                        <a:t>Погане</a:t>
                      </a:r>
                      <a:r>
                        <a:rPr lang="ru-RU" sz="1200" b="0" i="1" dirty="0" smtClean="0"/>
                        <a:t>, дурне, </a:t>
                      </a:r>
                      <a:r>
                        <a:rPr lang="ru-RU" sz="1200" b="0" i="1" dirty="0" err="1" smtClean="0"/>
                        <a:t>ледащо</a:t>
                      </a:r>
                      <a:r>
                        <a:rPr lang="ru-RU" sz="1200" b="0" i="1" dirty="0" smtClean="0"/>
                        <a:t> не годиться </a:t>
                      </a:r>
                      <a:r>
                        <a:rPr lang="ru-RU" sz="1200" b="0" i="1" dirty="0" err="1" smtClean="0"/>
                        <a:t>ні</a:t>
                      </a:r>
                      <a:r>
                        <a:rPr lang="ru-RU" sz="1200" b="0" i="1" dirty="0" smtClean="0"/>
                        <a:t> на </a:t>
                      </a:r>
                      <a:r>
                        <a:rPr lang="ru-RU" sz="1200" b="0" i="1" dirty="0" err="1" smtClean="0"/>
                        <a:t>що</a:t>
                      </a:r>
                      <a:r>
                        <a:rPr lang="ru-RU" sz="1200" b="0" i="1" dirty="0" smtClean="0"/>
                        <a:t>! </a:t>
                      </a:r>
                      <a:r>
                        <a:rPr lang="ru-RU" sz="1200" b="0" dirty="0" smtClean="0"/>
                        <a:t>(</a:t>
                      </a:r>
                      <a:r>
                        <a:rPr lang="ru-RU" sz="1200" b="0" dirty="0" err="1" smtClean="0"/>
                        <a:t>Укр</a:t>
                      </a:r>
                      <a:r>
                        <a:rPr lang="ru-RU" sz="1200" b="0" dirty="0" smtClean="0"/>
                        <a:t>. нар. </a:t>
                      </a:r>
                      <a:r>
                        <a:rPr lang="ru-RU" sz="1200" b="0" dirty="0" err="1" smtClean="0"/>
                        <a:t>присл</a:t>
                      </a:r>
                      <a:r>
                        <a:rPr lang="ru-RU" sz="1200" b="0" dirty="0" smtClean="0"/>
                        <a:t>. та </a:t>
                      </a:r>
                      <a:r>
                        <a:rPr lang="ru-RU" sz="1200" b="0" dirty="0" err="1" smtClean="0"/>
                        <a:t>прик</a:t>
                      </a:r>
                      <a:r>
                        <a:rPr lang="ru-RU" sz="1200" b="0" dirty="0" smtClean="0"/>
                        <a:t>.)</a:t>
                      </a:r>
                    </a:p>
                    <a:p>
                      <a:pPr algn="just"/>
                      <a:endParaRPr lang="uk-UA" sz="1200" b="0" dirty="0" smtClean="0"/>
                    </a:p>
                    <a:p>
                      <a:pPr algn="just"/>
                      <a:endParaRPr lang="ru-RU" sz="1200" b="0" dirty="0" smtClean="0"/>
                    </a:p>
                    <a:p>
                      <a:pPr algn="just"/>
                      <a:endParaRPr lang="ru-RU" sz="1200" b="0" dirty="0" smtClean="0"/>
                    </a:p>
                    <a:p>
                      <a:pPr algn="just"/>
                      <a:endParaRPr lang="ru-RU" sz="1200" b="0" i="1" dirty="0" smtClean="0"/>
                    </a:p>
                    <a:p>
                      <a:pPr algn="just"/>
                      <a:r>
                        <a:rPr lang="ru-RU" sz="1200" b="0" i="1" dirty="0" smtClean="0"/>
                        <a:t>– Ми вам </a:t>
                      </a:r>
                      <a:r>
                        <a:rPr lang="ru-RU" sz="1200" b="0" i="1" dirty="0" err="1" smtClean="0"/>
                        <a:t>будемо</a:t>
                      </a:r>
                      <a:r>
                        <a:rPr lang="ru-RU" sz="1200" b="0" i="1" dirty="0" smtClean="0"/>
                        <a:t> </a:t>
                      </a:r>
                      <a:r>
                        <a:rPr lang="ru-RU" sz="1200" b="0" i="1" dirty="0" err="1" smtClean="0"/>
                        <a:t>казати</a:t>
                      </a:r>
                      <a:r>
                        <a:rPr lang="ru-RU" sz="1200" b="0" i="1" dirty="0" smtClean="0"/>
                        <a:t> одного за другим,.. а </a:t>
                      </a:r>
                      <a:r>
                        <a:rPr lang="ru-RU" sz="1200" b="0" i="1" dirty="0" err="1" smtClean="0"/>
                        <a:t>ви</a:t>
                      </a:r>
                      <a:r>
                        <a:rPr lang="ru-RU" sz="1200" b="0" i="1" dirty="0" smtClean="0"/>
                        <a:t> голосуйте, </a:t>
                      </a:r>
                      <a:r>
                        <a:rPr lang="ru-RU" sz="1200" b="0" i="1" dirty="0" err="1" smtClean="0"/>
                        <a:t>чи</a:t>
                      </a:r>
                      <a:r>
                        <a:rPr lang="ru-RU" sz="1200" b="0" i="1" dirty="0" smtClean="0"/>
                        <a:t> </a:t>
                      </a:r>
                      <a:r>
                        <a:rPr lang="ru-RU" sz="1200" b="0" i="1" dirty="0" err="1" smtClean="0"/>
                        <a:t>годитеся</a:t>
                      </a:r>
                      <a:r>
                        <a:rPr lang="ru-RU" sz="1200" b="0" i="1" dirty="0" smtClean="0"/>
                        <a:t>, </a:t>
                      </a:r>
                      <a:r>
                        <a:rPr lang="ru-RU" sz="1200" b="0" i="1" dirty="0" err="1" smtClean="0"/>
                        <a:t>чи</a:t>
                      </a:r>
                      <a:r>
                        <a:rPr lang="ru-RU" sz="1200" b="0" i="1" dirty="0" smtClean="0"/>
                        <a:t> </a:t>
                      </a:r>
                      <a:r>
                        <a:rPr lang="ru-RU" sz="1200" b="0" i="1" dirty="0" err="1" smtClean="0"/>
                        <a:t>ні</a:t>
                      </a:r>
                      <a:r>
                        <a:rPr lang="ru-RU" sz="1200" b="0" i="1" dirty="0" smtClean="0"/>
                        <a:t> </a:t>
                      </a:r>
                      <a:r>
                        <a:rPr lang="ru-RU" sz="1200" b="0" dirty="0" smtClean="0"/>
                        <a:t>(І. Франко).</a:t>
                      </a:r>
                    </a:p>
                    <a:p>
                      <a:pPr algn="just"/>
                      <a:r>
                        <a:rPr lang="ru-RU" sz="1200" b="0" i="1" dirty="0" smtClean="0"/>
                        <a:t>Як </a:t>
                      </a:r>
                      <a:r>
                        <a:rPr lang="ru-RU" sz="1200" b="0" i="1" dirty="0" err="1" smtClean="0"/>
                        <a:t>посварилися</a:t>
                      </a:r>
                      <a:r>
                        <a:rPr lang="ru-RU" sz="1200" b="0" i="1" dirty="0" smtClean="0"/>
                        <a:t>, так і </a:t>
                      </a:r>
                      <a:r>
                        <a:rPr lang="ru-RU" sz="1200" b="0" i="1" dirty="0" err="1" smtClean="0"/>
                        <a:t>досі</a:t>
                      </a:r>
                      <a:r>
                        <a:rPr lang="ru-RU" sz="1200" b="0" i="1" dirty="0" smtClean="0"/>
                        <a:t> не </a:t>
                      </a:r>
                      <a:r>
                        <a:rPr lang="ru-RU" sz="1200" b="0" i="1" dirty="0" err="1" smtClean="0"/>
                        <a:t>хотять</a:t>
                      </a:r>
                      <a:r>
                        <a:rPr lang="ru-RU" sz="1200" b="0" i="1" dirty="0" smtClean="0"/>
                        <a:t> </a:t>
                      </a:r>
                      <a:r>
                        <a:rPr lang="ru-RU" sz="1200" b="0" i="1" dirty="0" err="1" smtClean="0"/>
                        <a:t>годитися</a:t>
                      </a:r>
                      <a:r>
                        <a:rPr lang="ru-RU" sz="1200" b="0" i="1" dirty="0" smtClean="0"/>
                        <a:t> </a:t>
                      </a:r>
                      <a:r>
                        <a:rPr lang="ru-RU" sz="1200" b="0" dirty="0" smtClean="0"/>
                        <a:t>(Сл.  Гр.)</a:t>
                      </a:r>
                      <a:endParaRPr lang="ru-RU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260648"/>
            <a:ext cx="7372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rgbClr val="0070C0"/>
                </a:solidFill>
              </a:rPr>
              <a:t>Характеристика слова у «Словнику української мови»</a:t>
            </a:r>
            <a:endParaRPr lang="ru-RU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45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637" y="444297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u="sng" dirty="0" smtClean="0"/>
          </a:p>
          <a:p>
            <a:endParaRPr lang="uk-UA" u="sng" dirty="0"/>
          </a:p>
          <a:p>
            <a:pPr lvl="0" algn="ctr"/>
            <a:r>
              <a:rPr lang="uk-UA" sz="2400" b="1" u="sng" dirty="0">
                <a:solidFill>
                  <a:srgbClr val="0070C0"/>
                </a:solidFill>
              </a:rPr>
              <a:t>ЛІНГВІСТИЧНІ СЛОВНИКИ</a:t>
            </a:r>
            <a:endParaRPr lang="ru-RU" sz="2400" dirty="0">
              <a:solidFill>
                <a:srgbClr val="0070C0"/>
              </a:solidFill>
            </a:endParaRPr>
          </a:p>
          <a:p>
            <a:pPr lvl="0" algn="ctr"/>
            <a:r>
              <a:rPr lang="uk-UA" sz="2000" b="1" u="sng" dirty="0">
                <a:solidFill>
                  <a:srgbClr val="0070C0"/>
                </a:solidFill>
              </a:rPr>
              <a:t>(ЛЕКСИЧНІ та ФРАЗЕОЛОГІЧНІ</a:t>
            </a:r>
            <a:r>
              <a:rPr lang="uk-UA" sz="2000" b="1" u="sng" dirty="0" smtClean="0">
                <a:solidFill>
                  <a:srgbClr val="0070C0"/>
                </a:solidFill>
              </a:rPr>
              <a:t>)</a:t>
            </a:r>
            <a:endParaRPr lang="uk-UA" u="sng" dirty="0" smtClean="0"/>
          </a:p>
          <a:p>
            <a:endParaRPr lang="uk-UA" u="sng" dirty="0"/>
          </a:p>
          <a:p>
            <a:r>
              <a:rPr lang="uk-UA" sz="2000" b="1" u="sng" dirty="0" smtClean="0">
                <a:solidFill>
                  <a:srgbClr val="00B050"/>
                </a:solidFill>
              </a:rPr>
              <a:t>Тлумачні </a:t>
            </a:r>
            <a:r>
              <a:rPr lang="uk-UA" sz="2000" b="1" u="sng" dirty="0">
                <a:solidFill>
                  <a:srgbClr val="00B050"/>
                </a:solidFill>
              </a:rPr>
              <a:t>словники </a:t>
            </a:r>
            <a:r>
              <a:rPr lang="uk-UA" sz="2000" b="1" dirty="0" smtClean="0">
                <a:solidFill>
                  <a:srgbClr val="00B050"/>
                </a:solidFill>
              </a:rPr>
              <a:t>– </a:t>
            </a:r>
            <a:r>
              <a:rPr lang="uk-UA" dirty="0" smtClean="0">
                <a:solidFill>
                  <a:srgbClr val="C00000"/>
                </a:solidFill>
              </a:rPr>
              <a:t>праці,</a:t>
            </a:r>
            <a:r>
              <a:rPr lang="uk-UA" sz="2000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що</a:t>
            </a:r>
            <a:r>
              <a:rPr lang="uk-UA" sz="2000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пояснюють значення слів певної мови.</a:t>
            </a:r>
          </a:p>
          <a:p>
            <a:endParaRPr lang="uk-UA" dirty="0" smtClean="0">
              <a:solidFill>
                <a:srgbClr val="C00000"/>
              </a:solidFill>
            </a:endParaRPr>
          </a:p>
          <a:p>
            <a:r>
              <a:rPr lang="uk-UA" dirty="0" smtClean="0"/>
              <a:t>Академічні: </a:t>
            </a:r>
          </a:p>
          <a:p>
            <a:endParaRPr lang="uk-UA" i="1" dirty="0">
              <a:solidFill>
                <a:srgbClr val="00B050"/>
              </a:solidFill>
            </a:endParaRPr>
          </a:p>
          <a:p>
            <a:r>
              <a:rPr lang="uk-UA" b="1" i="1" dirty="0" smtClean="0">
                <a:solidFill>
                  <a:srgbClr val="00B050"/>
                </a:solidFill>
              </a:rPr>
              <a:t>Словник української мови </a:t>
            </a:r>
            <a:r>
              <a:rPr lang="uk-UA" dirty="0" smtClean="0">
                <a:solidFill>
                  <a:srgbClr val="00B050"/>
                </a:solidFill>
              </a:rPr>
              <a:t>в 11 т. </a:t>
            </a:r>
            <a:r>
              <a:rPr lang="uk-UA" dirty="0" smtClean="0"/>
              <a:t>(1970 – 1981), </a:t>
            </a:r>
          </a:p>
          <a:p>
            <a:endParaRPr lang="uk-UA" dirty="0"/>
          </a:p>
          <a:p>
            <a:r>
              <a:rPr lang="uk-UA" b="1" i="1" dirty="0">
                <a:solidFill>
                  <a:srgbClr val="00B050"/>
                </a:solidFill>
              </a:rPr>
              <a:t>Словник української мови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в 20 т</a:t>
            </a:r>
            <a:r>
              <a:rPr lang="uk-UA" dirty="0">
                <a:solidFill>
                  <a:srgbClr val="00B050"/>
                </a:solidFill>
              </a:rPr>
              <a:t>. (СУМ-20</a:t>
            </a:r>
            <a:r>
              <a:rPr lang="uk-UA" dirty="0" smtClean="0">
                <a:solidFill>
                  <a:srgbClr val="00B050"/>
                </a:solidFill>
              </a:rPr>
              <a:t>) </a:t>
            </a:r>
            <a:r>
              <a:rPr lang="uk-UA" dirty="0" smtClean="0"/>
              <a:t>– виходить із 2010 р.</a:t>
            </a: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/>
          </a:p>
          <a:p>
            <a:r>
              <a:rPr lang="uk-UA" sz="2000" b="1" dirty="0" smtClean="0">
                <a:solidFill>
                  <a:srgbClr val="00B050"/>
                </a:solidFill>
              </a:rPr>
              <a:t>Тезаурус</a:t>
            </a:r>
            <a:r>
              <a:rPr lang="uk-UA" sz="2000" b="1" dirty="0" smtClean="0"/>
              <a:t> </a:t>
            </a:r>
            <a:r>
              <a:rPr lang="uk-UA" sz="2000" dirty="0" smtClean="0">
                <a:solidFill>
                  <a:srgbClr val="00B050"/>
                </a:solidFill>
              </a:rPr>
              <a:t>–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тлумачний словник, у якому подано лексичний склад мови за семантичними розрядами з перехресним групуванням: </a:t>
            </a:r>
          </a:p>
          <a:p>
            <a:endParaRPr lang="uk-UA" dirty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00B050"/>
                </a:solidFill>
              </a:rPr>
              <a:t>Пещак</a:t>
            </a:r>
            <a:r>
              <a:rPr lang="ru-RU" dirty="0" smtClean="0">
                <a:solidFill>
                  <a:srgbClr val="00B050"/>
                </a:solidFill>
              </a:rPr>
              <a:t> М. та </a:t>
            </a:r>
            <a:r>
              <a:rPr lang="ru-RU" dirty="0" err="1" smtClean="0">
                <a:solidFill>
                  <a:srgbClr val="00B050"/>
                </a:solidFill>
              </a:rPr>
              <a:t>ін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b="1" i="1" dirty="0" smtClean="0">
                <a:solidFill>
                  <a:srgbClr val="00B050"/>
                </a:solidFill>
              </a:rPr>
              <a:t>Украинский семантический словарь </a:t>
            </a:r>
            <a:r>
              <a:rPr lang="uk-UA" dirty="0" smtClean="0"/>
              <a:t>(1990)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251184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1486</Words>
  <Application>Microsoft Office PowerPoint</Application>
  <PresentationFormat>Экран (4:3)</PresentationFormat>
  <Paragraphs>391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171</cp:revision>
  <dcterms:created xsi:type="dcterms:W3CDTF">2019-11-18T09:47:49Z</dcterms:created>
  <dcterms:modified xsi:type="dcterms:W3CDTF">2019-11-26T18:24:19Z</dcterms:modified>
</cp:coreProperties>
</file>