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8305800" cy="2571768"/>
          </a:xfrm>
        </p:spPr>
        <p:txBody>
          <a:bodyPr/>
          <a:lstStyle/>
          <a:p>
            <a:r>
              <a:rPr lang="ru-RU" dirty="0" smtClean="0"/>
              <a:t>Розвиток укра</a:t>
            </a:r>
            <a:r>
              <a:rPr lang="uk-UA" dirty="0" smtClean="0"/>
              <a:t>їнської мови на сучасному етапі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95937"/>
          </a:xfrm>
        </p:spPr>
        <p:txBody>
          <a:bodyPr/>
          <a:lstStyle/>
          <a:p>
            <a:r>
              <a:rPr lang="ru-RU" dirty="0" smtClean="0"/>
              <a:t>Нова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не </a:t>
            </a:r>
            <a:r>
              <a:rPr lang="ru-RU" dirty="0" err="1" smtClean="0"/>
              <a:t>поступається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функціональними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 </a:t>
            </a:r>
            <a:r>
              <a:rPr lang="ru-RU" dirty="0" err="1" smtClean="0"/>
              <a:t>жодній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найбагатших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найрозвиненіших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лексичному</a:t>
            </a:r>
            <a:r>
              <a:rPr lang="ru-RU" dirty="0" smtClean="0"/>
              <a:t> </a:t>
            </a:r>
            <a:r>
              <a:rPr lang="ru-RU" dirty="0" err="1" smtClean="0"/>
              <a:t>запасі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. З </a:t>
            </a:r>
            <a:r>
              <a:rPr lang="ru-RU" dirty="0" err="1" smtClean="0"/>
              <a:t>цього</a:t>
            </a:r>
            <a:r>
              <a:rPr lang="ru-RU" dirty="0" smtClean="0"/>
              <a:t> числа </a:t>
            </a:r>
            <a:r>
              <a:rPr lang="ru-RU" dirty="0" err="1" smtClean="0"/>
              <a:t>левова</a:t>
            </a:r>
            <a:r>
              <a:rPr lang="ru-RU" dirty="0" smtClean="0"/>
              <a:t> доля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термінології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наук та </a:t>
            </a:r>
            <a:r>
              <a:rPr lang="ru-RU" dirty="0" err="1" smtClean="0"/>
              <a:t>професій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І на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тісні</a:t>
            </a:r>
            <a:r>
              <a:rPr lang="ru-RU" dirty="0" smtClean="0"/>
              <a:t> </a:t>
            </a:r>
            <a:r>
              <a:rPr lang="ru-RU" dirty="0" err="1" smtClean="0"/>
              <a:t>зв’язки</a:t>
            </a:r>
            <a:r>
              <a:rPr lang="ru-RU" dirty="0" smtClean="0"/>
              <a:t> –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57188" y="428625"/>
            <a:ext cx="8229600" cy="566737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err="1" smtClean="0"/>
              <a:t>Письмове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на жаль, </a:t>
            </a:r>
            <a:r>
              <a:rPr lang="ru-RU" dirty="0" err="1" smtClean="0"/>
              <a:t>втрачає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стосується</a:t>
            </a:r>
            <a:r>
              <a:rPr lang="ru-RU" dirty="0" smtClean="0"/>
              <a:t> «</a:t>
            </a:r>
            <a:r>
              <a:rPr lang="ru-RU" dirty="0" err="1" smtClean="0"/>
              <a:t>мертвої</a:t>
            </a:r>
            <a:r>
              <a:rPr lang="ru-RU" dirty="0" smtClean="0"/>
              <a:t>», на </a:t>
            </a:r>
            <a:r>
              <a:rPr lang="ru-RU" dirty="0" err="1" smtClean="0"/>
              <a:t>мій</a:t>
            </a:r>
            <a:r>
              <a:rPr lang="ru-RU" dirty="0" smtClean="0"/>
              <a:t> </a:t>
            </a:r>
            <a:r>
              <a:rPr lang="ru-RU" dirty="0" err="1" smtClean="0"/>
              <a:t>погляд</a:t>
            </a:r>
            <a:r>
              <a:rPr lang="ru-RU" dirty="0" smtClean="0"/>
              <a:t>, «</a:t>
            </a:r>
            <a:r>
              <a:rPr lang="ru-RU" dirty="0" err="1" smtClean="0"/>
              <a:t>канцелярської</a:t>
            </a:r>
            <a:r>
              <a:rPr lang="ru-RU" dirty="0" smtClean="0"/>
              <a:t>» </a:t>
            </a:r>
            <a:r>
              <a:rPr lang="ru-RU" dirty="0" err="1" smtClean="0"/>
              <a:t>мови</a:t>
            </a:r>
            <a:r>
              <a:rPr lang="ru-RU" dirty="0" smtClean="0"/>
              <a:t> бюрократичного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чиновників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непорушною</a:t>
            </a:r>
            <a:r>
              <a:rPr lang="ru-RU" dirty="0" smtClean="0"/>
              <a:t> и не </a:t>
            </a:r>
            <a:r>
              <a:rPr lang="ru-RU" dirty="0" err="1" smtClean="0"/>
              <a:t>збирається</a:t>
            </a:r>
            <a:r>
              <a:rPr lang="ru-RU" dirty="0" smtClean="0"/>
              <a:t> </a:t>
            </a:r>
            <a:r>
              <a:rPr lang="ru-RU" dirty="0" err="1" smtClean="0"/>
              <a:t>здавати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Ще</a:t>
            </a:r>
            <a:r>
              <a:rPr lang="ru-RU" dirty="0" smtClean="0"/>
              <a:t> не так давно, до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>, </a:t>
            </a:r>
            <a:r>
              <a:rPr lang="ru-RU" dirty="0" err="1" smtClean="0"/>
              <a:t>листування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людей. 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епістолярний</a:t>
            </a:r>
            <a:r>
              <a:rPr lang="ru-RU" dirty="0" smtClean="0"/>
              <a:t> жанр дозволяв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шедеври</a:t>
            </a:r>
            <a:r>
              <a:rPr lang="ru-RU" dirty="0" smtClean="0"/>
              <a:t> думки та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поетичні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людей </a:t>
            </a:r>
            <a:r>
              <a:rPr lang="ru-RU" dirty="0" err="1" smtClean="0"/>
              <a:t>залишили</a:t>
            </a:r>
            <a:r>
              <a:rPr lang="ru-RU" dirty="0" smtClean="0"/>
              <a:t> нам </a:t>
            </a:r>
            <a:r>
              <a:rPr lang="ru-RU" dirty="0" err="1" smtClean="0"/>
              <a:t>прекрасні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жанру,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насолоджуватися</a:t>
            </a:r>
            <a:r>
              <a:rPr lang="ru-RU" dirty="0" smtClean="0"/>
              <a:t> так само,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високохудожніми</a:t>
            </a:r>
            <a:r>
              <a:rPr lang="ru-RU" dirty="0" smtClean="0"/>
              <a:t> </a:t>
            </a:r>
            <a:r>
              <a:rPr lang="ru-RU" dirty="0" err="1" smtClean="0"/>
              <a:t>літературними</a:t>
            </a:r>
            <a:r>
              <a:rPr lang="ru-RU" dirty="0" smtClean="0"/>
              <a:t> </a:t>
            </a:r>
            <a:r>
              <a:rPr lang="ru-RU" dirty="0" err="1" smtClean="0"/>
              <a:t>творами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Зараз </a:t>
            </a:r>
            <a:r>
              <a:rPr lang="ru-RU" dirty="0" err="1" smtClean="0"/>
              <a:t>вже</a:t>
            </a:r>
            <a:r>
              <a:rPr lang="ru-RU" dirty="0" smtClean="0"/>
              <a:t> не той час,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SMS, </a:t>
            </a:r>
            <a:r>
              <a:rPr lang="ru-RU" dirty="0" err="1" smtClean="0"/>
              <a:t>або</a:t>
            </a:r>
            <a:r>
              <a:rPr lang="ru-RU" dirty="0" smtClean="0"/>
              <a:t> у </a:t>
            </a:r>
            <a:r>
              <a:rPr lang="ru-RU" dirty="0" err="1" smtClean="0"/>
              <a:t>Скайпі</a:t>
            </a:r>
            <a:r>
              <a:rPr lang="ru-RU" dirty="0" smtClean="0"/>
              <a:t>, на форумах, </a:t>
            </a:r>
            <a:r>
              <a:rPr lang="ru-RU" dirty="0" err="1" smtClean="0"/>
              <a:t>або</a:t>
            </a:r>
            <a:r>
              <a:rPr lang="ru-RU" dirty="0" smtClean="0"/>
              <a:t> через </a:t>
            </a:r>
            <a:r>
              <a:rPr lang="ru-RU" dirty="0" err="1" smtClean="0"/>
              <a:t>електронну</a:t>
            </a:r>
            <a:r>
              <a:rPr lang="ru-RU" dirty="0" smtClean="0"/>
              <a:t> </a:t>
            </a:r>
            <a:r>
              <a:rPr lang="ru-RU" dirty="0" err="1" smtClean="0"/>
              <a:t>пошту</a:t>
            </a:r>
            <a:r>
              <a:rPr lang="ru-RU" dirty="0" smtClean="0"/>
              <a:t> не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бездоганного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так званий «</a:t>
            </a:r>
            <a:r>
              <a:rPr lang="ru-RU" dirty="0" err="1" smtClean="0"/>
              <a:t>комп’ютерний</a:t>
            </a:r>
            <a:r>
              <a:rPr lang="ru-RU" dirty="0" smtClean="0"/>
              <a:t> сленг», яку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необізнаній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. Але все одно,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через </a:t>
            </a:r>
            <a:r>
              <a:rPr lang="ru-RU" dirty="0" err="1" smtClean="0"/>
              <a:t>всесвітню</a:t>
            </a:r>
            <a:r>
              <a:rPr lang="ru-RU" dirty="0" smtClean="0"/>
              <a:t> мережу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(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!) </a:t>
            </a:r>
            <a:r>
              <a:rPr lang="ru-RU" dirty="0" err="1" smtClean="0"/>
              <a:t>листуватися</a:t>
            </a:r>
            <a:r>
              <a:rPr lang="ru-RU" dirty="0" smtClean="0"/>
              <a:t> «</a:t>
            </a:r>
            <a:r>
              <a:rPr lang="ru-RU" dirty="0" err="1" smtClean="0"/>
              <a:t>по-справжньому</a:t>
            </a:r>
            <a:r>
              <a:rPr lang="ru-RU" dirty="0" smtClean="0"/>
              <a:t>» — </a:t>
            </a:r>
            <a:r>
              <a:rPr lang="ru-RU" dirty="0" err="1" smtClean="0"/>
              <a:t>користуючись</a:t>
            </a:r>
            <a:r>
              <a:rPr lang="ru-RU" dirty="0" smtClean="0"/>
              <a:t> </a:t>
            </a:r>
            <a:r>
              <a:rPr lang="ru-RU" dirty="0" err="1" smtClean="0"/>
              <a:t>багатою</a:t>
            </a:r>
            <a:r>
              <a:rPr lang="ru-RU" dirty="0" smtClean="0"/>
              <a:t>, </a:t>
            </a:r>
            <a:r>
              <a:rPr lang="ru-RU" dirty="0" err="1" smtClean="0"/>
              <a:t>жвавою</a:t>
            </a:r>
            <a:r>
              <a:rPr lang="ru-RU" dirty="0" smtClean="0"/>
              <a:t>, </a:t>
            </a:r>
            <a:r>
              <a:rPr lang="ru-RU" dirty="0" err="1" smtClean="0"/>
              <a:t>різнобарвною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 Не треба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— вона </a:t>
            </a:r>
            <a:r>
              <a:rPr lang="ru-RU" dirty="0" err="1" smtClean="0"/>
              <a:t>спроможна</a:t>
            </a:r>
            <a:r>
              <a:rPr lang="ru-RU" dirty="0" smtClean="0"/>
              <a:t> </a:t>
            </a:r>
            <a:r>
              <a:rPr lang="ru-RU" dirty="0" err="1" smtClean="0"/>
              <a:t>передавати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а </a:t>
            </a:r>
            <a:r>
              <a:rPr lang="ru-RU" dirty="0" err="1" smtClean="0"/>
              <a:t>це</a:t>
            </a:r>
            <a:r>
              <a:rPr lang="ru-RU" dirty="0" smtClean="0"/>
              <a:t>, в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співбесідника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усна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спрощуються</a:t>
            </a:r>
            <a:r>
              <a:rPr lang="ru-RU" dirty="0" smtClean="0"/>
              <a:t>. І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довго</a:t>
            </a:r>
            <a:r>
              <a:rPr lang="ru-RU" dirty="0" smtClean="0"/>
              <a:t>. </a:t>
            </a:r>
            <a:r>
              <a:rPr lang="ru-RU" dirty="0" err="1" smtClean="0"/>
              <a:t>Зникають</a:t>
            </a:r>
            <a:r>
              <a:rPr lang="ru-RU" dirty="0" smtClean="0"/>
              <a:t> «</a:t>
            </a:r>
            <a:r>
              <a:rPr lang="ru-RU" dirty="0" err="1" smtClean="0"/>
              <a:t>зайві</a:t>
            </a:r>
            <a:r>
              <a:rPr lang="ru-RU" dirty="0" smtClean="0"/>
              <a:t>» слова,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знов-таки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</a:t>
            </a:r>
            <a:r>
              <a:rPr lang="ru-RU" dirty="0" err="1" smtClean="0"/>
              <a:t>відчуття</a:t>
            </a:r>
            <a:r>
              <a:rPr lang="ru-RU" dirty="0" smtClean="0"/>
              <a:t>,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зникають</a:t>
            </a:r>
            <a:r>
              <a:rPr lang="ru-RU" dirty="0" smtClean="0"/>
              <a:t> </a:t>
            </a:r>
            <a:r>
              <a:rPr lang="ru-RU" dirty="0" err="1" smtClean="0"/>
              <a:t>лексичні</a:t>
            </a:r>
            <a:r>
              <a:rPr lang="ru-RU" dirty="0" smtClean="0"/>
              <a:t> </a:t>
            </a:r>
            <a:r>
              <a:rPr lang="ru-RU" dirty="0" err="1" smtClean="0"/>
              <a:t>одиниці-епітети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сухою, </a:t>
            </a:r>
            <a:r>
              <a:rPr lang="ru-RU" dirty="0" err="1" smtClean="0"/>
              <a:t>якоюсь</a:t>
            </a:r>
            <a:r>
              <a:rPr lang="ru-RU" dirty="0" smtClean="0"/>
              <a:t> «плоскою», </a:t>
            </a:r>
            <a:r>
              <a:rPr lang="ru-RU" dirty="0" err="1" smtClean="0"/>
              <a:t>невиразною</a:t>
            </a:r>
            <a:r>
              <a:rPr lang="ru-RU" dirty="0" smtClean="0"/>
              <a:t>, «</a:t>
            </a:r>
            <a:r>
              <a:rPr lang="ru-RU" dirty="0" err="1" smtClean="0"/>
              <a:t>канцелярською</a:t>
            </a:r>
            <a:r>
              <a:rPr lang="ru-RU" dirty="0" smtClean="0"/>
              <a:t>». </a:t>
            </a:r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—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прислухайтесь</a:t>
            </a:r>
            <a:r>
              <a:rPr lang="ru-RU" dirty="0" smtClean="0"/>
              <a:t> — </a:t>
            </a:r>
            <a:r>
              <a:rPr lang="ru-RU" dirty="0" err="1" smtClean="0"/>
              <a:t>наскільки</a:t>
            </a:r>
            <a:r>
              <a:rPr lang="ru-RU" dirty="0" smtClean="0"/>
              <a:t> ж </a:t>
            </a:r>
            <a:r>
              <a:rPr lang="ru-RU" dirty="0" err="1" smtClean="0"/>
              <a:t>різною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усна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! На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буквально все: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говорить, </a:t>
            </a:r>
            <a:r>
              <a:rPr lang="ru-RU" dirty="0" err="1" smtClean="0"/>
              <a:t>і</a:t>
            </a:r>
            <a:r>
              <a:rPr lang="ru-RU" dirty="0" smtClean="0"/>
              <a:t> стать,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емоційний</a:t>
            </a:r>
            <a:r>
              <a:rPr lang="ru-RU" dirty="0" smtClean="0"/>
              <a:t> стан,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професія</a:t>
            </a:r>
            <a:r>
              <a:rPr lang="ru-RU" dirty="0" smtClean="0"/>
              <a:t>.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та </a:t>
            </a:r>
            <a:r>
              <a:rPr lang="ru-RU" dirty="0" err="1" smtClean="0"/>
              <a:t>ерудованості</a:t>
            </a:r>
            <a:r>
              <a:rPr lang="ru-RU" dirty="0" smtClean="0"/>
              <a:t>…</a:t>
            </a:r>
          </a:p>
          <a:p>
            <a:pPr fontAlgn="base"/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залишилися</a:t>
            </a:r>
            <a:r>
              <a:rPr lang="ru-RU" dirty="0" smtClean="0"/>
              <a:t> у </a:t>
            </a:r>
            <a:r>
              <a:rPr lang="ru-RU" dirty="0" err="1" smtClean="0"/>
              <a:t>минулому</a:t>
            </a:r>
            <a:r>
              <a:rPr lang="ru-RU" dirty="0" smtClean="0"/>
              <a:t> </a:t>
            </a:r>
            <a:r>
              <a:rPr lang="ru-RU" dirty="0" err="1" smtClean="0"/>
              <a:t>бурхливі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настирливі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«до </a:t>
            </a:r>
            <a:r>
              <a:rPr lang="ru-RU" dirty="0" err="1" smtClean="0"/>
              <a:t>невпізнанності</a:t>
            </a:r>
            <a:r>
              <a:rPr lang="ru-RU" dirty="0" smtClean="0"/>
              <a:t>». Штучно </a:t>
            </a:r>
            <a:r>
              <a:rPr lang="ru-RU" dirty="0" err="1" smtClean="0"/>
              <a:t>впровадити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нікому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вдалося</a:t>
            </a:r>
            <a:r>
              <a:rPr lang="ru-RU" dirty="0" smtClean="0"/>
              <a:t>, на </a:t>
            </a:r>
            <a:r>
              <a:rPr lang="ru-RU" dirty="0" err="1" smtClean="0"/>
              <a:t>щастя</a:t>
            </a:r>
            <a:r>
              <a:rPr lang="ru-RU" dirty="0" smtClean="0"/>
              <a:t>. </a:t>
            </a:r>
            <a:r>
              <a:rPr lang="ru-RU" dirty="0" err="1" smtClean="0"/>
              <a:t>Ні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. Як </a:t>
            </a:r>
            <a:r>
              <a:rPr lang="ru-RU" dirty="0" err="1" smtClean="0"/>
              <a:t>мовиться</a:t>
            </a:r>
            <a:r>
              <a:rPr lang="ru-RU" dirty="0" smtClean="0"/>
              <a:t>, «</a:t>
            </a:r>
            <a:r>
              <a:rPr lang="ru-RU" dirty="0" err="1" smtClean="0"/>
              <a:t>папір</a:t>
            </a:r>
            <a:r>
              <a:rPr lang="ru-RU" dirty="0" smtClean="0"/>
              <a:t> все </a:t>
            </a:r>
            <a:r>
              <a:rPr lang="ru-RU" dirty="0" err="1" smtClean="0"/>
              <a:t>стерпить</a:t>
            </a:r>
            <a:r>
              <a:rPr lang="ru-RU" dirty="0" smtClean="0"/>
              <a:t>». Але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«</a:t>
            </a:r>
            <a:r>
              <a:rPr lang="ru-RU" dirty="0" err="1" smtClean="0"/>
              <a:t>силові</a:t>
            </a:r>
            <a:r>
              <a:rPr lang="ru-RU" dirty="0" smtClean="0"/>
              <a:t>»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нежиттєздатними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розвиватися</a:t>
            </a:r>
            <a:r>
              <a:rPr lang="ru-RU" dirty="0" smtClean="0"/>
              <a:t> за </a:t>
            </a:r>
            <a:r>
              <a:rPr lang="ru-RU" dirty="0" err="1" smtClean="0"/>
              <a:t>своїми</a:t>
            </a:r>
            <a:r>
              <a:rPr lang="ru-RU" dirty="0" smtClean="0"/>
              <a:t> законами.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67375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Список </a:t>
            </a:r>
            <a:r>
              <a:rPr lang="ru-RU" i="1" dirty="0" err="1" smtClean="0"/>
              <a:t>використаної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літератури</a:t>
            </a:r>
            <a:endParaRPr lang="ru-RU" dirty="0" smtClean="0"/>
          </a:p>
          <a:p>
            <a:r>
              <a:rPr lang="ru-RU" dirty="0" smtClean="0"/>
              <a:t>1. Бабич Н.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 для </a:t>
            </a:r>
            <a:r>
              <a:rPr lang="ru-RU" dirty="0" err="1" smtClean="0"/>
              <a:t>вузів</a:t>
            </a:r>
            <a:r>
              <a:rPr lang="ru-RU" dirty="0" smtClean="0"/>
              <a:t>. -</a:t>
            </a:r>
            <a:r>
              <a:rPr lang="ru-RU" dirty="0" err="1" smtClean="0"/>
              <a:t>Львів</a:t>
            </a:r>
            <a:r>
              <a:rPr lang="ru-RU" dirty="0" smtClean="0"/>
              <a:t>: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smtClean="0"/>
              <a:t>школа.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Глущик</a:t>
            </a:r>
            <a:r>
              <a:rPr lang="ru-RU" dirty="0" smtClean="0"/>
              <a:t> С.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папери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для </a:t>
            </a:r>
            <a:r>
              <a:rPr lang="ru-RU" dirty="0" err="1" smtClean="0"/>
              <a:t>вищ</a:t>
            </a:r>
            <a:r>
              <a:rPr lang="ru-RU" dirty="0" smtClean="0"/>
              <a:t>. та </a:t>
            </a:r>
            <a:r>
              <a:rPr lang="ru-RU" dirty="0" err="1" smtClean="0"/>
              <a:t>середн</a:t>
            </a:r>
            <a:r>
              <a:rPr lang="ru-RU" dirty="0" smtClean="0"/>
              <a:t>. спец.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закладів</a:t>
            </a:r>
            <a:r>
              <a:rPr lang="ru-RU" dirty="0" smtClean="0"/>
              <a:t>/ </a:t>
            </a:r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Глущик</a:t>
            </a:r>
            <a:r>
              <a:rPr lang="ru-RU" dirty="0" smtClean="0"/>
              <a:t>,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Дияк</a:t>
            </a:r>
            <a:r>
              <a:rPr lang="ru-RU" dirty="0" smtClean="0"/>
              <a:t>, </a:t>
            </a:r>
            <a:r>
              <a:rPr lang="ru-RU" dirty="0" err="1" smtClean="0"/>
              <a:t>Світлана</a:t>
            </a:r>
            <a:r>
              <a:rPr lang="ru-RU" dirty="0" smtClean="0"/>
              <a:t> Шевчук. -4-тє вид., </a:t>
            </a:r>
            <a:r>
              <a:rPr lang="ru-RU" dirty="0" err="1" smtClean="0"/>
              <a:t>перероб</a:t>
            </a:r>
            <a:r>
              <a:rPr lang="ru-RU" dirty="0" smtClean="0"/>
              <a:t>. </a:t>
            </a:r>
            <a:r>
              <a:rPr lang="ru-RU" dirty="0" err="1" smtClean="0"/>
              <a:t>і</a:t>
            </a:r>
            <a:r>
              <a:rPr lang="ru-RU" dirty="0" smtClean="0"/>
              <a:t> доп.. -К.: </a:t>
            </a:r>
            <a:r>
              <a:rPr lang="ru-RU" dirty="0" smtClean="0"/>
              <a:t>А.С.К.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Діденко</a:t>
            </a:r>
            <a:r>
              <a:rPr lang="ru-RU" dirty="0" smtClean="0"/>
              <a:t> А. </a:t>
            </a: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діловодство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</a:t>
            </a:r>
            <a:r>
              <a:rPr lang="ru-RU" dirty="0" smtClean="0"/>
              <a:t>. для проф.-тех. </a:t>
            </a:r>
            <a:r>
              <a:rPr lang="ru-RU" dirty="0" err="1" smtClean="0"/>
              <a:t>закл</a:t>
            </a:r>
            <a:r>
              <a:rPr lang="ru-RU" dirty="0" smtClean="0"/>
              <a:t>. </a:t>
            </a:r>
            <a:r>
              <a:rPr lang="ru-RU" dirty="0" err="1" smtClean="0"/>
              <a:t>освіти</a:t>
            </a:r>
            <a:r>
              <a:rPr lang="ru-RU" dirty="0" smtClean="0"/>
              <a:t>/ </a:t>
            </a:r>
            <a:r>
              <a:rPr lang="ru-RU" dirty="0" err="1" smtClean="0"/>
              <a:t>Анатолій</a:t>
            </a:r>
            <a:r>
              <a:rPr lang="ru-RU" dirty="0" smtClean="0"/>
              <a:t> </a:t>
            </a:r>
            <a:r>
              <a:rPr lang="ru-RU" dirty="0" err="1" smtClean="0"/>
              <a:t>Діденко</a:t>
            </a:r>
            <a:r>
              <a:rPr lang="ru-RU" dirty="0" smtClean="0"/>
              <a:t>,. -3-є вид.. -К.: </a:t>
            </a:r>
            <a:r>
              <a:rPr lang="ru-RU" dirty="0" err="1" smtClean="0"/>
              <a:t>Либідь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4. Плющ М.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для студ. </a:t>
            </a:r>
            <a:r>
              <a:rPr lang="ru-RU" dirty="0" err="1" smtClean="0"/>
              <a:t>вузів</a:t>
            </a:r>
            <a:r>
              <a:rPr lang="ru-RU" dirty="0" smtClean="0"/>
              <a:t>/ </a:t>
            </a:r>
            <a:r>
              <a:rPr lang="ru-RU" dirty="0" err="1" smtClean="0"/>
              <a:t>Марія</a:t>
            </a:r>
            <a:r>
              <a:rPr lang="ru-RU" dirty="0" smtClean="0"/>
              <a:t> Плющ, 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Леута</a:t>
            </a:r>
            <a:r>
              <a:rPr lang="ru-RU" dirty="0" smtClean="0"/>
              <a:t>, Наталя </a:t>
            </a:r>
            <a:r>
              <a:rPr lang="ru-RU" dirty="0" err="1" smtClean="0"/>
              <a:t>Гальона</a:t>
            </a:r>
            <a:r>
              <a:rPr lang="ru-RU" dirty="0" smtClean="0"/>
              <a:t>. -К.: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smtClean="0"/>
              <a:t>школа.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Русанівський</a:t>
            </a:r>
            <a:r>
              <a:rPr lang="ru-RU" dirty="0" smtClean="0"/>
              <a:t> В.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для студ. вуз./ </a:t>
            </a:r>
            <a:r>
              <a:rPr lang="ru-RU" dirty="0" err="1" smtClean="0"/>
              <a:t>Віталій</a:t>
            </a:r>
            <a:r>
              <a:rPr lang="ru-RU" dirty="0" smtClean="0"/>
              <a:t> </a:t>
            </a:r>
            <a:r>
              <a:rPr lang="ru-RU" dirty="0" err="1" smtClean="0"/>
              <a:t>Русанівський</a:t>
            </a:r>
            <a:r>
              <a:rPr lang="ru-RU" dirty="0" smtClean="0"/>
              <a:t>,. -2-е вид., доп.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перероб</a:t>
            </a:r>
            <a:r>
              <a:rPr lang="ru-RU" dirty="0" smtClean="0"/>
              <a:t>.. -К.: </a:t>
            </a:r>
            <a:r>
              <a:rPr lang="ru-RU" dirty="0" err="1" smtClean="0"/>
              <a:t>АртЕк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6.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для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філолог</a:t>
            </a:r>
            <a:r>
              <a:rPr lang="ru-RU" dirty="0" smtClean="0"/>
              <a:t>. спец. </a:t>
            </a:r>
            <a:r>
              <a:rPr lang="ru-RU" dirty="0" err="1" smtClean="0"/>
              <a:t>вузів</a:t>
            </a:r>
            <a:r>
              <a:rPr lang="ru-RU" dirty="0" smtClean="0"/>
              <a:t>/ А.П.Грищенко, </a:t>
            </a:r>
            <a:r>
              <a:rPr lang="ru-RU" dirty="0" err="1" smtClean="0"/>
              <a:t>Л.І.Мацько</a:t>
            </a:r>
            <a:r>
              <a:rPr lang="ru-RU" dirty="0" smtClean="0"/>
              <a:t>, М.Я.Плющ та </a:t>
            </a:r>
            <a:r>
              <a:rPr lang="ru-RU" dirty="0" err="1" smtClean="0"/>
              <a:t>ін</a:t>
            </a:r>
            <a:r>
              <a:rPr lang="ru-RU" dirty="0" smtClean="0"/>
              <a:t>.; За ред. </a:t>
            </a:r>
            <a:r>
              <a:rPr lang="ru-RU" dirty="0" err="1" smtClean="0"/>
              <a:t>А.П.Грищенка</a:t>
            </a:r>
            <a:r>
              <a:rPr lang="ru-RU" dirty="0" smtClean="0"/>
              <a:t>. -2-е вид., </a:t>
            </a:r>
            <a:r>
              <a:rPr lang="ru-RU" dirty="0" err="1" smtClean="0"/>
              <a:t>перероб</a:t>
            </a:r>
            <a:r>
              <a:rPr lang="ru-RU" dirty="0" smtClean="0"/>
              <a:t>. </a:t>
            </a:r>
            <a:r>
              <a:rPr lang="ru-RU" dirty="0" err="1" smtClean="0"/>
              <a:t>і</a:t>
            </a:r>
            <a:r>
              <a:rPr lang="ru-RU" dirty="0" smtClean="0"/>
              <a:t> доп.. -К.: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шк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35782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в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розширила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Вона </a:t>
            </a:r>
            <a:r>
              <a:rPr lang="ru-RU" dirty="0" smtClean="0"/>
              <a:t>стала </a:t>
            </a:r>
            <a:r>
              <a:rPr lang="ru-RU" dirty="0" err="1" smtClean="0"/>
              <a:t>мовою</a:t>
            </a:r>
            <a:r>
              <a:rPr lang="ru-RU" dirty="0" smtClean="0"/>
              <a:t> державною, </a:t>
            </a:r>
            <a:r>
              <a:rPr lang="ru-RU" dirty="0" err="1" smtClean="0"/>
              <a:t>обов’язковою</a:t>
            </a:r>
            <a:r>
              <a:rPr lang="ru-RU" dirty="0" smtClean="0"/>
              <a:t> для </a:t>
            </a:r>
            <a:r>
              <a:rPr lang="ru-RU" dirty="0" err="1" smtClean="0"/>
              <a:t>вживання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: у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урядових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, </a:t>
            </a:r>
            <a:r>
              <a:rPr lang="ru-RU" dirty="0" err="1" smtClean="0"/>
              <a:t>початкових</a:t>
            </a:r>
            <a:r>
              <a:rPr lang="ru-RU" dirty="0" smtClean="0"/>
              <a:t>, </a:t>
            </a:r>
            <a:r>
              <a:rPr lang="ru-RU" dirty="0" err="1" smtClean="0"/>
              <a:t>середніх</a:t>
            </a:r>
            <a:r>
              <a:rPr lang="ru-RU" dirty="0" smtClean="0"/>
              <a:t> та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закладах, </a:t>
            </a:r>
            <a:r>
              <a:rPr lang="ru-RU" dirty="0" err="1" smtClean="0"/>
              <a:t>дитячих</a:t>
            </a:r>
            <a:r>
              <a:rPr lang="ru-RU" dirty="0" smtClean="0"/>
              <a:t> </a:t>
            </a:r>
            <a:r>
              <a:rPr lang="ru-RU" dirty="0" err="1" smtClean="0"/>
              <a:t>дошкільних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, у </a:t>
            </a:r>
            <a:r>
              <a:rPr lang="ru-RU" dirty="0" err="1" smtClean="0"/>
              <a:t>пресі</a:t>
            </a:r>
            <a:r>
              <a:rPr lang="ru-RU" dirty="0" smtClean="0"/>
              <a:t>, </a:t>
            </a:r>
            <a:r>
              <a:rPr lang="ru-RU" dirty="0" err="1" smtClean="0"/>
              <a:t>видавничій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, на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телебаченні</a:t>
            </a:r>
            <a:r>
              <a:rPr lang="ru-RU" dirty="0" smtClean="0"/>
              <a:t>, у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мистецьких</a:t>
            </a:r>
            <a:r>
              <a:rPr lang="ru-RU" dirty="0" smtClean="0"/>
              <a:t> </a:t>
            </a:r>
            <a:r>
              <a:rPr lang="ru-RU" dirty="0" err="1" smtClean="0"/>
              <a:t>спілках</a:t>
            </a:r>
            <a:r>
              <a:rPr lang="ru-RU" dirty="0" smtClean="0"/>
              <a:t> та </a:t>
            </a:r>
            <a:r>
              <a:rPr lang="ru-RU" dirty="0" err="1" smtClean="0"/>
              <a:t>організаціях</a:t>
            </a:r>
            <a:r>
              <a:rPr lang="ru-RU" dirty="0" smtClean="0"/>
              <a:t>,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кіностудій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</a:p>
          <a:p>
            <a:pPr>
              <a:buNone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міжнаціонального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Активізувалося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де </a:t>
            </a:r>
            <a:r>
              <a:rPr lang="ru-RU" dirty="0" err="1" smtClean="0"/>
              <a:t>готуються</a:t>
            </a:r>
            <a:r>
              <a:rPr lang="ru-RU" dirty="0" smtClean="0"/>
              <a:t> </a:t>
            </a:r>
            <a:r>
              <a:rPr lang="ru-RU" dirty="0" err="1" smtClean="0"/>
              <a:t>дипломатичні</a:t>
            </a:r>
            <a:r>
              <a:rPr lang="ru-RU" dirty="0" smtClean="0"/>
              <a:t>, </a:t>
            </a:r>
            <a:r>
              <a:rPr lang="ru-RU" dirty="0" err="1" smtClean="0"/>
              <a:t>торгові</a:t>
            </a:r>
            <a:r>
              <a:rPr lang="ru-RU" dirty="0" smtClean="0"/>
              <a:t>,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кадри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Так,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розпочалося</a:t>
            </a:r>
            <a:r>
              <a:rPr lang="ru-RU" dirty="0" smtClean="0"/>
              <a:t> в </a:t>
            </a:r>
            <a:r>
              <a:rPr lang="ru-RU" dirty="0" err="1" smtClean="0"/>
              <a:t>Китаї</a:t>
            </a:r>
            <a:r>
              <a:rPr lang="ru-RU" dirty="0" smtClean="0"/>
              <a:t>, </a:t>
            </a:r>
            <a:r>
              <a:rPr lang="ru-RU" dirty="0" err="1" smtClean="0"/>
              <a:t>Японії</a:t>
            </a:r>
            <a:r>
              <a:rPr lang="ru-RU" dirty="0" smtClean="0"/>
              <a:t>, де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. </a:t>
            </a:r>
            <a:r>
              <a:rPr lang="ru-RU" dirty="0" err="1" smtClean="0"/>
              <a:t>Урізноманітнилися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та </a:t>
            </a:r>
            <a:r>
              <a:rPr lang="ru-RU" dirty="0" err="1" smtClean="0"/>
              <a:t>видавнича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республіках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Союзу, </a:t>
            </a:r>
            <a:r>
              <a:rPr lang="ru-RU" dirty="0" err="1" smtClean="0"/>
              <a:t>що</a:t>
            </a:r>
            <a:r>
              <a:rPr lang="ru-RU" dirty="0" smtClean="0"/>
              <a:t> стали </a:t>
            </a:r>
            <a:r>
              <a:rPr lang="ru-RU" dirty="0" err="1" smtClean="0"/>
              <a:t>незалежними</a:t>
            </a:r>
            <a:r>
              <a:rPr lang="ru-RU" dirty="0" smtClean="0"/>
              <a:t> державами.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вивчають</a:t>
            </a:r>
            <a:r>
              <a:rPr lang="ru-RU" dirty="0" smtClean="0"/>
              <a:t> зараз у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Казахстані</a:t>
            </a:r>
            <a:r>
              <a:rPr lang="ru-RU" dirty="0" smtClean="0"/>
              <a:t>, </a:t>
            </a:r>
            <a:r>
              <a:rPr lang="ru-RU" dirty="0" err="1" smtClean="0"/>
              <a:t>Молдові</a:t>
            </a:r>
            <a:r>
              <a:rPr lang="ru-RU" dirty="0" smtClean="0"/>
              <a:t>, </a:t>
            </a:r>
            <a:r>
              <a:rPr lang="ru-RU" dirty="0" err="1" smtClean="0"/>
              <a:t>Прибалтійських</a:t>
            </a:r>
            <a:r>
              <a:rPr lang="ru-RU" dirty="0" smtClean="0"/>
              <a:t> </a:t>
            </a:r>
            <a:r>
              <a:rPr lang="ru-RU" dirty="0" err="1" smtClean="0"/>
              <a:t>республіках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Лексична</a:t>
            </a:r>
            <a:r>
              <a:rPr lang="ru-RU" dirty="0" smtClean="0"/>
              <a:t> система, </a:t>
            </a:r>
            <a:r>
              <a:rPr lang="ru-RU" dirty="0" err="1" smtClean="0"/>
              <a:t>граматика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звільняються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нашарувань</a:t>
            </a:r>
            <a:r>
              <a:rPr lang="ru-RU" dirty="0" smtClean="0"/>
              <a:t> </a:t>
            </a:r>
            <a:r>
              <a:rPr lang="ru-RU" dirty="0" err="1" smtClean="0"/>
              <a:t>умисної</a:t>
            </a:r>
            <a:r>
              <a:rPr lang="ru-RU" dirty="0" smtClean="0"/>
              <a:t> </a:t>
            </a:r>
            <a:r>
              <a:rPr lang="ru-RU" dirty="0" err="1" smtClean="0"/>
              <a:t>русифікації</a:t>
            </a:r>
            <a:r>
              <a:rPr lang="ru-RU" dirty="0" smtClean="0"/>
              <a:t>. У </a:t>
            </a:r>
            <a:r>
              <a:rPr lang="ru-RU" dirty="0" err="1" smtClean="0"/>
              <a:t>радянський</a:t>
            </a:r>
            <a:r>
              <a:rPr lang="ru-RU" dirty="0" smtClean="0"/>
              <a:t> час систематично </a:t>
            </a:r>
            <a:r>
              <a:rPr lang="ru-RU" dirty="0" err="1" smtClean="0"/>
              <a:t>проводився</a:t>
            </a:r>
            <a:r>
              <a:rPr lang="ru-RU" dirty="0" smtClean="0"/>
              <a:t> курс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наближення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до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зразків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грубо </a:t>
            </a:r>
            <a:r>
              <a:rPr lang="ru-RU" dirty="0" err="1" smtClean="0"/>
              <a:t>порушувалась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правописна</a:t>
            </a:r>
            <a:r>
              <a:rPr lang="ru-RU" dirty="0" smtClean="0"/>
              <a:t> </a:t>
            </a:r>
            <a:r>
              <a:rPr lang="ru-RU" dirty="0" err="1" smtClean="0"/>
              <a:t>традиція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429267"/>
          </a:xfrm>
        </p:spPr>
        <p:txBody>
          <a:bodyPr/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стосувалося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твердих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м’яких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, </a:t>
            </a:r>
            <a:r>
              <a:rPr lang="ru-RU" dirty="0" err="1" smtClean="0"/>
              <a:t>написань</a:t>
            </a:r>
            <a:r>
              <a:rPr lang="ru-RU" dirty="0" smtClean="0"/>
              <a:t> разом,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через </a:t>
            </a:r>
            <a:r>
              <a:rPr lang="ru-RU" dirty="0" err="1" smtClean="0"/>
              <a:t>дефіс</a:t>
            </a:r>
            <a:r>
              <a:rPr lang="ru-RU" dirty="0" smtClean="0"/>
              <a:t>,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[г] </a:t>
            </a:r>
            <a:r>
              <a:rPr lang="ru-RU" dirty="0" err="1" smtClean="0"/>
              <a:t>і</a:t>
            </a:r>
            <a:r>
              <a:rPr lang="ru-RU" dirty="0" smtClean="0"/>
              <a:t> [</a:t>
            </a:r>
            <a:r>
              <a:rPr lang="ru-RU" dirty="0" err="1" smtClean="0"/>
              <a:t>ґ</a:t>
            </a:r>
            <a:r>
              <a:rPr lang="ru-RU" dirty="0" smtClean="0"/>
              <a:t>] та </a:t>
            </a:r>
            <a:r>
              <a:rPr lang="ru-RU" dirty="0" err="1" smtClean="0"/>
              <a:t>відповідних</a:t>
            </a:r>
            <a:r>
              <a:rPr lang="ru-RU" dirty="0" smtClean="0"/>
              <a:t> букв, правил </a:t>
            </a:r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 err="1" smtClean="0"/>
              <a:t>словників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синонімічному</a:t>
            </a:r>
            <a:r>
              <a:rPr lang="ru-RU" dirty="0" smtClean="0"/>
              <a:t> </a:t>
            </a:r>
            <a:r>
              <a:rPr lang="ru-RU" dirty="0" err="1" smtClean="0"/>
              <a:t>гнізді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слова, </a:t>
            </a:r>
            <a:r>
              <a:rPr lang="ru-RU" dirty="0" err="1" smtClean="0"/>
              <a:t>подібні</a:t>
            </a:r>
            <a:r>
              <a:rPr lang="ru-RU" dirty="0" smtClean="0"/>
              <a:t> до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та </a:t>
            </a:r>
            <a:r>
              <a:rPr lang="ru-RU" dirty="0" err="1" smtClean="0"/>
              <a:t>інші</a:t>
            </a:r>
            <a:r>
              <a:rPr lang="ru-RU" dirty="0" smtClean="0"/>
              <a:t> – </a:t>
            </a:r>
            <a:r>
              <a:rPr lang="ru-RU" dirty="0" err="1" smtClean="0"/>
              <a:t>специфічні</a:t>
            </a:r>
            <a:r>
              <a:rPr lang="ru-RU" dirty="0" smtClean="0"/>
              <a:t>, </a:t>
            </a:r>
            <a:r>
              <a:rPr lang="ru-RU" dirty="0" err="1" smtClean="0"/>
              <a:t>вживані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, то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приречені</a:t>
            </a:r>
            <a:r>
              <a:rPr lang="ru-RU" dirty="0" smtClean="0"/>
              <a:t> на </a:t>
            </a:r>
            <a:r>
              <a:rPr lang="ru-RU" dirty="0" err="1" smtClean="0"/>
              <a:t>викреслювання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Зараз </a:t>
            </a:r>
            <a:r>
              <a:rPr lang="ru-RU" dirty="0" err="1" smtClean="0"/>
              <a:t>повертаються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у </a:t>
            </a:r>
            <a:r>
              <a:rPr lang="ru-RU" dirty="0" err="1" smtClean="0"/>
              <a:t>правописі</a:t>
            </a:r>
            <a:r>
              <a:rPr lang="ru-RU" dirty="0" smtClean="0"/>
              <a:t>, </a:t>
            </a:r>
            <a:r>
              <a:rPr lang="ru-RU" dirty="0" err="1" smtClean="0"/>
              <a:t>граматиці</a:t>
            </a:r>
            <a:r>
              <a:rPr lang="ru-RU" dirty="0" smtClean="0"/>
              <a:t>, </a:t>
            </a:r>
            <a:r>
              <a:rPr lang="ru-RU" dirty="0" err="1" smtClean="0"/>
              <a:t>словниковій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: перевидано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, </a:t>
            </a:r>
            <a:r>
              <a:rPr lang="ru-RU" dirty="0" err="1" smtClean="0"/>
              <a:t>орфографічний</a:t>
            </a:r>
            <a:r>
              <a:rPr lang="ru-RU" dirty="0" smtClean="0"/>
              <a:t> словник, </a:t>
            </a:r>
            <a:r>
              <a:rPr lang="ru-RU" dirty="0" err="1" smtClean="0"/>
              <a:t>видаються</a:t>
            </a:r>
            <a:r>
              <a:rPr lang="ru-RU" dirty="0" smtClean="0"/>
              <a:t> </a:t>
            </a:r>
            <a:r>
              <a:rPr lang="ru-RU" dirty="0" err="1" smtClean="0"/>
              <a:t>граматики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пропонують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за </a:t>
            </a:r>
            <a:r>
              <a:rPr lang="ru-RU" dirty="0" err="1" smtClean="0"/>
              <a:t>національними</a:t>
            </a:r>
            <a:r>
              <a:rPr lang="ru-RU" dirty="0" smtClean="0"/>
              <a:t> </a:t>
            </a:r>
            <a:r>
              <a:rPr lang="ru-RU" dirty="0" err="1" smtClean="0"/>
              <a:t>критеріями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95937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збагачується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запозичень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термінологія</a:t>
            </a:r>
            <a:r>
              <a:rPr lang="ru-RU" dirty="0" smtClean="0"/>
              <a:t>: а) </a:t>
            </a:r>
            <a:r>
              <a:rPr lang="ru-RU" dirty="0" err="1" smtClean="0"/>
              <a:t>суспільно-політична</a:t>
            </a:r>
            <a:r>
              <a:rPr lang="ru-RU" dirty="0" smtClean="0"/>
              <a:t> — </a:t>
            </a:r>
            <a:r>
              <a:rPr lang="ru-RU" dirty="0" err="1" smtClean="0"/>
              <a:t>брифінг</a:t>
            </a:r>
            <a:r>
              <a:rPr lang="ru-RU" dirty="0" smtClean="0"/>
              <a:t>, </a:t>
            </a:r>
            <a:r>
              <a:rPr lang="ru-RU" dirty="0" err="1" smtClean="0"/>
              <a:t>імідж</a:t>
            </a:r>
            <a:r>
              <a:rPr lang="ru-RU" dirty="0" smtClean="0"/>
              <a:t>, </a:t>
            </a:r>
            <a:r>
              <a:rPr lang="ru-RU" dirty="0" err="1" smtClean="0"/>
              <a:t>конверсія</a:t>
            </a:r>
            <a:r>
              <a:rPr lang="ru-RU" dirty="0" smtClean="0"/>
              <a:t>, консенсус, </a:t>
            </a:r>
            <a:r>
              <a:rPr lang="ru-RU" dirty="0" err="1" smtClean="0"/>
              <a:t>спікер</a:t>
            </a:r>
            <a:r>
              <a:rPr lang="ru-RU" dirty="0" smtClean="0"/>
              <a:t>, </a:t>
            </a:r>
            <a:r>
              <a:rPr lang="ru-RU" dirty="0" err="1" smtClean="0"/>
              <a:t>стагнація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бізнесова</a:t>
            </a:r>
            <a:r>
              <a:rPr lang="ru-RU" dirty="0" smtClean="0"/>
              <a:t> – бартер, ваучер, дилер, </a:t>
            </a:r>
            <a:r>
              <a:rPr lang="ru-RU" dirty="0" err="1" smtClean="0"/>
              <a:t>інвестор</a:t>
            </a:r>
            <a:r>
              <a:rPr lang="ru-RU" dirty="0" smtClean="0"/>
              <a:t>, купон, маркетинг, менеджер, менеджмент, селенг, </a:t>
            </a:r>
            <a:r>
              <a:rPr lang="ru-RU" dirty="0" err="1" smtClean="0"/>
              <a:t>сертифікат</a:t>
            </a:r>
            <a:r>
              <a:rPr lang="ru-RU" dirty="0" smtClean="0"/>
              <a:t>, траст, </a:t>
            </a:r>
            <a:r>
              <a:rPr lang="ru-RU" dirty="0" err="1" smtClean="0"/>
              <a:t>шоп-тур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технічна</a:t>
            </a:r>
            <a:r>
              <a:rPr lang="ru-RU" dirty="0" smtClean="0"/>
              <a:t> – гликоль, дискета, ксерокс, принтер, телефакс, факс;</a:t>
            </a:r>
            <a:br>
              <a:rPr lang="ru-RU" dirty="0" smtClean="0"/>
            </a:br>
            <a:r>
              <a:rPr lang="ru-RU" dirty="0" smtClean="0"/>
              <a:t>г) </a:t>
            </a:r>
            <a:r>
              <a:rPr lang="ru-RU" dirty="0" err="1" smtClean="0"/>
              <a:t>медична</a:t>
            </a:r>
            <a:r>
              <a:rPr lang="ru-RU" dirty="0" smtClean="0"/>
              <a:t> – </a:t>
            </a:r>
            <a:r>
              <a:rPr lang="ru-RU" dirty="0" err="1" smtClean="0"/>
              <a:t>алопеція</a:t>
            </a:r>
            <a:r>
              <a:rPr lang="ru-RU" dirty="0" smtClean="0"/>
              <a:t>, </a:t>
            </a:r>
            <a:r>
              <a:rPr lang="ru-RU" dirty="0" err="1" smtClean="0"/>
              <a:t>ебола</a:t>
            </a:r>
            <a:r>
              <a:rPr lang="ru-RU" dirty="0" smtClean="0"/>
              <a:t>, </a:t>
            </a:r>
            <a:r>
              <a:rPr lang="ru-RU" dirty="0" err="1" smtClean="0"/>
              <a:t>синтанол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err="1" smtClean="0"/>
              <a:t>теологічна</a:t>
            </a:r>
            <a:r>
              <a:rPr lang="ru-RU" dirty="0" smtClean="0"/>
              <a:t> – </a:t>
            </a:r>
            <a:r>
              <a:rPr lang="ru-RU" dirty="0" err="1" smtClean="0"/>
              <a:t>автокефалія</a:t>
            </a:r>
            <a:r>
              <a:rPr lang="ru-RU" dirty="0" smtClean="0"/>
              <a:t>, </a:t>
            </a:r>
            <a:r>
              <a:rPr lang="ru-RU" dirty="0" err="1" smtClean="0"/>
              <a:t>автокефальний</a:t>
            </a:r>
            <a:r>
              <a:rPr lang="ru-RU" dirty="0" smtClean="0"/>
              <a:t>, </a:t>
            </a:r>
            <a:r>
              <a:rPr lang="ru-RU" dirty="0" err="1" smtClean="0"/>
              <a:t>конфесія</a:t>
            </a:r>
            <a:r>
              <a:rPr lang="ru-RU" dirty="0" smtClean="0"/>
              <a:t>, </a:t>
            </a:r>
            <a:r>
              <a:rPr lang="ru-RU" dirty="0" err="1" smtClean="0"/>
              <a:t>конфесійний</a:t>
            </a:r>
            <a:r>
              <a:rPr lang="ru-RU" dirty="0" smtClean="0"/>
              <a:t>, </a:t>
            </a:r>
            <a:r>
              <a:rPr lang="ru-RU" dirty="0" err="1" smtClean="0"/>
              <a:t>хітон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Словник </a:t>
            </a:r>
            <a:r>
              <a:rPr lang="ru-RU" dirty="0" err="1" smtClean="0"/>
              <a:t>поповнюється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термінами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англійської</a:t>
            </a:r>
            <a:r>
              <a:rPr lang="ru-RU" dirty="0" smtClean="0"/>
              <a:t>, </a:t>
            </a:r>
            <a:r>
              <a:rPr lang="ru-RU" dirty="0" err="1" smtClean="0"/>
              <a:t>німецької</a:t>
            </a:r>
            <a:r>
              <a:rPr lang="ru-RU" dirty="0" smtClean="0"/>
              <a:t>,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та </a:t>
            </a:r>
            <a:r>
              <a:rPr lang="ru-RU" dirty="0" err="1" smtClean="0"/>
              <a:t>латинізмами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Запозичені</a:t>
            </a:r>
            <a:r>
              <a:rPr lang="ru-RU" dirty="0" smtClean="0"/>
              <a:t> в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розвинених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, зараз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семантичних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 у </a:t>
            </a:r>
            <a:r>
              <a:rPr lang="ru-RU" dirty="0" err="1" smtClean="0"/>
              <a:t>значенні</a:t>
            </a:r>
            <a:r>
              <a:rPr lang="ru-RU" dirty="0" smtClean="0"/>
              <a:t>: </a:t>
            </a:r>
            <a:r>
              <a:rPr lang="ru-RU" dirty="0" err="1" smtClean="0"/>
              <a:t>бандерівець</a:t>
            </a:r>
            <a:r>
              <a:rPr lang="ru-RU" dirty="0" smtClean="0"/>
              <a:t>, </a:t>
            </a:r>
            <a:r>
              <a:rPr lang="ru-RU" dirty="0" err="1" smtClean="0"/>
              <a:t>сталініст</a:t>
            </a:r>
            <a:r>
              <a:rPr lang="ru-RU" dirty="0" smtClean="0"/>
              <a:t>, </a:t>
            </a:r>
            <a:r>
              <a:rPr lang="ru-RU" dirty="0" err="1" smtClean="0"/>
              <a:t>більшовик</a:t>
            </a:r>
            <a:r>
              <a:rPr lang="ru-RU" dirty="0" smtClean="0"/>
              <a:t>, генсек, ГУЛАГ, </a:t>
            </a:r>
            <a:r>
              <a:rPr lang="ru-RU" dirty="0" err="1" smtClean="0"/>
              <a:t>кадебіст</a:t>
            </a:r>
            <a:r>
              <a:rPr lang="ru-RU" dirty="0" smtClean="0"/>
              <a:t>, </a:t>
            </a:r>
            <a:r>
              <a:rPr lang="ru-RU" dirty="0" err="1" smtClean="0"/>
              <a:t>комуніст</a:t>
            </a:r>
            <a:r>
              <a:rPr lang="ru-RU" dirty="0" smtClean="0"/>
              <a:t>, райком, </a:t>
            </a:r>
            <a:r>
              <a:rPr lang="ru-RU" dirty="0" err="1" smtClean="0"/>
              <a:t>політбюро</a:t>
            </a:r>
            <a:r>
              <a:rPr lang="ru-RU" dirty="0" smtClean="0"/>
              <a:t>, </a:t>
            </a:r>
            <a:r>
              <a:rPr lang="ru-RU" dirty="0" err="1" smtClean="0"/>
              <a:t>колгосп</a:t>
            </a:r>
            <a:r>
              <a:rPr lang="ru-RU" dirty="0" smtClean="0"/>
              <a:t>, </a:t>
            </a:r>
            <a:r>
              <a:rPr lang="ru-RU" dirty="0" err="1" smtClean="0"/>
              <a:t>радгосп</a:t>
            </a:r>
            <a:r>
              <a:rPr lang="ru-RU" dirty="0" smtClean="0"/>
              <a:t>, </a:t>
            </a:r>
            <a:r>
              <a:rPr lang="ru-RU" dirty="0" err="1" smtClean="0"/>
              <a:t>інтернаціоналіст</a:t>
            </a:r>
            <a:r>
              <a:rPr lang="ru-RU" dirty="0" smtClean="0"/>
              <a:t>, </a:t>
            </a:r>
            <a:r>
              <a:rPr lang="ru-RU" dirty="0" err="1" smtClean="0"/>
              <a:t>націоналіст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Продовжується</a:t>
            </a:r>
            <a:r>
              <a:rPr lang="ru-RU" dirty="0" smtClean="0"/>
              <a:t> </a:t>
            </a:r>
            <a:r>
              <a:rPr lang="ru-RU" dirty="0" err="1" smtClean="0"/>
              <a:t>зближення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 </a:t>
            </a:r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проходить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освіченості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шкільна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,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преса</a:t>
            </a:r>
            <a:r>
              <a:rPr lang="ru-RU" dirty="0" smtClean="0"/>
              <a:t>,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телепередачі</a:t>
            </a:r>
            <a:r>
              <a:rPr lang="ru-RU" dirty="0" smtClean="0"/>
              <a:t>. </a:t>
            </a:r>
            <a:r>
              <a:rPr lang="ru-RU" dirty="0" err="1" smtClean="0"/>
              <a:t>Носій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діалекту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розмовляти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престижніше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освіченості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високого</a:t>
            </a:r>
            <a:r>
              <a:rPr lang="ru-RU" dirty="0" smtClean="0"/>
              <a:t> культурного </a:t>
            </a:r>
            <a:r>
              <a:rPr lang="ru-RU" dirty="0" err="1" smtClean="0"/>
              <a:t>рівня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429266"/>
          </a:xfrm>
        </p:spPr>
        <p:txBody>
          <a:bodyPr/>
          <a:lstStyle/>
          <a:p>
            <a:r>
              <a:rPr lang="ru-RU" dirty="0" smtClean="0"/>
              <a:t>Є </a:t>
            </a:r>
            <a:r>
              <a:rPr lang="ru-RU" dirty="0" err="1" smtClean="0"/>
              <a:t>усвідомлення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розмовляючи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, </a:t>
            </a:r>
            <a:r>
              <a:rPr lang="ru-RU" dirty="0" err="1" smtClean="0"/>
              <a:t>матимеш</a:t>
            </a:r>
            <a:r>
              <a:rPr lang="ru-RU" dirty="0" smtClean="0"/>
              <a:t> </a:t>
            </a:r>
            <a:r>
              <a:rPr lang="ru-RU" dirty="0" err="1" smtClean="0"/>
              <a:t>порозуміння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будь-яким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співрозмовником</a:t>
            </a:r>
            <a:r>
              <a:rPr lang="ru-RU" dirty="0" smtClean="0"/>
              <a:t>.</a:t>
            </a:r>
            <a:r>
              <a:rPr lang="ru-RU" dirty="0" smtClean="0"/>
              <a:t> 	</a:t>
            </a:r>
          </a:p>
          <a:p>
            <a:r>
              <a:rPr lang="ru-RU" dirty="0" err="1" smtClean="0"/>
              <a:t>Морфологічні</a:t>
            </a:r>
            <a:r>
              <a:rPr lang="ru-RU" dirty="0" smtClean="0"/>
              <a:t> </a:t>
            </a:r>
            <a:r>
              <a:rPr lang="ru-RU" dirty="0" err="1" smtClean="0"/>
              <a:t>діалектні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легко </a:t>
            </a:r>
            <a:r>
              <a:rPr lang="ru-RU" dirty="0" err="1" smtClean="0"/>
              <a:t>вирізнити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позбутися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мовленні</a:t>
            </a:r>
            <a:r>
              <a:rPr lang="ru-RU" dirty="0" smtClean="0"/>
              <a:t>. </a:t>
            </a:r>
            <a:r>
              <a:rPr lang="ru-RU" dirty="0" err="1" smtClean="0"/>
              <a:t>Неважко</a:t>
            </a:r>
            <a:r>
              <a:rPr lang="ru-RU" dirty="0" smtClean="0"/>
              <a:t> </a:t>
            </a:r>
            <a:r>
              <a:rPr lang="ru-RU" dirty="0" err="1" smtClean="0"/>
              <a:t>відчути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руту, </a:t>
            </a:r>
            <a:r>
              <a:rPr lang="ru-RU" dirty="0" err="1" smtClean="0"/>
              <a:t>долонеу</a:t>
            </a:r>
            <a:r>
              <a:rPr lang="ru-RU" dirty="0" smtClean="0"/>
              <a:t>, </a:t>
            </a:r>
            <a:r>
              <a:rPr lang="ru-RU" dirty="0" err="1" smtClean="0"/>
              <a:t>вулиц</a:t>
            </a:r>
            <a:r>
              <a:rPr lang="ru-RU" dirty="0" smtClean="0"/>
              <a:t> ‘</a:t>
            </a:r>
            <a:r>
              <a:rPr lang="ru-RU" dirty="0" err="1" smtClean="0"/>
              <a:t>іу</a:t>
            </a:r>
            <a:r>
              <a:rPr lang="ru-RU" dirty="0" smtClean="0"/>
              <a:t>, </a:t>
            </a:r>
            <a:r>
              <a:rPr lang="ru-RU" dirty="0" err="1" smtClean="0"/>
              <a:t>пісн</a:t>
            </a:r>
            <a:r>
              <a:rPr lang="ru-RU" dirty="0" smtClean="0"/>
              <a:t> ‘</a:t>
            </a:r>
            <a:r>
              <a:rPr lang="ru-RU" dirty="0" err="1" smtClean="0"/>
              <a:t>іу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діалектними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треба </a:t>
            </a:r>
            <a:r>
              <a:rPr lang="ru-RU" dirty="0" err="1" smtClean="0"/>
              <a:t>говорити</a:t>
            </a:r>
            <a:r>
              <a:rPr lang="ru-RU" dirty="0" smtClean="0"/>
              <a:t> рукою, головою, </a:t>
            </a:r>
            <a:r>
              <a:rPr lang="ru-RU" dirty="0" err="1" smtClean="0"/>
              <a:t>вулиць</a:t>
            </a:r>
            <a:r>
              <a:rPr lang="ru-RU" dirty="0" smtClean="0"/>
              <a:t>, </a:t>
            </a:r>
            <a:r>
              <a:rPr lang="ru-RU" dirty="0" err="1" smtClean="0"/>
              <a:t>пісень</a:t>
            </a:r>
            <a:r>
              <a:rPr lang="ru-RU" dirty="0" smtClean="0"/>
              <a:t>. </a:t>
            </a:r>
            <a:r>
              <a:rPr lang="ru-RU" dirty="0" err="1" smtClean="0"/>
              <a:t>Складніше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діалектною</a:t>
            </a:r>
            <a:r>
              <a:rPr lang="ru-RU" dirty="0" smtClean="0"/>
              <a:t> </a:t>
            </a:r>
            <a:r>
              <a:rPr lang="ru-RU" dirty="0" err="1" smtClean="0"/>
              <a:t>вимовою</a:t>
            </a:r>
            <a:r>
              <a:rPr lang="ru-RU" dirty="0" smtClean="0"/>
              <a:t>, напр., для </a:t>
            </a:r>
            <a:r>
              <a:rPr lang="ru-RU" dirty="0" err="1" smtClean="0"/>
              <a:t>буковинця</a:t>
            </a:r>
            <a:r>
              <a:rPr lang="ru-RU" dirty="0" smtClean="0"/>
              <a:t> – </a:t>
            </a:r>
            <a:r>
              <a:rPr lang="ru-RU" dirty="0" err="1" smtClean="0"/>
              <a:t>обнижених</a:t>
            </a:r>
            <a:r>
              <a:rPr lang="ru-RU" dirty="0" smtClean="0"/>
              <a:t> </a:t>
            </a:r>
            <a:r>
              <a:rPr lang="ru-RU" dirty="0" err="1" smtClean="0"/>
              <a:t>голосних</a:t>
            </a:r>
            <a:r>
              <a:rPr lang="ru-RU" dirty="0" smtClean="0"/>
              <a:t> (</a:t>
            </a:r>
            <a:r>
              <a:rPr lang="ru-RU" dirty="0" err="1" smtClean="0"/>
              <a:t>вешня</a:t>
            </a:r>
            <a:r>
              <a:rPr lang="ru-RU" dirty="0" smtClean="0"/>
              <a:t>, </a:t>
            </a:r>
            <a:r>
              <a:rPr lang="ru-RU" dirty="0" err="1" smtClean="0"/>
              <a:t>Буковена</a:t>
            </a:r>
            <a:r>
              <a:rPr lang="ru-RU" dirty="0" smtClean="0"/>
              <a:t>). </a:t>
            </a:r>
            <a:r>
              <a:rPr lang="ru-RU" dirty="0" err="1" smtClean="0"/>
              <a:t>Вухо</a:t>
            </a:r>
            <a:r>
              <a:rPr lang="ru-RU" dirty="0" smtClean="0"/>
              <a:t> </a:t>
            </a:r>
            <a:r>
              <a:rPr lang="ru-RU" dirty="0" err="1" smtClean="0"/>
              <a:t>мовця</a:t>
            </a:r>
            <a:r>
              <a:rPr lang="ru-RU" dirty="0" smtClean="0"/>
              <a:t>, </a:t>
            </a:r>
            <a:r>
              <a:rPr lang="ru-RU" dirty="0" err="1" smtClean="0"/>
              <a:t>адаптоване</a:t>
            </a:r>
            <a:r>
              <a:rPr lang="ru-RU" dirty="0" smtClean="0"/>
              <a:t> до </a:t>
            </a:r>
            <a:r>
              <a:rPr lang="ru-RU" dirty="0" err="1" smtClean="0"/>
              <a:t>діалектної</a:t>
            </a:r>
            <a:r>
              <a:rPr lang="ru-RU" dirty="0" smtClean="0"/>
              <a:t> </a:t>
            </a:r>
            <a:r>
              <a:rPr lang="ru-RU" dirty="0" err="1" smtClean="0"/>
              <a:t>обниженої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 </a:t>
            </a:r>
            <a:r>
              <a:rPr lang="ru-RU" dirty="0" err="1" smtClean="0"/>
              <a:t>голосного</a:t>
            </a:r>
            <a:r>
              <a:rPr lang="ru-RU" dirty="0" smtClean="0"/>
              <a:t> [и] в </a:t>
            </a:r>
            <a:r>
              <a:rPr lang="ru-RU" dirty="0" err="1" smtClean="0"/>
              <a:t>напрямі</a:t>
            </a:r>
            <a:r>
              <a:rPr lang="ru-RU" dirty="0" smtClean="0"/>
              <a:t> до [е], не </a:t>
            </a:r>
            <a:r>
              <a:rPr lang="ru-RU" dirty="0" err="1" smtClean="0"/>
              <a:t>вловлює</a:t>
            </a:r>
            <a:r>
              <a:rPr lang="ru-RU" dirty="0" smtClean="0"/>
              <a:t> </a:t>
            </a:r>
            <a:r>
              <a:rPr lang="ru-RU" dirty="0" err="1" smtClean="0"/>
              <a:t>діалектного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53062"/>
          </a:xfrm>
        </p:spPr>
        <p:txBody>
          <a:bodyPr/>
          <a:lstStyle/>
          <a:p>
            <a:r>
              <a:rPr lang="ru-RU" dirty="0" smtClean="0"/>
              <a:t>Тут </a:t>
            </a:r>
            <a:r>
              <a:rPr lang="ru-RU" dirty="0" err="1" smtClean="0"/>
              <a:t>діалектна</a:t>
            </a:r>
            <a:r>
              <a:rPr lang="ru-RU" dirty="0" smtClean="0"/>
              <a:t> </a:t>
            </a:r>
            <a:r>
              <a:rPr lang="ru-RU" dirty="0" err="1" smtClean="0"/>
              <a:t>вимова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, а </a:t>
            </a:r>
            <a:r>
              <a:rPr lang="ru-RU" dirty="0" err="1" smtClean="0"/>
              <a:t>мовець</a:t>
            </a:r>
            <a:r>
              <a:rPr lang="ru-RU" dirty="0" smtClean="0"/>
              <a:t> </a:t>
            </a:r>
            <a:r>
              <a:rPr lang="ru-RU" dirty="0" err="1" smtClean="0"/>
              <a:t>впевнений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говорить усе правильно,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 нормою.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семантичних</a:t>
            </a:r>
            <a:r>
              <a:rPr lang="ru-RU" dirty="0" smtClean="0"/>
              <a:t> </a:t>
            </a:r>
            <a:r>
              <a:rPr lang="ru-RU" dirty="0" err="1" smtClean="0"/>
              <a:t>діалектизмів</a:t>
            </a:r>
            <a:r>
              <a:rPr lang="ru-RU" dirty="0" smtClean="0"/>
              <a:t> та </a:t>
            </a:r>
            <a:r>
              <a:rPr lang="ru-RU" dirty="0" err="1" smtClean="0"/>
              <a:t>інтонування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 </a:t>
            </a:r>
            <a:r>
              <a:rPr lang="ru-RU" dirty="0" err="1" smtClean="0"/>
              <a:t>Позбутися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мовленнєвих</a:t>
            </a:r>
            <a:r>
              <a:rPr lang="ru-RU" dirty="0" smtClean="0"/>
              <a:t> рис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мовному</a:t>
            </a:r>
            <a:r>
              <a:rPr lang="ru-RU" dirty="0" smtClean="0"/>
              <a:t> </a:t>
            </a:r>
            <a:r>
              <a:rPr lang="ru-RU" dirty="0" err="1" smtClean="0"/>
              <a:t>оточенні</a:t>
            </a:r>
            <a:r>
              <a:rPr lang="ru-RU" dirty="0" smtClean="0"/>
              <a:t>. Чим </a:t>
            </a:r>
            <a:r>
              <a:rPr lang="ru-RU" dirty="0" err="1" smtClean="0"/>
              <a:t>більше</a:t>
            </a:r>
            <a:r>
              <a:rPr lang="ru-RU" dirty="0" smtClean="0"/>
              <a:t> той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діалект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вклад у фонд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зближується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вбирає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говорів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бігом</a:t>
            </a:r>
            <a:r>
              <a:rPr lang="ru-RU" dirty="0" smtClean="0"/>
              <a:t> часу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 нормою.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72144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Наприклад</a:t>
            </a:r>
            <a:r>
              <a:rPr lang="ru-RU" dirty="0" smtClean="0"/>
              <a:t>, слова </a:t>
            </a:r>
            <a:r>
              <a:rPr lang="ru-RU" dirty="0" err="1" smtClean="0"/>
              <a:t>кептар</a:t>
            </a:r>
            <a:r>
              <a:rPr lang="ru-RU" dirty="0" smtClean="0"/>
              <a:t>, </a:t>
            </a:r>
            <a:r>
              <a:rPr lang="ru-RU" dirty="0" err="1" smtClean="0"/>
              <a:t>бринза</a:t>
            </a:r>
            <a:r>
              <a:rPr lang="ru-RU" dirty="0" smtClean="0"/>
              <a:t>, </a:t>
            </a:r>
            <a:r>
              <a:rPr lang="ru-RU" dirty="0" err="1" smtClean="0"/>
              <a:t>трембіта</a:t>
            </a:r>
            <a:r>
              <a:rPr lang="ru-RU" dirty="0" smtClean="0"/>
              <a:t>, </a:t>
            </a:r>
            <a:r>
              <a:rPr lang="ru-RU" dirty="0" err="1" smtClean="0"/>
              <a:t>смерека</a:t>
            </a:r>
            <a:r>
              <a:rPr lang="ru-RU" dirty="0" smtClean="0"/>
              <a:t> у XIX ст.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гуцульських</a:t>
            </a:r>
            <a:r>
              <a:rPr lang="ru-RU" dirty="0" smtClean="0"/>
              <a:t> </a:t>
            </a:r>
            <a:r>
              <a:rPr lang="ru-RU" dirty="0" err="1" smtClean="0"/>
              <a:t>говірках</a:t>
            </a:r>
            <a:r>
              <a:rPr lang="ru-RU" dirty="0" smtClean="0"/>
              <a:t>, а </a:t>
            </a:r>
            <a:r>
              <a:rPr lang="ru-RU" dirty="0" err="1" smtClean="0"/>
              <a:t>тепер</a:t>
            </a:r>
            <a:r>
              <a:rPr lang="ru-RU" dirty="0" smtClean="0"/>
              <a:t> вони стали </a:t>
            </a:r>
            <a:r>
              <a:rPr lang="ru-RU" dirty="0" err="1" smtClean="0"/>
              <a:t>літературними</a:t>
            </a:r>
            <a:r>
              <a:rPr lang="ru-RU" dirty="0" smtClean="0"/>
              <a:t> через твори </a:t>
            </a:r>
            <a:r>
              <a:rPr lang="ru-RU" dirty="0" err="1" smtClean="0"/>
              <a:t>Юрія</a:t>
            </a:r>
            <a:r>
              <a:rPr lang="ru-RU" dirty="0" smtClean="0"/>
              <a:t> </a:t>
            </a:r>
            <a:r>
              <a:rPr lang="ru-RU" dirty="0" err="1" smtClean="0"/>
              <a:t>Федьковича</a:t>
            </a:r>
            <a:r>
              <a:rPr lang="ru-RU" dirty="0" smtClean="0"/>
              <a:t>, </a:t>
            </a:r>
            <a:r>
              <a:rPr lang="ru-RU" dirty="0" err="1" smtClean="0"/>
              <a:t>Івана</a:t>
            </a:r>
            <a:r>
              <a:rPr lang="ru-RU" dirty="0" smtClean="0"/>
              <a:t> Франка, Василя </a:t>
            </a:r>
            <a:r>
              <a:rPr lang="ru-RU" dirty="0" err="1" smtClean="0"/>
              <a:t>Стефаннка</a:t>
            </a:r>
            <a:r>
              <a:rPr lang="ru-RU" dirty="0" smtClean="0"/>
              <a:t>, Ольги </a:t>
            </a:r>
            <a:r>
              <a:rPr lang="ru-RU" dirty="0" err="1" smtClean="0"/>
              <a:t>Кобилянської</a:t>
            </a:r>
            <a:r>
              <a:rPr lang="ru-RU" dirty="0" smtClean="0"/>
              <a:t>, </a:t>
            </a:r>
            <a:r>
              <a:rPr lang="ru-RU" dirty="0" err="1" smtClean="0"/>
              <a:t>Михайла</a:t>
            </a:r>
            <a:r>
              <a:rPr lang="ru-RU" dirty="0" smtClean="0"/>
              <a:t> </a:t>
            </a:r>
            <a:r>
              <a:rPr lang="ru-RU" dirty="0" err="1" smtClean="0"/>
              <a:t>Коцюбинського</a:t>
            </a:r>
            <a:r>
              <a:rPr lang="ru-RU" dirty="0" smtClean="0"/>
              <a:t>, </a:t>
            </a:r>
            <a:r>
              <a:rPr lang="ru-RU" dirty="0" err="1" smtClean="0"/>
              <a:t>Гната</a:t>
            </a:r>
            <a:r>
              <a:rPr lang="ru-RU" dirty="0" smtClean="0"/>
              <a:t> Хоткевича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.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 —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взаємний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сильнішим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характерна </a:t>
            </a:r>
            <a:r>
              <a:rPr lang="ru-RU" dirty="0" err="1" smtClean="0"/>
              <a:t>посилена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до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, де </a:t>
            </a:r>
            <a:r>
              <a:rPr lang="ru-RU" dirty="0" err="1" smtClean="0"/>
              <a:t>знаходимо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замінники</a:t>
            </a:r>
            <a:r>
              <a:rPr lang="ru-RU" dirty="0" smtClean="0"/>
              <a:t> для некритично </a:t>
            </a:r>
            <a:r>
              <a:rPr lang="ru-RU" dirty="0" err="1" smtClean="0"/>
              <a:t>взятих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штучно </a:t>
            </a:r>
            <a:r>
              <a:rPr lang="ru-RU" dirty="0" err="1" smtClean="0"/>
              <a:t>нав’язаних</a:t>
            </a:r>
            <a:r>
              <a:rPr lang="ru-RU" dirty="0" smtClean="0"/>
              <a:t> </a:t>
            </a:r>
            <a:r>
              <a:rPr lang="ru-RU" dirty="0" err="1" smtClean="0"/>
              <a:t>запозичень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чужих </a:t>
            </a:r>
            <a:r>
              <a:rPr lang="ru-RU" dirty="0" err="1" smtClean="0"/>
              <a:t>мов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1253</Words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Розвиток української мови на сучасному етапі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української мови на сучасному етапі</dc:title>
  <cp:lastModifiedBy>Admin</cp:lastModifiedBy>
  <cp:revision>8</cp:revision>
  <dcterms:modified xsi:type="dcterms:W3CDTF">2017-02-02T01:07:44Z</dcterms:modified>
</cp:coreProperties>
</file>