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857364"/>
            <a:ext cx="8305800" cy="2571768"/>
          </a:xfrm>
        </p:spPr>
        <p:txBody>
          <a:bodyPr/>
          <a:lstStyle/>
          <a:p>
            <a:r>
              <a:rPr lang="ru-RU" dirty="0" smtClean="0"/>
              <a:t>Розвиток укра</a:t>
            </a:r>
            <a:r>
              <a:rPr lang="uk-UA" dirty="0" smtClean="0"/>
              <a:t>їнської мови на сучасному етапі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595937"/>
          </a:xfrm>
        </p:spPr>
        <p:txBody>
          <a:bodyPr/>
          <a:lstStyle/>
          <a:p>
            <a:r>
              <a:rPr lang="ru-RU" dirty="0" smtClean="0"/>
              <a:t>Нова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не </a:t>
            </a:r>
            <a:r>
              <a:rPr lang="ru-RU" dirty="0" err="1" smtClean="0"/>
              <a:t>поступається</a:t>
            </a:r>
            <a:r>
              <a:rPr lang="ru-RU" dirty="0" smtClean="0"/>
              <a:t> </a:t>
            </a:r>
            <a:r>
              <a:rPr lang="ru-RU" dirty="0" err="1" smtClean="0"/>
              <a:t>своїми</a:t>
            </a:r>
            <a:r>
              <a:rPr lang="ru-RU" dirty="0" smtClean="0"/>
              <a:t> </a:t>
            </a:r>
            <a:r>
              <a:rPr lang="ru-RU" dirty="0" err="1" smtClean="0"/>
              <a:t>функціональними</a:t>
            </a:r>
            <a:r>
              <a:rPr lang="ru-RU" dirty="0" smtClean="0"/>
              <a:t> </a:t>
            </a:r>
            <a:r>
              <a:rPr lang="ru-RU" dirty="0" err="1" smtClean="0"/>
              <a:t>можливостями</a:t>
            </a:r>
            <a:r>
              <a:rPr lang="ru-RU" dirty="0" smtClean="0"/>
              <a:t> </a:t>
            </a:r>
            <a:r>
              <a:rPr lang="ru-RU" dirty="0" err="1" smtClean="0"/>
              <a:t>жодній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найбагатших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найрозвиненіших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 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лексичному</a:t>
            </a:r>
            <a:r>
              <a:rPr lang="ru-RU" dirty="0" smtClean="0"/>
              <a:t> </a:t>
            </a:r>
            <a:r>
              <a:rPr lang="ru-RU" dirty="0" err="1" smtClean="0"/>
              <a:t>запасі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мільйонів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. З </a:t>
            </a:r>
            <a:r>
              <a:rPr lang="ru-RU" dirty="0" err="1" smtClean="0"/>
              <a:t>цього</a:t>
            </a:r>
            <a:r>
              <a:rPr lang="ru-RU" dirty="0" smtClean="0"/>
              <a:t> числа </a:t>
            </a:r>
            <a:r>
              <a:rPr lang="ru-RU" dirty="0" err="1" smtClean="0"/>
              <a:t>левова</a:t>
            </a:r>
            <a:r>
              <a:rPr lang="ru-RU" dirty="0" smtClean="0"/>
              <a:t> доля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термінології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галузей</a:t>
            </a:r>
            <a:r>
              <a:rPr lang="ru-RU" dirty="0" smtClean="0"/>
              <a:t> наук та </a:t>
            </a:r>
            <a:r>
              <a:rPr lang="ru-RU" dirty="0" err="1" smtClean="0"/>
              <a:t>професій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І на </a:t>
            </a:r>
            <a:r>
              <a:rPr lang="ru-RU" dirty="0" err="1" smtClean="0"/>
              <a:t>сучасному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тісні</a:t>
            </a:r>
            <a:r>
              <a:rPr lang="ru-RU" dirty="0" smtClean="0"/>
              <a:t> </a:t>
            </a:r>
            <a:r>
              <a:rPr lang="ru-RU" dirty="0" err="1" smtClean="0"/>
              <a:t>зв’язки</a:t>
            </a:r>
            <a:r>
              <a:rPr lang="ru-RU" dirty="0" smtClean="0"/>
              <a:t> – </a:t>
            </a:r>
            <a:r>
              <a:rPr lang="ru-RU" dirty="0" err="1" smtClean="0"/>
              <a:t>традиційні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–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</a:t>
            </a:r>
            <a:r>
              <a:rPr lang="ru-RU" dirty="0" err="1" smtClean="0"/>
              <a:t>мовами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357188" y="428625"/>
            <a:ext cx="8229600" cy="5667375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ru-RU" dirty="0" err="1" smtClean="0"/>
              <a:t>Письмове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, на жаль, </a:t>
            </a:r>
            <a:r>
              <a:rPr lang="ru-RU" dirty="0" err="1" smtClean="0"/>
              <a:t>втрачає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стосується</a:t>
            </a:r>
            <a:r>
              <a:rPr lang="ru-RU" dirty="0" smtClean="0"/>
              <a:t> «</a:t>
            </a:r>
            <a:r>
              <a:rPr lang="ru-RU" dirty="0" err="1" smtClean="0"/>
              <a:t>мертвої</a:t>
            </a:r>
            <a:r>
              <a:rPr lang="ru-RU" dirty="0" smtClean="0"/>
              <a:t>», на </a:t>
            </a:r>
            <a:r>
              <a:rPr lang="ru-RU" dirty="0" err="1" smtClean="0"/>
              <a:t>мій</a:t>
            </a:r>
            <a:r>
              <a:rPr lang="ru-RU" dirty="0" smtClean="0"/>
              <a:t> </a:t>
            </a:r>
            <a:r>
              <a:rPr lang="ru-RU" dirty="0" err="1" smtClean="0"/>
              <a:t>погляд</a:t>
            </a:r>
            <a:r>
              <a:rPr lang="ru-RU" dirty="0" smtClean="0"/>
              <a:t>, «</a:t>
            </a:r>
            <a:r>
              <a:rPr lang="ru-RU" dirty="0" err="1" smtClean="0"/>
              <a:t>канцелярської</a:t>
            </a:r>
            <a:r>
              <a:rPr lang="ru-RU" dirty="0" smtClean="0"/>
              <a:t>» </a:t>
            </a:r>
            <a:r>
              <a:rPr lang="ru-RU" dirty="0" err="1" smtClean="0"/>
              <a:t>мови</a:t>
            </a:r>
            <a:r>
              <a:rPr lang="ru-RU" dirty="0" smtClean="0"/>
              <a:t> бюрократичного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чиновників</a:t>
            </a:r>
            <a:r>
              <a:rPr lang="ru-RU" dirty="0" smtClean="0"/>
              <a:t>. </a:t>
            </a:r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непорушною</a:t>
            </a:r>
            <a:r>
              <a:rPr lang="ru-RU" dirty="0" smtClean="0"/>
              <a:t> и не </a:t>
            </a:r>
            <a:r>
              <a:rPr lang="ru-RU" dirty="0" err="1" smtClean="0"/>
              <a:t>збирається</a:t>
            </a:r>
            <a:r>
              <a:rPr lang="ru-RU" dirty="0" smtClean="0"/>
              <a:t> </a:t>
            </a:r>
            <a:r>
              <a:rPr lang="ru-RU" dirty="0" err="1" smtClean="0"/>
              <a:t>здавати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err="1" smtClean="0"/>
              <a:t>Ще</a:t>
            </a:r>
            <a:r>
              <a:rPr lang="ru-RU" dirty="0" smtClean="0"/>
              <a:t> не так давно, до </a:t>
            </a:r>
            <a:r>
              <a:rPr lang="ru-RU" dirty="0" err="1" smtClean="0"/>
              <a:t>епохи</a:t>
            </a:r>
            <a:r>
              <a:rPr lang="ru-RU" dirty="0" smtClean="0"/>
              <a:t> </a:t>
            </a:r>
            <a:r>
              <a:rPr lang="ru-RU" dirty="0" err="1" smtClean="0"/>
              <a:t>Інтернету</a:t>
            </a:r>
            <a:r>
              <a:rPr lang="ru-RU" dirty="0" smtClean="0"/>
              <a:t>, </a:t>
            </a:r>
            <a:r>
              <a:rPr lang="ru-RU" dirty="0" err="1" smtClean="0"/>
              <a:t>листування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загальноприйнятим</a:t>
            </a:r>
            <a:r>
              <a:rPr lang="ru-RU" dirty="0" smtClean="0"/>
              <a:t> </a:t>
            </a:r>
            <a:r>
              <a:rPr lang="ru-RU" dirty="0" err="1" smtClean="0"/>
              <a:t>засобом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людей. А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взагалі</a:t>
            </a:r>
            <a:r>
              <a:rPr lang="ru-RU" dirty="0" smtClean="0"/>
              <a:t> </a:t>
            </a:r>
            <a:r>
              <a:rPr lang="ru-RU" dirty="0" err="1" smtClean="0"/>
              <a:t>епістолярний</a:t>
            </a:r>
            <a:r>
              <a:rPr lang="ru-RU" dirty="0" smtClean="0"/>
              <a:t> жанр дозволяв </a:t>
            </a:r>
            <a:r>
              <a:rPr lang="ru-RU" dirty="0" err="1" smtClean="0"/>
              <a:t>створювати</a:t>
            </a:r>
            <a:r>
              <a:rPr lang="ru-RU" dirty="0" smtClean="0"/>
              <a:t> </a:t>
            </a:r>
            <a:r>
              <a:rPr lang="ru-RU" dirty="0" err="1" smtClean="0"/>
              <a:t>справжні</a:t>
            </a:r>
            <a:r>
              <a:rPr lang="ru-RU" dirty="0" smtClean="0"/>
              <a:t> </a:t>
            </a:r>
            <a:r>
              <a:rPr lang="ru-RU" dirty="0" err="1" smtClean="0"/>
              <a:t>шедеври</a:t>
            </a:r>
            <a:r>
              <a:rPr lang="ru-RU" dirty="0" smtClean="0"/>
              <a:t> думки та </a:t>
            </a:r>
            <a:r>
              <a:rPr lang="ru-RU" dirty="0" err="1" smtClean="0"/>
              <a:t>високі</a:t>
            </a:r>
            <a:r>
              <a:rPr lang="ru-RU" dirty="0" smtClean="0"/>
              <a:t> </a:t>
            </a:r>
            <a:r>
              <a:rPr lang="ru-RU" dirty="0" err="1" smtClean="0"/>
              <a:t>поетичні</a:t>
            </a:r>
            <a:r>
              <a:rPr lang="ru-RU" dirty="0" smtClean="0"/>
              <a:t> </a:t>
            </a:r>
            <a:r>
              <a:rPr lang="ru-RU" dirty="0" err="1" smtClean="0"/>
              <a:t>зразки</a:t>
            </a:r>
            <a:r>
              <a:rPr lang="ru-RU" dirty="0" smtClean="0"/>
              <a:t>.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відомих</a:t>
            </a:r>
            <a:r>
              <a:rPr lang="ru-RU" dirty="0" smtClean="0"/>
              <a:t> людей </a:t>
            </a:r>
            <a:r>
              <a:rPr lang="ru-RU" dirty="0" err="1" smtClean="0"/>
              <a:t>залишили</a:t>
            </a:r>
            <a:r>
              <a:rPr lang="ru-RU" dirty="0" smtClean="0"/>
              <a:t> нам </a:t>
            </a:r>
            <a:r>
              <a:rPr lang="ru-RU" dirty="0" err="1" smtClean="0"/>
              <a:t>прекрасні</a:t>
            </a:r>
            <a:r>
              <a:rPr lang="ru-RU" dirty="0" smtClean="0"/>
              <a:t> </a:t>
            </a:r>
            <a:r>
              <a:rPr lang="ru-RU" dirty="0" err="1" smtClean="0"/>
              <a:t>зразки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жанру,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насолоджуватися</a:t>
            </a:r>
            <a:r>
              <a:rPr lang="ru-RU" dirty="0" smtClean="0"/>
              <a:t> так само,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високохудожніми</a:t>
            </a:r>
            <a:r>
              <a:rPr lang="ru-RU" dirty="0" smtClean="0"/>
              <a:t> </a:t>
            </a:r>
            <a:r>
              <a:rPr lang="ru-RU" dirty="0" err="1" smtClean="0"/>
              <a:t>літературними</a:t>
            </a:r>
            <a:r>
              <a:rPr lang="ru-RU" dirty="0" smtClean="0"/>
              <a:t> </a:t>
            </a:r>
            <a:r>
              <a:rPr lang="ru-RU" dirty="0" err="1" smtClean="0"/>
              <a:t>творами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Зараз </a:t>
            </a:r>
            <a:r>
              <a:rPr lang="ru-RU" dirty="0" err="1" smtClean="0"/>
              <a:t>вже</a:t>
            </a:r>
            <a:r>
              <a:rPr lang="ru-RU" dirty="0" smtClean="0"/>
              <a:t> не той час, </a:t>
            </a:r>
            <a:r>
              <a:rPr lang="ru-RU" dirty="0" err="1" smtClean="0"/>
              <a:t>наші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SMS, </a:t>
            </a:r>
            <a:r>
              <a:rPr lang="ru-RU" dirty="0" err="1" smtClean="0"/>
              <a:t>або</a:t>
            </a:r>
            <a:r>
              <a:rPr lang="ru-RU" dirty="0" smtClean="0"/>
              <a:t> у </a:t>
            </a:r>
            <a:r>
              <a:rPr lang="ru-RU" dirty="0" err="1" smtClean="0"/>
              <a:t>Скайпі</a:t>
            </a:r>
            <a:r>
              <a:rPr lang="ru-RU" dirty="0" smtClean="0"/>
              <a:t>, на форумах, </a:t>
            </a:r>
            <a:r>
              <a:rPr lang="ru-RU" dirty="0" err="1" smtClean="0"/>
              <a:t>або</a:t>
            </a:r>
            <a:r>
              <a:rPr lang="ru-RU" dirty="0" smtClean="0"/>
              <a:t> через </a:t>
            </a:r>
            <a:r>
              <a:rPr lang="ru-RU" dirty="0" err="1" smtClean="0"/>
              <a:t>електронну</a:t>
            </a:r>
            <a:r>
              <a:rPr lang="ru-RU" dirty="0" smtClean="0"/>
              <a:t> </a:t>
            </a:r>
            <a:r>
              <a:rPr lang="ru-RU" dirty="0" err="1" smtClean="0"/>
              <a:t>пошту</a:t>
            </a:r>
            <a:r>
              <a:rPr lang="ru-RU" dirty="0" smtClean="0"/>
              <a:t> не </a:t>
            </a:r>
            <a:r>
              <a:rPr lang="ru-RU" dirty="0" err="1" smtClean="0"/>
              <a:t>потребують</a:t>
            </a:r>
            <a:r>
              <a:rPr lang="ru-RU" dirty="0" smtClean="0"/>
              <a:t> </a:t>
            </a:r>
            <a:r>
              <a:rPr lang="ru-RU" dirty="0" err="1" smtClean="0"/>
              <a:t>бездоганного</a:t>
            </a:r>
            <a:r>
              <a:rPr lang="ru-RU" dirty="0" smtClean="0"/>
              <a:t> </a:t>
            </a:r>
            <a:r>
              <a:rPr lang="ru-RU" dirty="0" err="1" smtClean="0"/>
              <a:t>володіння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. </a:t>
            </a:r>
            <a:r>
              <a:rPr lang="ru-RU" dirty="0" err="1" smtClean="0"/>
              <a:t>Навпаки</a:t>
            </a:r>
            <a:r>
              <a:rPr lang="ru-RU" dirty="0" smtClean="0"/>
              <a:t>, </a:t>
            </a:r>
            <a:r>
              <a:rPr lang="ru-RU" dirty="0" err="1" smtClean="0"/>
              <a:t>виникла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особлива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, так званий «</a:t>
            </a:r>
            <a:r>
              <a:rPr lang="ru-RU" dirty="0" err="1" smtClean="0"/>
              <a:t>комп’ютерний</a:t>
            </a:r>
            <a:r>
              <a:rPr lang="ru-RU" dirty="0" smtClean="0"/>
              <a:t> сленг», яку </a:t>
            </a:r>
            <a:r>
              <a:rPr lang="ru-RU" dirty="0" err="1" smtClean="0"/>
              <a:t>доволі</a:t>
            </a:r>
            <a:r>
              <a:rPr lang="ru-RU" dirty="0" smtClean="0"/>
              <a:t> </a:t>
            </a:r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 </a:t>
            </a:r>
            <a:r>
              <a:rPr lang="ru-RU" dirty="0" err="1" smtClean="0"/>
              <a:t>необізнаній</a:t>
            </a:r>
            <a:r>
              <a:rPr lang="ru-RU" dirty="0" smtClean="0"/>
              <a:t>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. Але все одно,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через </a:t>
            </a:r>
            <a:r>
              <a:rPr lang="ru-RU" dirty="0" err="1" smtClean="0"/>
              <a:t>всесвітню</a:t>
            </a:r>
            <a:r>
              <a:rPr lang="ru-RU" dirty="0" smtClean="0"/>
              <a:t> мережу </a:t>
            </a:r>
            <a:r>
              <a:rPr lang="ru-RU" dirty="0" err="1" smtClean="0"/>
              <a:t>теж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(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!) </a:t>
            </a:r>
            <a:r>
              <a:rPr lang="ru-RU" dirty="0" err="1" smtClean="0"/>
              <a:t>листуватися</a:t>
            </a:r>
            <a:r>
              <a:rPr lang="ru-RU" dirty="0" smtClean="0"/>
              <a:t> «</a:t>
            </a:r>
            <a:r>
              <a:rPr lang="ru-RU" dirty="0" err="1" smtClean="0"/>
              <a:t>по-справжньому</a:t>
            </a:r>
            <a:r>
              <a:rPr lang="ru-RU" dirty="0" smtClean="0"/>
              <a:t>» — </a:t>
            </a:r>
            <a:r>
              <a:rPr lang="ru-RU" dirty="0" err="1" smtClean="0"/>
              <a:t>користуючись</a:t>
            </a:r>
            <a:r>
              <a:rPr lang="ru-RU" dirty="0" smtClean="0"/>
              <a:t> </a:t>
            </a:r>
            <a:r>
              <a:rPr lang="ru-RU" dirty="0" err="1" smtClean="0"/>
              <a:t>багатою</a:t>
            </a:r>
            <a:r>
              <a:rPr lang="ru-RU" dirty="0" smtClean="0"/>
              <a:t>, </a:t>
            </a:r>
            <a:r>
              <a:rPr lang="ru-RU" dirty="0" err="1" smtClean="0"/>
              <a:t>жвавою</a:t>
            </a:r>
            <a:r>
              <a:rPr lang="ru-RU" dirty="0" smtClean="0"/>
              <a:t>, </a:t>
            </a:r>
            <a:r>
              <a:rPr lang="ru-RU" dirty="0" err="1" smtClean="0"/>
              <a:t>різнобарвною</a:t>
            </a:r>
            <a:r>
              <a:rPr lang="ru-RU" dirty="0" smtClean="0"/>
              <a:t> </a:t>
            </a:r>
            <a:r>
              <a:rPr lang="ru-RU" dirty="0" err="1" smtClean="0"/>
              <a:t>українською</a:t>
            </a:r>
            <a:r>
              <a:rPr lang="ru-RU" dirty="0" smtClean="0"/>
              <a:t> </a:t>
            </a:r>
            <a:r>
              <a:rPr lang="ru-RU" dirty="0" err="1" smtClean="0"/>
              <a:t>літературною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. Не треба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говорити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переваг</a:t>
            </a:r>
            <a:r>
              <a:rPr lang="ru-RU" dirty="0" smtClean="0"/>
              <a:t> — вона </a:t>
            </a:r>
            <a:r>
              <a:rPr lang="ru-RU" dirty="0" err="1" smtClean="0"/>
              <a:t>спроможна</a:t>
            </a:r>
            <a:r>
              <a:rPr lang="ru-RU" dirty="0" smtClean="0"/>
              <a:t> </a:t>
            </a:r>
            <a:r>
              <a:rPr lang="ru-RU" dirty="0" err="1" smtClean="0"/>
              <a:t>передавати</a:t>
            </a:r>
            <a:r>
              <a:rPr lang="ru-RU" dirty="0" smtClean="0"/>
              <a:t> </a:t>
            </a:r>
            <a:r>
              <a:rPr lang="ru-RU" dirty="0" err="1" smtClean="0"/>
              <a:t>емоції</a:t>
            </a:r>
            <a:r>
              <a:rPr lang="ru-RU" dirty="0" smtClean="0"/>
              <a:t>, а </a:t>
            </a:r>
            <a:r>
              <a:rPr lang="ru-RU" dirty="0" err="1" smtClean="0"/>
              <a:t>це</a:t>
            </a:r>
            <a:r>
              <a:rPr lang="ru-RU" dirty="0" smtClean="0"/>
              <a:t>, в свою </a:t>
            </a:r>
            <a:r>
              <a:rPr lang="ru-RU" dirty="0" err="1" smtClean="0"/>
              <a:t>чергу</a:t>
            </a:r>
            <a:r>
              <a:rPr lang="ru-RU" dirty="0" smtClean="0"/>
              <a:t>,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передати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почуття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 </a:t>
            </a:r>
            <a:r>
              <a:rPr lang="ru-RU" dirty="0" err="1" smtClean="0"/>
              <a:t>співбесідника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ut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95958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dirty="0" err="1" smtClean="0"/>
              <a:t>Усне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, </a:t>
            </a:r>
            <a:r>
              <a:rPr lang="ru-RU" dirty="0" err="1" smtClean="0"/>
              <a:t>усна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теж</a:t>
            </a:r>
            <a:r>
              <a:rPr lang="ru-RU" dirty="0" smtClean="0"/>
              <a:t> </a:t>
            </a:r>
            <a:r>
              <a:rPr lang="ru-RU" dirty="0" err="1" smtClean="0"/>
              <a:t>спрощуються</a:t>
            </a:r>
            <a:r>
              <a:rPr lang="ru-RU" dirty="0" smtClean="0"/>
              <a:t>. І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триває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доволі</a:t>
            </a:r>
            <a:r>
              <a:rPr lang="ru-RU" dirty="0" smtClean="0"/>
              <a:t> </a:t>
            </a:r>
            <a:r>
              <a:rPr lang="ru-RU" dirty="0" err="1" smtClean="0"/>
              <a:t>довго</a:t>
            </a:r>
            <a:r>
              <a:rPr lang="ru-RU" dirty="0" smtClean="0"/>
              <a:t>. </a:t>
            </a:r>
            <a:r>
              <a:rPr lang="ru-RU" dirty="0" err="1" smtClean="0"/>
              <a:t>Зникають</a:t>
            </a:r>
            <a:r>
              <a:rPr lang="ru-RU" dirty="0" smtClean="0"/>
              <a:t> «</a:t>
            </a:r>
            <a:r>
              <a:rPr lang="ru-RU" dirty="0" err="1" smtClean="0"/>
              <a:t>зайві</a:t>
            </a:r>
            <a:r>
              <a:rPr lang="ru-RU" dirty="0" smtClean="0"/>
              <a:t>» слова,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позначають</a:t>
            </a:r>
            <a:r>
              <a:rPr lang="ru-RU" dirty="0" smtClean="0"/>
              <a:t> </a:t>
            </a:r>
            <a:r>
              <a:rPr lang="ru-RU" dirty="0" err="1" smtClean="0"/>
              <a:t>знов-таки</a:t>
            </a:r>
            <a:r>
              <a:rPr lang="ru-RU" dirty="0" smtClean="0"/>
              <a:t> </a:t>
            </a:r>
            <a:r>
              <a:rPr lang="ru-RU" dirty="0" err="1" smtClean="0"/>
              <a:t>емоції</a:t>
            </a:r>
            <a:r>
              <a:rPr lang="ru-RU" dirty="0" smtClean="0"/>
              <a:t>, </a:t>
            </a:r>
            <a:r>
              <a:rPr lang="ru-RU" dirty="0" err="1" smtClean="0"/>
              <a:t>відчуття</a:t>
            </a:r>
            <a:r>
              <a:rPr lang="ru-RU" dirty="0" smtClean="0"/>
              <a:t>, </a:t>
            </a:r>
            <a:r>
              <a:rPr lang="ru-RU" dirty="0" err="1" smtClean="0"/>
              <a:t>почуття</a:t>
            </a:r>
            <a:r>
              <a:rPr lang="ru-RU" dirty="0" smtClean="0"/>
              <a:t>, </a:t>
            </a:r>
            <a:r>
              <a:rPr lang="ru-RU" dirty="0" err="1" smtClean="0"/>
              <a:t>зникають</a:t>
            </a:r>
            <a:r>
              <a:rPr lang="ru-RU" dirty="0" smtClean="0"/>
              <a:t> </a:t>
            </a:r>
            <a:r>
              <a:rPr lang="ru-RU" dirty="0" err="1" smtClean="0"/>
              <a:t>лексичні</a:t>
            </a:r>
            <a:r>
              <a:rPr lang="ru-RU" dirty="0" smtClean="0"/>
              <a:t> </a:t>
            </a:r>
            <a:r>
              <a:rPr lang="ru-RU" dirty="0" err="1" smtClean="0"/>
              <a:t>одиниці-епітети</a:t>
            </a:r>
            <a:r>
              <a:rPr lang="ru-RU" dirty="0" smtClean="0"/>
              <a:t> —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сухою, </a:t>
            </a:r>
            <a:r>
              <a:rPr lang="ru-RU" dirty="0" err="1" smtClean="0"/>
              <a:t>якоюсь</a:t>
            </a:r>
            <a:r>
              <a:rPr lang="ru-RU" dirty="0" smtClean="0"/>
              <a:t> «плоскою», </a:t>
            </a:r>
            <a:r>
              <a:rPr lang="ru-RU" dirty="0" err="1" smtClean="0"/>
              <a:t>невиразною</a:t>
            </a:r>
            <a:r>
              <a:rPr lang="ru-RU" dirty="0" smtClean="0"/>
              <a:t>, «</a:t>
            </a:r>
            <a:r>
              <a:rPr lang="ru-RU" dirty="0" err="1" smtClean="0"/>
              <a:t>канцелярською</a:t>
            </a:r>
            <a:r>
              <a:rPr lang="ru-RU" dirty="0" smtClean="0"/>
              <a:t>». </a:t>
            </a:r>
            <a:r>
              <a:rPr lang="ru-RU" dirty="0" err="1" smtClean="0"/>
              <a:t>Усне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 — </a:t>
            </a:r>
            <a:r>
              <a:rPr lang="ru-RU" dirty="0" err="1" smtClean="0"/>
              <a:t>основний</a:t>
            </a:r>
            <a:r>
              <a:rPr lang="ru-RU" dirty="0" smtClean="0"/>
              <a:t> </a:t>
            </a:r>
            <a:r>
              <a:rPr lang="ru-RU" dirty="0" err="1" smtClean="0"/>
              <a:t>різновид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прислухайтесь</a:t>
            </a:r>
            <a:r>
              <a:rPr lang="ru-RU" dirty="0" smtClean="0"/>
              <a:t> — </a:t>
            </a:r>
            <a:r>
              <a:rPr lang="ru-RU" dirty="0" err="1" smtClean="0"/>
              <a:t>наскільки</a:t>
            </a:r>
            <a:r>
              <a:rPr lang="ru-RU" dirty="0" smtClean="0"/>
              <a:t> ж </a:t>
            </a:r>
            <a:r>
              <a:rPr lang="ru-RU" dirty="0" err="1" smtClean="0"/>
              <a:t>різною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усна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! На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 буквально все: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вік</a:t>
            </a:r>
            <a:r>
              <a:rPr lang="ru-RU" dirty="0" smtClean="0"/>
              <a:t> тих, </a:t>
            </a:r>
            <a:r>
              <a:rPr lang="ru-RU" dirty="0" err="1" smtClean="0"/>
              <a:t>хто</a:t>
            </a:r>
            <a:r>
              <a:rPr lang="ru-RU" dirty="0" smtClean="0"/>
              <a:t> говорить, </a:t>
            </a:r>
            <a:r>
              <a:rPr lang="ru-RU" dirty="0" err="1" smtClean="0"/>
              <a:t>і</a:t>
            </a:r>
            <a:r>
              <a:rPr lang="ru-RU" dirty="0" smtClean="0"/>
              <a:t> стать,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емоційний</a:t>
            </a:r>
            <a:r>
              <a:rPr lang="ru-RU" dirty="0" smtClean="0"/>
              <a:t> стан,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професія</a:t>
            </a:r>
            <a:r>
              <a:rPr lang="ru-RU" dirty="0" smtClean="0"/>
              <a:t>.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та </a:t>
            </a:r>
            <a:r>
              <a:rPr lang="ru-RU" dirty="0" err="1" smtClean="0"/>
              <a:t>ерудованості</a:t>
            </a:r>
            <a:r>
              <a:rPr lang="ru-RU" dirty="0" smtClean="0"/>
              <a:t>…</a:t>
            </a:r>
          </a:p>
          <a:p>
            <a:pPr fontAlgn="base"/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залишилися</a:t>
            </a:r>
            <a:r>
              <a:rPr lang="ru-RU" dirty="0" smtClean="0"/>
              <a:t> у </a:t>
            </a:r>
            <a:r>
              <a:rPr lang="ru-RU" dirty="0" err="1" smtClean="0"/>
              <a:t>минулому</a:t>
            </a:r>
            <a:r>
              <a:rPr lang="ru-RU" dirty="0" smtClean="0"/>
              <a:t> </a:t>
            </a:r>
            <a:r>
              <a:rPr lang="ru-RU" dirty="0" err="1" smtClean="0"/>
              <a:t>бурхливі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настирливі</a:t>
            </a:r>
            <a:r>
              <a:rPr lang="ru-RU" dirty="0" smtClean="0"/>
              <a:t> </a:t>
            </a:r>
            <a:r>
              <a:rPr lang="ru-RU" dirty="0" err="1" smtClean="0"/>
              <a:t>спроби</a:t>
            </a:r>
            <a:r>
              <a:rPr lang="ru-RU" dirty="0" smtClean="0"/>
              <a:t> </a:t>
            </a:r>
            <a:r>
              <a:rPr lang="ru-RU" dirty="0" err="1" smtClean="0"/>
              <a:t>змінити</a:t>
            </a:r>
            <a:r>
              <a:rPr lang="ru-RU" dirty="0" smtClean="0"/>
              <a:t> </a:t>
            </a:r>
            <a:r>
              <a:rPr lang="ru-RU" dirty="0" err="1" smtClean="0"/>
              <a:t>українську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 «до </a:t>
            </a:r>
            <a:r>
              <a:rPr lang="ru-RU" dirty="0" err="1" smtClean="0"/>
              <a:t>невпізнанності</a:t>
            </a:r>
            <a:r>
              <a:rPr lang="ru-RU" dirty="0" smtClean="0"/>
              <a:t>». Штучно </a:t>
            </a:r>
            <a:r>
              <a:rPr lang="ru-RU" dirty="0" err="1" smtClean="0"/>
              <a:t>впровадити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нікому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не </a:t>
            </a:r>
            <a:r>
              <a:rPr lang="ru-RU" dirty="0" err="1" smtClean="0"/>
              <a:t>вдалося</a:t>
            </a:r>
            <a:r>
              <a:rPr lang="ru-RU" dirty="0" smtClean="0"/>
              <a:t>, на </a:t>
            </a:r>
            <a:r>
              <a:rPr lang="ru-RU" dirty="0" err="1" smtClean="0"/>
              <a:t>щастя</a:t>
            </a:r>
            <a:r>
              <a:rPr lang="ru-RU" dirty="0" smtClean="0"/>
              <a:t>. </a:t>
            </a:r>
            <a:r>
              <a:rPr lang="ru-RU" dirty="0" err="1" smtClean="0"/>
              <a:t>Ні</a:t>
            </a:r>
            <a:r>
              <a:rPr lang="ru-RU" dirty="0" smtClean="0"/>
              <a:t>,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прийняти</a:t>
            </a:r>
            <a:r>
              <a:rPr lang="ru-RU" dirty="0" smtClean="0"/>
              <a:t> </a:t>
            </a:r>
            <a:r>
              <a:rPr lang="ru-RU" dirty="0" err="1" smtClean="0"/>
              <a:t>будь-які</a:t>
            </a:r>
            <a:r>
              <a:rPr lang="ru-RU" dirty="0" smtClean="0"/>
              <a:t> </a:t>
            </a:r>
            <a:r>
              <a:rPr lang="ru-RU" dirty="0" err="1" smtClean="0"/>
              <a:t>закони</a:t>
            </a:r>
            <a:r>
              <a:rPr lang="ru-RU" dirty="0" smtClean="0"/>
              <a:t>. Як </a:t>
            </a:r>
            <a:r>
              <a:rPr lang="ru-RU" dirty="0" err="1" smtClean="0"/>
              <a:t>мовиться</a:t>
            </a:r>
            <a:r>
              <a:rPr lang="ru-RU" dirty="0" smtClean="0"/>
              <a:t>, «</a:t>
            </a:r>
            <a:r>
              <a:rPr lang="ru-RU" dirty="0" err="1" smtClean="0"/>
              <a:t>папір</a:t>
            </a:r>
            <a:r>
              <a:rPr lang="ru-RU" dirty="0" smtClean="0"/>
              <a:t> все </a:t>
            </a:r>
            <a:r>
              <a:rPr lang="ru-RU" dirty="0" err="1" smtClean="0"/>
              <a:t>стерпить</a:t>
            </a:r>
            <a:r>
              <a:rPr lang="ru-RU" dirty="0" smtClean="0"/>
              <a:t>». Але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показує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«</a:t>
            </a:r>
            <a:r>
              <a:rPr lang="ru-RU" dirty="0" err="1" smtClean="0"/>
              <a:t>силові</a:t>
            </a:r>
            <a:r>
              <a:rPr lang="ru-RU" dirty="0" smtClean="0"/>
              <a:t>»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нежиттєздатними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продовжує</a:t>
            </a:r>
            <a:r>
              <a:rPr lang="ru-RU" dirty="0" smtClean="0"/>
              <a:t> </a:t>
            </a:r>
            <a:r>
              <a:rPr lang="ru-RU" dirty="0" err="1" smtClean="0"/>
              <a:t>розвиватися</a:t>
            </a:r>
            <a:r>
              <a:rPr lang="ru-RU" dirty="0" smtClean="0"/>
              <a:t> за </a:t>
            </a:r>
            <a:r>
              <a:rPr lang="ru-RU" dirty="0" err="1" smtClean="0"/>
              <a:t>своїми</a:t>
            </a:r>
            <a:r>
              <a:rPr lang="ru-RU" dirty="0" smtClean="0"/>
              <a:t> законами.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67375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 smtClean="0"/>
              <a:t>Список </a:t>
            </a:r>
            <a:r>
              <a:rPr lang="ru-RU" i="1" dirty="0" err="1" smtClean="0"/>
              <a:t>використаної</a:t>
            </a:r>
            <a:r>
              <a:rPr lang="ru-RU" i="1" dirty="0" smtClean="0"/>
              <a:t> </a:t>
            </a:r>
            <a:r>
              <a:rPr lang="ru-RU" i="1" dirty="0" err="1" smtClean="0"/>
              <a:t>літератури</a:t>
            </a:r>
            <a:endParaRPr lang="ru-RU" dirty="0" smtClean="0"/>
          </a:p>
          <a:p>
            <a:r>
              <a:rPr lang="ru-RU" dirty="0" smtClean="0"/>
              <a:t>1. Бабич Н. 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: </a:t>
            </a:r>
            <a:r>
              <a:rPr lang="ru-RU" dirty="0" err="1" smtClean="0"/>
              <a:t>Навчальний</a:t>
            </a:r>
            <a:r>
              <a:rPr lang="ru-RU" dirty="0" smtClean="0"/>
              <a:t> </a:t>
            </a:r>
            <a:r>
              <a:rPr lang="ru-RU" dirty="0" err="1" smtClean="0"/>
              <a:t>посібник</a:t>
            </a:r>
            <a:r>
              <a:rPr lang="ru-RU" dirty="0" smtClean="0"/>
              <a:t> для </a:t>
            </a:r>
            <a:r>
              <a:rPr lang="ru-RU" dirty="0" err="1" smtClean="0"/>
              <a:t>вузів</a:t>
            </a:r>
            <a:r>
              <a:rPr lang="ru-RU" dirty="0" smtClean="0"/>
              <a:t>. -</a:t>
            </a:r>
            <a:r>
              <a:rPr lang="ru-RU" dirty="0" err="1" smtClean="0"/>
              <a:t>Львів</a:t>
            </a:r>
            <a:r>
              <a:rPr lang="ru-RU" dirty="0" smtClean="0"/>
              <a:t>: </a:t>
            </a:r>
            <a:r>
              <a:rPr lang="ru-RU" dirty="0" err="1" smtClean="0"/>
              <a:t>Вища</a:t>
            </a:r>
            <a:r>
              <a:rPr lang="ru-RU" dirty="0" smtClean="0"/>
              <a:t> </a:t>
            </a:r>
            <a:r>
              <a:rPr lang="ru-RU" dirty="0" smtClean="0"/>
              <a:t>школа.</a:t>
            </a:r>
            <a:endParaRPr lang="ru-RU" dirty="0" smtClean="0"/>
          </a:p>
          <a:p>
            <a:r>
              <a:rPr lang="ru-RU" dirty="0" smtClean="0"/>
              <a:t>2. </a:t>
            </a:r>
            <a:r>
              <a:rPr lang="ru-RU" dirty="0" err="1" smtClean="0"/>
              <a:t>Глущик</a:t>
            </a:r>
            <a:r>
              <a:rPr lang="ru-RU" dirty="0" smtClean="0"/>
              <a:t> С. </a:t>
            </a:r>
            <a:r>
              <a:rPr lang="ru-RU" dirty="0" err="1" smtClean="0"/>
              <a:t>Сучасні</a:t>
            </a:r>
            <a:r>
              <a:rPr lang="ru-RU" dirty="0" smtClean="0"/>
              <a:t> </a:t>
            </a:r>
            <a:r>
              <a:rPr lang="ru-RU" dirty="0" err="1" smtClean="0"/>
              <a:t>ділові</a:t>
            </a:r>
            <a:r>
              <a:rPr lang="ru-RU" dirty="0" smtClean="0"/>
              <a:t> </a:t>
            </a:r>
            <a:r>
              <a:rPr lang="ru-RU" dirty="0" err="1" smtClean="0"/>
              <a:t>папери</a:t>
            </a:r>
            <a:r>
              <a:rPr lang="ru-RU" dirty="0" smtClean="0"/>
              <a:t>: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посібник</a:t>
            </a:r>
            <a:r>
              <a:rPr lang="ru-RU" dirty="0" smtClean="0"/>
              <a:t> для </a:t>
            </a:r>
            <a:r>
              <a:rPr lang="ru-RU" dirty="0" err="1" smtClean="0"/>
              <a:t>вищ</a:t>
            </a:r>
            <a:r>
              <a:rPr lang="ru-RU" dirty="0" smtClean="0"/>
              <a:t>. та </a:t>
            </a:r>
            <a:r>
              <a:rPr lang="ru-RU" dirty="0" err="1" smtClean="0"/>
              <a:t>середн</a:t>
            </a:r>
            <a:r>
              <a:rPr lang="ru-RU" dirty="0" smtClean="0"/>
              <a:t>. спец.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закладів</a:t>
            </a:r>
            <a:r>
              <a:rPr lang="ru-RU" dirty="0" smtClean="0"/>
              <a:t>/ </a:t>
            </a:r>
            <a:r>
              <a:rPr lang="ru-RU" dirty="0" err="1" smtClean="0"/>
              <a:t>Сергій</a:t>
            </a:r>
            <a:r>
              <a:rPr lang="ru-RU" dirty="0" smtClean="0"/>
              <a:t> </a:t>
            </a:r>
            <a:r>
              <a:rPr lang="ru-RU" dirty="0" err="1" smtClean="0"/>
              <a:t>Глущик</a:t>
            </a:r>
            <a:r>
              <a:rPr lang="ru-RU" dirty="0" smtClean="0"/>
              <a:t>, </a:t>
            </a:r>
            <a:r>
              <a:rPr lang="ru-RU" dirty="0" err="1" smtClean="0"/>
              <a:t>Олена</a:t>
            </a:r>
            <a:r>
              <a:rPr lang="ru-RU" dirty="0" smtClean="0"/>
              <a:t> </a:t>
            </a:r>
            <a:r>
              <a:rPr lang="ru-RU" dirty="0" err="1" smtClean="0"/>
              <a:t>Дияк</a:t>
            </a:r>
            <a:r>
              <a:rPr lang="ru-RU" dirty="0" smtClean="0"/>
              <a:t>, </a:t>
            </a:r>
            <a:r>
              <a:rPr lang="ru-RU" dirty="0" err="1" smtClean="0"/>
              <a:t>Світлана</a:t>
            </a:r>
            <a:r>
              <a:rPr lang="ru-RU" dirty="0" smtClean="0"/>
              <a:t> Шевчук. -4-тє вид., </a:t>
            </a:r>
            <a:r>
              <a:rPr lang="ru-RU" dirty="0" err="1" smtClean="0"/>
              <a:t>перероб</a:t>
            </a:r>
            <a:r>
              <a:rPr lang="ru-RU" dirty="0" smtClean="0"/>
              <a:t>. </a:t>
            </a:r>
            <a:r>
              <a:rPr lang="ru-RU" dirty="0" err="1" smtClean="0"/>
              <a:t>і</a:t>
            </a:r>
            <a:r>
              <a:rPr lang="ru-RU" dirty="0" smtClean="0"/>
              <a:t> доп.. -К.: </a:t>
            </a:r>
            <a:r>
              <a:rPr lang="ru-RU" dirty="0" smtClean="0"/>
              <a:t>А.С.К.</a:t>
            </a:r>
            <a:endParaRPr lang="ru-RU" dirty="0" smtClean="0"/>
          </a:p>
          <a:p>
            <a:r>
              <a:rPr lang="ru-RU" dirty="0" smtClean="0"/>
              <a:t>3. </a:t>
            </a:r>
            <a:r>
              <a:rPr lang="ru-RU" dirty="0" err="1" smtClean="0"/>
              <a:t>Діденко</a:t>
            </a:r>
            <a:r>
              <a:rPr lang="ru-RU" dirty="0" smtClean="0"/>
              <a:t> А. </a:t>
            </a:r>
            <a:r>
              <a:rPr lang="ru-RU" dirty="0" err="1" smtClean="0"/>
              <a:t>Сучасне</a:t>
            </a:r>
            <a:r>
              <a:rPr lang="ru-RU" dirty="0" smtClean="0"/>
              <a:t> </a:t>
            </a:r>
            <a:r>
              <a:rPr lang="ru-RU" dirty="0" err="1" smtClean="0"/>
              <a:t>діловодство</a:t>
            </a:r>
            <a:r>
              <a:rPr lang="ru-RU" dirty="0" smtClean="0"/>
              <a:t>: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посібн</a:t>
            </a:r>
            <a:r>
              <a:rPr lang="ru-RU" dirty="0" smtClean="0"/>
              <a:t>. для проф.-тех. </a:t>
            </a:r>
            <a:r>
              <a:rPr lang="ru-RU" dirty="0" err="1" smtClean="0"/>
              <a:t>закл</a:t>
            </a:r>
            <a:r>
              <a:rPr lang="ru-RU" dirty="0" smtClean="0"/>
              <a:t>. </a:t>
            </a:r>
            <a:r>
              <a:rPr lang="ru-RU" dirty="0" err="1" smtClean="0"/>
              <a:t>освіти</a:t>
            </a:r>
            <a:r>
              <a:rPr lang="ru-RU" dirty="0" smtClean="0"/>
              <a:t>/ </a:t>
            </a:r>
            <a:r>
              <a:rPr lang="ru-RU" dirty="0" err="1" smtClean="0"/>
              <a:t>Анатолій</a:t>
            </a:r>
            <a:r>
              <a:rPr lang="ru-RU" dirty="0" smtClean="0"/>
              <a:t> </a:t>
            </a:r>
            <a:r>
              <a:rPr lang="ru-RU" dirty="0" err="1" smtClean="0"/>
              <a:t>Діденко</a:t>
            </a:r>
            <a:r>
              <a:rPr lang="ru-RU" dirty="0" smtClean="0"/>
              <a:t>,. -3-є вид.. -К.: </a:t>
            </a:r>
            <a:r>
              <a:rPr lang="ru-RU" dirty="0" err="1" smtClean="0"/>
              <a:t>Либідь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4. Плющ М. </a:t>
            </a:r>
            <a:r>
              <a:rPr lang="ru-RU" dirty="0" err="1" smtClean="0"/>
              <a:t>Сучасна</a:t>
            </a:r>
            <a:r>
              <a:rPr lang="ru-RU" dirty="0" smtClean="0"/>
              <a:t>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літературна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: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посібник</a:t>
            </a:r>
            <a:r>
              <a:rPr lang="ru-RU" dirty="0" smtClean="0"/>
              <a:t> для студ. </a:t>
            </a:r>
            <a:r>
              <a:rPr lang="ru-RU" dirty="0" err="1" smtClean="0"/>
              <a:t>вузів</a:t>
            </a:r>
            <a:r>
              <a:rPr lang="ru-RU" dirty="0" smtClean="0"/>
              <a:t>/ </a:t>
            </a:r>
            <a:r>
              <a:rPr lang="ru-RU" dirty="0" err="1" smtClean="0"/>
              <a:t>Марія</a:t>
            </a:r>
            <a:r>
              <a:rPr lang="ru-RU" dirty="0" smtClean="0"/>
              <a:t> Плющ, </a:t>
            </a:r>
            <a:r>
              <a:rPr lang="ru-RU" dirty="0" err="1" smtClean="0"/>
              <a:t>Олександр</a:t>
            </a:r>
            <a:r>
              <a:rPr lang="ru-RU" dirty="0" smtClean="0"/>
              <a:t> </a:t>
            </a:r>
            <a:r>
              <a:rPr lang="ru-RU" dirty="0" err="1" smtClean="0"/>
              <a:t>Леута</a:t>
            </a:r>
            <a:r>
              <a:rPr lang="ru-RU" dirty="0" smtClean="0"/>
              <a:t>, Наталя </a:t>
            </a:r>
            <a:r>
              <a:rPr lang="ru-RU" dirty="0" err="1" smtClean="0"/>
              <a:t>Гальона</a:t>
            </a:r>
            <a:r>
              <a:rPr lang="ru-RU" dirty="0" smtClean="0"/>
              <a:t>. -К.: </a:t>
            </a:r>
            <a:r>
              <a:rPr lang="ru-RU" dirty="0" err="1" smtClean="0"/>
              <a:t>Вища</a:t>
            </a:r>
            <a:r>
              <a:rPr lang="ru-RU" dirty="0" smtClean="0"/>
              <a:t> </a:t>
            </a:r>
            <a:r>
              <a:rPr lang="ru-RU" dirty="0" smtClean="0"/>
              <a:t>школа.</a:t>
            </a:r>
            <a:endParaRPr lang="ru-RU" dirty="0" smtClean="0"/>
          </a:p>
          <a:p>
            <a:r>
              <a:rPr lang="ru-RU" dirty="0" smtClean="0"/>
              <a:t>5. </a:t>
            </a:r>
            <a:r>
              <a:rPr lang="ru-RU" dirty="0" err="1" smtClean="0"/>
              <a:t>Русанівський</a:t>
            </a:r>
            <a:r>
              <a:rPr lang="ru-RU" dirty="0" smtClean="0"/>
              <a:t> В. 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: </a:t>
            </a:r>
            <a:r>
              <a:rPr lang="ru-RU" dirty="0" err="1" smtClean="0"/>
              <a:t>Підручник</a:t>
            </a:r>
            <a:r>
              <a:rPr lang="ru-RU" dirty="0" smtClean="0"/>
              <a:t> для студ. вуз./ </a:t>
            </a:r>
            <a:r>
              <a:rPr lang="ru-RU" dirty="0" err="1" smtClean="0"/>
              <a:t>Віталій</a:t>
            </a:r>
            <a:r>
              <a:rPr lang="ru-RU" dirty="0" smtClean="0"/>
              <a:t> </a:t>
            </a:r>
            <a:r>
              <a:rPr lang="ru-RU" dirty="0" err="1" smtClean="0"/>
              <a:t>Русанівський</a:t>
            </a:r>
            <a:r>
              <a:rPr lang="ru-RU" dirty="0" smtClean="0"/>
              <a:t>,. -2-е вид., доп.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перероб</a:t>
            </a:r>
            <a:r>
              <a:rPr lang="ru-RU" dirty="0" smtClean="0"/>
              <a:t>.. -К.: </a:t>
            </a:r>
            <a:r>
              <a:rPr lang="ru-RU" dirty="0" err="1" smtClean="0"/>
              <a:t>АртЕк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6. </a:t>
            </a:r>
            <a:r>
              <a:rPr lang="ru-RU" dirty="0" err="1" smtClean="0"/>
              <a:t>Сучасна</a:t>
            </a:r>
            <a:r>
              <a:rPr lang="ru-RU" dirty="0" smtClean="0"/>
              <a:t>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літературна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: </a:t>
            </a:r>
            <a:r>
              <a:rPr lang="ru-RU" dirty="0" err="1" smtClean="0"/>
              <a:t>Підручник</a:t>
            </a:r>
            <a:r>
              <a:rPr lang="ru-RU" dirty="0" smtClean="0"/>
              <a:t> для </a:t>
            </a:r>
            <a:r>
              <a:rPr lang="ru-RU" dirty="0" err="1" smtClean="0"/>
              <a:t>студентів</a:t>
            </a:r>
            <a:r>
              <a:rPr lang="ru-RU" dirty="0" smtClean="0"/>
              <a:t> </a:t>
            </a:r>
            <a:r>
              <a:rPr lang="ru-RU" dirty="0" err="1" smtClean="0"/>
              <a:t>філолог</a:t>
            </a:r>
            <a:r>
              <a:rPr lang="ru-RU" dirty="0" smtClean="0"/>
              <a:t>. спец. </a:t>
            </a:r>
            <a:r>
              <a:rPr lang="ru-RU" dirty="0" err="1" smtClean="0"/>
              <a:t>вузів</a:t>
            </a:r>
            <a:r>
              <a:rPr lang="ru-RU" dirty="0" smtClean="0"/>
              <a:t>/ А.П.Грищенко, </a:t>
            </a:r>
            <a:r>
              <a:rPr lang="ru-RU" dirty="0" err="1" smtClean="0"/>
              <a:t>Л.І.Мацько</a:t>
            </a:r>
            <a:r>
              <a:rPr lang="ru-RU" dirty="0" smtClean="0"/>
              <a:t>, М.Я.Плющ та </a:t>
            </a:r>
            <a:r>
              <a:rPr lang="ru-RU" dirty="0" err="1" smtClean="0"/>
              <a:t>ін</a:t>
            </a:r>
            <a:r>
              <a:rPr lang="ru-RU" dirty="0" smtClean="0"/>
              <a:t>.; За ред. </a:t>
            </a:r>
            <a:r>
              <a:rPr lang="ru-RU" dirty="0" err="1" smtClean="0"/>
              <a:t>А.П.Грищенка</a:t>
            </a:r>
            <a:r>
              <a:rPr lang="ru-RU" dirty="0" smtClean="0"/>
              <a:t>. -2-е вид., </a:t>
            </a:r>
            <a:r>
              <a:rPr lang="ru-RU" dirty="0" err="1" smtClean="0"/>
              <a:t>перероб</a:t>
            </a:r>
            <a:r>
              <a:rPr lang="ru-RU" dirty="0" smtClean="0"/>
              <a:t>. </a:t>
            </a:r>
            <a:r>
              <a:rPr lang="ru-RU" dirty="0" err="1" smtClean="0"/>
              <a:t>і</a:t>
            </a:r>
            <a:r>
              <a:rPr lang="ru-RU" dirty="0" smtClean="0"/>
              <a:t> доп.. -К.: </a:t>
            </a:r>
            <a:r>
              <a:rPr lang="ru-RU" dirty="0" err="1" smtClean="0"/>
              <a:t>Вища</a:t>
            </a:r>
            <a:r>
              <a:rPr lang="ru-RU" dirty="0" smtClean="0"/>
              <a:t> </a:t>
            </a:r>
            <a:r>
              <a:rPr lang="ru-RU" dirty="0" err="1" smtClean="0"/>
              <a:t>шк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357828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проголошення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в </a:t>
            </a:r>
            <a:r>
              <a:rPr lang="ru-RU" dirty="0" err="1" smtClean="0"/>
              <a:t>державі</a:t>
            </a:r>
            <a:r>
              <a:rPr lang="ru-RU" dirty="0" smtClean="0"/>
              <a:t> </a:t>
            </a:r>
            <a:r>
              <a:rPr lang="ru-RU" dirty="0" err="1" smtClean="0"/>
              <a:t>розширила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Вона </a:t>
            </a:r>
            <a:r>
              <a:rPr lang="ru-RU" dirty="0" smtClean="0"/>
              <a:t>стала </a:t>
            </a:r>
            <a:r>
              <a:rPr lang="ru-RU" dirty="0" err="1" smtClean="0"/>
              <a:t>мовою</a:t>
            </a:r>
            <a:r>
              <a:rPr lang="ru-RU" dirty="0" smtClean="0"/>
              <a:t> державною, </a:t>
            </a:r>
            <a:r>
              <a:rPr lang="ru-RU" dirty="0" err="1" smtClean="0"/>
              <a:t>обов’язковою</a:t>
            </a:r>
            <a:r>
              <a:rPr lang="ru-RU" dirty="0" smtClean="0"/>
              <a:t> для </a:t>
            </a:r>
            <a:r>
              <a:rPr lang="ru-RU" dirty="0" err="1" smtClean="0"/>
              <a:t>вживання</a:t>
            </a:r>
            <a:r>
              <a:rPr lang="ru-RU" dirty="0" smtClean="0"/>
              <a:t> у </a:t>
            </a:r>
            <a:r>
              <a:rPr lang="ru-RU" dirty="0" err="1" smtClean="0"/>
              <a:t>всіх</a:t>
            </a:r>
            <a:r>
              <a:rPr lang="ru-RU" dirty="0" smtClean="0"/>
              <a:t> сферах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: у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 smtClean="0"/>
              <a:t>урядових</a:t>
            </a:r>
            <a:r>
              <a:rPr lang="ru-RU" dirty="0" smtClean="0"/>
              <a:t> </a:t>
            </a:r>
            <a:r>
              <a:rPr lang="ru-RU" dirty="0" err="1" smtClean="0"/>
              <a:t>установах</a:t>
            </a:r>
            <a:r>
              <a:rPr lang="ru-RU" dirty="0" smtClean="0"/>
              <a:t>, </a:t>
            </a:r>
            <a:r>
              <a:rPr lang="ru-RU" dirty="0" err="1" smtClean="0"/>
              <a:t>початкових</a:t>
            </a:r>
            <a:r>
              <a:rPr lang="ru-RU" dirty="0" smtClean="0"/>
              <a:t>, </a:t>
            </a:r>
            <a:r>
              <a:rPr lang="ru-RU" dirty="0" err="1" smtClean="0"/>
              <a:t>середніх</a:t>
            </a:r>
            <a:r>
              <a:rPr lang="ru-RU" dirty="0" smtClean="0"/>
              <a:t> та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закладах, </a:t>
            </a:r>
            <a:r>
              <a:rPr lang="ru-RU" dirty="0" err="1" smtClean="0"/>
              <a:t>дитячих</a:t>
            </a:r>
            <a:r>
              <a:rPr lang="ru-RU" dirty="0" smtClean="0"/>
              <a:t> </a:t>
            </a:r>
            <a:r>
              <a:rPr lang="ru-RU" dirty="0" err="1" smtClean="0"/>
              <a:t>дошкільних</a:t>
            </a:r>
            <a:r>
              <a:rPr lang="ru-RU" dirty="0" smtClean="0"/>
              <a:t> </a:t>
            </a:r>
            <a:r>
              <a:rPr lang="ru-RU" dirty="0" err="1" smtClean="0"/>
              <a:t>установах</a:t>
            </a:r>
            <a:r>
              <a:rPr lang="ru-RU" dirty="0" smtClean="0"/>
              <a:t>, у </a:t>
            </a:r>
            <a:r>
              <a:rPr lang="ru-RU" dirty="0" err="1" smtClean="0"/>
              <a:t>пресі</a:t>
            </a:r>
            <a:r>
              <a:rPr lang="ru-RU" dirty="0" smtClean="0"/>
              <a:t>, </a:t>
            </a:r>
            <a:r>
              <a:rPr lang="ru-RU" dirty="0" err="1" smtClean="0"/>
              <a:t>видавничій</a:t>
            </a:r>
            <a:r>
              <a:rPr lang="ru-RU" dirty="0" smtClean="0"/>
              <a:t> </a:t>
            </a:r>
            <a:r>
              <a:rPr lang="ru-RU" dirty="0" err="1" smtClean="0"/>
              <a:t>справі</a:t>
            </a:r>
            <a:r>
              <a:rPr lang="ru-RU" dirty="0" smtClean="0"/>
              <a:t>, на </a:t>
            </a:r>
            <a:r>
              <a:rPr lang="ru-RU" dirty="0" err="1" smtClean="0"/>
              <a:t>радіо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телебаченні</a:t>
            </a:r>
            <a:r>
              <a:rPr lang="ru-RU" dirty="0" smtClean="0"/>
              <a:t>, у </a:t>
            </a:r>
            <a:r>
              <a:rPr lang="ru-RU" dirty="0" err="1" smtClean="0"/>
              <a:t>творчих</a:t>
            </a:r>
            <a:r>
              <a:rPr lang="ru-RU" dirty="0" smtClean="0"/>
              <a:t> </a:t>
            </a:r>
            <a:r>
              <a:rPr lang="ru-RU" dirty="0" err="1" smtClean="0"/>
              <a:t>мистецьких</a:t>
            </a:r>
            <a:r>
              <a:rPr lang="ru-RU" dirty="0" smtClean="0"/>
              <a:t> </a:t>
            </a:r>
            <a:r>
              <a:rPr lang="ru-RU" dirty="0" err="1" smtClean="0"/>
              <a:t>спілках</a:t>
            </a:r>
            <a:r>
              <a:rPr lang="ru-RU" dirty="0" smtClean="0"/>
              <a:t> та </a:t>
            </a:r>
            <a:r>
              <a:rPr lang="ru-RU" dirty="0" err="1" smtClean="0"/>
              <a:t>організаціях</a:t>
            </a:r>
            <a:r>
              <a:rPr lang="ru-RU" dirty="0" smtClean="0"/>
              <a:t>,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кіностудій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т.д.</a:t>
            </a:r>
          </a:p>
          <a:p>
            <a:pPr>
              <a:buNone/>
            </a:pP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набуває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міжнаціонального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 </a:t>
            </a:r>
            <a:r>
              <a:rPr lang="ru-RU" dirty="0" err="1" smtClean="0"/>
              <a:t>Активізувалося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у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де </a:t>
            </a:r>
            <a:r>
              <a:rPr lang="ru-RU" dirty="0" err="1" smtClean="0"/>
              <a:t>готуються</a:t>
            </a:r>
            <a:r>
              <a:rPr lang="ru-RU" dirty="0" smtClean="0"/>
              <a:t> </a:t>
            </a:r>
            <a:r>
              <a:rPr lang="ru-RU" dirty="0" err="1" smtClean="0"/>
              <a:t>дипломатичні</a:t>
            </a:r>
            <a:r>
              <a:rPr lang="ru-RU" dirty="0" smtClean="0"/>
              <a:t>, </a:t>
            </a:r>
            <a:r>
              <a:rPr lang="ru-RU" dirty="0" err="1" smtClean="0"/>
              <a:t>торгові</a:t>
            </a:r>
            <a:r>
              <a:rPr lang="ru-RU" dirty="0" smtClean="0"/>
              <a:t>, </a:t>
            </a:r>
            <a:r>
              <a:rPr lang="ru-RU" dirty="0" err="1" smtClean="0"/>
              <a:t>наукові</a:t>
            </a:r>
            <a:r>
              <a:rPr lang="ru-RU" dirty="0" smtClean="0"/>
              <a:t> </a:t>
            </a:r>
            <a:r>
              <a:rPr lang="ru-RU" dirty="0" err="1" smtClean="0"/>
              <a:t>кадри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42928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Так,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розпочалося</a:t>
            </a:r>
            <a:r>
              <a:rPr lang="ru-RU" dirty="0" smtClean="0"/>
              <a:t> в </a:t>
            </a:r>
            <a:r>
              <a:rPr lang="ru-RU" dirty="0" err="1" smtClean="0"/>
              <a:t>Китаї</a:t>
            </a:r>
            <a:r>
              <a:rPr lang="ru-RU" dirty="0" smtClean="0"/>
              <a:t>, </a:t>
            </a:r>
            <a:r>
              <a:rPr lang="ru-RU" dirty="0" err="1" smtClean="0"/>
              <a:t>Японії</a:t>
            </a:r>
            <a:r>
              <a:rPr lang="ru-RU" dirty="0" smtClean="0"/>
              <a:t>, де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не </a:t>
            </a:r>
            <a:r>
              <a:rPr lang="ru-RU" dirty="0" err="1" smtClean="0"/>
              <a:t>було</a:t>
            </a:r>
            <a:r>
              <a:rPr lang="ru-RU" dirty="0" smtClean="0"/>
              <a:t>. </a:t>
            </a:r>
            <a:r>
              <a:rPr lang="ru-RU" dirty="0" err="1" smtClean="0"/>
              <a:t>Урізноманітнилися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та </a:t>
            </a:r>
            <a:r>
              <a:rPr lang="ru-RU" dirty="0" err="1" smtClean="0"/>
              <a:t>видавнича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українською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колишніх</a:t>
            </a:r>
            <a:r>
              <a:rPr lang="ru-RU" dirty="0" smtClean="0"/>
              <a:t> </a:t>
            </a:r>
            <a:r>
              <a:rPr lang="ru-RU" dirty="0" err="1" smtClean="0"/>
              <a:t>республіках</a:t>
            </a:r>
            <a:r>
              <a:rPr lang="ru-RU" dirty="0" smtClean="0"/>
              <a:t> </a:t>
            </a:r>
            <a:r>
              <a:rPr lang="ru-RU" dirty="0" err="1" smtClean="0"/>
              <a:t>Радянського</a:t>
            </a:r>
            <a:r>
              <a:rPr lang="ru-RU" dirty="0" smtClean="0"/>
              <a:t> Союзу, </a:t>
            </a:r>
            <a:r>
              <a:rPr lang="ru-RU" dirty="0" err="1" smtClean="0"/>
              <a:t>що</a:t>
            </a:r>
            <a:r>
              <a:rPr lang="ru-RU" dirty="0" smtClean="0"/>
              <a:t> стали </a:t>
            </a:r>
            <a:r>
              <a:rPr lang="ru-RU" dirty="0" err="1" smtClean="0"/>
              <a:t>незалежними</a:t>
            </a:r>
            <a:r>
              <a:rPr lang="ru-RU" dirty="0" smtClean="0"/>
              <a:t> державами. </a:t>
            </a:r>
            <a:r>
              <a:rPr lang="ru-RU" dirty="0" err="1" smtClean="0"/>
              <a:t>Українську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 </a:t>
            </a:r>
            <a:r>
              <a:rPr lang="ru-RU" dirty="0" err="1" smtClean="0"/>
              <a:t>вивчають</a:t>
            </a:r>
            <a:r>
              <a:rPr lang="ru-RU" dirty="0" smtClean="0"/>
              <a:t> зараз у </a:t>
            </a:r>
            <a:r>
              <a:rPr lang="ru-RU" dirty="0" err="1" smtClean="0"/>
              <a:t>Росії</a:t>
            </a:r>
            <a:r>
              <a:rPr lang="ru-RU" dirty="0" smtClean="0"/>
              <a:t>, </a:t>
            </a:r>
            <a:r>
              <a:rPr lang="ru-RU" dirty="0" err="1" smtClean="0"/>
              <a:t>Казахстані</a:t>
            </a:r>
            <a:r>
              <a:rPr lang="ru-RU" dirty="0" smtClean="0"/>
              <a:t>, </a:t>
            </a:r>
            <a:r>
              <a:rPr lang="ru-RU" dirty="0" err="1" smtClean="0"/>
              <a:t>Молдові</a:t>
            </a:r>
            <a:r>
              <a:rPr lang="ru-RU" dirty="0" smtClean="0"/>
              <a:t>, </a:t>
            </a:r>
            <a:r>
              <a:rPr lang="ru-RU" dirty="0" err="1" smtClean="0"/>
              <a:t>Прибалтійських</a:t>
            </a:r>
            <a:r>
              <a:rPr lang="ru-RU" dirty="0" smtClean="0"/>
              <a:t> </a:t>
            </a:r>
            <a:r>
              <a:rPr lang="ru-RU" dirty="0" err="1" smtClean="0"/>
              <a:t>республіках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Лексична</a:t>
            </a:r>
            <a:r>
              <a:rPr lang="ru-RU" dirty="0" smtClean="0"/>
              <a:t> система, </a:t>
            </a:r>
            <a:r>
              <a:rPr lang="ru-RU" dirty="0" err="1" smtClean="0"/>
              <a:t>граматика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правопис</a:t>
            </a:r>
            <a:r>
              <a:rPr lang="ru-RU" dirty="0" smtClean="0"/>
              <a:t> </a:t>
            </a:r>
            <a:r>
              <a:rPr lang="ru-RU" dirty="0" err="1" smtClean="0"/>
              <a:t>звільняються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нашарувань</a:t>
            </a:r>
            <a:r>
              <a:rPr lang="ru-RU" dirty="0" smtClean="0"/>
              <a:t> </a:t>
            </a:r>
            <a:r>
              <a:rPr lang="ru-RU" dirty="0" err="1" smtClean="0"/>
              <a:t>умисної</a:t>
            </a:r>
            <a:r>
              <a:rPr lang="ru-RU" dirty="0" smtClean="0"/>
              <a:t> </a:t>
            </a:r>
            <a:r>
              <a:rPr lang="ru-RU" dirty="0" err="1" smtClean="0"/>
              <a:t>русифікації</a:t>
            </a:r>
            <a:r>
              <a:rPr lang="ru-RU" dirty="0" smtClean="0"/>
              <a:t>. У </a:t>
            </a:r>
            <a:r>
              <a:rPr lang="ru-RU" dirty="0" err="1" smtClean="0"/>
              <a:t>радянський</a:t>
            </a:r>
            <a:r>
              <a:rPr lang="ru-RU" dirty="0" smtClean="0"/>
              <a:t> час систематично </a:t>
            </a:r>
            <a:r>
              <a:rPr lang="ru-RU" dirty="0" err="1" smtClean="0"/>
              <a:t>проводився</a:t>
            </a:r>
            <a:r>
              <a:rPr lang="ru-RU" dirty="0" smtClean="0"/>
              <a:t> курс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наближення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до </a:t>
            </a:r>
            <a:r>
              <a:rPr lang="ru-RU" dirty="0" err="1" smtClean="0"/>
              <a:t>російських</a:t>
            </a:r>
            <a:r>
              <a:rPr lang="ru-RU" dirty="0" smtClean="0"/>
              <a:t> </a:t>
            </a:r>
            <a:r>
              <a:rPr lang="ru-RU" dirty="0" err="1" smtClean="0"/>
              <a:t>зразків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грубо </a:t>
            </a:r>
            <a:r>
              <a:rPr lang="ru-RU" dirty="0" err="1" smtClean="0"/>
              <a:t>порушувалась</a:t>
            </a:r>
            <a:r>
              <a:rPr lang="ru-RU" dirty="0" smtClean="0"/>
              <a:t>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правописна</a:t>
            </a:r>
            <a:r>
              <a:rPr lang="ru-RU" dirty="0" smtClean="0"/>
              <a:t> </a:t>
            </a:r>
            <a:r>
              <a:rPr lang="ru-RU" dirty="0" err="1" smtClean="0"/>
              <a:t>традиція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429267"/>
          </a:xfrm>
        </p:spPr>
        <p:txBody>
          <a:bodyPr/>
          <a:lstStyle/>
          <a:p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стосувалося</a:t>
            </a:r>
            <a:r>
              <a:rPr lang="ru-RU" dirty="0" smtClean="0"/>
              <a:t> </a:t>
            </a:r>
            <a:r>
              <a:rPr lang="ru-RU" dirty="0" err="1" smtClean="0"/>
              <a:t>відтворення</a:t>
            </a:r>
            <a:r>
              <a:rPr lang="ru-RU" dirty="0" smtClean="0"/>
              <a:t> </a:t>
            </a:r>
            <a:r>
              <a:rPr lang="ru-RU" dirty="0" err="1" smtClean="0"/>
              <a:t>твердих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м’яких</a:t>
            </a:r>
            <a:r>
              <a:rPr lang="ru-RU" dirty="0" smtClean="0"/>
              <a:t> </a:t>
            </a:r>
            <a:r>
              <a:rPr lang="ru-RU" dirty="0" err="1" smtClean="0"/>
              <a:t>приголосних</a:t>
            </a:r>
            <a:r>
              <a:rPr lang="ru-RU" dirty="0" smtClean="0"/>
              <a:t>, </a:t>
            </a:r>
            <a:r>
              <a:rPr lang="ru-RU" dirty="0" err="1" smtClean="0"/>
              <a:t>написань</a:t>
            </a:r>
            <a:r>
              <a:rPr lang="ru-RU" dirty="0" smtClean="0"/>
              <a:t> разом, </a:t>
            </a:r>
            <a:r>
              <a:rPr lang="ru-RU" dirty="0" err="1" smtClean="0"/>
              <a:t>окремо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через </a:t>
            </a:r>
            <a:r>
              <a:rPr lang="ru-RU" dirty="0" err="1" smtClean="0"/>
              <a:t>дефіс</a:t>
            </a:r>
            <a:r>
              <a:rPr lang="ru-RU" dirty="0" smtClean="0"/>
              <a:t>, </a:t>
            </a:r>
            <a:r>
              <a:rPr lang="ru-RU" dirty="0" err="1" smtClean="0"/>
              <a:t>вживання</a:t>
            </a:r>
            <a:r>
              <a:rPr lang="ru-RU" dirty="0" smtClean="0"/>
              <a:t> </a:t>
            </a:r>
            <a:r>
              <a:rPr lang="ru-RU" dirty="0" err="1" smtClean="0"/>
              <a:t>звуків</a:t>
            </a:r>
            <a:r>
              <a:rPr lang="ru-RU" dirty="0" smtClean="0"/>
              <a:t> [г] </a:t>
            </a:r>
            <a:r>
              <a:rPr lang="ru-RU" dirty="0" err="1" smtClean="0"/>
              <a:t>і</a:t>
            </a:r>
            <a:r>
              <a:rPr lang="ru-RU" dirty="0" smtClean="0"/>
              <a:t> [</a:t>
            </a:r>
            <a:r>
              <a:rPr lang="ru-RU" dirty="0" err="1" smtClean="0"/>
              <a:t>ґ</a:t>
            </a:r>
            <a:r>
              <a:rPr lang="ru-RU" dirty="0" smtClean="0"/>
              <a:t>] та </a:t>
            </a:r>
            <a:r>
              <a:rPr lang="ru-RU" dirty="0" err="1" smtClean="0"/>
              <a:t>відповідних</a:t>
            </a:r>
            <a:r>
              <a:rPr lang="ru-RU" dirty="0" smtClean="0"/>
              <a:t> букв, правил </a:t>
            </a:r>
            <a:r>
              <a:rPr lang="ru-RU" dirty="0" err="1" smtClean="0"/>
              <a:t>укладання</a:t>
            </a:r>
            <a:r>
              <a:rPr lang="ru-RU" dirty="0" smtClean="0"/>
              <a:t> </a:t>
            </a:r>
            <a:r>
              <a:rPr lang="ru-RU" dirty="0" err="1" smtClean="0"/>
              <a:t>словників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в </a:t>
            </a:r>
            <a:r>
              <a:rPr lang="ru-RU" dirty="0" err="1" smtClean="0"/>
              <a:t>синонімічному</a:t>
            </a:r>
            <a:r>
              <a:rPr lang="ru-RU" dirty="0" smtClean="0"/>
              <a:t> </a:t>
            </a:r>
            <a:r>
              <a:rPr lang="ru-RU" dirty="0" err="1" smtClean="0"/>
              <a:t>гнізді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слова, </a:t>
            </a:r>
            <a:r>
              <a:rPr lang="ru-RU" dirty="0" err="1" smtClean="0"/>
              <a:t>подібні</a:t>
            </a:r>
            <a:r>
              <a:rPr lang="ru-RU" dirty="0" smtClean="0"/>
              <a:t> до </a:t>
            </a:r>
            <a:r>
              <a:rPr lang="ru-RU" dirty="0" err="1" smtClean="0"/>
              <a:t>російської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та </a:t>
            </a:r>
            <a:r>
              <a:rPr lang="ru-RU" dirty="0" err="1" smtClean="0"/>
              <a:t>інші</a:t>
            </a:r>
            <a:r>
              <a:rPr lang="ru-RU" dirty="0" smtClean="0"/>
              <a:t> – </a:t>
            </a:r>
            <a:r>
              <a:rPr lang="ru-RU" dirty="0" err="1" smtClean="0"/>
              <a:t>специфічні</a:t>
            </a:r>
            <a:r>
              <a:rPr lang="ru-RU" dirty="0" smtClean="0"/>
              <a:t>, </a:t>
            </a:r>
            <a:r>
              <a:rPr lang="ru-RU" dirty="0" err="1" smtClean="0"/>
              <a:t>вживані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, то </a:t>
            </a:r>
            <a:r>
              <a:rPr lang="ru-RU" dirty="0" err="1" smtClean="0"/>
              <a:t>останні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приречені</a:t>
            </a:r>
            <a:r>
              <a:rPr lang="ru-RU" dirty="0" smtClean="0"/>
              <a:t> на </a:t>
            </a:r>
            <a:r>
              <a:rPr lang="ru-RU" dirty="0" err="1" smtClean="0"/>
              <a:t>викреслювання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Зараз </a:t>
            </a:r>
            <a:r>
              <a:rPr lang="ru-RU" dirty="0" err="1" smtClean="0"/>
              <a:t>повертаються</a:t>
            </a:r>
            <a:r>
              <a:rPr lang="ru-RU" dirty="0" smtClean="0"/>
              <a:t>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мовні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 у </a:t>
            </a:r>
            <a:r>
              <a:rPr lang="ru-RU" dirty="0" err="1" smtClean="0"/>
              <a:t>правописі</a:t>
            </a:r>
            <a:r>
              <a:rPr lang="ru-RU" dirty="0" smtClean="0"/>
              <a:t>, </a:t>
            </a:r>
            <a:r>
              <a:rPr lang="ru-RU" dirty="0" err="1" smtClean="0"/>
              <a:t>граматиці</a:t>
            </a:r>
            <a:r>
              <a:rPr lang="ru-RU" dirty="0" smtClean="0"/>
              <a:t>, </a:t>
            </a:r>
            <a:r>
              <a:rPr lang="ru-RU" dirty="0" err="1" smtClean="0"/>
              <a:t>словниковій</a:t>
            </a:r>
            <a:r>
              <a:rPr lang="ru-RU" dirty="0" smtClean="0"/>
              <a:t> </a:t>
            </a:r>
            <a:r>
              <a:rPr lang="ru-RU" dirty="0" err="1" smtClean="0"/>
              <a:t>справі</a:t>
            </a:r>
            <a:r>
              <a:rPr lang="ru-RU" dirty="0" smtClean="0"/>
              <a:t>: перевидано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правопис</a:t>
            </a:r>
            <a:r>
              <a:rPr lang="ru-RU" dirty="0" smtClean="0"/>
              <a:t>, </a:t>
            </a:r>
            <a:r>
              <a:rPr lang="ru-RU" dirty="0" err="1" smtClean="0"/>
              <a:t>орфографічний</a:t>
            </a:r>
            <a:r>
              <a:rPr lang="ru-RU" dirty="0" smtClean="0"/>
              <a:t> словник, </a:t>
            </a:r>
            <a:r>
              <a:rPr lang="ru-RU" dirty="0" err="1" smtClean="0"/>
              <a:t>видаються</a:t>
            </a:r>
            <a:r>
              <a:rPr lang="ru-RU" dirty="0" smtClean="0"/>
              <a:t> </a:t>
            </a:r>
            <a:r>
              <a:rPr lang="ru-RU" dirty="0" err="1" smtClean="0"/>
              <a:t>граматики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пропонують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 за </a:t>
            </a:r>
            <a:r>
              <a:rPr lang="ru-RU" dirty="0" err="1" smtClean="0"/>
              <a:t>національними</a:t>
            </a:r>
            <a:r>
              <a:rPr lang="ru-RU" dirty="0" smtClean="0"/>
              <a:t> </a:t>
            </a:r>
            <a:r>
              <a:rPr lang="ru-RU" dirty="0" err="1" smtClean="0"/>
              <a:t>критеріями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595937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Інтенсивно</a:t>
            </a:r>
            <a:r>
              <a:rPr lang="ru-RU" dirty="0" smtClean="0"/>
              <a:t> </a:t>
            </a:r>
            <a:r>
              <a:rPr lang="ru-RU" dirty="0" err="1" smtClean="0"/>
              <a:t>збагачується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запозичень</a:t>
            </a:r>
            <a:r>
              <a:rPr lang="ru-RU" dirty="0" smtClean="0"/>
              <a:t>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термінологія</a:t>
            </a:r>
            <a:r>
              <a:rPr lang="ru-RU" dirty="0" smtClean="0"/>
              <a:t>: а) </a:t>
            </a:r>
            <a:r>
              <a:rPr lang="ru-RU" dirty="0" err="1" smtClean="0"/>
              <a:t>суспільно-політична</a:t>
            </a:r>
            <a:r>
              <a:rPr lang="ru-RU" dirty="0" smtClean="0"/>
              <a:t> — </a:t>
            </a:r>
            <a:r>
              <a:rPr lang="ru-RU" dirty="0" err="1" smtClean="0"/>
              <a:t>брифінг</a:t>
            </a:r>
            <a:r>
              <a:rPr lang="ru-RU" dirty="0" smtClean="0"/>
              <a:t>, </a:t>
            </a:r>
            <a:r>
              <a:rPr lang="ru-RU" dirty="0" err="1" smtClean="0"/>
              <a:t>імідж</a:t>
            </a:r>
            <a:r>
              <a:rPr lang="ru-RU" dirty="0" smtClean="0"/>
              <a:t>, </a:t>
            </a:r>
            <a:r>
              <a:rPr lang="ru-RU" dirty="0" err="1" smtClean="0"/>
              <a:t>конверсія</a:t>
            </a:r>
            <a:r>
              <a:rPr lang="ru-RU" dirty="0" smtClean="0"/>
              <a:t>, консенсус, </a:t>
            </a:r>
            <a:r>
              <a:rPr lang="ru-RU" dirty="0" err="1" smtClean="0"/>
              <a:t>спікер</a:t>
            </a:r>
            <a:r>
              <a:rPr lang="ru-RU" dirty="0" smtClean="0"/>
              <a:t>, </a:t>
            </a:r>
            <a:r>
              <a:rPr lang="ru-RU" dirty="0" err="1" smtClean="0"/>
              <a:t>стагнація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б) </a:t>
            </a:r>
            <a:r>
              <a:rPr lang="ru-RU" dirty="0" err="1" smtClean="0"/>
              <a:t>бізнесова</a:t>
            </a:r>
            <a:r>
              <a:rPr lang="ru-RU" dirty="0" smtClean="0"/>
              <a:t> – бартер, ваучер, дилер, </a:t>
            </a:r>
            <a:r>
              <a:rPr lang="ru-RU" dirty="0" err="1" smtClean="0"/>
              <a:t>інвестор</a:t>
            </a:r>
            <a:r>
              <a:rPr lang="ru-RU" dirty="0" smtClean="0"/>
              <a:t>, купон, маркетинг, менеджер, менеджмент, селенг, </a:t>
            </a:r>
            <a:r>
              <a:rPr lang="ru-RU" dirty="0" err="1" smtClean="0"/>
              <a:t>сертифікат</a:t>
            </a:r>
            <a:r>
              <a:rPr lang="ru-RU" dirty="0" smtClean="0"/>
              <a:t>, траст, </a:t>
            </a:r>
            <a:r>
              <a:rPr lang="ru-RU" dirty="0" err="1" smtClean="0"/>
              <a:t>шоп-тур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в) </a:t>
            </a:r>
            <a:r>
              <a:rPr lang="ru-RU" dirty="0" err="1" smtClean="0"/>
              <a:t>технічна</a:t>
            </a:r>
            <a:r>
              <a:rPr lang="ru-RU" dirty="0" smtClean="0"/>
              <a:t> – гликоль, дискета, ксерокс, принтер, телефакс, факс;</a:t>
            </a:r>
            <a:br>
              <a:rPr lang="ru-RU" dirty="0" smtClean="0"/>
            </a:br>
            <a:r>
              <a:rPr lang="ru-RU" dirty="0" smtClean="0"/>
              <a:t>г) </a:t>
            </a:r>
            <a:r>
              <a:rPr lang="ru-RU" dirty="0" err="1" smtClean="0"/>
              <a:t>медична</a:t>
            </a:r>
            <a:r>
              <a:rPr lang="ru-RU" dirty="0" smtClean="0"/>
              <a:t> – </a:t>
            </a:r>
            <a:r>
              <a:rPr lang="ru-RU" dirty="0" err="1" smtClean="0"/>
              <a:t>алопеція</a:t>
            </a:r>
            <a:r>
              <a:rPr lang="ru-RU" dirty="0" smtClean="0"/>
              <a:t>, </a:t>
            </a:r>
            <a:r>
              <a:rPr lang="ru-RU" dirty="0" err="1" smtClean="0"/>
              <a:t>ебола</a:t>
            </a:r>
            <a:r>
              <a:rPr lang="ru-RU" dirty="0" smtClean="0"/>
              <a:t>, </a:t>
            </a:r>
            <a:r>
              <a:rPr lang="ru-RU" dirty="0" err="1" smtClean="0"/>
              <a:t>синтанол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err="1" smtClean="0"/>
              <a:t>д</a:t>
            </a:r>
            <a:r>
              <a:rPr lang="ru-RU" dirty="0" smtClean="0"/>
              <a:t>) </a:t>
            </a:r>
            <a:r>
              <a:rPr lang="ru-RU" dirty="0" err="1" smtClean="0"/>
              <a:t>теологічна</a:t>
            </a:r>
            <a:r>
              <a:rPr lang="ru-RU" dirty="0" smtClean="0"/>
              <a:t> – </a:t>
            </a:r>
            <a:r>
              <a:rPr lang="ru-RU" dirty="0" err="1" smtClean="0"/>
              <a:t>автокефалія</a:t>
            </a:r>
            <a:r>
              <a:rPr lang="ru-RU" dirty="0" smtClean="0"/>
              <a:t>, </a:t>
            </a:r>
            <a:r>
              <a:rPr lang="ru-RU" dirty="0" err="1" smtClean="0"/>
              <a:t>автокефальний</a:t>
            </a:r>
            <a:r>
              <a:rPr lang="ru-RU" dirty="0" smtClean="0"/>
              <a:t>, </a:t>
            </a:r>
            <a:r>
              <a:rPr lang="ru-RU" dirty="0" err="1" smtClean="0"/>
              <a:t>конфесія</a:t>
            </a:r>
            <a:r>
              <a:rPr lang="ru-RU" dirty="0" smtClean="0"/>
              <a:t>, </a:t>
            </a:r>
            <a:r>
              <a:rPr lang="ru-RU" dirty="0" err="1" smtClean="0"/>
              <a:t>конфесійний</a:t>
            </a:r>
            <a:r>
              <a:rPr lang="ru-RU" dirty="0" smtClean="0"/>
              <a:t>, </a:t>
            </a:r>
            <a:r>
              <a:rPr lang="ru-RU" dirty="0" err="1" smtClean="0"/>
              <a:t>хітон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Словник </a:t>
            </a:r>
            <a:r>
              <a:rPr lang="ru-RU" dirty="0" err="1" smtClean="0"/>
              <a:t>поповнюється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термінами</a:t>
            </a:r>
            <a:r>
              <a:rPr lang="ru-RU" dirty="0" smtClean="0"/>
              <a:t> на </a:t>
            </a:r>
            <a:r>
              <a:rPr lang="ru-RU" dirty="0" err="1" smtClean="0"/>
              <a:t>базі</a:t>
            </a:r>
            <a:r>
              <a:rPr lang="ru-RU" dirty="0" smtClean="0"/>
              <a:t> </a:t>
            </a:r>
            <a:r>
              <a:rPr lang="ru-RU" dirty="0" err="1" smtClean="0"/>
              <a:t>англійської</a:t>
            </a:r>
            <a:r>
              <a:rPr lang="ru-RU" dirty="0" smtClean="0"/>
              <a:t>, </a:t>
            </a:r>
            <a:r>
              <a:rPr lang="ru-RU" dirty="0" err="1" smtClean="0"/>
              <a:t>німецької</a:t>
            </a:r>
            <a:r>
              <a:rPr lang="ru-RU" dirty="0" smtClean="0"/>
              <a:t>, </a:t>
            </a:r>
            <a:r>
              <a:rPr lang="ru-RU" dirty="0" err="1" smtClean="0"/>
              <a:t>французької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> та </a:t>
            </a:r>
            <a:r>
              <a:rPr lang="ru-RU" dirty="0" err="1" smtClean="0"/>
              <a:t>латинізмами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38812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Запозичені</a:t>
            </a:r>
            <a:r>
              <a:rPr lang="ru-RU" dirty="0" smtClean="0"/>
              <a:t> в </a:t>
            </a:r>
            <a:r>
              <a:rPr lang="ru-RU" dirty="0" err="1" smtClean="0"/>
              <a:t>останні</a:t>
            </a:r>
            <a:r>
              <a:rPr lang="ru-RU" dirty="0" smtClean="0"/>
              <a:t> роки </a:t>
            </a:r>
            <a:r>
              <a:rPr lang="ru-RU" dirty="0" err="1" smtClean="0"/>
              <a:t>терміни</a:t>
            </a:r>
            <a:r>
              <a:rPr lang="ru-RU" dirty="0" smtClean="0"/>
              <a:t> </a:t>
            </a:r>
            <a:r>
              <a:rPr lang="ru-RU" dirty="0" err="1" smtClean="0"/>
              <a:t>відомі</a:t>
            </a:r>
            <a:r>
              <a:rPr lang="ru-RU" dirty="0" smtClean="0"/>
              <a:t> 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розвинених</a:t>
            </a:r>
            <a:r>
              <a:rPr lang="ru-RU" dirty="0" smtClean="0"/>
              <a:t> </a:t>
            </a:r>
            <a:r>
              <a:rPr lang="ru-RU" dirty="0" err="1" smtClean="0"/>
              <a:t>мовах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 smtClean="0"/>
              <a:t>терміни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, зараз </a:t>
            </a:r>
            <a:r>
              <a:rPr lang="ru-RU" dirty="0" err="1" smtClean="0"/>
              <a:t>набувають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семантичних</a:t>
            </a:r>
            <a:r>
              <a:rPr lang="ru-RU" dirty="0" smtClean="0"/>
              <a:t> </a:t>
            </a:r>
            <a:r>
              <a:rPr lang="ru-RU" dirty="0" err="1" smtClean="0"/>
              <a:t>відтінків</a:t>
            </a:r>
            <a:r>
              <a:rPr lang="ru-RU" dirty="0" smtClean="0"/>
              <a:t> у </a:t>
            </a:r>
            <a:r>
              <a:rPr lang="ru-RU" dirty="0" err="1" smtClean="0"/>
              <a:t>значенні</a:t>
            </a:r>
            <a:r>
              <a:rPr lang="ru-RU" dirty="0" smtClean="0"/>
              <a:t>: </a:t>
            </a:r>
            <a:r>
              <a:rPr lang="ru-RU" dirty="0" err="1" smtClean="0"/>
              <a:t>бандерівець</a:t>
            </a:r>
            <a:r>
              <a:rPr lang="ru-RU" dirty="0" smtClean="0"/>
              <a:t>, </a:t>
            </a:r>
            <a:r>
              <a:rPr lang="ru-RU" dirty="0" err="1" smtClean="0"/>
              <a:t>сталініст</a:t>
            </a:r>
            <a:r>
              <a:rPr lang="ru-RU" dirty="0" smtClean="0"/>
              <a:t>, </a:t>
            </a:r>
            <a:r>
              <a:rPr lang="ru-RU" dirty="0" err="1" smtClean="0"/>
              <a:t>більшовик</a:t>
            </a:r>
            <a:r>
              <a:rPr lang="ru-RU" dirty="0" smtClean="0"/>
              <a:t>, генсек, ГУЛАГ, </a:t>
            </a:r>
            <a:r>
              <a:rPr lang="ru-RU" dirty="0" err="1" smtClean="0"/>
              <a:t>кадебіст</a:t>
            </a:r>
            <a:r>
              <a:rPr lang="ru-RU" dirty="0" smtClean="0"/>
              <a:t>, </a:t>
            </a:r>
            <a:r>
              <a:rPr lang="ru-RU" dirty="0" err="1" smtClean="0"/>
              <a:t>комуніст</a:t>
            </a:r>
            <a:r>
              <a:rPr lang="ru-RU" dirty="0" smtClean="0"/>
              <a:t>, райком, </a:t>
            </a:r>
            <a:r>
              <a:rPr lang="ru-RU" dirty="0" err="1" smtClean="0"/>
              <a:t>політбюро</a:t>
            </a:r>
            <a:r>
              <a:rPr lang="ru-RU" dirty="0" smtClean="0"/>
              <a:t>, </a:t>
            </a:r>
            <a:r>
              <a:rPr lang="ru-RU" dirty="0" err="1" smtClean="0"/>
              <a:t>колгосп</a:t>
            </a:r>
            <a:r>
              <a:rPr lang="ru-RU" dirty="0" smtClean="0"/>
              <a:t>, </a:t>
            </a:r>
            <a:r>
              <a:rPr lang="ru-RU" dirty="0" err="1" smtClean="0"/>
              <a:t>радгосп</a:t>
            </a:r>
            <a:r>
              <a:rPr lang="ru-RU" dirty="0" smtClean="0"/>
              <a:t>, </a:t>
            </a:r>
            <a:r>
              <a:rPr lang="ru-RU" dirty="0" err="1" smtClean="0"/>
              <a:t>інтернаціоналіст</a:t>
            </a:r>
            <a:r>
              <a:rPr lang="ru-RU" dirty="0" smtClean="0"/>
              <a:t>, </a:t>
            </a:r>
            <a:r>
              <a:rPr lang="ru-RU" dirty="0" err="1" smtClean="0"/>
              <a:t>націоналіст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Продовжується</a:t>
            </a:r>
            <a:r>
              <a:rPr lang="ru-RU" dirty="0" smtClean="0"/>
              <a:t> </a:t>
            </a:r>
            <a:r>
              <a:rPr lang="ru-RU" dirty="0" err="1" smtClean="0"/>
              <a:t>зближення</a:t>
            </a:r>
            <a:r>
              <a:rPr lang="ru-RU" dirty="0" smtClean="0"/>
              <a:t> </a:t>
            </a:r>
            <a:r>
              <a:rPr lang="ru-RU" dirty="0" err="1" smtClean="0"/>
              <a:t>територіальних</a:t>
            </a:r>
            <a:r>
              <a:rPr lang="ru-RU" dirty="0" smtClean="0"/>
              <a:t> </a:t>
            </a:r>
            <a:r>
              <a:rPr lang="ru-RU" dirty="0" err="1" smtClean="0"/>
              <a:t>діалектів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українською</a:t>
            </a:r>
            <a:r>
              <a:rPr lang="ru-RU" dirty="0" smtClean="0"/>
              <a:t> </a:t>
            </a:r>
            <a:r>
              <a:rPr lang="ru-RU" dirty="0" err="1" smtClean="0"/>
              <a:t>літературною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. </a:t>
            </a:r>
            <a:r>
              <a:rPr lang="ru-RU" dirty="0" err="1" smtClean="0"/>
              <a:t>Сучасний</a:t>
            </a:r>
            <a:r>
              <a:rPr lang="ru-RU" dirty="0" smtClean="0"/>
              <a:t> </a:t>
            </a:r>
            <a:r>
              <a:rPr lang="ru-RU" dirty="0" err="1" smtClean="0"/>
              <a:t>етап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проходить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освіченості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сприяють</a:t>
            </a:r>
            <a:r>
              <a:rPr lang="ru-RU" dirty="0" smtClean="0"/>
              <a:t> </a:t>
            </a:r>
            <a:r>
              <a:rPr lang="ru-RU" dirty="0" err="1" smtClean="0"/>
              <a:t>шкільна</a:t>
            </a:r>
            <a:r>
              <a:rPr lang="ru-RU" dirty="0" smtClean="0"/>
              <a:t> </a:t>
            </a:r>
            <a:r>
              <a:rPr lang="ru-RU" dirty="0" err="1" smtClean="0"/>
              <a:t>освіта</a:t>
            </a:r>
            <a:r>
              <a:rPr lang="ru-RU" dirty="0" smtClean="0"/>
              <a:t>, </a:t>
            </a:r>
            <a:r>
              <a:rPr lang="ru-RU" dirty="0" err="1" smtClean="0"/>
              <a:t>національна</a:t>
            </a:r>
            <a:r>
              <a:rPr lang="ru-RU" dirty="0" smtClean="0"/>
              <a:t> </a:t>
            </a:r>
            <a:r>
              <a:rPr lang="ru-RU" dirty="0" err="1" smtClean="0"/>
              <a:t>преса</a:t>
            </a:r>
            <a:r>
              <a:rPr lang="ru-RU" dirty="0" smtClean="0"/>
              <a:t>, </a:t>
            </a:r>
            <a:r>
              <a:rPr lang="ru-RU" dirty="0" err="1" smtClean="0"/>
              <a:t>радіо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телепередачі</a:t>
            </a:r>
            <a:r>
              <a:rPr lang="ru-RU" dirty="0" smtClean="0"/>
              <a:t>. </a:t>
            </a:r>
            <a:r>
              <a:rPr lang="ru-RU" dirty="0" err="1" smtClean="0"/>
              <a:t>Носій</a:t>
            </a:r>
            <a:r>
              <a:rPr lang="ru-RU" dirty="0" smtClean="0"/>
              <a:t> того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</a:t>
            </a:r>
            <a:r>
              <a:rPr lang="ru-RU" dirty="0" err="1" smtClean="0"/>
              <a:t>діалекту</a:t>
            </a:r>
            <a:r>
              <a:rPr lang="ru-RU" dirty="0" smtClean="0"/>
              <a:t> </a:t>
            </a:r>
            <a:r>
              <a:rPr lang="ru-RU" dirty="0" err="1" smtClean="0"/>
              <a:t>розуміє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розмовляти</a:t>
            </a:r>
            <a:r>
              <a:rPr lang="ru-RU" dirty="0" smtClean="0"/>
              <a:t> </a:t>
            </a:r>
            <a:r>
              <a:rPr lang="ru-RU" dirty="0" err="1" smtClean="0"/>
              <a:t>літературною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престижніше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ознака</a:t>
            </a:r>
            <a:r>
              <a:rPr lang="ru-RU" dirty="0" smtClean="0"/>
              <a:t> </a:t>
            </a:r>
            <a:r>
              <a:rPr lang="ru-RU" dirty="0" err="1" smtClean="0"/>
              <a:t>освіченості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високого</a:t>
            </a:r>
            <a:r>
              <a:rPr lang="ru-RU" dirty="0" smtClean="0"/>
              <a:t> культурного </a:t>
            </a:r>
            <a:r>
              <a:rPr lang="ru-RU" dirty="0" err="1" smtClean="0"/>
              <a:t>рівня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>
    <p:cut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429266"/>
          </a:xfrm>
        </p:spPr>
        <p:txBody>
          <a:bodyPr/>
          <a:lstStyle/>
          <a:p>
            <a:r>
              <a:rPr lang="ru-RU" dirty="0" smtClean="0"/>
              <a:t>Є </a:t>
            </a:r>
            <a:r>
              <a:rPr lang="ru-RU" dirty="0" err="1" smtClean="0"/>
              <a:t>усвідомлення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, </a:t>
            </a:r>
            <a:r>
              <a:rPr lang="ru-RU" dirty="0" err="1" smtClean="0"/>
              <a:t>розмовляючи</a:t>
            </a:r>
            <a:r>
              <a:rPr lang="ru-RU" dirty="0" smtClean="0"/>
              <a:t> </a:t>
            </a:r>
            <a:r>
              <a:rPr lang="ru-RU" dirty="0" err="1" smtClean="0"/>
              <a:t>літературною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, </a:t>
            </a:r>
            <a:r>
              <a:rPr lang="ru-RU" dirty="0" err="1" smtClean="0"/>
              <a:t>матимеш</a:t>
            </a:r>
            <a:r>
              <a:rPr lang="ru-RU" dirty="0" smtClean="0"/>
              <a:t> </a:t>
            </a:r>
            <a:r>
              <a:rPr lang="ru-RU" dirty="0" err="1" smtClean="0"/>
              <a:t>порозуміння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будь-яким</a:t>
            </a:r>
            <a:r>
              <a:rPr lang="ru-RU" dirty="0" smtClean="0"/>
              <a:t> </a:t>
            </a:r>
            <a:r>
              <a:rPr lang="ru-RU" dirty="0" err="1" smtClean="0"/>
              <a:t>співрозмовником</a:t>
            </a:r>
            <a:r>
              <a:rPr lang="ru-RU" dirty="0" smtClean="0"/>
              <a:t>.</a:t>
            </a:r>
            <a:r>
              <a:rPr lang="ru-RU" dirty="0" smtClean="0"/>
              <a:t> 	</a:t>
            </a:r>
          </a:p>
          <a:p>
            <a:r>
              <a:rPr lang="ru-RU" dirty="0" err="1" smtClean="0"/>
              <a:t>Морфологічні</a:t>
            </a:r>
            <a:r>
              <a:rPr lang="ru-RU" dirty="0" smtClean="0"/>
              <a:t> </a:t>
            </a:r>
            <a:r>
              <a:rPr lang="ru-RU" dirty="0" err="1" smtClean="0"/>
              <a:t>діалектні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 легко </a:t>
            </a:r>
            <a:r>
              <a:rPr lang="ru-RU" dirty="0" err="1" smtClean="0"/>
              <a:t>вирізнити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легше</a:t>
            </a:r>
            <a:r>
              <a:rPr lang="ru-RU" dirty="0" smtClean="0"/>
              <a:t> </a:t>
            </a:r>
            <a:r>
              <a:rPr lang="ru-RU" dirty="0" err="1" smtClean="0"/>
              <a:t>позбутися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у </a:t>
            </a:r>
            <a:r>
              <a:rPr lang="ru-RU" dirty="0" err="1" smtClean="0"/>
              <a:t>мовленні</a:t>
            </a:r>
            <a:r>
              <a:rPr lang="ru-RU" dirty="0" smtClean="0"/>
              <a:t>. </a:t>
            </a:r>
            <a:r>
              <a:rPr lang="ru-RU" dirty="0" err="1" smtClean="0"/>
              <a:t>Неважко</a:t>
            </a:r>
            <a:r>
              <a:rPr lang="ru-RU" dirty="0" smtClean="0"/>
              <a:t> </a:t>
            </a:r>
            <a:r>
              <a:rPr lang="ru-RU" dirty="0" err="1" smtClean="0"/>
              <a:t>відчути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руту, </a:t>
            </a:r>
            <a:r>
              <a:rPr lang="ru-RU" dirty="0" err="1" smtClean="0"/>
              <a:t>долонеу</a:t>
            </a:r>
            <a:r>
              <a:rPr lang="ru-RU" dirty="0" smtClean="0"/>
              <a:t>, </a:t>
            </a:r>
            <a:r>
              <a:rPr lang="ru-RU" dirty="0" err="1" smtClean="0"/>
              <a:t>вулиц</a:t>
            </a:r>
            <a:r>
              <a:rPr lang="ru-RU" dirty="0" smtClean="0"/>
              <a:t> ‘</a:t>
            </a:r>
            <a:r>
              <a:rPr lang="ru-RU" dirty="0" err="1" smtClean="0"/>
              <a:t>іу</a:t>
            </a:r>
            <a:r>
              <a:rPr lang="ru-RU" dirty="0" smtClean="0"/>
              <a:t>, </a:t>
            </a:r>
            <a:r>
              <a:rPr lang="ru-RU" dirty="0" err="1" smtClean="0"/>
              <a:t>пісн</a:t>
            </a:r>
            <a:r>
              <a:rPr lang="ru-RU" dirty="0" smtClean="0"/>
              <a:t> ‘</a:t>
            </a:r>
            <a:r>
              <a:rPr lang="ru-RU" dirty="0" err="1" smtClean="0"/>
              <a:t>іу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діалектними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треба </a:t>
            </a:r>
            <a:r>
              <a:rPr lang="ru-RU" dirty="0" err="1" smtClean="0"/>
              <a:t>говорити</a:t>
            </a:r>
            <a:r>
              <a:rPr lang="ru-RU" dirty="0" smtClean="0"/>
              <a:t> рукою, головою, </a:t>
            </a:r>
            <a:r>
              <a:rPr lang="ru-RU" dirty="0" err="1" smtClean="0"/>
              <a:t>вулиць</a:t>
            </a:r>
            <a:r>
              <a:rPr lang="ru-RU" dirty="0" smtClean="0"/>
              <a:t>, </a:t>
            </a:r>
            <a:r>
              <a:rPr lang="ru-RU" dirty="0" err="1" smtClean="0"/>
              <a:t>пісень</a:t>
            </a:r>
            <a:r>
              <a:rPr lang="ru-RU" dirty="0" smtClean="0"/>
              <a:t>. </a:t>
            </a:r>
            <a:r>
              <a:rPr lang="ru-RU" dirty="0" err="1" smtClean="0"/>
              <a:t>Складніше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діалектною</a:t>
            </a:r>
            <a:r>
              <a:rPr lang="ru-RU" dirty="0" smtClean="0"/>
              <a:t> </a:t>
            </a:r>
            <a:r>
              <a:rPr lang="ru-RU" dirty="0" err="1" smtClean="0"/>
              <a:t>вимовою</a:t>
            </a:r>
            <a:r>
              <a:rPr lang="ru-RU" dirty="0" smtClean="0"/>
              <a:t>, напр., для </a:t>
            </a:r>
            <a:r>
              <a:rPr lang="ru-RU" dirty="0" err="1" smtClean="0"/>
              <a:t>буковинця</a:t>
            </a:r>
            <a:r>
              <a:rPr lang="ru-RU" dirty="0" smtClean="0"/>
              <a:t> – </a:t>
            </a:r>
            <a:r>
              <a:rPr lang="ru-RU" dirty="0" err="1" smtClean="0"/>
              <a:t>обнижених</a:t>
            </a:r>
            <a:r>
              <a:rPr lang="ru-RU" dirty="0" smtClean="0"/>
              <a:t> </a:t>
            </a:r>
            <a:r>
              <a:rPr lang="ru-RU" dirty="0" err="1" smtClean="0"/>
              <a:t>голосних</a:t>
            </a:r>
            <a:r>
              <a:rPr lang="ru-RU" dirty="0" smtClean="0"/>
              <a:t> (</a:t>
            </a:r>
            <a:r>
              <a:rPr lang="ru-RU" dirty="0" err="1" smtClean="0"/>
              <a:t>вешня</a:t>
            </a:r>
            <a:r>
              <a:rPr lang="ru-RU" dirty="0" smtClean="0"/>
              <a:t>, </a:t>
            </a:r>
            <a:r>
              <a:rPr lang="ru-RU" dirty="0" err="1" smtClean="0"/>
              <a:t>Буковена</a:t>
            </a:r>
            <a:r>
              <a:rPr lang="ru-RU" dirty="0" smtClean="0"/>
              <a:t>). </a:t>
            </a:r>
            <a:r>
              <a:rPr lang="ru-RU" dirty="0" err="1" smtClean="0"/>
              <a:t>Вухо</a:t>
            </a:r>
            <a:r>
              <a:rPr lang="ru-RU" dirty="0" smtClean="0"/>
              <a:t> </a:t>
            </a:r>
            <a:r>
              <a:rPr lang="ru-RU" dirty="0" err="1" smtClean="0"/>
              <a:t>мовця</a:t>
            </a:r>
            <a:r>
              <a:rPr lang="ru-RU" dirty="0" smtClean="0"/>
              <a:t>, </a:t>
            </a:r>
            <a:r>
              <a:rPr lang="ru-RU" dirty="0" err="1" smtClean="0"/>
              <a:t>адаптоване</a:t>
            </a:r>
            <a:r>
              <a:rPr lang="ru-RU" dirty="0" smtClean="0"/>
              <a:t> до </a:t>
            </a:r>
            <a:r>
              <a:rPr lang="ru-RU" dirty="0" err="1" smtClean="0"/>
              <a:t>діалектної</a:t>
            </a:r>
            <a:r>
              <a:rPr lang="ru-RU" dirty="0" smtClean="0"/>
              <a:t> </a:t>
            </a:r>
            <a:r>
              <a:rPr lang="ru-RU" dirty="0" err="1" smtClean="0"/>
              <a:t>обниженої</a:t>
            </a:r>
            <a:r>
              <a:rPr lang="ru-RU" dirty="0" smtClean="0"/>
              <a:t> </a:t>
            </a:r>
            <a:r>
              <a:rPr lang="ru-RU" dirty="0" err="1" smtClean="0"/>
              <a:t>вимови</a:t>
            </a:r>
            <a:r>
              <a:rPr lang="ru-RU" dirty="0" smtClean="0"/>
              <a:t> </a:t>
            </a:r>
            <a:r>
              <a:rPr lang="ru-RU" dirty="0" err="1" smtClean="0"/>
              <a:t>голосного</a:t>
            </a:r>
            <a:r>
              <a:rPr lang="ru-RU" dirty="0" smtClean="0"/>
              <a:t> [и] в </a:t>
            </a:r>
            <a:r>
              <a:rPr lang="ru-RU" dirty="0" err="1" smtClean="0"/>
              <a:t>напрямі</a:t>
            </a:r>
            <a:r>
              <a:rPr lang="ru-RU" dirty="0" smtClean="0"/>
              <a:t> до [е], не </a:t>
            </a:r>
            <a:r>
              <a:rPr lang="ru-RU" dirty="0" err="1" smtClean="0"/>
              <a:t>вловлює</a:t>
            </a:r>
            <a:r>
              <a:rPr lang="ru-RU" dirty="0" smtClean="0"/>
              <a:t> </a:t>
            </a:r>
            <a:r>
              <a:rPr lang="ru-RU" dirty="0" err="1" smtClean="0"/>
              <a:t>діалектного</a:t>
            </a:r>
            <a:r>
              <a:rPr lang="ru-RU" dirty="0" smtClean="0"/>
              <a:t> </a:t>
            </a:r>
            <a:r>
              <a:rPr lang="ru-RU" dirty="0" err="1" smtClean="0"/>
              <a:t>відхилення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642938"/>
            <a:ext cx="8229600" cy="5453062"/>
          </a:xfrm>
        </p:spPr>
        <p:txBody>
          <a:bodyPr/>
          <a:lstStyle/>
          <a:p>
            <a:r>
              <a:rPr lang="ru-RU" dirty="0" smtClean="0"/>
              <a:t>Тут </a:t>
            </a:r>
            <a:r>
              <a:rPr lang="ru-RU" dirty="0" err="1" smtClean="0"/>
              <a:t>діалектна</a:t>
            </a:r>
            <a:r>
              <a:rPr lang="ru-RU" dirty="0" smtClean="0"/>
              <a:t> </a:t>
            </a:r>
            <a:r>
              <a:rPr lang="ru-RU" dirty="0" err="1" smtClean="0"/>
              <a:t>вимова</a:t>
            </a:r>
            <a:r>
              <a:rPr lang="ru-RU" dirty="0" smtClean="0"/>
              <a:t> </a:t>
            </a:r>
            <a:r>
              <a:rPr lang="ru-RU" dirty="0" err="1" smtClean="0"/>
              <a:t>зберігається</a:t>
            </a:r>
            <a:r>
              <a:rPr lang="ru-RU" dirty="0" smtClean="0"/>
              <a:t>, а </a:t>
            </a:r>
            <a:r>
              <a:rPr lang="ru-RU" dirty="0" err="1" smtClean="0"/>
              <a:t>мовець</a:t>
            </a:r>
            <a:r>
              <a:rPr lang="ru-RU" dirty="0" smtClean="0"/>
              <a:t> </a:t>
            </a:r>
            <a:r>
              <a:rPr lang="ru-RU" dirty="0" err="1" smtClean="0"/>
              <a:t>впевнений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говорить усе правильно,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літературною</a:t>
            </a:r>
            <a:r>
              <a:rPr lang="ru-RU" dirty="0" smtClean="0"/>
              <a:t> нормою.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стосується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семантичних</a:t>
            </a:r>
            <a:r>
              <a:rPr lang="ru-RU" dirty="0" smtClean="0"/>
              <a:t> </a:t>
            </a:r>
            <a:r>
              <a:rPr lang="ru-RU" dirty="0" err="1" smtClean="0"/>
              <a:t>діалектизмів</a:t>
            </a:r>
            <a:r>
              <a:rPr lang="ru-RU" dirty="0" smtClean="0"/>
              <a:t> та </a:t>
            </a:r>
            <a:r>
              <a:rPr lang="ru-RU" dirty="0" err="1" smtClean="0"/>
              <a:t>інтонування</a:t>
            </a:r>
            <a:r>
              <a:rPr lang="ru-RU" dirty="0" smtClean="0"/>
              <a:t> </a:t>
            </a:r>
            <a:r>
              <a:rPr lang="ru-RU" dirty="0" err="1" smtClean="0"/>
              <a:t>речення</a:t>
            </a:r>
            <a:r>
              <a:rPr lang="ru-RU" dirty="0" smtClean="0"/>
              <a:t>. </a:t>
            </a:r>
            <a:r>
              <a:rPr lang="ru-RU" dirty="0" err="1" smtClean="0"/>
              <a:t>Позбутися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мовленнєвих</a:t>
            </a:r>
            <a:r>
              <a:rPr lang="ru-RU" dirty="0" smtClean="0"/>
              <a:t> рис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іншому</a:t>
            </a:r>
            <a:r>
              <a:rPr lang="ru-RU" dirty="0" smtClean="0"/>
              <a:t> </a:t>
            </a:r>
            <a:r>
              <a:rPr lang="ru-RU" dirty="0" err="1" smtClean="0"/>
              <a:t>мовному</a:t>
            </a:r>
            <a:r>
              <a:rPr lang="ru-RU" dirty="0" smtClean="0"/>
              <a:t> </a:t>
            </a:r>
            <a:r>
              <a:rPr lang="ru-RU" dirty="0" err="1" smtClean="0"/>
              <a:t>оточенні</a:t>
            </a:r>
            <a:r>
              <a:rPr lang="ru-RU" dirty="0" smtClean="0"/>
              <a:t>. Чим </a:t>
            </a:r>
            <a:r>
              <a:rPr lang="ru-RU" dirty="0" err="1" smtClean="0"/>
              <a:t>більше</a:t>
            </a:r>
            <a:r>
              <a:rPr lang="ru-RU" dirty="0" smtClean="0"/>
              <a:t> той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інший</a:t>
            </a:r>
            <a:r>
              <a:rPr lang="ru-RU" dirty="0" smtClean="0"/>
              <a:t> </a:t>
            </a:r>
            <a:r>
              <a:rPr lang="ru-RU" dirty="0" err="1" smtClean="0"/>
              <a:t>діалект</a:t>
            </a:r>
            <a:r>
              <a:rPr lang="ru-RU" dirty="0" smtClean="0"/>
              <a:t> </a:t>
            </a:r>
            <a:r>
              <a:rPr lang="ru-RU" dirty="0" err="1" smtClean="0"/>
              <a:t>зробив</a:t>
            </a:r>
            <a:r>
              <a:rPr lang="ru-RU" dirty="0" smtClean="0"/>
              <a:t> вклад у фонд </a:t>
            </a:r>
            <a:r>
              <a:rPr lang="ru-RU" dirty="0" err="1" smtClean="0"/>
              <a:t>мовних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легше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зближується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нею,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навпаки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Літературна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вбирає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говорів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бігом</a:t>
            </a:r>
            <a:r>
              <a:rPr lang="ru-RU" dirty="0" smtClean="0"/>
              <a:t> часу </a:t>
            </a:r>
            <a:r>
              <a:rPr lang="ru-RU" dirty="0" err="1" smtClean="0"/>
              <a:t>стають</a:t>
            </a:r>
            <a:r>
              <a:rPr lang="ru-RU" dirty="0" smtClean="0"/>
              <a:t> </a:t>
            </a:r>
            <a:r>
              <a:rPr lang="ru-RU" dirty="0" err="1" smtClean="0"/>
              <a:t>літературною</a:t>
            </a:r>
            <a:r>
              <a:rPr lang="ru-RU" dirty="0" smtClean="0"/>
              <a:t> нормою.</a:t>
            </a:r>
            <a:endParaRPr lang="ru-RU" dirty="0"/>
          </a:p>
        </p:txBody>
      </p:sp>
    </p:spTree>
  </p:cSld>
  <p:clrMapOvr>
    <a:masterClrMapping/>
  </p:clrMapOvr>
  <p:transition>
    <p:cut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572144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Наприклад</a:t>
            </a:r>
            <a:r>
              <a:rPr lang="ru-RU" dirty="0" smtClean="0"/>
              <a:t>, слова </a:t>
            </a:r>
            <a:r>
              <a:rPr lang="ru-RU" dirty="0" err="1" smtClean="0"/>
              <a:t>кептар</a:t>
            </a:r>
            <a:r>
              <a:rPr lang="ru-RU" dirty="0" smtClean="0"/>
              <a:t>, </a:t>
            </a:r>
            <a:r>
              <a:rPr lang="ru-RU" dirty="0" err="1" smtClean="0"/>
              <a:t>бринза</a:t>
            </a:r>
            <a:r>
              <a:rPr lang="ru-RU" dirty="0" smtClean="0"/>
              <a:t>, </a:t>
            </a:r>
            <a:r>
              <a:rPr lang="ru-RU" dirty="0" err="1" smtClean="0"/>
              <a:t>трембіта</a:t>
            </a:r>
            <a:r>
              <a:rPr lang="ru-RU" dirty="0" smtClean="0"/>
              <a:t>, </a:t>
            </a:r>
            <a:r>
              <a:rPr lang="ru-RU" dirty="0" err="1" smtClean="0"/>
              <a:t>смерека</a:t>
            </a:r>
            <a:r>
              <a:rPr lang="ru-RU" dirty="0" smtClean="0"/>
              <a:t> у XIX ст.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гуцульських</a:t>
            </a:r>
            <a:r>
              <a:rPr lang="ru-RU" dirty="0" smtClean="0"/>
              <a:t> </a:t>
            </a:r>
            <a:r>
              <a:rPr lang="ru-RU" dirty="0" err="1" smtClean="0"/>
              <a:t>говірках</a:t>
            </a:r>
            <a:r>
              <a:rPr lang="ru-RU" dirty="0" smtClean="0"/>
              <a:t>, а </a:t>
            </a:r>
            <a:r>
              <a:rPr lang="ru-RU" dirty="0" err="1" smtClean="0"/>
              <a:t>тепер</a:t>
            </a:r>
            <a:r>
              <a:rPr lang="ru-RU" dirty="0" smtClean="0"/>
              <a:t> вони стали </a:t>
            </a:r>
            <a:r>
              <a:rPr lang="ru-RU" dirty="0" err="1" smtClean="0"/>
              <a:t>літературними</a:t>
            </a:r>
            <a:r>
              <a:rPr lang="ru-RU" dirty="0" smtClean="0"/>
              <a:t> через твори </a:t>
            </a:r>
            <a:r>
              <a:rPr lang="ru-RU" dirty="0" err="1" smtClean="0"/>
              <a:t>Юрія</a:t>
            </a:r>
            <a:r>
              <a:rPr lang="ru-RU" dirty="0" smtClean="0"/>
              <a:t> </a:t>
            </a:r>
            <a:r>
              <a:rPr lang="ru-RU" dirty="0" err="1" smtClean="0"/>
              <a:t>Федьковича</a:t>
            </a:r>
            <a:r>
              <a:rPr lang="ru-RU" dirty="0" smtClean="0"/>
              <a:t>, </a:t>
            </a:r>
            <a:r>
              <a:rPr lang="ru-RU" dirty="0" err="1" smtClean="0"/>
              <a:t>Івана</a:t>
            </a:r>
            <a:r>
              <a:rPr lang="ru-RU" dirty="0" smtClean="0"/>
              <a:t> Франка, Василя </a:t>
            </a:r>
            <a:r>
              <a:rPr lang="ru-RU" dirty="0" err="1" smtClean="0"/>
              <a:t>Стефаннка</a:t>
            </a:r>
            <a:r>
              <a:rPr lang="ru-RU" dirty="0" smtClean="0"/>
              <a:t>, Ольги </a:t>
            </a:r>
            <a:r>
              <a:rPr lang="ru-RU" dirty="0" err="1" smtClean="0"/>
              <a:t>Кобилянської</a:t>
            </a:r>
            <a:r>
              <a:rPr lang="ru-RU" dirty="0" smtClean="0"/>
              <a:t>, </a:t>
            </a:r>
            <a:r>
              <a:rPr lang="ru-RU" dirty="0" err="1" smtClean="0"/>
              <a:t>Михайла</a:t>
            </a:r>
            <a:r>
              <a:rPr lang="ru-RU" dirty="0" smtClean="0"/>
              <a:t> </a:t>
            </a:r>
            <a:r>
              <a:rPr lang="ru-RU" dirty="0" err="1" smtClean="0"/>
              <a:t>Коцюбинського</a:t>
            </a:r>
            <a:r>
              <a:rPr lang="ru-RU" dirty="0" smtClean="0"/>
              <a:t>, </a:t>
            </a:r>
            <a:r>
              <a:rPr lang="ru-RU" dirty="0" err="1" smtClean="0"/>
              <a:t>Гната</a:t>
            </a:r>
            <a:r>
              <a:rPr lang="ru-RU" dirty="0" smtClean="0"/>
              <a:t> Хоткевича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. </a:t>
            </a:r>
            <a:r>
              <a:rPr lang="ru-RU" dirty="0" err="1" smtClean="0"/>
              <a:t>Взаємодія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територіальних</a:t>
            </a:r>
            <a:r>
              <a:rPr lang="ru-RU" dirty="0" smtClean="0"/>
              <a:t> </a:t>
            </a:r>
            <a:r>
              <a:rPr lang="ru-RU" dirty="0" err="1" smtClean="0"/>
              <a:t>діалектів</a:t>
            </a:r>
            <a:r>
              <a:rPr lang="ru-RU" dirty="0" smtClean="0"/>
              <a:t> —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взаємний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на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діалекти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сильнішим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Для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характерна </a:t>
            </a:r>
            <a:r>
              <a:rPr lang="ru-RU" dirty="0" err="1" smtClean="0"/>
              <a:t>посилена</a:t>
            </a:r>
            <a:r>
              <a:rPr lang="ru-RU" dirty="0" smtClean="0"/>
              <a:t> </a:t>
            </a:r>
            <a:r>
              <a:rPr lang="ru-RU" dirty="0" err="1" smtClean="0"/>
              <a:t>увага</a:t>
            </a:r>
            <a:r>
              <a:rPr lang="ru-RU" dirty="0" smtClean="0"/>
              <a:t> до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, де </a:t>
            </a:r>
            <a:r>
              <a:rPr lang="ru-RU" dirty="0" err="1" smtClean="0"/>
              <a:t>знаходимо</a:t>
            </a:r>
            <a:r>
              <a:rPr lang="ru-RU" dirty="0" smtClean="0"/>
              <a:t> </a:t>
            </a:r>
            <a:r>
              <a:rPr lang="ru-RU" dirty="0" err="1" smtClean="0"/>
              <a:t>справжні</a:t>
            </a:r>
            <a:r>
              <a:rPr lang="ru-RU" dirty="0" smtClean="0"/>
              <a:t> </a:t>
            </a:r>
            <a:r>
              <a:rPr lang="ru-RU" dirty="0" err="1" smtClean="0"/>
              <a:t>замінники</a:t>
            </a:r>
            <a:r>
              <a:rPr lang="ru-RU" dirty="0" smtClean="0"/>
              <a:t> для некритично </a:t>
            </a:r>
            <a:r>
              <a:rPr lang="ru-RU" dirty="0" err="1" smtClean="0"/>
              <a:t>взятих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штучно </a:t>
            </a:r>
            <a:r>
              <a:rPr lang="ru-RU" dirty="0" err="1" smtClean="0"/>
              <a:t>нав’язаних</a:t>
            </a:r>
            <a:r>
              <a:rPr lang="ru-RU" dirty="0" smtClean="0"/>
              <a:t> </a:t>
            </a:r>
            <a:r>
              <a:rPr lang="ru-RU" dirty="0" err="1" smtClean="0"/>
              <a:t>запозичень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чужих </a:t>
            </a:r>
            <a:r>
              <a:rPr lang="ru-RU" dirty="0" err="1" smtClean="0"/>
              <a:t>мов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62</TotalTime>
  <Words>1253</Words>
  <PresentationFormat>Экран (4:3)</PresentationFormat>
  <Paragraphs>33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Бумажная</vt:lpstr>
      <vt:lpstr>Розвиток української мови на сучасному етапі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Розвиток української мови на сучасному етапі</dc:title>
  <cp:lastModifiedBy>Admin</cp:lastModifiedBy>
  <cp:revision>8</cp:revision>
  <dcterms:modified xsi:type="dcterms:W3CDTF">2017-02-02T01:07:44Z</dcterms:modified>
</cp:coreProperties>
</file>