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80" r:id="rId7"/>
    <p:sldMasterId id="2147483804" r:id="rId8"/>
    <p:sldMasterId id="2147483816" r:id="rId9"/>
    <p:sldMasterId id="2147483828" r:id="rId10"/>
  </p:sldMasterIdLst>
  <p:sldIdLst>
    <p:sldId id="256" r:id="rId11"/>
    <p:sldId id="257" r:id="rId12"/>
    <p:sldId id="258" r:id="rId13"/>
    <p:sldId id="269" r:id="rId14"/>
    <p:sldId id="261" r:id="rId15"/>
    <p:sldId id="260" r:id="rId16"/>
    <p:sldId id="265" r:id="rId17"/>
    <p:sldId id="267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-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1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6882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6714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89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29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72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775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89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6796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0824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5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423AED6A-582C-4307-B6BB-EF7A6FD53CC6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DECD38B0-B5E2-440E-948D-EA46642FB0A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0%D0%BE%D1%81%D1%96%D0%B9%D1%81%D1%8C%D0%BA%D0%B0_%D0%BC%D0%BE%D0%B2%D0%B0" TargetMode="External"/><Relationship Id="rId13" Type="http://schemas.openxmlformats.org/officeDocument/2006/relationships/hyperlink" Target="https://uk.wikipedia.org/wiki/895" TargetMode="External"/><Relationship Id="rId18" Type="http://schemas.openxmlformats.org/officeDocument/2006/relationships/hyperlink" Target="https://uk.wikipedia.org/wiki/13_%D1%81%D1%82%D0%BE%D0%BB%D1%96%D1%82%D1%82%D1%8F" TargetMode="External"/><Relationship Id="rId3" Type="http://schemas.openxmlformats.org/officeDocument/2006/relationships/hyperlink" Target="https://uk.wikipedia.org/wiki/%D0%9F%D1%80%D0%B8%D0%B4%D0%BD%D1%96%D1%81%D1%82%D1%80%D0%BE%D0%B2%D1%81%D1%8C%D0%BA%D0%B0_%D0%9C%D0%BE%D0%BB%D0%B4%D0%B0%D0%B2%D1%81%D1%8C%D0%BA%D0%B0_%D0%A0%D0%B5%D1%81%D0%BF%D1%83%D0%B1%D0%BB%D1%96%D0%BA%D0%B0" TargetMode="External"/><Relationship Id="rId21" Type="http://schemas.openxmlformats.org/officeDocument/2006/relationships/hyperlink" Target="https://uk.wikipedia.org/wiki/%D0%9A%D1%80%D0%B8%D0%BC%D1%81%D1%8C%D0%BA%D0%BE%D1%82%D0%B0%D1%82%D0%B0%D1%80%D1%81%D1%8C%D0%BA%D0%B0_%D0%BC%D0%BE%D0%B2%D0%B0" TargetMode="External"/><Relationship Id="rId7" Type="http://schemas.openxmlformats.org/officeDocument/2006/relationships/hyperlink" Target="https://uk.wikipedia.org/wiki/%D0%A3%D0%BA%D1%80%D0%B0%D1%97%D0%BD%D1%81%D1%8C%D0%BA%D0%B0_%D0%B4%D1%96%D0%B0%D1%81%D0%BF%D0%BE%D1%80%D0%B0" TargetMode="External"/><Relationship Id="rId12" Type="http://schemas.openxmlformats.org/officeDocument/2006/relationships/hyperlink" Target="https://uk.wikipedia.org/wiki/%D0%91%D0%BE%D0%BB%D0%B3%D0%B0%D1%80%D1%81%D1%8C%D0%BA%D0%B0_%D0%BC%D0%BE%D0%B2%D0%B0" TargetMode="External"/><Relationship Id="rId17" Type="http://schemas.openxmlformats.org/officeDocument/2006/relationships/hyperlink" Target="https://uk.wikipedia.org/wiki/%D0%A0%D0%BE%D0%BC%D0%B0%D0%BD%D1%81%D1%8C%D0%BA%D1%96_%D0%BC%D0%BE%D0%B2%D0%B8" TargetMode="External"/><Relationship Id="rId2" Type="http://schemas.openxmlformats.org/officeDocument/2006/relationships/hyperlink" Target="https://uk.wikipedia.org/wiki/%D0%94%D0%B5%D1%80%D0%B6%D0%B0%D0%B2%D0%BD%D0%B0_%D0%BC%D0%BE%D0%B2%D0%B0" TargetMode="External"/><Relationship Id="rId16" Type="http://schemas.openxmlformats.org/officeDocument/2006/relationships/hyperlink" Target="https://uk.wikipedia.org/wiki/%D0%A0%D1%83%D0%BC%D1%83%D0%BD%D1%81%D1%8C%D0%BA%D0%B0_%D0%BC%D0%BE%D0%B2%D0%B0" TargetMode="External"/><Relationship Id="rId20" Type="http://schemas.openxmlformats.org/officeDocument/2006/relationships/hyperlink" Target="https://uk.wikipedia.org/wiki/20_%D1%81%D1%82%D0%BE%D0%BB%D1%96%D1%82%D1%82%D1%8F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uk.wikipedia.org/wiki/%D0%9F%D0%BE%D1%88%D0%B8%D1%80%D0%B5%D0%BD%D1%96%D1%81%D1%82%D1%8C_%D1%83%D0%BA%D1%80%D0%B0%D1%97%D0%BD%D1%81%D1%8C%D0%BA%D0%BE%D1%97_%D0%BC%D0%BE%D0%B2%D0%B8#cite_note-1" TargetMode="External"/><Relationship Id="rId11" Type="http://schemas.openxmlformats.org/officeDocument/2006/relationships/hyperlink" Target="https://uk.wikipedia.org/wiki/%D0%A1%D0%BB%D0%BE%D0%B2%D0%B0%D1%86%D1%8C%D0%BA%D0%B0_%D0%BC%D0%BE%D0%B2%D0%B0" TargetMode="External"/><Relationship Id="rId5" Type="http://schemas.openxmlformats.org/officeDocument/2006/relationships/hyperlink" Target="https://uk.wikipedia.org/wiki/%D0%A3%D0%BA%D1%80%D0%B0%D1%97%D0%BD%D1%86%D1%96" TargetMode="External"/><Relationship Id="rId15" Type="http://schemas.openxmlformats.org/officeDocument/2006/relationships/hyperlink" Target="https://uk.wikipedia.org/wiki/%D0%A3%D0%B3%D1%80%D0%BE-%D1%84%D1%96%D0%BD%D1%81%D1%8C%D0%BA%D1%96_%D0%BC%D0%BE%D0%B2%D0%B8" TargetMode="External"/><Relationship Id="rId10" Type="http://schemas.openxmlformats.org/officeDocument/2006/relationships/hyperlink" Target="https://uk.wikipedia.org/wiki/%D0%9F%D0%BE%D0%BB%D1%8C%D1%81%D1%8C%D0%BA%D0%B0_%D0%BC%D0%BE%D0%B2%D0%B0" TargetMode="External"/><Relationship Id="rId19" Type="http://schemas.openxmlformats.org/officeDocument/2006/relationships/hyperlink" Target="https://uk.wikipedia.org/wiki/1945" TargetMode="External"/><Relationship Id="rId4" Type="http://schemas.openxmlformats.org/officeDocument/2006/relationships/hyperlink" Target="https://uk.wikipedia.org/wiki/%D0%A3%D0%BA%D1%80%D0%B0%D1%97%D0%BD%D0%B0" TargetMode="External"/><Relationship Id="rId9" Type="http://schemas.openxmlformats.org/officeDocument/2006/relationships/hyperlink" Target="https://uk.wikipedia.org/wiki/%D0%91%D1%96%D0%BB%D0%BE%D1%80%D1%83%D1%81%D1%8C%D0%BA%D0%B0_%D0%BC%D0%BE%D0%B2%D0%B0" TargetMode="External"/><Relationship Id="rId14" Type="http://schemas.openxmlformats.org/officeDocument/2006/relationships/hyperlink" Target="https://uk.wikipedia.org/wiki/%D0%A3%D0%B3%D0%BE%D1%80%D1%81%D1%8C%D0%BA%D0%B0_%D0%BC%D0%BE%D0%B2%D0%B0" TargetMode="External"/><Relationship Id="rId22" Type="http://schemas.openxmlformats.org/officeDocument/2006/relationships/hyperlink" Target="https://uk.wikipedia.org/wiki/%D0%A2%D1%8E%D1%80%D0%BA%D1%81%D1%8C%D0%BA%D1%96_%D0%BC%D0%BE%D0%B2%D0%B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2%D1%83%D1%80%D0%BA%D0%B8" TargetMode="External"/><Relationship Id="rId13" Type="http://schemas.openxmlformats.org/officeDocument/2006/relationships/hyperlink" Target="https://uk.wikipedia.org/wiki/16_%D1%81%D1%82%D0%BE%D0%BB%D1%96%D1%82%D1%82%D1%8F" TargetMode="External"/><Relationship Id="rId18" Type="http://schemas.openxmlformats.org/officeDocument/2006/relationships/hyperlink" Target="https://uk.wikipedia.org/wiki/%D0%91%D1%83%D0%B4%D0%B6%D0%B0%D0%BA" TargetMode="External"/><Relationship Id="rId26" Type="http://schemas.openxmlformats.org/officeDocument/2006/relationships/hyperlink" Target="https://uk.wikipedia.org/wiki/%D0%92%D1%96%D1%80%D0%BC%D0%B5%D0%BD%D0%B8" TargetMode="External"/><Relationship Id="rId3" Type="http://schemas.openxmlformats.org/officeDocument/2006/relationships/hyperlink" Target="https://uk.wikipedia.org/wiki/10_%D1%81%D1%82%D0%BE%D0%BB%D1%96%D1%82%D1%82%D1%8F" TargetMode="External"/><Relationship Id="rId21" Type="http://schemas.openxmlformats.org/officeDocument/2006/relationships/hyperlink" Target="https://uk.wikipedia.org/wiki/%D0%9F%D1%80%D1%8F%D1%88%D1%96%D0%B2%D1%89%D0%B8%D0%BD%D0%B0" TargetMode="External"/><Relationship Id="rId7" Type="http://schemas.openxmlformats.org/officeDocument/2006/relationships/hyperlink" Target="https://uk.wikipedia.org/wiki/%D0%A2%D0%B0%D1%82%D0%B0%D1%80%D0%B8" TargetMode="External"/><Relationship Id="rId12" Type="http://schemas.openxmlformats.org/officeDocument/2006/relationships/hyperlink" Target="https://uk.wikipedia.org/wiki/15_%D1%81%D1%82%D0%BE%D0%BB%D1%96%D1%82%D1%82%D1%8F" TargetMode="External"/><Relationship Id="rId17" Type="http://schemas.openxmlformats.org/officeDocument/2006/relationships/hyperlink" Target="https://uk.wikipedia.org/wiki/%D0%91%D0%B5%D1%81%D1%81%D0%B0%D1%80%D0%B0%D0%B1%D1%96%D1%8F" TargetMode="External"/><Relationship Id="rId25" Type="http://schemas.openxmlformats.org/officeDocument/2006/relationships/hyperlink" Target="https://uk.wikipedia.org/wiki/%D0%9D%D1%96%D0%BC%D1%86%D1%96" TargetMode="External"/><Relationship Id="rId2" Type="http://schemas.openxmlformats.org/officeDocument/2006/relationships/hyperlink" Target="https://uk.wikipedia.org/wiki/%D0%9F%D0%B5%D1%87%D0%B5%D0%BD%D1%96%D0%B3%D0%B8" TargetMode="External"/><Relationship Id="rId16" Type="http://schemas.openxmlformats.org/officeDocument/2006/relationships/hyperlink" Target="https://uk.wikipedia.org/wiki/%D0%91%D1%83%D0%BA%D0%BE%D0%B2%D0%B8%D0%BD%D0%B0" TargetMode="External"/><Relationship Id="rId20" Type="http://schemas.openxmlformats.org/officeDocument/2006/relationships/hyperlink" Target="https://uk.wikipedia.org/wiki/%D0%97%D0%B0%D0%BA%D0%B0%D1%80%D0%BF%D0%B0%D1%82%D1%82%D1%8F" TargetMode="Externa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uk.wikipedia.org/wiki/13_%D1%81%D1%82%D0%BE%D0%BB%D1%96%D1%82%D1%82%D1%8F" TargetMode="External"/><Relationship Id="rId11" Type="http://schemas.openxmlformats.org/officeDocument/2006/relationships/hyperlink" Target="https://uk.wikipedia.org/wiki/%D0%87%D0%B4%D0%B8%D1%88" TargetMode="External"/><Relationship Id="rId24" Type="http://schemas.openxmlformats.org/officeDocument/2006/relationships/hyperlink" Target="https://uk.wikipedia.org/wiki/%D0%A7%D0%B5%D1%80%D0%BD%D1%96%D0%B3%D1%96%D0%B2%D1%89%D0%B8%D0%BD%D0%B0" TargetMode="External"/><Relationship Id="rId5" Type="http://schemas.openxmlformats.org/officeDocument/2006/relationships/hyperlink" Target="https://uk.wikipedia.org/wiki/%D0%9F%D0%BE%D0%BB%D0%BE%D0%B2%D1%86%D1%96" TargetMode="External"/><Relationship Id="rId15" Type="http://schemas.openxmlformats.org/officeDocument/2006/relationships/hyperlink" Target="https://uk.wikipedia.org/wiki/1945" TargetMode="External"/><Relationship Id="rId23" Type="http://schemas.openxmlformats.org/officeDocument/2006/relationships/hyperlink" Target="https://uk.wikipedia.org/wiki/%D0%91%D0%B5%D1%80%D0%B5%D1%81%D1%82%D0%B5%D0%B9%D1%89%D0%B8%D0%BD%D0%B0" TargetMode="External"/><Relationship Id="rId10" Type="http://schemas.openxmlformats.org/officeDocument/2006/relationships/hyperlink" Target="https://uk.wikipedia.org/wiki/18_%D1%81%D1%82%D0%BE%D0%BB%D1%96%D1%82%D1%82%D1%8F" TargetMode="External"/><Relationship Id="rId19" Type="http://schemas.openxmlformats.org/officeDocument/2006/relationships/hyperlink" Target="https://uk.wikipedia.org/wiki/%D0%9F%D1%80%D0%B8%D0%B4%D0%BD%D1%96%D1%81%D1%82%D1%80%D0%BE%D0%B2'%D1%8F" TargetMode="External"/><Relationship Id="rId4" Type="http://schemas.openxmlformats.org/officeDocument/2006/relationships/hyperlink" Target="https://uk.wikipedia.org/wiki/11_%D1%81%D1%82%D0%BE%D0%BB%D1%96%D1%82%D1%82%D1%8F" TargetMode="External"/><Relationship Id="rId9" Type="http://schemas.openxmlformats.org/officeDocument/2006/relationships/hyperlink" Target="https://uk.wikipedia.org/wiki/17_%D1%81%D1%82%D0%BE%D0%BB%D1%96%D1%82%D1%82%D1%8F" TargetMode="External"/><Relationship Id="rId14" Type="http://schemas.openxmlformats.org/officeDocument/2006/relationships/hyperlink" Target="https://uk.wikipedia.org/wiki/%D0%97%D0%B0%D1%85%D1%96%D0%B4%D0%BD%D0%B0_%D0%A3%D0%BA%D1%80%D0%B0%D1%97%D0%BD%D0%B0" TargetMode="External"/><Relationship Id="rId22" Type="http://schemas.openxmlformats.org/officeDocument/2006/relationships/hyperlink" Target="https://uk.wikipedia.org/wiki/%D0%A1%D0%BB%D0%BE%D0%B2%D0%B0%D1%87%D1%87%D0%B8%D0%BD%D0%B0" TargetMode="External"/><Relationship Id="rId27" Type="http://schemas.openxmlformats.org/officeDocument/2006/relationships/hyperlink" Target="https://uk.wikipedia.org/wiki/%D0%9D%D0%BE%D0%B2%D0%B0_%D0%A1%D0%B5%D1%80%D0%B1%D1%96%D1%8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Українська </a:t>
            </a:r>
            <a:r>
              <a:rPr lang="uk-UA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мова в світі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  <a:endParaRPr lang="ru-RU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6093296"/>
            <a:ext cx="6400800" cy="1752600"/>
          </a:xfrm>
        </p:spPr>
        <p:txBody>
          <a:bodyPr>
            <a:prstTxWarp prst="textArchUp">
              <a:avLst>
                <a:gd name="adj" fmla="val 11760599"/>
              </a:avLst>
            </a:prstTxWarp>
            <a:noAutofit/>
          </a:bodyPr>
          <a:lstStyle/>
          <a:p>
            <a:endParaRPr lang="uk-UA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0"/>
            <a:ext cx="8784976" cy="2788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кількістю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м'яких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приголосних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у 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фонологічній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системі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значно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перевищує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російську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польську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українській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мові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давніх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рис,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відділяють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східнослов'янських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 та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зближують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західнослов'янськими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>
              <a:lnSpc>
                <a:spcPct val="90000"/>
              </a:lnSpc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28247"/>
            <a:ext cx="7128792" cy="462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8824" cy="850106"/>
          </a:xfrm>
        </p:spPr>
        <p:txBody>
          <a:bodyPr/>
          <a:lstStyle/>
          <a:p>
            <a:pPr algn="ctr"/>
            <a:r>
              <a:rPr lang="uk-UA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Вплив української мови на інші мови</a:t>
            </a:r>
            <a:endParaRPr lang="ru-RU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980728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Українська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мова</a:t>
            </a:r>
            <a:r>
              <a:rPr lang="ru-RU" sz="2400" b="1" dirty="0">
                <a:solidFill>
                  <a:schemeClr val="bg1"/>
                </a:solidFill>
              </a:rPr>
              <a:t>  не </a:t>
            </a:r>
            <a:r>
              <a:rPr lang="ru-RU" sz="2400" b="1" dirty="0" err="1">
                <a:solidFill>
                  <a:schemeClr val="bg1"/>
                </a:solidFill>
              </a:rPr>
              <a:t>може</a:t>
            </a:r>
            <a:r>
              <a:rPr lang="ru-RU" sz="2400" b="1" dirty="0">
                <a:solidFill>
                  <a:schemeClr val="bg1"/>
                </a:solidFill>
              </a:rPr>
              <a:t> як </a:t>
            </a:r>
            <a:r>
              <a:rPr lang="ru-RU" sz="2400" b="1" dirty="0" err="1">
                <a:solidFill>
                  <a:schemeClr val="bg1"/>
                </a:solidFill>
              </a:rPr>
              <a:t>зазнавати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впливу</a:t>
            </a:r>
            <a:r>
              <a:rPr lang="ru-RU" sz="2400" b="1" dirty="0">
                <a:solidFill>
                  <a:schemeClr val="bg1"/>
                </a:solidFill>
              </a:rPr>
              <a:t>, так і </a:t>
            </a:r>
            <a:r>
              <a:rPr lang="ru-RU" sz="2400" b="1" dirty="0" err="1">
                <a:solidFill>
                  <a:schemeClr val="bg1"/>
                </a:solidFill>
              </a:rPr>
              <a:t>впливати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інші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сусідні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слов'янські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мови</a:t>
            </a:r>
            <a:r>
              <a:rPr lang="ru-RU" sz="2400" b="1" dirty="0">
                <a:solidFill>
                  <a:schemeClr val="bg1"/>
                </a:solidFill>
              </a:rPr>
              <a:t>, особливо на </a:t>
            </a:r>
            <a:r>
              <a:rPr lang="ru-RU" sz="2400" b="1" dirty="0" err="1">
                <a:solidFill>
                  <a:schemeClr val="bg1"/>
                </a:solidFill>
              </a:rPr>
              <a:t>польську</a:t>
            </a:r>
            <a:r>
              <a:rPr lang="ru-RU" sz="2400" b="1" dirty="0">
                <a:solidFill>
                  <a:schemeClr val="bg1"/>
                </a:solidFill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</a:rPr>
              <a:t>російську</a:t>
            </a:r>
            <a:r>
              <a:rPr lang="ru-RU" sz="2400" b="1" dirty="0">
                <a:solidFill>
                  <a:schemeClr val="bg1"/>
                </a:solidFill>
              </a:rPr>
              <a:t> , </a:t>
            </a:r>
            <a:r>
              <a:rPr lang="ru-RU" sz="2400" b="1" dirty="0" err="1">
                <a:solidFill>
                  <a:schemeClr val="bg1"/>
                </a:solidFill>
              </a:rPr>
              <a:t>меншою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мірою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білоруську</a:t>
            </a:r>
            <a:r>
              <a:rPr lang="ru-RU" sz="2400" b="1" dirty="0">
                <a:solidFill>
                  <a:schemeClr val="bg1"/>
                </a:solidFill>
              </a:rPr>
              <a:t>. До </a:t>
            </a:r>
            <a:r>
              <a:rPr lang="ru-RU" sz="2400" b="1" dirty="0" err="1">
                <a:solidFill>
                  <a:schemeClr val="bg1"/>
                </a:solidFill>
              </a:rPr>
              <a:t>багатьох</a:t>
            </a:r>
            <a:r>
              <a:rPr lang="ru-RU" sz="2400" b="1" dirty="0">
                <a:solidFill>
                  <a:schemeClr val="bg1"/>
                </a:solidFill>
              </a:rPr>
              <a:t> «</a:t>
            </a:r>
            <a:r>
              <a:rPr lang="ru-RU" sz="2400" b="1" dirty="0" err="1">
                <a:solidFill>
                  <a:schemeClr val="bg1"/>
                </a:solidFill>
              </a:rPr>
              <a:t>мовних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сімей</a:t>
            </a:r>
            <a:r>
              <a:rPr lang="ru-RU" sz="2400" b="1" dirty="0">
                <a:solidFill>
                  <a:schemeClr val="bg1"/>
                </a:solidFill>
              </a:rPr>
              <a:t>» </a:t>
            </a:r>
            <a:r>
              <a:rPr lang="ru-RU" sz="2400" b="1" dirty="0" err="1">
                <a:solidFill>
                  <a:schemeClr val="bg1"/>
                </a:solidFill>
              </a:rPr>
              <a:t>світу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увійшли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українські</a:t>
            </a:r>
            <a:r>
              <a:rPr lang="ru-RU" sz="2400" b="1" dirty="0">
                <a:solidFill>
                  <a:schemeClr val="bg1"/>
                </a:solidFill>
              </a:rPr>
              <a:t> слова «гопак», «степ», «бандура», «борщ»; до </a:t>
            </a:r>
            <a:r>
              <a:rPr lang="ru-RU" sz="2400" b="1" dirty="0" err="1">
                <a:solidFill>
                  <a:schemeClr val="bg1"/>
                </a:solidFill>
              </a:rPr>
              <a:t>польської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було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запозичено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українські</a:t>
            </a:r>
            <a:r>
              <a:rPr lang="ru-RU" sz="2400" b="1" dirty="0">
                <a:solidFill>
                  <a:schemeClr val="bg1"/>
                </a:solidFill>
              </a:rPr>
              <a:t> слова «</a:t>
            </a:r>
            <a:r>
              <a:rPr lang="vi-VN" sz="2400" b="1" dirty="0">
                <a:solidFill>
                  <a:schemeClr val="bg1"/>
                </a:solidFill>
              </a:rPr>
              <a:t>hreczka» —</a:t>
            </a:r>
            <a:r>
              <a:rPr lang="ru-RU" sz="2400" b="1" dirty="0">
                <a:solidFill>
                  <a:schemeClr val="bg1"/>
                </a:solidFill>
              </a:rPr>
              <a:t>гречка, «</a:t>
            </a:r>
            <a:r>
              <a:rPr lang="vi-VN" sz="2400" b="1" dirty="0">
                <a:solidFill>
                  <a:schemeClr val="bg1"/>
                </a:solidFill>
              </a:rPr>
              <a:t>chory» — </a:t>
            </a:r>
            <a:r>
              <a:rPr lang="ru-RU" sz="2400" b="1" dirty="0" err="1">
                <a:solidFill>
                  <a:schemeClr val="bg1"/>
                </a:solidFill>
              </a:rPr>
              <a:t>хворий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російської</a:t>
            </a:r>
            <a:r>
              <a:rPr lang="ru-RU" sz="2400" b="1" dirty="0">
                <a:solidFill>
                  <a:schemeClr val="bg1"/>
                </a:solidFill>
              </a:rPr>
              <a:t> — «бублик» — бублик, «подполковник» — </a:t>
            </a:r>
            <a:r>
              <a:rPr lang="ru-RU" sz="2400" b="1" dirty="0" err="1">
                <a:solidFill>
                  <a:schemeClr val="bg1"/>
                </a:solidFill>
              </a:rPr>
              <a:t>підполковник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румунської</a:t>
            </a:r>
            <a:r>
              <a:rPr lang="ru-RU" sz="2400" b="1" dirty="0">
                <a:solidFill>
                  <a:schemeClr val="bg1"/>
                </a:solidFill>
              </a:rPr>
              <a:t>  — «</a:t>
            </a:r>
            <a:r>
              <a:rPr lang="vi-VN" sz="2400" b="1" dirty="0">
                <a:solidFill>
                  <a:schemeClr val="bg1"/>
                </a:solidFill>
              </a:rPr>
              <a:t>ştiucă» — </a:t>
            </a:r>
            <a:r>
              <a:rPr lang="ru-RU" sz="2400" b="1" dirty="0">
                <a:solidFill>
                  <a:schemeClr val="bg1"/>
                </a:solidFill>
              </a:rPr>
              <a:t>щука, «</a:t>
            </a:r>
            <a:r>
              <a:rPr lang="vi-VN" sz="2400" b="1" dirty="0">
                <a:solidFill>
                  <a:schemeClr val="bg1"/>
                </a:solidFill>
              </a:rPr>
              <a:t>holub» — </a:t>
            </a:r>
            <a:r>
              <a:rPr lang="ru-RU" sz="2400" b="1" dirty="0">
                <a:solidFill>
                  <a:schemeClr val="bg1"/>
                </a:solidFill>
              </a:rPr>
              <a:t>голуб, </a:t>
            </a:r>
            <a:r>
              <a:rPr lang="ru-RU" sz="2400" b="1" dirty="0" err="1">
                <a:solidFill>
                  <a:schemeClr val="bg1"/>
                </a:solidFill>
              </a:rPr>
              <a:t>білоруської</a:t>
            </a:r>
            <a:r>
              <a:rPr lang="ru-RU" sz="2400" b="1" dirty="0">
                <a:solidFill>
                  <a:schemeClr val="bg1"/>
                </a:solidFill>
              </a:rPr>
              <a:t> — «</a:t>
            </a:r>
            <a:r>
              <a:rPr lang="ru-RU" sz="2400" b="1" dirty="0" err="1">
                <a:solidFill>
                  <a:schemeClr val="bg1"/>
                </a:solidFill>
              </a:rPr>
              <a:t>ўлік</a:t>
            </a:r>
            <a:r>
              <a:rPr lang="ru-RU" sz="2400" b="1" dirty="0">
                <a:solidFill>
                  <a:schemeClr val="bg1"/>
                </a:solidFill>
              </a:rPr>
              <a:t>» — </a:t>
            </a:r>
            <a:r>
              <a:rPr lang="ru-RU" sz="2400" b="1" dirty="0" err="1">
                <a:solidFill>
                  <a:schemeClr val="bg1"/>
                </a:solidFill>
              </a:rPr>
              <a:t>облік</a:t>
            </a:r>
            <a:r>
              <a:rPr lang="ru-RU" sz="2400" b="1" dirty="0">
                <a:solidFill>
                  <a:schemeClr val="bg1"/>
                </a:solidFill>
              </a:rPr>
              <a:t>, «</a:t>
            </a:r>
            <a:r>
              <a:rPr lang="ru-RU" sz="2400" b="1" dirty="0" err="1">
                <a:solidFill>
                  <a:schemeClr val="bg1"/>
                </a:solidFill>
              </a:rPr>
              <a:t>сякера</a:t>
            </a:r>
            <a:r>
              <a:rPr lang="ru-RU" sz="2400" b="1" dirty="0">
                <a:solidFill>
                  <a:schemeClr val="bg1"/>
                </a:solidFill>
              </a:rPr>
              <a:t>» — </a:t>
            </a:r>
            <a:r>
              <a:rPr lang="ru-RU" sz="2400" b="1" dirty="0" err="1">
                <a:solidFill>
                  <a:schemeClr val="bg1"/>
                </a:solidFill>
              </a:rPr>
              <a:t>сокира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тощо</a:t>
            </a:r>
            <a:r>
              <a:rPr lang="ru-RU" sz="2400" b="1" dirty="0">
                <a:solidFill>
                  <a:schemeClr val="bg1"/>
                </a:solidFill>
              </a:rPr>
              <a:t>).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Наша </a:t>
            </a:r>
            <a:r>
              <a:rPr lang="ru-RU" sz="2400" b="1" dirty="0" err="1">
                <a:solidFill>
                  <a:schemeClr val="bg1"/>
                </a:solidFill>
              </a:rPr>
              <a:t>мова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вплинула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діалекти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сусідніх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мов</a:t>
            </a:r>
            <a:r>
              <a:rPr lang="ru-RU" sz="2400" b="1" dirty="0">
                <a:solidFill>
                  <a:schemeClr val="bg1"/>
                </a:solidFill>
              </a:rPr>
              <a:t>, як-от на </a:t>
            </a:r>
            <a:r>
              <a:rPr lang="ru-RU" sz="2400" b="1" dirty="0" err="1">
                <a:solidFill>
                  <a:schemeClr val="bg1"/>
                </a:solidFill>
              </a:rPr>
              <a:t>говірку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донських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козаків</a:t>
            </a:r>
            <a:r>
              <a:rPr lang="ru-RU" sz="2400" b="1" dirty="0">
                <a:solidFill>
                  <a:schemeClr val="bg1"/>
                </a:solidFill>
              </a:rPr>
              <a:t> : «</a:t>
            </a:r>
            <a:r>
              <a:rPr lang="ru-RU" sz="2400" b="1" dirty="0" err="1">
                <a:solidFill>
                  <a:schemeClr val="bg1"/>
                </a:solidFill>
              </a:rPr>
              <a:t>злыдарить</a:t>
            </a:r>
            <a:r>
              <a:rPr lang="ru-RU" sz="2400" b="1" dirty="0">
                <a:solidFill>
                  <a:schemeClr val="bg1"/>
                </a:solidFill>
              </a:rPr>
              <a:t>» — </a:t>
            </a:r>
            <a:r>
              <a:rPr lang="ru-RU" sz="2400" b="1" dirty="0" err="1">
                <a:solidFill>
                  <a:schemeClr val="bg1"/>
                </a:solidFill>
              </a:rPr>
              <a:t>злидарювати</a:t>
            </a:r>
            <a:r>
              <a:rPr lang="ru-RU" sz="2400" b="1" dirty="0">
                <a:solidFill>
                  <a:schemeClr val="bg1"/>
                </a:solidFill>
              </a:rPr>
              <a:t>, «кидаться» — </a:t>
            </a:r>
            <a:r>
              <a:rPr lang="ru-RU" sz="2400" b="1" dirty="0" err="1">
                <a:solidFill>
                  <a:schemeClr val="bg1"/>
                </a:solidFill>
              </a:rPr>
              <a:t>скидатися</a:t>
            </a:r>
            <a:r>
              <a:rPr lang="ru-RU" sz="2400" b="1" dirty="0">
                <a:solidFill>
                  <a:schemeClr val="bg1"/>
                </a:solidFill>
              </a:rPr>
              <a:t>, «вон </a:t>
            </a:r>
            <a:r>
              <a:rPr lang="ru-RU" sz="2400" b="1" dirty="0" err="1">
                <a:solidFill>
                  <a:schemeClr val="bg1"/>
                </a:solidFill>
              </a:rPr>
              <a:t>зарас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гутарить</a:t>
            </a:r>
            <a:r>
              <a:rPr lang="ru-RU" sz="2400" b="1" dirty="0">
                <a:solidFill>
                  <a:schemeClr val="bg1"/>
                </a:solidFill>
              </a:rPr>
              <a:t>» — </a:t>
            </a:r>
            <a:r>
              <a:rPr lang="ru-RU" sz="2400" b="1" dirty="0" err="1">
                <a:solidFill>
                  <a:schemeClr val="bg1"/>
                </a:solidFill>
              </a:rPr>
              <a:t>він</a:t>
            </a:r>
            <a:r>
              <a:rPr lang="ru-RU" sz="2400" b="1" dirty="0">
                <a:solidFill>
                  <a:schemeClr val="bg1"/>
                </a:solidFill>
              </a:rPr>
              <a:t> зараз говорить.</a:t>
            </a:r>
          </a:p>
        </p:txBody>
      </p:sp>
    </p:spTree>
    <p:extLst>
      <p:ext uri="{BB962C8B-B14F-4D97-AF65-F5344CB8AC3E}">
        <p14:creationId xmlns:p14="http://schemas.microsoft.com/office/powerpoint/2010/main" val="22661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15416"/>
            <a:ext cx="79248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cap="none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Порівняння зі </a:t>
            </a:r>
            <a:r>
              <a:rPr lang="uk-UA" b="1" cap="none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слов</a:t>
            </a:r>
            <a:r>
              <a:rPr lang="en-US" b="1" cap="none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</a:t>
            </a:r>
            <a:r>
              <a:rPr lang="uk-UA" b="1" cap="none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янським</a:t>
            </a:r>
            <a:r>
              <a:rPr lang="uk-UA" b="1" cap="none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мовами</a:t>
            </a:r>
            <a:endParaRPr lang="ru-RU" b="1" cap="none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26243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Українська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мова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численні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риси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зближують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або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віддаляють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її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сусідніх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слов'янських</a:t>
            </a:r>
            <a:r>
              <a:rPr lang="ru-RU" sz="2000" b="1" dirty="0">
                <a:solidFill>
                  <a:schemeClr val="bg1"/>
                </a:solidFill>
              </a:rPr>
              <a:t>  </a:t>
            </a:r>
            <a:r>
              <a:rPr lang="ru-RU" sz="2000" b="1" dirty="0" err="1">
                <a:solidFill>
                  <a:schemeClr val="bg1"/>
                </a:solidFill>
              </a:rPr>
              <a:t>мов</a:t>
            </a:r>
            <a:r>
              <a:rPr lang="ru-RU" sz="2000" b="1" dirty="0">
                <a:solidFill>
                  <a:schemeClr val="bg1"/>
                </a:solidFill>
              </a:rPr>
              <a:t>:  </a:t>
            </a:r>
            <a:r>
              <a:rPr lang="ru-RU" sz="2000" b="1" dirty="0" err="1">
                <a:solidFill>
                  <a:schemeClr val="bg1"/>
                </a:solidFill>
              </a:rPr>
              <a:t>польської</a:t>
            </a:r>
            <a:r>
              <a:rPr lang="ru-RU" sz="2000" b="1" dirty="0">
                <a:solidFill>
                  <a:schemeClr val="bg1"/>
                </a:solidFill>
              </a:rPr>
              <a:t>, </a:t>
            </a:r>
            <a:r>
              <a:rPr lang="ru-RU" sz="2000" b="1" dirty="0" err="1">
                <a:solidFill>
                  <a:schemeClr val="bg1"/>
                </a:solidFill>
              </a:rPr>
              <a:t>білоруської</a:t>
            </a:r>
            <a:r>
              <a:rPr lang="ru-RU" sz="2000" b="1" dirty="0">
                <a:solidFill>
                  <a:schemeClr val="bg1"/>
                </a:solidFill>
              </a:rPr>
              <a:t>, </a:t>
            </a:r>
            <a:r>
              <a:rPr lang="ru-RU" sz="2000" b="1" dirty="0" err="1">
                <a:solidFill>
                  <a:schemeClr val="bg1"/>
                </a:solidFill>
              </a:rPr>
              <a:t>російської,болгарської</a:t>
            </a:r>
            <a:r>
              <a:rPr lang="ru-RU" sz="2000" b="1" dirty="0">
                <a:solidFill>
                  <a:schemeClr val="bg1"/>
                </a:solidFill>
              </a:rPr>
              <a:t> та </a:t>
            </a:r>
            <a:r>
              <a:rPr lang="ru-RU" sz="2000" b="1" dirty="0" err="1">
                <a:solidFill>
                  <a:schemeClr val="bg1"/>
                </a:solidFill>
              </a:rPr>
              <a:t>словацької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err="1">
                <a:solidFill>
                  <a:schemeClr val="bg1"/>
                </a:solidFill>
              </a:rPr>
              <a:t>Російська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мова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має</a:t>
            </a:r>
            <a:r>
              <a:rPr lang="ru-RU" sz="2000" b="1" dirty="0">
                <a:solidFill>
                  <a:schemeClr val="bg1"/>
                </a:solidFill>
              </a:rPr>
              <a:t> 8 </a:t>
            </a:r>
            <a:r>
              <a:rPr lang="ru-RU" sz="2000" b="1" dirty="0" err="1">
                <a:solidFill>
                  <a:schemeClr val="bg1"/>
                </a:solidFill>
              </a:rPr>
              <a:t>спільних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фонологічних</a:t>
            </a:r>
            <a:r>
              <a:rPr lang="ru-RU" sz="2000" b="1" dirty="0">
                <a:solidFill>
                  <a:schemeClr val="bg1"/>
                </a:solidFill>
              </a:rPr>
              <a:t> рис з </a:t>
            </a:r>
            <a:r>
              <a:rPr lang="ru-RU" sz="2000" b="1" dirty="0" err="1">
                <a:solidFill>
                  <a:schemeClr val="bg1"/>
                </a:solidFill>
              </a:rPr>
              <a:t>українською</a:t>
            </a:r>
            <a:r>
              <a:rPr lang="ru-RU" sz="2000" b="1" dirty="0">
                <a:solidFill>
                  <a:schemeClr val="bg1"/>
                </a:solidFill>
              </a:rPr>
              <a:t> з 40 </a:t>
            </a:r>
            <a:r>
              <a:rPr lang="ru-RU" sz="2000" b="1" dirty="0" err="1">
                <a:solidFill>
                  <a:schemeClr val="bg1"/>
                </a:solidFill>
              </a:rPr>
              <a:t>характерних</a:t>
            </a:r>
            <a:r>
              <a:rPr lang="ru-RU" sz="2000" b="1" dirty="0">
                <a:solidFill>
                  <a:schemeClr val="bg1"/>
                </a:solidFill>
              </a:rPr>
              <a:t> для </a:t>
            </a:r>
            <a:r>
              <a:rPr lang="ru-RU" sz="2000" b="1" dirty="0" err="1">
                <a:solidFill>
                  <a:schemeClr val="bg1"/>
                </a:solidFill>
              </a:rPr>
              <a:t>слов'янських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мов</a:t>
            </a:r>
            <a:r>
              <a:rPr lang="ru-RU" sz="2000" b="1" dirty="0">
                <a:solidFill>
                  <a:schemeClr val="bg1"/>
                </a:solidFill>
              </a:rPr>
              <a:t>. За </a:t>
            </a:r>
            <a:r>
              <a:rPr lang="ru-RU" sz="2000" b="1" dirty="0" err="1">
                <a:solidFill>
                  <a:schemeClr val="bg1"/>
                </a:solidFill>
              </a:rPr>
              <a:t>рештою</a:t>
            </a:r>
            <a:r>
              <a:rPr lang="ru-RU" sz="2000" b="1" dirty="0">
                <a:solidFill>
                  <a:schemeClr val="bg1"/>
                </a:solidFill>
              </a:rPr>
              <a:t> 32 </a:t>
            </a:r>
            <a:r>
              <a:rPr lang="ru-RU" sz="2000" b="1" dirty="0" err="1">
                <a:solidFill>
                  <a:schemeClr val="bg1"/>
                </a:solidFill>
              </a:rPr>
              <a:t>ознаками</a:t>
            </a:r>
            <a:r>
              <a:rPr lang="ru-RU" sz="2000" b="1" dirty="0">
                <a:solidFill>
                  <a:schemeClr val="bg1"/>
                </a:solidFill>
              </a:rPr>
              <a:t> з 40 </a:t>
            </a:r>
            <a:r>
              <a:rPr lang="ru-RU" sz="2000" b="1" dirty="0" err="1">
                <a:solidFill>
                  <a:schemeClr val="bg1"/>
                </a:solidFill>
              </a:rPr>
              <a:t>українська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відмінна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російської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З точки </a:t>
            </a:r>
            <a:r>
              <a:rPr lang="ru-RU" sz="2000" b="1" dirty="0" err="1">
                <a:solidFill>
                  <a:schemeClr val="bg1"/>
                </a:solidFill>
              </a:rPr>
              <a:t>зору</a:t>
            </a:r>
            <a:r>
              <a:rPr lang="ru-RU" sz="2000" b="1" dirty="0">
                <a:solidFill>
                  <a:schemeClr val="bg1"/>
                </a:solidFill>
              </a:rPr>
              <a:t> лексики </a:t>
            </a:r>
            <a:r>
              <a:rPr lang="ru-RU" sz="2000" b="1" dirty="0" err="1">
                <a:solidFill>
                  <a:schemeClr val="bg1"/>
                </a:solidFill>
              </a:rPr>
              <a:t>найближчою</a:t>
            </a:r>
            <a:r>
              <a:rPr lang="ru-RU" sz="2000" b="1" dirty="0">
                <a:solidFill>
                  <a:schemeClr val="bg1"/>
                </a:solidFill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</a:rPr>
              <a:t>української</a:t>
            </a:r>
            <a:r>
              <a:rPr lang="ru-RU" sz="2000" b="1" dirty="0">
                <a:solidFill>
                  <a:schemeClr val="bg1"/>
                </a:solidFill>
              </a:rPr>
              <a:t> є </a:t>
            </a:r>
            <a:r>
              <a:rPr lang="ru-RU" sz="2000" b="1" dirty="0" err="1">
                <a:solidFill>
                  <a:schemeClr val="bg1"/>
                </a:solidFill>
              </a:rPr>
              <a:t>білоруська</a:t>
            </a:r>
            <a:r>
              <a:rPr lang="ru-RU" sz="2000" b="1" dirty="0">
                <a:solidFill>
                  <a:schemeClr val="bg1"/>
                </a:solidFill>
              </a:rPr>
              <a:t> (84% </a:t>
            </a:r>
            <a:r>
              <a:rPr lang="ru-RU" sz="2000" b="1" dirty="0" err="1">
                <a:solidFill>
                  <a:schemeClr val="bg1"/>
                </a:solidFill>
              </a:rPr>
              <a:t>спільної</a:t>
            </a:r>
            <a:r>
              <a:rPr lang="ru-RU" sz="2000" b="1" dirty="0">
                <a:solidFill>
                  <a:schemeClr val="bg1"/>
                </a:solidFill>
              </a:rPr>
              <a:t> лексики), </a:t>
            </a:r>
            <a:r>
              <a:rPr lang="ru-RU" sz="2000" b="1" dirty="0" err="1">
                <a:solidFill>
                  <a:schemeClr val="bg1"/>
                </a:solidFill>
              </a:rPr>
              <a:t>потім</a:t>
            </a:r>
            <a:r>
              <a:rPr lang="ru-RU" sz="2000" b="1" dirty="0">
                <a:solidFill>
                  <a:schemeClr val="bg1"/>
                </a:solidFill>
              </a:rPr>
              <a:t> </a:t>
            </a:r>
            <a:r>
              <a:rPr lang="ru-RU" sz="2000" b="1" dirty="0" err="1">
                <a:solidFill>
                  <a:schemeClr val="bg1"/>
                </a:solidFill>
              </a:rPr>
              <a:t>польська</a:t>
            </a:r>
            <a:r>
              <a:rPr lang="ru-RU" sz="2000" b="1" dirty="0">
                <a:solidFill>
                  <a:schemeClr val="bg1"/>
                </a:solidFill>
              </a:rPr>
              <a:t> (70% </a:t>
            </a:r>
            <a:r>
              <a:rPr lang="ru-RU" sz="2000" b="1" dirty="0" err="1">
                <a:solidFill>
                  <a:schemeClr val="bg1"/>
                </a:solidFill>
              </a:rPr>
              <a:t>спільної</a:t>
            </a:r>
            <a:r>
              <a:rPr lang="ru-RU" sz="2000" b="1" dirty="0">
                <a:solidFill>
                  <a:schemeClr val="bg1"/>
                </a:solidFill>
              </a:rPr>
              <a:t> лексики), </a:t>
            </a:r>
            <a:r>
              <a:rPr lang="ru-RU" sz="2000" b="1" dirty="0" err="1">
                <a:solidFill>
                  <a:schemeClr val="bg1"/>
                </a:solidFill>
              </a:rPr>
              <a:t>словацька</a:t>
            </a:r>
            <a:r>
              <a:rPr lang="ru-RU" sz="2000" b="1" dirty="0">
                <a:solidFill>
                  <a:schemeClr val="bg1"/>
                </a:solidFill>
              </a:rPr>
              <a:t> (68% </a:t>
            </a:r>
            <a:r>
              <a:rPr lang="ru-RU" sz="2000" b="1" dirty="0" err="1">
                <a:solidFill>
                  <a:schemeClr val="bg1"/>
                </a:solidFill>
              </a:rPr>
              <a:t>спільної</a:t>
            </a:r>
            <a:r>
              <a:rPr lang="ru-RU" sz="2000" b="1" dirty="0">
                <a:solidFill>
                  <a:schemeClr val="bg1"/>
                </a:solidFill>
              </a:rPr>
              <a:t> лексики) та на четвертому </a:t>
            </a:r>
            <a:r>
              <a:rPr lang="ru-RU" sz="2000" b="1" dirty="0" err="1">
                <a:solidFill>
                  <a:schemeClr val="bg1"/>
                </a:solidFill>
              </a:rPr>
              <a:t>місці</a:t>
            </a:r>
            <a:r>
              <a:rPr lang="ru-RU" sz="2000" b="1" dirty="0">
                <a:solidFill>
                  <a:schemeClr val="bg1"/>
                </a:solidFill>
              </a:rPr>
              <a:t> — </a:t>
            </a:r>
            <a:r>
              <a:rPr lang="ru-RU" sz="2000" b="1" dirty="0" err="1">
                <a:solidFill>
                  <a:schemeClr val="bg1"/>
                </a:solidFill>
              </a:rPr>
              <a:t>російська</a:t>
            </a:r>
            <a:r>
              <a:rPr lang="ru-RU" sz="2000" b="1" dirty="0">
                <a:solidFill>
                  <a:schemeClr val="bg1"/>
                </a:solidFill>
              </a:rPr>
              <a:t> (62% </a:t>
            </a:r>
            <a:r>
              <a:rPr lang="ru-RU" sz="2000" b="1" dirty="0" err="1">
                <a:solidFill>
                  <a:schemeClr val="bg1"/>
                </a:solidFill>
              </a:rPr>
              <a:t>спільної</a:t>
            </a:r>
            <a:r>
              <a:rPr lang="ru-RU" sz="2000" b="1" dirty="0">
                <a:solidFill>
                  <a:schemeClr val="bg1"/>
                </a:solidFill>
              </a:rPr>
              <a:t> лексики).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err="1">
                <a:solidFill>
                  <a:schemeClr val="bg1"/>
                </a:solidFill>
              </a:rPr>
              <a:t>Українці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розуміють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російську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мову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оскільки</a:t>
            </a:r>
            <a:r>
              <a:rPr lang="ru-RU" sz="2000" b="1" dirty="0">
                <a:solidFill>
                  <a:schemeClr val="bg1"/>
                </a:solidFill>
              </a:rPr>
              <a:t> за </a:t>
            </a:r>
            <a:r>
              <a:rPr lang="ru-RU" sz="2000" b="1" dirty="0" err="1">
                <a:solidFill>
                  <a:schemeClr val="bg1"/>
                </a:solidFill>
              </a:rPr>
              <a:t>часів</a:t>
            </a:r>
            <a:r>
              <a:rPr lang="ru-RU" sz="2000" b="1" dirty="0">
                <a:solidFill>
                  <a:schemeClr val="bg1"/>
                </a:solidFill>
              </a:rPr>
              <a:t> </a:t>
            </a:r>
            <a:r>
              <a:rPr lang="ru-RU" sz="2000" b="1" dirty="0" err="1">
                <a:solidFill>
                  <a:schemeClr val="bg1"/>
                </a:solidFill>
              </a:rPr>
              <a:t>Російської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імперрії</a:t>
            </a:r>
            <a:r>
              <a:rPr lang="ru-RU" sz="2000" b="1" dirty="0">
                <a:solidFill>
                  <a:schemeClr val="bg1"/>
                </a:solidFill>
              </a:rPr>
              <a:t>, СРСР, а у </a:t>
            </a:r>
            <a:r>
              <a:rPr lang="ru-RU" sz="2000" b="1" dirty="0" err="1">
                <a:solidFill>
                  <a:schemeClr val="bg1"/>
                </a:solidFill>
              </a:rPr>
              <a:t>значній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мірі</a:t>
            </a:r>
            <a:r>
              <a:rPr lang="ru-RU" sz="2000" b="1" dirty="0">
                <a:solidFill>
                  <a:schemeClr val="bg1"/>
                </a:solidFill>
              </a:rPr>
              <a:t> й </a:t>
            </a:r>
            <a:r>
              <a:rPr lang="ru-RU" sz="2000" b="1" dirty="0" err="1">
                <a:solidFill>
                  <a:schemeClr val="bg1"/>
                </a:solidFill>
              </a:rPr>
              <a:t>після</a:t>
            </a:r>
            <a:r>
              <a:rPr lang="ru-RU" sz="2000" b="1" dirty="0">
                <a:solidFill>
                  <a:schemeClr val="bg1"/>
                </a:solidFill>
              </a:rPr>
              <a:t> 1991 р. </a:t>
            </a:r>
            <a:r>
              <a:rPr lang="ru-RU" sz="2000" b="1" dirty="0" err="1">
                <a:solidFill>
                  <a:schemeClr val="bg1"/>
                </a:solidFill>
              </a:rPr>
              <a:t>російська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мова</a:t>
            </a:r>
            <a:r>
              <a:rPr lang="ru-RU" sz="2000" b="1" dirty="0">
                <a:solidFill>
                  <a:schemeClr val="bg1"/>
                </a:solidFill>
              </a:rPr>
              <a:t> широко </a:t>
            </a:r>
            <a:r>
              <a:rPr lang="ru-RU" sz="2000" b="1" dirty="0" err="1">
                <a:solidFill>
                  <a:schemeClr val="bg1"/>
                </a:solidFill>
              </a:rPr>
              <a:t>вивчалася</a:t>
            </a:r>
            <a:r>
              <a:rPr lang="ru-RU" sz="2000" b="1" dirty="0">
                <a:solidFill>
                  <a:schemeClr val="bg1"/>
                </a:solidFill>
              </a:rPr>
              <a:t> у </a:t>
            </a:r>
            <a:r>
              <a:rPr lang="ru-RU" sz="2000" b="1" dirty="0" err="1">
                <a:solidFill>
                  <a:schemeClr val="bg1"/>
                </a:solidFill>
              </a:rPr>
              <a:t>школі</a:t>
            </a:r>
            <a:r>
              <a:rPr lang="ru-RU" sz="2000" b="1" dirty="0">
                <a:solidFill>
                  <a:schemeClr val="bg1"/>
                </a:solidFill>
              </a:rPr>
              <a:t>, в </a:t>
            </a:r>
            <a:r>
              <a:rPr lang="ru-RU" sz="2000" b="1" dirty="0" err="1">
                <a:solidFill>
                  <a:schemeClr val="bg1"/>
                </a:solidFill>
              </a:rPr>
              <a:t>Україні</a:t>
            </a:r>
            <a:r>
              <a:rPr lang="ru-RU" sz="2000" b="1" dirty="0">
                <a:solidFill>
                  <a:schemeClr val="bg1"/>
                </a:solidFill>
              </a:rPr>
              <a:t> </a:t>
            </a:r>
            <a:r>
              <a:rPr lang="ru-RU" sz="2000" b="1" dirty="0" err="1">
                <a:solidFill>
                  <a:schemeClr val="bg1"/>
                </a:solidFill>
              </a:rPr>
              <a:t>мешкає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значна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російськомовна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меншина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більшість</a:t>
            </a:r>
            <a:r>
              <a:rPr lang="ru-RU" sz="2000" b="1" dirty="0">
                <a:solidFill>
                  <a:schemeClr val="bg1"/>
                </a:solidFill>
              </a:rPr>
              <a:t> ЗМІ в </a:t>
            </a:r>
            <a:r>
              <a:rPr lang="ru-RU" sz="2000" b="1" dirty="0" err="1">
                <a:solidFill>
                  <a:schemeClr val="bg1"/>
                </a:solidFill>
              </a:rPr>
              <a:t>Україні</a:t>
            </a:r>
            <a:r>
              <a:rPr lang="ru-RU" sz="2000" b="1" dirty="0">
                <a:solidFill>
                  <a:schemeClr val="bg1"/>
                </a:solidFill>
              </a:rPr>
              <a:t> є </a:t>
            </a:r>
            <a:r>
              <a:rPr lang="ru-RU" sz="2000" b="1" dirty="0" err="1">
                <a:solidFill>
                  <a:schemeClr val="bg1"/>
                </a:solidFill>
              </a:rPr>
              <a:t>російськомовними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значна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частина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українців</a:t>
            </a:r>
            <a:r>
              <a:rPr lang="ru-RU" sz="2000" b="1" dirty="0">
                <a:solidFill>
                  <a:schemeClr val="bg1"/>
                </a:solidFill>
              </a:rPr>
              <a:t> є </a:t>
            </a:r>
            <a:r>
              <a:rPr lang="ru-RU" sz="2000" b="1" dirty="0" err="1">
                <a:solidFill>
                  <a:schemeClr val="bg1"/>
                </a:solidFill>
              </a:rPr>
              <a:t>білінгвами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801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6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924" y="404664"/>
            <a:ext cx="3640137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8755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Пропоную</a:t>
            </a:r>
            <a:r>
              <a:rPr lang="ru-RU" b="1" dirty="0"/>
              <a:t> </a:t>
            </a:r>
            <a:r>
              <a:rPr lang="ru-RU" b="1" dirty="0" err="1"/>
              <a:t>розглянути</a:t>
            </a:r>
            <a:r>
              <a:rPr lang="ru-RU" b="1" dirty="0"/>
              <a:t> </a:t>
            </a:r>
            <a:r>
              <a:rPr lang="ru-RU" b="1" dirty="0" err="1"/>
              <a:t>назви</a:t>
            </a:r>
            <a:r>
              <a:rPr lang="ru-RU" b="1" dirty="0"/>
              <a:t> </a:t>
            </a:r>
            <a:r>
              <a:rPr lang="ru-RU" b="1" dirty="0" err="1"/>
              <a:t>місяців</a:t>
            </a:r>
            <a:r>
              <a:rPr lang="ru-RU" b="1" dirty="0"/>
              <a:t> у </a:t>
            </a:r>
            <a:r>
              <a:rPr lang="ru-RU" b="1" dirty="0" err="1"/>
              <a:t>слов’янських</a:t>
            </a:r>
            <a:r>
              <a:rPr lang="ru-RU" b="1" dirty="0"/>
              <a:t> </a:t>
            </a:r>
            <a:r>
              <a:rPr lang="ru-RU" b="1" dirty="0" err="1"/>
              <a:t>мовах</a:t>
            </a:r>
            <a:r>
              <a:rPr lang="ru-RU" b="1" dirty="0"/>
              <a:t> (і не </a:t>
            </a:r>
            <a:r>
              <a:rPr lang="ru-RU" b="1" dirty="0" err="1"/>
              <a:t>тільки</a:t>
            </a:r>
            <a:r>
              <a:rPr lang="ru-RU" b="1" dirty="0"/>
              <a:t>):   </a:t>
            </a:r>
          </a:p>
          <a:p>
            <a:endParaRPr lang="ru-RU" b="1" dirty="0"/>
          </a:p>
          <a:p>
            <a:r>
              <a:rPr lang="ru-RU" b="1" dirty="0" err="1"/>
              <a:t>Місяці</a:t>
            </a:r>
            <a:r>
              <a:rPr lang="ru-RU" b="1" dirty="0"/>
              <a:t> </a:t>
            </a:r>
            <a:r>
              <a:rPr lang="ru-RU" b="1" dirty="0" err="1"/>
              <a:t>українською</a:t>
            </a:r>
            <a:r>
              <a:rPr lang="ru-RU" b="1" dirty="0"/>
              <a:t> </a:t>
            </a:r>
            <a:r>
              <a:rPr lang="ru-RU" b="1" dirty="0" err="1"/>
              <a:t>мовою</a:t>
            </a:r>
            <a:r>
              <a:rPr lang="ru-RU" b="1" dirty="0"/>
              <a:t>: </a:t>
            </a:r>
            <a:r>
              <a:rPr lang="ru-RU" b="1" dirty="0" err="1"/>
              <a:t>Січень</a:t>
            </a:r>
            <a:r>
              <a:rPr lang="ru-RU" b="1" dirty="0"/>
              <a:t>, </a:t>
            </a:r>
            <a:r>
              <a:rPr lang="ru-RU" b="1" dirty="0" err="1"/>
              <a:t>Лютий</a:t>
            </a:r>
            <a:r>
              <a:rPr lang="ru-RU" b="1" dirty="0"/>
              <a:t>, </a:t>
            </a:r>
            <a:r>
              <a:rPr lang="ru-RU" b="1" dirty="0" err="1"/>
              <a:t>Березень</a:t>
            </a:r>
            <a:r>
              <a:rPr lang="ru-RU" b="1" dirty="0"/>
              <a:t>, </a:t>
            </a:r>
            <a:r>
              <a:rPr lang="ru-RU" b="1" dirty="0" err="1"/>
              <a:t>Квітень</a:t>
            </a:r>
            <a:r>
              <a:rPr lang="ru-RU" b="1" dirty="0"/>
              <a:t>, </a:t>
            </a:r>
            <a:r>
              <a:rPr lang="ru-RU" b="1" dirty="0" err="1"/>
              <a:t>Травень</a:t>
            </a:r>
            <a:r>
              <a:rPr lang="ru-RU" b="1" dirty="0"/>
              <a:t>, Червень, Липень, </a:t>
            </a:r>
            <a:r>
              <a:rPr lang="ru-RU" b="1" dirty="0" err="1"/>
              <a:t>Серпень</a:t>
            </a:r>
            <a:r>
              <a:rPr lang="ru-RU" b="1" dirty="0"/>
              <a:t>, </a:t>
            </a:r>
            <a:r>
              <a:rPr lang="ru-RU" b="1" dirty="0" err="1"/>
              <a:t>Вересень</a:t>
            </a:r>
            <a:r>
              <a:rPr lang="ru-RU" b="1" dirty="0"/>
              <a:t>, </a:t>
            </a:r>
            <a:r>
              <a:rPr lang="ru-RU" b="1" dirty="0" err="1"/>
              <a:t>Жовтень</a:t>
            </a:r>
            <a:r>
              <a:rPr lang="ru-RU" b="1" dirty="0"/>
              <a:t>, Листопад, </a:t>
            </a:r>
            <a:r>
              <a:rPr lang="ru-RU" b="1" dirty="0" err="1"/>
              <a:t>Грудень</a:t>
            </a:r>
            <a:endParaRPr lang="ru-RU" b="1" dirty="0"/>
          </a:p>
          <a:p>
            <a:r>
              <a:rPr lang="ru-RU" b="1" dirty="0" err="1"/>
              <a:t>Місяці</a:t>
            </a:r>
            <a:r>
              <a:rPr lang="ru-RU" b="1" dirty="0"/>
              <a:t> </a:t>
            </a:r>
            <a:r>
              <a:rPr lang="ru-RU" b="1" dirty="0" err="1"/>
              <a:t>білоруською</a:t>
            </a:r>
            <a:r>
              <a:rPr lang="ru-RU" b="1" dirty="0"/>
              <a:t> </a:t>
            </a:r>
            <a:r>
              <a:rPr lang="ru-RU" b="1" dirty="0" err="1"/>
              <a:t>мовою</a:t>
            </a:r>
            <a:r>
              <a:rPr lang="ru-RU" b="1" dirty="0"/>
              <a:t>: </a:t>
            </a:r>
            <a:r>
              <a:rPr lang="ru-RU" b="1" dirty="0" err="1"/>
              <a:t>Студзень</a:t>
            </a:r>
            <a:r>
              <a:rPr lang="ru-RU" b="1" dirty="0"/>
              <a:t>, Люты, </a:t>
            </a:r>
            <a:r>
              <a:rPr lang="ru-RU" b="1" dirty="0" err="1"/>
              <a:t>Сакавік</a:t>
            </a:r>
            <a:r>
              <a:rPr lang="ru-RU" b="1" dirty="0"/>
              <a:t>, </a:t>
            </a:r>
            <a:r>
              <a:rPr lang="ru-RU" b="1" dirty="0" err="1"/>
              <a:t>Красавік</a:t>
            </a:r>
            <a:r>
              <a:rPr lang="ru-RU" b="1" dirty="0"/>
              <a:t>, </a:t>
            </a:r>
            <a:r>
              <a:rPr lang="ru-RU" b="1" dirty="0" err="1"/>
              <a:t>Травень</a:t>
            </a:r>
            <a:r>
              <a:rPr lang="ru-RU" b="1" dirty="0"/>
              <a:t>, </a:t>
            </a:r>
            <a:r>
              <a:rPr lang="ru-RU" b="1" dirty="0" err="1"/>
              <a:t>Чэрвень</a:t>
            </a:r>
            <a:r>
              <a:rPr lang="ru-RU" b="1" dirty="0"/>
              <a:t>, </a:t>
            </a:r>
            <a:r>
              <a:rPr lang="ru-RU" b="1" dirty="0" err="1"/>
              <a:t>Ліпень</a:t>
            </a:r>
            <a:r>
              <a:rPr lang="ru-RU" b="1" dirty="0"/>
              <a:t>, </a:t>
            </a:r>
            <a:r>
              <a:rPr lang="ru-RU" b="1" dirty="0" err="1"/>
              <a:t>Жнівень</a:t>
            </a:r>
            <a:r>
              <a:rPr lang="ru-RU" b="1" dirty="0"/>
              <a:t>, </a:t>
            </a:r>
            <a:r>
              <a:rPr lang="ru-RU" b="1" dirty="0" err="1"/>
              <a:t>Верасень</a:t>
            </a:r>
            <a:r>
              <a:rPr lang="ru-RU" b="1" dirty="0"/>
              <a:t>, </a:t>
            </a:r>
            <a:r>
              <a:rPr lang="ru-RU" b="1" dirty="0" err="1"/>
              <a:t>Кастрычнік</a:t>
            </a:r>
            <a:r>
              <a:rPr lang="ru-RU" b="1" dirty="0"/>
              <a:t>, </a:t>
            </a:r>
            <a:r>
              <a:rPr lang="ru-RU" b="1" dirty="0" err="1"/>
              <a:t>Лістапад</a:t>
            </a:r>
            <a:r>
              <a:rPr lang="ru-RU" b="1" dirty="0"/>
              <a:t>, </a:t>
            </a:r>
            <a:r>
              <a:rPr lang="ru-RU" b="1" dirty="0" err="1"/>
              <a:t>Сьнежань</a:t>
            </a:r>
            <a:endParaRPr lang="ru-RU" b="1" dirty="0"/>
          </a:p>
          <a:p>
            <a:r>
              <a:rPr lang="ru-RU" b="1" dirty="0" err="1"/>
              <a:t>Місяці</a:t>
            </a:r>
            <a:r>
              <a:rPr lang="ru-RU" b="1" dirty="0"/>
              <a:t> </a:t>
            </a:r>
            <a:r>
              <a:rPr lang="ru-RU" b="1" dirty="0" err="1"/>
              <a:t>чеською</a:t>
            </a:r>
            <a:r>
              <a:rPr lang="ru-RU" b="1" dirty="0"/>
              <a:t> </a:t>
            </a:r>
            <a:r>
              <a:rPr lang="ru-RU" b="1" dirty="0" err="1"/>
              <a:t>мовою</a:t>
            </a:r>
            <a:r>
              <a:rPr lang="ru-RU" b="1" dirty="0"/>
              <a:t>: </a:t>
            </a:r>
            <a:r>
              <a:rPr lang="en-US" b="1" dirty="0" err="1"/>
              <a:t>Leden</a:t>
            </a:r>
            <a:r>
              <a:rPr lang="en-US" b="1" dirty="0"/>
              <a:t>, </a:t>
            </a:r>
            <a:r>
              <a:rPr lang="en-US" b="1" dirty="0" err="1"/>
              <a:t>Unor</a:t>
            </a:r>
            <a:r>
              <a:rPr lang="en-US" b="1" dirty="0"/>
              <a:t>, </a:t>
            </a:r>
            <a:r>
              <a:rPr lang="en-US" b="1" dirty="0" err="1"/>
              <a:t>Brezen</a:t>
            </a:r>
            <a:r>
              <a:rPr lang="en-US" b="1" dirty="0"/>
              <a:t>, </a:t>
            </a:r>
            <a:r>
              <a:rPr lang="en-US" b="1" dirty="0" err="1"/>
              <a:t>Duben</a:t>
            </a:r>
            <a:r>
              <a:rPr lang="en-US" b="1" dirty="0"/>
              <a:t>, </a:t>
            </a:r>
            <a:r>
              <a:rPr lang="en-US" b="1" dirty="0" err="1"/>
              <a:t>Kveten</a:t>
            </a:r>
            <a:r>
              <a:rPr lang="en-US" b="1" dirty="0"/>
              <a:t>, </a:t>
            </a:r>
            <a:r>
              <a:rPr lang="en-US" b="1" dirty="0" err="1"/>
              <a:t>Cerven,Cervenec</a:t>
            </a:r>
            <a:r>
              <a:rPr lang="en-US" b="1" dirty="0"/>
              <a:t>, </a:t>
            </a:r>
            <a:r>
              <a:rPr lang="en-US" b="1" dirty="0" err="1"/>
              <a:t>Srpen</a:t>
            </a:r>
            <a:r>
              <a:rPr lang="en-US" b="1" dirty="0"/>
              <a:t>, </a:t>
            </a:r>
            <a:r>
              <a:rPr lang="en-US" b="1" dirty="0" err="1"/>
              <a:t>Zarzhi</a:t>
            </a:r>
            <a:r>
              <a:rPr lang="en-US" b="1" dirty="0"/>
              <a:t>, </a:t>
            </a:r>
            <a:r>
              <a:rPr lang="en-US" b="1" dirty="0" err="1"/>
              <a:t>Rzijen</a:t>
            </a:r>
            <a:r>
              <a:rPr lang="en-US" b="1" dirty="0"/>
              <a:t>, </a:t>
            </a:r>
            <a:r>
              <a:rPr lang="en-US" b="1" dirty="0" err="1"/>
              <a:t>Listopad</a:t>
            </a:r>
            <a:r>
              <a:rPr lang="en-US" b="1" dirty="0"/>
              <a:t>, </a:t>
            </a:r>
            <a:r>
              <a:rPr lang="en-US" b="1" dirty="0" err="1"/>
              <a:t>Prosinec</a:t>
            </a:r>
            <a:endParaRPr lang="en-US" b="1" dirty="0"/>
          </a:p>
          <a:p>
            <a:r>
              <a:rPr lang="ru-RU" b="1" dirty="0" err="1"/>
              <a:t>Місяці</a:t>
            </a:r>
            <a:r>
              <a:rPr lang="ru-RU" b="1" dirty="0"/>
              <a:t> </a:t>
            </a:r>
            <a:r>
              <a:rPr lang="ru-RU" b="1" dirty="0" err="1"/>
              <a:t>російською</a:t>
            </a:r>
            <a:r>
              <a:rPr lang="ru-RU" b="1" dirty="0"/>
              <a:t> </a:t>
            </a:r>
            <a:r>
              <a:rPr lang="ru-RU" b="1" dirty="0" err="1"/>
              <a:t>мовою</a:t>
            </a:r>
            <a:r>
              <a:rPr lang="ru-RU" b="1" dirty="0"/>
              <a:t>: Январь, Февраль, Март, Апрель, Май, Июнь, Июль, Август, Сентябрь, Октябрь, Ноябрь, Декабрь </a:t>
            </a:r>
          </a:p>
          <a:p>
            <a:r>
              <a:rPr lang="ru-RU" b="1" dirty="0" err="1"/>
              <a:t>Місяці</a:t>
            </a:r>
            <a:r>
              <a:rPr lang="ru-RU" b="1" dirty="0"/>
              <a:t> </a:t>
            </a:r>
            <a:r>
              <a:rPr lang="ru-RU" b="1" dirty="0" err="1"/>
              <a:t>англійською</a:t>
            </a:r>
            <a:r>
              <a:rPr lang="ru-RU" b="1" dirty="0"/>
              <a:t> </a:t>
            </a:r>
            <a:r>
              <a:rPr lang="ru-RU" b="1" dirty="0" err="1"/>
              <a:t>мовою</a:t>
            </a:r>
            <a:r>
              <a:rPr lang="ru-RU" b="1" dirty="0"/>
              <a:t>: </a:t>
            </a:r>
            <a:r>
              <a:rPr lang="en-US" b="1" dirty="0"/>
              <a:t>January, February, March, April, May, </a:t>
            </a:r>
            <a:r>
              <a:rPr lang="en-US" b="1" dirty="0" err="1"/>
              <a:t>June,July</a:t>
            </a:r>
            <a:r>
              <a:rPr lang="en-US" b="1" dirty="0"/>
              <a:t>, August, September, October, November, December</a:t>
            </a:r>
          </a:p>
          <a:p>
            <a:r>
              <a:rPr lang="ru-RU" b="1" dirty="0" err="1"/>
              <a:t>Місяці</a:t>
            </a:r>
            <a:r>
              <a:rPr lang="ru-RU" b="1" dirty="0"/>
              <a:t> </a:t>
            </a:r>
            <a:r>
              <a:rPr lang="ru-RU" b="1" dirty="0" err="1"/>
              <a:t>італійською</a:t>
            </a:r>
            <a:r>
              <a:rPr lang="ru-RU" b="1" dirty="0"/>
              <a:t> </a:t>
            </a:r>
            <a:r>
              <a:rPr lang="ru-RU" b="1" dirty="0" err="1"/>
              <a:t>мовою</a:t>
            </a:r>
            <a:r>
              <a:rPr lang="ru-RU" b="1" dirty="0"/>
              <a:t>: </a:t>
            </a:r>
            <a:r>
              <a:rPr lang="en-US" b="1" dirty="0" err="1"/>
              <a:t>Gennaio</a:t>
            </a:r>
            <a:r>
              <a:rPr lang="en-US" b="1" dirty="0"/>
              <a:t>, </a:t>
            </a:r>
            <a:r>
              <a:rPr lang="en-US" b="1" dirty="0" err="1"/>
              <a:t>Febbraio</a:t>
            </a:r>
            <a:r>
              <a:rPr lang="en-US" b="1" dirty="0"/>
              <a:t>, </a:t>
            </a:r>
            <a:r>
              <a:rPr lang="en-US" b="1" dirty="0" err="1"/>
              <a:t>Marzo</a:t>
            </a:r>
            <a:r>
              <a:rPr lang="en-US" b="1" dirty="0"/>
              <a:t>, </a:t>
            </a:r>
            <a:r>
              <a:rPr lang="en-US" b="1" dirty="0" err="1"/>
              <a:t>Aprile</a:t>
            </a:r>
            <a:r>
              <a:rPr lang="en-US" b="1" dirty="0"/>
              <a:t>, Maggio, </a:t>
            </a:r>
            <a:r>
              <a:rPr lang="en-US" b="1" dirty="0" err="1"/>
              <a:t>Giugno</a:t>
            </a:r>
            <a:r>
              <a:rPr lang="en-US" b="1" dirty="0"/>
              <a:t>, </a:t>
            </a:r>
            <a:r>
              <a:rPr lang="en-US" b="1" dirty="0" err="1"/>
              <a:t>Luglio</a:t>
            </a:r>
            <a:r>
              <a:rPr lang="en-US" b="1" dirty="0"/>
              <a:t>, </a:t>
            </a:r>
            <a:r>
              <a:rPr lang="en-US" b="1" dirty="0" err="1"/>
              <a:t>Agosto</a:t>
            </a:r>
            <a:r>
              <a:rPr lang="en-US" b="1" dirty="0"/>
              <a:t>, </a:t>
            </a:r>
            <a:r>
              <a:rPr lang="en-US" b="1" dirty="0" err="1"/>
              <a:t>Settembre</a:t>
            </a:r>
            <a:r>
              <a:rPr lang="en-US" b="1" dirty="0"/>
              <a:t>, </a:t>
            </a:r>
            <a:r>
              <a:rPr lang="en-US" b="1" dirty="0" err="1"/>
              <a:t>Ottobre</a:t>
            </a:r>
            <a:r>
              <a:rPr lang="en-US" b="1" dirty="0"/>
              <a:t>, </a:t>
            </a:r>
            <a:r>
              <a:rPr lang="en-US" b="1" dirty="0" err="1"/>
              <a:t>Novembre</a:t>
            </a:r>
            <a:r>
              <a:rPr lang="en-US" b="1" dirty="0"/>
              <a:t>, </a:t>
            </a:r>
            <a:r>
              <a:rPr lang="en-US" b="1" dirty="0" err="1"/>
              <a:t>Dicembre</a:t>
            </a:r>
            <a:r>
              <a:rPr lang="en-US" b="1" dirty="0"/>
              <a:t>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36" y="3290410"/>
            <a:ext cx="3603625" cy="309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4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>
            <a:scene3d>
              <a:camera prst="perspectiveHeroicExtremeRightFacing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Характеристика української мови </a:t>
            </a:r>
            <a:endParaRPr lang="ru-RU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134076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•    </a:t>
            </a:r>
            <a:r>
              <a:rPr lang="ru-RU" b="1" dirty="0" err="1">
                <a:solidFill>
                  <a:schemeClr val="bg1"/>
                </a:solidFill>
              </a:rPr>
              <a:t>індоєвропейська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сім’я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мов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•    </a:t>
            </a:r>
            <a:r>
              <a:rPr lang="ru-RU" b="1" dirty="0" err="1">
                <a:solidFill>
                  <a:schemeClr val="bg1"/>
                </a:solidFill>
              </a:rPr>
              <a:t>слов'янська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група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мов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</a:p>
          <a:p>
            <a:r>
              <a:rPr lang="ru-RU" b="1" dirty="0">
                <a:solidFill>
                  <a:schemeClr val="bg1"/>
                </a:solidFill>
              </a:rPr>
              <a:t>•    </a:t>
            </a:r>
            <a:r>
              <a:rPr lang="ru-RU" b="1" dirty="0" err="1">
                <a:solidFill>
                  <a:schemeClr val="bg1"/>
                </a:solidFill>
              </a:rPr>
              <a:t>східнослов</a:t>
            </a:r>
            <a:r>
              <a:rPr lang="ru-RU" b="1" dirty="0">
                <a:solidFill>
                  <a:schemeClr val="bg1"/>
                </a:solidFill>
              </a:rPr>
              <a:t> '</a:t>
            </a:r>
            <a:r>
              <a:rPr lang="ru-RU" b="1" dirty="0" err="1">
                <a:solidFill>
                  <a:schemeClr val="bg1"/>
                </a:solidFill>
              </a:rPr>
              <a:t>янська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підгрупа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мов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err="1">
                <a:solidFill>
                  <a:schemeClr val="bg1"/>
                </a:solidFill>
              </a:rPr>
              <a:t>Серед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слов'янських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мов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українська</a:t>
            </a:r>
            <a:r>
              <a:rPr lang="ru-RU" b="1" dirty="0">
                <a:solidFill>
                  <a:schemeClr val="bg1"/>
                </a:solidFill>
              </a:rPr>
              <a:t> на </a:t>
            </a:r>
            <a:r>
              <a:rPr lang="ru-RU" b="1" dirty="0" err="1">
                <a:solidFill>
                  <a:schemeClr val="bg1"/>
                </a:solidFill>
              </a:rPr>
              <a:t>лексичному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рівні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має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найбільше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розбіжностей</a:t>
            </a:r>
            <a:r>
              <a:rPr lang="ru-RU" b="1" dirty="0">
                <a:solidFill>
                  <a:schemeClr val="bg1"/>
                </a:solidFill>
              </a:rPr>
              <a:t> з </a:t>
            </a:r>
            <a:r>
              <a:rPr lang="ru-RU" b="1" dirty="0" err="1">
                <a:solidFill>
                  <a:schemeClr val="bg1"/>
                </a:solidFill>
              </a:rPr>
              <a:t>російською</a:t>
            </a:r>
            <a:r>
              <a:rPr lang="ru-RU" b="1" dirty="0">
                <a:solidFill>
                  <a:schemeClr val="bg1"/>
                </a:solidFill>
              </a:rPr>
              <a:t> (38 %), </a:t>
            </a:r>
            <a:r>
              <a:rPr lang="ru-RU" b="1" dirty="0" err="1">
                <a:solidFill>
                  <a:schemeClr val="bg1"/>
                </a:solidFill>
              </a:rPr>
              <a:t>менше</a:t>
            </a:r>
            <a:r>
              <a:rPr lang="ru-RU" b="1" dirty="0">
                <a:solidFill>
                  <a:schemeClr val="bg1"/>
                </a:solidFill>
              </a:rPr>
              <a:t> – з </a:t>
            </a:r>
            <a:r>
              <a:rPr lang="ru-RU" b="1" dirty="0" err="1">
                <a:solidFill>
                  <a:schemeClr val="bg1"/>
                </a:solidFill>
              </a:rPr>
              <a:t>польською</a:t>
            </a:r>
            <a:r>
              <a:rPr lang="ru-RU" b="1" dirty="0">
                <a:solidFill>
                  <a:schemeClr val="bg1"/>
                </a:solidFill>
              </a:rPr>
              <a:t> (30 %) і </a:t>
            </a:r>
            <a:r>
              <a:rPr lang="ru-RU" b="1" dirty="0" err="1">
                <a:solidFill>
                  <a:schemeClr val="bg1"/>
                </a:solidFill>
              </a:rPr>
              <a:t>найменше</a:t>
            </a:r>
            <a:r>
              <a:rPr lang="ru-RU" b="1" dirty="0">
                <a:solidFill>
                  <a:schemeClr val="bg1"/>
                </a:solidFill>
              </a:rPr>
              <a:t> - з </a:t>
            </a:r>
            <a:r>
              <a:rPr lang="ru-RU" b="1" dirty="0" err="1">
                <a:solidFill>
                  <a:schemeClr val="bg1"/>
                </a:solidFill>
              </a:rPr>
              <a:t>білоруською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мовами</a:t>
            </a:r>
            <a:r>
              <a:rPr lang="ru-RU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3933056"/>
            <a:ext cx="6748463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40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Висновок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316" y="1340768"/>
            <a:ext cx="89289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FFC000"/>
                </a:solidFill>
              </a:rPr>
              <a:t>Мова</a:t>
            </a:r>
            <a:r>
              <a:rPr lang="ru-RU" sz="2000" b="1" dirty="0">
                <a:solidFill>
                  <a:srgbClr val="FFC000"/>
                </a:solidFill>
              </a:rPr>
              <a:t> – основа </a:t>
            </a:r>
            <a:r>
              <a:rPr lang="ru-RU" sz="2000" b="1" dirty="0" err="1">
                <a:solidFill>
                  <a:srgbClr val="FFC000"/>
                </a:solidFill>
              </a:rPr>
              <a:t>культури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кожної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нації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>
                <a:solidFill>
                  <a:srgbClr val="FFC000"/>
                </a:solidFill>
              </a:rPr>
              <a:t>найбільший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її</a:t>
            </a:r>
            <a:r>
              <a:rPr lang="ru-RU" sz="2000" b="1" dirty="0">
                <a:solidFill>
                  <a:srgbClr val="FFC000"/>
                </a:solidFill>
              </a:rPr>
              <a:t> скарб, і силою </a:t>
            </a:r>
            <a:r>
              <a:rPr lang="ru-RU" sz="2000" b="1" dirty="0" err="1">
                <a:solidFill>
                  <a:srgbClr val="FFC000"/>
                </a:solidFill>
              </a:rPr>
              <a:t>відібрати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її</a:t>
            </a:r>
            <a:r>
              <a:rPr lang="ru-RU" sz="2000" b="1" dirty="0">
                <a:solidFill>
                  <a:srgbClr val="FFC000"/>
                </a:solidFill>
              </a:rPr>
              <a:t> в </a:t>
            </a:r>
            <a:r>
              <a:rPr lang="ru-RU" sz="2000" b="1" dirty="0" err="1">
                <a:solidFill>
                  <a:srgbClr val="FFC000"/>
                </a:solidFill>
              </a:rPr>
              <a:t>людини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або</a:t>
            </a:r>
            <a:r>
              <a:rPr lang="ru-RU" sz="2000" b="1" dirty="0">
                <a:solidFill>
                  <a:srgbClr val="FFC000"/>
                </a:solidFill>
              </a:rPr>
              <a:t> народу - все </a:t>
            </a:r>
            <a:r>
              <a:rPr lang="ru-RU" sz="2000" b="1" dirty="0" err="1">
                <a:solidFill>
                  <a:srgbClr val="FFC000"/>
                </a:solidFill>
              </a:rPr>
              <a:t>рівно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>
                <a:solidFill>
                  <a:srgbClr val="FFC000"/>
                </a:solidFill>
              </a:rPr>
              <a:t>що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відібрати</a:t>
            </a:r>
            <a:r>
              <a:rPr lang="ru-RU" sz="2000" b="1" dirty="0">
                <a:solidFill>
                  <a:srgbClr val="FFC000"/>
                </a:solidFill>
              </a:rPr>
              <a:t> усе </a:t>
            </a:r>
            <a:r>
              <a:rPr lang="ru-RU" sz="2000" b="1" dirty="0" err="1">
                <a:solidFill>
                  <a:srgbClr val="FFC000"/>
                </a:solidFill>
              </a:rPr>
              <a:t>минуле</a:t>
            </a:r>
            <a:r>
              <a:rPr lang="ru-RU" sz="2000" b="1" dirty="0">
                <a:solidFill>
                  <a:srgbClr val="FFC000"/>
                </a:solidFill>
              </a:rPr>
              <a:t> й </a:t>
            </a:r>
            <a:r>
              <a:rPr lang="ru-RU" sz="2000" b="1" dirty="0" err="1">
                <a:solidFill>
                  <a:srgbClr val="FFC000"/>
                </a:solidFill>
              </a:rPr>
              <a:t>сучасне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>
                <a:solidFill>
                  <a:srgbClr val="FFC000"/>
                </a:solidFill>
              </a:rPr>
              <a:t>позбавляти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людину</a:t>
            </a:r>
            <a:r>
              <a:rPr lang="ru-RU" sz="2000" b="1" dirty="0">
                <a:solidFill>
                  <a:srgbClr val="FFC000"/>
                </a:solidFill>
              </a:rPr>
              <a:t> й народ </a:t>
            </a:r>
            <a:r>
              <a:rPr lang="ru-RU" sz="2000" b="1" dirty="0" err="1">
                <a:solidFill>
                  <a:srgbClr val="FFC000"/>
                </a:solidFill>
              </a:rPr>
              <a:t>найприроднішого</a:t>
            </a:r>
            <a:r>
              <a:rPr lang="ru-RU" sz="2000" b="1" dirty="0">
                <a:solidFill>
                  <a:srgbClr val="FFC000"/>
                </a:solidFill>
              </a:rPr>
              <a:t> - </a:t>
            </a:r>
            <a:r>
              <a:rPr lang="ru-RU" sz="2000" b="1" dirty="0" err="1">
                <a:solidFill>
                  <a:srgbClr val="FFC000"/>
                </a:solidFill>
              </a:rPr>
              <a:t>життя</a:t>
            </a:r>
            <a:r>
              <a:rPr lang="ru-RU" sz="2000" b="1" dirty="0">
                <a:solidFill>
                  <a:srgbClr val="FFC000"/>
                </a:solidFill>
              </a:rPr>
              <a:t>. 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</a:rPr>
              <a:t>Як не </a:t>
            </a:r>
            <a:r>
              <a:rPr lang="ru-RU" sz="2000" b="1" dirty="0" err="1">
                <a:solidFill>
                  <a:srgbClr val="FFC000"/>
                </a:solidFill>
              </a:rPr>
              <a:t>має</a:t>
            </a:r>
            <a:r>
              <a:rPr lang="ru-RU" sz="2000" b="1" dirty="0">
                <a:solidFill>
                  <a:srgbClr val="FFC000"/>
                </a:solidFill>
              </a:rPr>
              <a:t> права </a:t>
            </a:r>
            <a:r>
              <a:rPr lang="ru-RU" sz="2000" b="1" dirty="0" err="1">
                <a:solidFill>
                  <a:srgbClr val="FFC000"/>
                </a:solidFill>
              </a:rPr>
              <a:t>ніхто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відбирати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життя</a:t>
            </a:r>
            <a:r>
              <a:rPr lang="ru-RU" sz="2000" b="1" dirty="0">
                <a:solidFill>
                  <a:srgbClr val="FFC000"/>
                </a:solidFill>
              </a:rPr>
              <a:t> в </a:t>
            </a:r>
            <a:r>
              <a:rPr lang="ru-RU" sz="2000" b="1" dirty="0" err="1">
                <a:solidFill>
                  <a:srgbClr val="FFC000"/>
                </a:solidFill>
              </a:rPr>
              <a:t>людини</a:t>
            </a:r>
            <a:r>
              <a:rPr lang="ru-RU" sz="2000" b="1" dirty="0">
                <a:solidFill>
                  <a:srgbClr val="FFC000"/>
                </a:solidFill>
              </a:rPr>
              <a:t>, так не </a:t>
            </a:r>
            <a:r>
              <a:rPr lang="ru-RU" sz="2000" b="1" dirty="0" err="1">
                <a:solidFill>
                  <a:srgbClr val="FFC000"/>
                </a:solidFill>
              </a:rPr>
              <a:t>має</a:t>
            </a:r>
            <a:r>
              <a:rPr lang="ru-RU" sz="2000" b="1" dirty="0">
                <a:solidFill>
                  <a:srgbClr val="FFC000"/>
                </a:solidFill>
              </a:rPr>
              <a:t> права </a:t>
            </a:r>
            <a:r>
              <a:rPr lang="ru-RU" sz="2000" b="1" dirty="0" err="1">
                <a:solidFill>
                  <a:srgbClr val="FFC000"/>
                </a:solidFill>
              </a:rPr>
              <a:t>відбирати</a:t>
            </a:r>
            <a:r>
              <a:rPr lang="ru-RU" sz="2000" b="1" dirty="0">
                <a:solidFill>
                  <a:srgbClr val="FFC000"/>
                </a:solidFill>
              </a:rPr>
              <a:t> і </a:t>
            </a:r>
            <a:r>
              <a:rPr lang="ru-RU" sz="2000" b="1" dirty="0" err="1">
                <a:solidFill>
                  <a:srgbClr val="FFC000"/>
                </a:solidFill>
              </a:rPr>
              <a:t>мову</a:t>
            </a:r>
            <a:r>
              <a:rPr lang="ru-RU" sz="2000" b="1" dirty="0">
                <a:solidFill>
                  <a:srgbClr val="FFC000"/>
                </a:solidFill>
              </a:rPr>
              <a:t>, права </a:t>
            </a:r>
            <a:r>
              <a:rPr lang="ru-RU" sz="2000" b="1" dirty="0" err="1">
                <a:solidFill>
                  <a:srgbClr val="FFC000"/>
                </a:solidFill>
              </a:rPr>
              <a:t>користуватися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рідним</a:t>
            </a:r>
            <a:r>
              <a:rPr lang="ru-RU" sz="2000" b="1" dirty="0">
                <a:solidFill>
                  <a:srgbClr val="FFC000"/>
                </a:solidFill>
              </a:rPr>
              <a:t> словом, </a:t>
            </a:r>
            <a:r>
              <a:rPr lang="ru-RU" sz="2000" b="1" dirty="0" err="1">
                <a:solidFill>
                  <a:srgbClr val="FFC000"/>
                </a:solidFill>
              </a:rPr>
              <a:t>розвивати</a:t>
            </a:r>
            <a:r>
              <a:rPr lang="ru-RU" sz="2000" b="1" dirty="0">
                <a:solidFill>
                  <a:srgbClr val="FFC000"/>
                </a:solidFill>
              </a:rPr>
              <a:t> й </a:t>
            </a:r>
            <a:r>
              <a:rPr lang="ru-RU" sz="2000" b="1" dirty="0" err="1">
                <a:solidFill>
                  <a:srgbClr val="FFC000"/>
                </a:solidFill>
              </a:rPr>
              <a:t>шліфувати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її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грані</a:t>
            </a:r>
            <a:r>
              <a:rPr lang="ru-RU" sz="2000" b="1" dirty="0">
                <a:solidFill>
                  <a:srgbClr val="FFC000"/>
                </a:solidFill>
              </a:rPr>
              <a:t>.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</a:rPr>
              <a:t>І той, </a:t>
            </a:r>
            <a:r>
              <a:rPr lang="ru-RU" sz="2000" b="1" dirty="0" err="1">
                <a:solidFill>
                  <a:srgbClr val="FFC000"/>
                </a:solidFill>
              </a:rPr>
              <a:t>хто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намагається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це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робити</a:t>
            </a:r>
            <a:r>
              <a:rPr lang="ru-RU" sz="2000" b="1" dirty="0">
                <a:solidFill>
                  <a:srgbClr val="FFC000"/>
                </a:solidFill>
              </a:rPr>
              <a:t>, - </a:t>
            </a:r>
            <a:r>
              <a:rPr lang="ru-RU" sz="2000" b="1" dirty="0" err="1">
                <a:solidFill>
                  <a:srgbClr val="FFC000"/>
                </a:solidFill>
              </a:rPr>
              <a:t>стає</a:t>
            </a:r>
            <a:r>
              <a:rPr lang="ru-RU" sz="2000" b="1" dirty="0">
                <a:solidFill>
                  <a:srgbClr val="FFC000"/>
                </a:solidFill>
              </a:rPr>
              <a:t> на шлях </a:t>
            </a:r>
            <a:r>
              <a:rPr lang="ru-RU" sz="2000" b="1" dirty="0" err="1">
                <a:solidFill>
                  <a:srgbClr val="FFC000"/>
                </a:solidFill>
              </a:rPr>
              <a:t>найбільшого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>
                <a:solidFill>
                  <a:srgbClr val="FFC000"/>
                </a:solidFill>
              </a:rPr>
              <a:t>наймерзеннішого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злочину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>
                <a:solidFill>
                  <a:srgbClr val="FFC000"/>
                </a:solidFill>
              </a:rPr>
              <a:t>непростимої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антинародності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>
                <a:solidFill>
                  <a:srgbClr val="FFC000"/>
                </a:solidFill>
              </a:rPr>
              <a:t>антигуманної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дії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>
                <a:solidFill>
                  <a:srgbClr val="FFC000"/>
                </a:solidFill>
              </a:rPr>
              <a:t>що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її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має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карати</a:t>
            </a:r>
            <a:r>
              <a:rPr lang="ru-RU" sz="2000" b="1" dirty="0">
                <a:solidFill>
                  <a:srgbClr val="FFC000"/>
                </a:solidFill>
              </a:rPr>
              <a:t> рука народу </a:t>
            </a:r>
            <a:r>
              <a:rPr lang="ru-RU" sz="2000" b="1" dirty="0" err="1">
                <a:solidFill>
                  <a:srgbClr val="FFC000"/>
                </a:solidFill>
              </a:rPr>
              <a:t>ще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рішучіше</a:t>
            </a:r>
            <a:r>
              <a:rPr lang="ru-RU" sz="2000" b="1" dirty="0">
                <a:solidFill>
                  <a:srgbClr val="FFC000"/>
                </a:solidFill>
              </a:rPr>
              <a:t>, як за </a:t>
            </a:r>
            <a:r>
              <a:rPr lang="ru-RU" sz="2000" b="1" dirty="0" err="1">
                <a:solidFill>
                  <a:srgbClr val="FFC000"/>
                </a:solidFill>
              </a:rPr>
              <a:t>вбивство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одної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людини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>
                <a:solidFill>
                  <a:srgbClr val="FFC000"/>
                </a:solidFill>
              </a:rPr>
              <a:t>бо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хто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підіймає</a:t>
            </a:r>
            <a:r>
              <a:rPr lang="ru-RU" sz="2000" b="1" dirty="0">
                <a:solidFill>
                  <a:srgbClr val="FFC000"/>
                </a:solidFill>
              </a:rPr>
              <a:t> руку на </a:t>
            </a:r>
            <a:r>
              <a:rPr lang="ru-RU" sz="2000" b="1" dirty="0" err="1">
                <a:solidFill>
                  <a:srgbClr val="FFC000"/>
                </a:solidFill>
              </a:rPr>
              <a:t>мову</a:t>
            </a:r>
            <a:r>
              <a:rPr lang="ru-RU" sz="2000" b="1" dirty="0">
                <a:solidFill>
                  <a:srgbClr val="FFC000"/>
                </a:solidFill>
              </a:rPr>
              <a:t>, той </a:t>
            </a:r>
            <a:r>
              <a:rPr lang="ru-RU" sz="2000" b="1" dirty="0" err="1">
                <a:solidFill>
                  <a:srgbClr val="FFC000"/>
                </a:solidFill>
              </a:rPr>
              <a:t>прагне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вбити</a:t>
            </a:r>
            <a:r>
              <a:rPr lang="ru-RU" sz="2000" b="1" dirty="0">
                <a:solidFill>
                  <a:srgbClr val="FFC000"/>
                </a:solidFill>
              </a:rPr>
              <a:t> народ з </a:t>
            </a:r>
            <a:r>
              <a:rPr lang="ru-RU" sz="2000" b="1" dirty="0" err="1">
                <a:solidFill>
                  <a:srgbClr val="FFC000"/>
                </a:solidFill>
              </a:rPr>
              <a:t>його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тисячолітньою</a:t>
            </a:r>
            <a:r>
              <a:rPr lang="ru-RU" sz="2000" b="1" dirty="0">
                <a:solidFill>
                  <a:srgbClr val="FFC000"/>
                </a:solidFill>
              </a:rPr>
              <a:t> культурою.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</a:rPr>
              <a:t>Всякий народ у </a:t>
            </a:r>
            <a:r>
              <a:rPr lang="ru-RU" sz="2000" b="1" dirty="0" err="1">
                <a:solidFill>
                  <a:srgbClr val="FFC000"/>
                </a:solidFill>
              </a:rPr>
              <a:t>багатонаціональному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світі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виявляє</a:t>
            </a:r>
            <a:r>
              <a:rPr lang="ru-RU" sz="2000" b="1" dirty="0">
                <a:solidFill>
                  <a:srgbClr val="FFC000"/>
                </a:solidFill>
              </a:rPr>
              <a:t> себе </a:t>
            </a:r>
            <a:r>
              <a:rPr lang="ru-RU" sz="2000" b="1" dirty="0" err="1">
                <a:solidFill>
                  <a:srgbClr val="FFC000"/>
                </a:solidFill>
              </a:rPr>
              <a:t>своєю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самобутньою</a:t>
            </a:r>
            <a:r>
              <a:rPr lang="ru-RU" sz="2000" b="1" dirty="0">
                <a:solidFill>
                  <a:srgbClr val="FFC000"/>
                </a:solidFill>
              </a:rPr>
              <a:t> культурою, а вона </a:t>
            </a:r>
            <a:r>
              <a:rPr lang="ru-RU" sz="2000" b="1" dirty="0" err="1">
                <a:solidFill>
                  <a:srgbClr val="FFC000"/>
                </a:solidFill>
              </a:rPr>
              <a:t>може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розвиватися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тільки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своєю</a:t>
            </a:r>
            <a:r>
              <a:rPr lang="ru-RU" sz="2000" b="1" dirty="0">
                <a:solidFill>
                  <a:srgbClr val="FFC000"/>
                </a:solidFill>
              </a:rPr>
              <a:t>, </a:t>
            </a:r>
            <a:r>
              <a:rPr lang="ru-RU" sz="2000" b="1" dirty="0" err="1">
                <a:solidFill>
                  <a:srgbClr val="FFC000"/>
                </a:solidFill>
              </a:rPr>
              <a:t>рідною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мовою</a:t>
            </a:r>
            <a:r>
              <a:rPr lang="ru-RU" sz="2000" b="1" dirty="0">
                <a:solidFill>
                  <a:srgbClr val="FFC000"/>
                </a:solidFill>
              </a:rPr>
              <a:t>. </a:t>
            </a:r>
            <a:r>
              <a:rPr lang="ru-RU" sz="2000" b="1" dirty="0" err="1">
                <a:solidFill>
                  <a:srgbClr val="FFC000"/>
                </a:solidFill>
              </a:rPr>
              <a:t>Давність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культури</a:t>
            </a:r>
            <a:r>
              <a:rPr lang="ru-RU" sz="2000" b="1" dirty="0">
                <a:solidFill>
                  <a:srgbClr val="FFC000"/>
                </a:solidFill>
              </a:rPr>
              <a:t> - </a:t>
            </a:r>
            <a:r>
              <a:rPr lang="ru-RU" sz="2000" b="1" dirty="0" err="1">
                <a:solidFill>
                  <a:srgbClr val="FFC000"/>
                </a:solidFill>
              </a:rPr>
              <a:t>визначається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давністю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мови</a:t>
            </a:r>
            <a:r>
              <a:rPr lang="ru-RU" sz="2000" b="1" dirty="0">
                <a:solidFill>
                  <a:srgbClr val="FFC000"/>
                </a:solidFill>
              </a:rPr>
              <a:t>.</a:t>
            </a:r>
          </a:p>
          <a:p>
            <a:pPr algn="ctr"/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8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038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5400600" cy="864096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uk-UA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План</a:t>
            </a: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167599"/>
            <a:ext cx="8229600" cy="470916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Українська мова</a:t>
            </a:r>
          </a:p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Статус української мови</a:t>
            </a:r>
          </a:p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Мовна ситуація в Україні</a:t>
            </a:r>
          </a:p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Місце серед інших мов</a:t>
            </a:r>
          </a:p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Вплив української мови на інші мови</a:t>
            </a:r>
          </a:p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Характеристика української мови</a:t>
            </a:r>
          </a:p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Висновок</a:t>
            </a:r>
          </a:p>
        </p:txBody>
      </p:sp>
    </p:spTree>
    <p:extLst>
      <p:ext uri="{BB962C8B-B14F-4D97-AF65-F5344CB8AC3E}">
        <p14:creationId xmlns:p14="http://schemas.microsoft.com/office/powerpoint/2010/main" val="279163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5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5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65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65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22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233">
            <a:off x="5016449" y="-141747"/>
            <a:ext cx="3815382" cy="3698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48680"/>
            <a:ext cx="4286250" cy="55446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77072"/>
            <a:ext cx="4194043" cy="2359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7063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>
            <a:prstTxWarp prst="textArchDown">
              <a:avLst/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Українька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мова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916832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Украї́нська мо́ва — єдина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2" tooltip="Державна мова"/>
              </a:rPr>
              <a:t>державна мова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в Україні та одна з трьох офіційних мов у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3" tooltip="Придністровська Молдавська Республіка"/>
              </a:rPr>
              <a:t>Придністров'ї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. Українською мовою говорять в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4" tooltip="Україна"/>
              </a:rPr>
              <a:t>Україні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, прикордонних територіях сусідніх країн, де здавна мешкають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5" tooltip="Українці"/>
              </a:rPr>
              <a:t>українці</a:t>
            </a:r>
            <a:r>
              <a:rPr lang="vi-VN" sz="2000" baseline="30000" dirty="0">
                <a:latin typeface="Times New Roman" pitchFamily="18" charset="0"/>
                <a:cs typeface="Times New Roman" pitchFamily="18" charset="0"/>
                <a:hlinkClick r:id="rId6"/>
              </a:rPr>
              <a:t>[1]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, а також у країнах, куди свого часу виїхала значна кількість українців (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7" tooltip="Українська діаспора"/>
              </a:rPr>
              <a:t>українська діаспора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Географічно територія поширення української мови розташована між ареалом поширення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8" tooltip="Російська мова"/>
              </a:rPr>
              <a:t>російської мови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на північному сході (пізніше також і на сході),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9" tooltip="Білоруська мова"/>
              </a:rPr>
              <a:t>білоруської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на півночі,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10" tooltip="Польська мова"/>
              </a:rPr>
              <a:t>польської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та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11" tooltip="Словацька мова"/>
              </a:rPr>
              <a:t>словацької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на заході,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12" tooltip="Болгарська мова"/>
              </a:rPr>
              <a:t>болгарської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на південному заході. З-поміж неслов'янських мов українська приблизно від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13" tooltip="895"/>
              </a:rPr>
              <a:t>895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р. межує на заході з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14" tooltip="Угорська мова"/>
              </a:rPr>
              <a:t>угорською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, що належить до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15" tooltip="Угро-фінські мови"/>
              </a:rPr>
              <a:t>фіно-угорської сім'ї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; на південному заході з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16" tooltip="Румунська мова"/>
              </a:rPr>
              <a:t>румунською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та її молдавськими говірками (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17" tooltip="Романські мови"/>
              </a:rPr>
              <a:t>романська група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), які принаймні від 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18" tooltip="13 століття"/>
              </a:rPr>
              <a:t>XIII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18" tooltip="13 століття"/>
              </a:rPr>
              <a:t>ст.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розірвали безпосередній контакт між українською та болгарською мовами; до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19" tooltip="1945"/>
              </a:rPr>
              <a:t>1945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р. та від початку 90-х р.р. 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20" tooltip="20 століття"/>
              </a:rPr>
              <a:t>XX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20" tooltip="20 століття"/>
              </a:rPr>
              <a:t>ст.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 також з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21" tooltip="Кримськотатарська мова"/>
              </a:rPr>
              <a:t>кримськотатарською мовою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, що належить до 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hlinkClick r:id="rId22" tooltip="Тюркські мови"/>
              </a:rPr>
              <a:t>тюркської сім'ї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556344_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5384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6826" y="980728"/>
            <a:ext cx="71287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контакти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з </a:t>
            </a:r>
            <a:r>
              <a:rPr lang="ru-RU" dirty="0" err="1"/>
              <a:t>тюркськими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міцніші</a:t>
            </a:r>
            <a:r>
              <a:rPr lang="ru-RU" dirty="0"/>
              <a:t> й </a:t>
            </a:r>
            <a:r>
              <a:rPr lang="ru-RU" dirty="0" err="1"/>
              <a:t>різноманітніші</a:t>
            </a:r>
            <a:r>
              <a:rPr lang="ru-RU" dirty="0"/>
              <a:t>: </a:t>
            </a:r>
            <a:r>
              <a:rPr lang="ru-RU" dirty="0" err="1">
                <a:hlinkClick r:id="rId2" tooltip="Печеніги"/>
              </a:rPr>
              <a:t>печеніги</a:t>
            </a:r>
            <a:r>
              <a:rPr lang="ru-RU" dirty="0"/>
              <a:t> (</a:t>
            </a:r>
            <a:r>
              <a:rPr lang="ru-RU" dirty="0">
                <a:hlinkClick r:id="rId3" tooltip="10 століття"/>
              </a:rPr>
              <a:t>Х</a:t>
            </a:r>
            <a:r>
              <a:rPr lang="ru-RU" dirty="0"/>
              <a:t>-</a:t>
            </a:r>
            <a:r>
              <a:rPr lang="en-US" dirty="0">
                <a:hlinkClick r:id="rId4" tooltip="11 століття"/>
              </a:rPr>
              <a:t>XI</a:t>
            </a:r>
            <a:r>
              <a:rPr lang="en-US" dirty="0"/>
              <a:t> </a:t>
            </a:r>
            <a:r>
              <a:rPr lang="ru-RU" dirty="0"/>
              <a:t>ст.), </a:t>
            </a:r>
            <a:r>
              <a:rPr lang="ru-RU" dirty="0" err="1">
                <a:hlinkClick r:id="rId5" tooltip="Половці"/>
              </a:rPr>
              <a:t>половці</a:t>
            </a:r>
            <a:r>
              <a:rPr lang="ru-RU" dirty="0"/>
              <a:t> (</a:t>
            </a:r>
            <a:r>
              <a:rPr lang="en-US" dirty="0">
                <a:hlinkClick r:id="rId4" tooltip="11 століття"/>
              </a:rPr>
              <a:t>XI</a:t>
            </a:r>
            <a:r>
              <a:rPr lang="en-US" dirty="0"/>
              <a:t>-</a:t>
            </a:r>
            <a:r>
              <a:rPr lang="en-US" dirty="0">
                <a:hlinkClick r:id="rId6" tooltip="13 століття"/>
              </a:rPr>
              <a:t>XIII</a:t>
            </a:r>
            <a:r>
              <a:rPr lang="en-US" dirty="0"/>
              <a:t> </a:t>
            </a:r>
            <a:r>
              <a:rPr lang="ru-RU" dirty="0"/>
              <a:t>ст.) і </a:t>
            </a:r>
            <a:r>
              <a:rPr lang="ru-RU" dirty="0" err="1">
                <a:hlinkClick r:id="rId7" tooltip="Татари"/>
              </a:rPr>
              <a:t>татари</a:t>
            </a:r>
            <a:r>
              <a:rPr lang="ru-RU" dirty="0"/>
              <a:t> (</a:t>
            </a:r>
            <a:r>
              <a:rPr lang="ru-RU" dirty="0" err="1"/>
              <a:t>від</a:t>
            </a:r>
            <a:r>
              <a:rPr lang="ru-RU" dirty="0"/>
              <a:t> </a:t>
            </a:r>
            <a:r>
              <a:rPr lang="en-US" dirty="0">
                <a:hlinkClick r:id="rId6" tooltip="13 століття"/>
              </a:rPr>
              <a:t>XIII</a:t>
            </a:r>
            <a:r>
              <a:rPr lang="en-US" dirty="0"/>
              <a:t> </a:t>
            </a:r>
            <a:r>
              <a:rPr lang="ru-RU" dirty="0"/>
              <a:t>ст.) </a:t>
            </a:r>
            <a:r>
              <a:rPr lang="ru-RU" dirty="0" err="1"/>
              <a:t>межували</a:t>
            </a:r>
            <a:r>
              <a:rPr lang="ru-RU" dirty="0"/>
              <a:t> з нею на </a:t>
            </a:r>
            <a:r>
              <a:rPr lang="ru-RU" dirty="0" err="1"/>
              <a:t>сході</a:t>
            </a:r>
            <a:r>
              <a:rPr lang="ru-RU" dirty="0"/>
              <a:t> та </a:t>
            </a:r>
            <a:r>
              <a:rPr lang="ru-RU" dirty="0" err="1"/>
              <a:t>південному</a:t>
            </a:r>
            <a:r>
              <a:rPr lang="ru-RU" dirty="0"/>
              <a:t> </a:t>
            </a:r>
            <a:r>
              <a:rPr lang="ru-RU" dirty="0" err="1"/>
              <a:t>сході</a:t>
            </a:r>
            <a:r>
              <a:rPr lang="ru-RU" dirty="0"/>
              <a:t>, а </a:t>
            </a:r>
            <a:r>
              <a:rPr lang="ru-RU" dirty="0" err="1"/>
              <a:t>іноді</a:t>
            </a:r>
            <a:r>
              <a:rPr lang="ru-RU" dirty="0"/>
              <a:t> проникали й </a:t>
            </a:r>
            <a:r>
              <a:rPr lang="ru-RU" dirty="0" err="1"/>
              <a:t>углиб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</a:t>
            </a:r>
            <a:r>
              <a:rPr lang="ru-RU" dirty="0" err="1"/>
              <a:t>призводячи</a:t>
            </a:r>
            <a:r>
              <a:rPr lang="ru-RU" dirty="0"/>
              <a:t> до </a:t>
            </a:r>
            <a:r>
              <a:rPr lang="ru-RU" dirty="0" err="1"/>
              <a:t>мовної</a:t>
            </a:r>
            <a:r>
              <a:rPr lang="ru-RU" dirty="0"/>
              <a:t> </a:t>
            </a:r>
            <a:r>
              <a:rPr lang="ru-RU" dirty="0" err="1"/>
              <a:t>котериторіальності</a:t>
            </a:r>
            <a:r>
              <a:rPr lang="ru-RU" dirty="0"/>
              <a:t>; </a:t>
            </a:r>
            <a:r>
              <a:rPr lang="ru-RU" dirty="0">
                <a:hlinkClick r:id="rId8" tooltip="Турки"/>
              </a:rPr>
              <a:t>турки</a:t>
            </a:r>
            <a:r>
              <a:rPr lang="ru-RU" dirty="0"/>
              <a:t> </a:t>
            </a:r>
            <a:r>
              <a:rPr lang="ru-RU" dirty="0" err="1"/>
              <a:t>межували</a:t>
            </a:r>
            <a:r>
              <a:rPr lang="ru-RU" dirty="0"/>
              <a:t> з </a:t>
            </a:r>
            <a:r>
              <a:rPr lang="ru-RU" dirty="0" err="1"/>
              <a:t>українськими</a:t>
            </a:r>
            <a:r>
              <a:rPr lang="ru-RU" dirty="0"/>
              <a:t> землями на </a:t>
            </a:r>
            <a:r>
              <a:rPr lang="ru-RU" dirty="0" err="1"/>
              <a:t>півдні</a:t>
            </a:r>
            <a:r>
              <a:rPr lang="ru-RU" dirty="0"/>
              <a:t> (особливо в </a:t>
            </a:r>
            <a:r>
              <a:rPr lang="en-US" dirty="0">
                <a:hlinkClick r:id="rId9" tooltip="17 століття"/>
              </a:rPr>
              <a:t>XVII</a:t>
            </a:r>
            <a:r>
              <a:rPr lang="en-US" dirty="0"/>
              <a:t>-</a:t>
            </a:r>
            <a:r>
              <a:rPr lang="en-US" dirty="0">
                <a:hlinkClick r:id="rId10" tooltip="18 століття"/>
              </a:rPr>
              <a:t>XVIII</a:t>
            </a:r>
            <a:r>
              <a:rPr lang="en-US" dirty="0"/>
              <a:t> </a:t>
            </a:r>
            <a:r>
              <a:rPr lang="ru-RU" dirty="0"/>
              <a:t>ст.).</a:t>
            </a:r>
          </a:p>
          <a:p>
            <a:pPr algn="ctr"/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важливі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набули</a:t>
            </a:r>
            <a:r>
              <a:rPr lang="ru-RU" dirty="0"/>
              <a:t> статусу </a:t>
            </a:r>
            <a:r>
              <a:rPr lang="ru-RU" dirty="0" err="1"/>
              <a:t>котериторіальних</a:t>
            </a:r>
            <a:r>
              <a:rPr lang="ru-RU" dirty="0"/>
              <a:t>, — </a:t>
            </a:r>
            <a:r>
              <a:rPr lang="ru-RU" dirty="0" err="1"/>
              <a:t>це</a:t>
            </a:r>
            <a:r>
              <a:rPr lang="ru-RU" dirty="0"/>
              <a:t> </a:t>
            </a:r>
            <a:r>
              <a:rPr lang="ru-RU" dirty="0" err="1">
                <a:hlinkClick r:id="rId11" tooltip="Їдиш"/>
              </a:rPr>
              <a:t>їдиш</a:t>
            </a:r>
            <a:r>
              <a:rPr lang="ru-RU" dirty="0"/>
              <a:t> (з </a:t>
            </a:r>
            <a:r>
              <a:rPr lang="en-US" dirty="0">
                <a:hlinkClick r:id="rId12" tooltip="15 століття"/>
              </a:rPr>
              <a:t>XV</a:t>
            </a:r>
            <a:r>
              <a:rPr lang="en-US" dirty="0"/>
              <a:t> </a:t>
            </a:r>
            <a:r>
              <a:rPr lang="ru-RU" dirty="0"/>
              <a:t>ст.) та —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слов'янських</a:t>
            </a:r>
            <a:r>
              <a:rPr lang="ru-RU" dirty="0"/>
              <a:t> — </a:t>
            </a:r>
            <a:r>
              <a:rPr lang="ru-RU" dirty="0" err="1"/>
              <a:t>польська</a:t>
            </a:r>
            <a:r>
              <a:rPr lang="ru-RU" dirty="0"/>
              <a:t> (особливо в </a:t>
            </a:r>
            <a:r>
              <a:rPr lang="en-US" dirty="0">
                <a:hlinkClick r:id="rId13" tooltip="16 століття"/>
              </a:rPr>
              <a:t>XVI</a:t>
            </a:r>
            <a:r>
              <a:rPr lang="en-US" dirty="0"/>
              <a:t>-</a:t>
            </a:r>
            <a:r>
              <a:rPr lang="en-US" dirty="0">
                <a:hlinkClick r:id="rId10" tooltip="18 століття"/>
              </a:rPr>
              <a:t>XVIII</a:t>
            </a:r>
            <a:r>
              <a:rPr lang="en-US" dirty="0"/>
              <a:t> </a:t>
            </a:r>
            <a:r>
              <a:rPr lang="ru-RU" dirty="0"/>
              <a:t>ст., а в </a:t>
            </a:r>
            <a:r>
              <a:rPr lang="ru-RU" dirty="0" err="1">
                <a:hlinkClick r:id="rId14" tooltip="Західна Україна"/>
              </a:rPr>
              <a:t>Західній</a:t>
            </a:r>
            <a:r>
              <a:rPr lang="ru-RU" dirty="0">
                <a:hlinkClick r:id="rId14" tooltip="Західна Україна"/>
              </a:rPr>
              <a:t> </a:t>
            </a:r>
            <a:r>
              <a:rPr lang="ru-RU" dirty="0" err="1">
                <a:hlinkClick r:id="rId14" tooltip="Західна Україна"/>
              </a:rPr>
              <a:t>Україні</a:t>
            </a:r>
            <a:r>
              <a:rPr lang="ru-RU" dirty="0"/>
              <a:t> до </a:t>
            </a:r>
            <a:r>
              <a:rPr lang="ru-RU" dirty="0">
                <a:hlinkClick r:id="rId15" tooltip="1945"/>
              </a:rPr>
              <a:t>1945</a:t>
            </a:r>
            <a:r>
              <a:rPr lang="ru-RU" dirty="0"/>
              <a:t> р.) і </a:t>
            </a:r>
            <a:r>
              <a:rPr lang="ru-RU" dirty="0" err="1"/>
              <a:t>російська</a:t>
            </a:r>
            <a:r>
              <a:rPr lang="ru-RU" dirty="0"/>
              <a:t> (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посилюється</a:t>
            </a:r>
            <a:r>
              <a:rPr lang="ru-RU" dirty="0"/>
              <a:t> з </a:t>
            </a:r>
            <a:r>
              <a:rPr lang="en-US" dirty="0">
                <a:hlinkClick r:id="rId10" tooltip="18 століття"/>
              </a:rPr>
              <a:t>XVIII</a:t>
            </a:r>
            <a:r>
              <a:rPr lang="en-US" dirty="0"/>
              <a:t> </a:t>
            </a:r>
            <a:r>
              <a:rPr lang="ru-RU" dirty="0"/>
              <a:t>ст.). В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регіонах</a:t>
            </a:r>
            <a:r>
              <a:rPr lang="ru-RU" dirty="0"/>
              <a:t>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мова</a:t>
            </a:r>
            <a:r>
              <a:rPr lang="ru-RU" dirty="0"/>
              <a:t> мала </a:t>
            </a:r>
            <a:r>
              <a:rPr lang="ru-RU" dirty="0" err="1"/>
              <a:t>тісні</a:t>
            </a:r>
            <a:r>
              <a:rPr lang="ru-RU" dirty="0"/>
              <a:t> </a:t>
            </a:r>
            <a:r>
              <a:rPr lang="ru-RU" dirty="0" err="1"/>
              <a:t>контакти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з </a:t>
            </a:r>
            <a:r>
              <a:rPr lang="ru-RU" dirty="0" err="1"/>
              <a:t>румунською</a:t>
            </a:r>
            <a:r>
              <a:rPr lang="ru-RU" dirty="0"/>
              <a:t> (</a:t>
            </a:r>
            <a:r>
              <a:rPr lang="ru-RU" dirty="0" err="1">
                <a:hlinkClick r:id="rId16" tooltip="Буковина"/>
              </a:rPr>
              <a:t>Буковина</a:t>
            </a:r>
            <a:r>
              <a:rPr lang="ru-RU" dirty="0"/>
              <a:t>, </a:t>
            </a:r>
            <a:r>
              <a:rPr lang="ru-RU" dirty="0" err="1">
                <a:hlinkClick r:id="rId17" tooltip="Бессарабія"/>
              </a:rPr>
              <a:t>Північна</a:t>
            </a:r>
            <a:r>
              <a:rPr lang="ru-RU" dirty="0">
                <a:hlinkClick r:id="rId17" tooltip="Бессарабія"/>
              </a:rPr>
              <a:t> </a:t>
            </a:r>
            <a:r>
              <a:rPr lang="ru-RU" dirty="0" err="1">
                <a:hlinkClick r:id="rId17" tooltip="Бессарабія"/>
              </a:rPr>
              <a:t>Бессарабія</a:t>
            </a:r>
            <a:r>
              <a:rPr lang="ru-RU" dirty="0"/>
              <a:t>, </a:t>
            </a:r>
            <a:r>
              <a:rPr lang="ru-RU" dirty="0" err="1">
                <a:hlinkClick r:id="rId18" tooltip="Буджак"/>
              </a:rPr>
              <a:t>Буджак</a:t>
            </a:r>
            <a:r>
              <a:rPr lang="ru-RU" dirty="0"/>
              <a:t>, </a:t>
            </a:r>
            <a:r>
              <a:rPr lang="ru-RU" dirty="0" err="1">
                <a:hlinkClick r:id="rId19" tooltip="Придністров'я"/>
              </a:rPr>
              <a:t>Придністров'я</a:t>
            </a:r>
            <a:r>
              <a:rPr lang="ru-RU" dirty="0"/>
              <a:t>), </a:t>
            </a:r>
            <a:r>
              <a:rPr lang="ru-RU" dirty="0" err="1"/>
              <a:t>угорською</a:t>
            </a:r>
            <a:r>
              <a:rPr lang="ru-RU" dirty="0"/>
              <a:t> (</a:t>
            </a:r>
            <a:r>
              <a:rPr lang="ru-RU" dirty="0" err="1">
                <a:hlinkClick r:id="rId20" tooltip="Закарпаття"/>
              </a:rPr>
              <a:t>Закарпаття</a:t>
            </a:r>
            <a:r>
              <a:rPr lang="ru-RU" dirty="0"/>
              <a:t>), </a:t>
            </a:r>
            <a:r>
              <a:rPr lang="ru-RU" dirty="0" err="1"/>
              <a:t>словацькою</a:t>
            </a:r>
            <a:r>
              <a:rPr lang="ru-RU" dirty="0"/>
              <a:t> (</a:t>
            </a:r>
            <a:r>
              <a:rPr lang="ru-RU" dirty="0" err="1">
                <a:hlinkClick r:id="rId21" tooltip="Пряшівщина"/>
              </a:rPr>
              <a:t>Пряшівщина</a:t>
            </a:r>
            <a:r>
              <a:rPr lang="ru-RU" dirty="0"/>
              <a:t> у </a:t>
            </a:r>
            <a:r>
              <a:rPr lang="ru-RU" dirty="0" err="1">
                <a:hlinkClick r:id="rId22" tooltip="Словаччина"/>
              </a:rPr>
              <a:t>Словаччині</a:t>
            </a:r>
            <a:r>
              <a:rPr lang="ru-RU" dirty="0"/>
              <a:t>) та </a:t>
            </a:r>
            <a:r>
              <a:rPr lang="ru-RU" dirty="0" err="1"/>
              <a:t>білоруською</a:t>
            </a:r>
            <a:r>
              <a:rPr lang="ru-RU" dirty="0"/>
              <a:t> (</a:t>
            </a:r>
            <a:r>
              <a:rPr lang="ru-RU" dirty="0" err="1">
                <a:hlinkClick r:id="rId23" tooltip="Берестейщина"/>
              </a:rPr>
              <a:t>Берестейщина</a:t>
            </a:r>
            <a:r>
              <a:rPr lang="ru-RU" dirty="0"/>
              <a:t>, </a:t>
            </a:r>
            <a:r>
              <a:rPr lang="ru-RU" dirty="0" err="1">
                <a:hlinkClick r:id="rId24" tooltip="Чернігівщина"/>
              </a:rPr>
              <a:t>Чернігівщина</a:t>
            </a:r>
            <a:r>
              <a:rPr lang="ru-RU" dirty="0"/>
              <a:t>) </a:t>
            </a:r>
            <a:r>
              <a:rPr lang="ru-RU" dirty="0" err="1"/>
              <a:t>мовами</a:t>
            </a:r>
            <a:r>
              <a:rPr lang="ru-RU" dirty="0"/>
              <a:t>. </a:t>
            </a:r>
            <a:r>
              <a:rPr lang="ru-RU" dirty="0" err="1"/>
              <a:t>Контакти</a:t>
            </a:r>
            <a:r>
              <a:rPr lang="ru-RU" dirty="0"/>
              <a:t> з </a:t>
            </a:r>
            <a:r>
              <a:rPr lang="ru-RU" dirty="0" err="1">
                <a:hlinkClick r:id="rId25" tooltip="Німці"/>
              </a:rPr>
              <a:t>німецькими</a:t>
            </a:r>
            <a:r>
              <a:rPr lang="ru-RU" dirty="0"/>
              <a:t>, </a:t>
            </a:r>
            <a:r>
              <a:rPr lang="ru-RU" dirty="0" err="1">
                <a:hlinkClick r:id="rId26" tooltip="Вірмени"/>
              </a:rPr>
              <a:t>вірменськими</a:t>
            </a:r>
            <a:r>
              <a:rPr lang="ru-RU" dirty="0"/>
              <a:t>, </a:t>
            </a:r>
            <a:r>
              <a:rPr lang="ru-RU" dirty="0" err="1">
                <a:hlinkClick r:id="rId27" tooltip="Нова Сербія"/>
              </a:rPr>
              <a:t>сербськими</a:t>
            </a:r>
            <a:r>
              <a:rPr lang="ru-RU" dirty="0"/>
              <a:t> та </a:t>
            </a:r>
            <a:r>
              <a:rPr lang="ru-RU" dirty="0" err="1"/>
              <a:t>ін</a:t>
            </a:r>
            <a:r>
              <a:rPr lang="ru-RU" dirty="0"/>
              <a:t>. </a:t>
            </a:r>
            <a:r>
              <a:rPr lang="ru-RU" dirty="0" err="1"/>
              <a:t>колоністами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обмежені</a:t>
            </a:r>
            <a:r>
              <a:rPr lang="ru-RU" dirty="0"/>
              <a:t> у </a:t>
            </a:r>
            <a:r>
              <a:rPr lang="ru-RU" dirty="0" err="1"/>
              <a:t>часі</a:t>
            </a:r>
            <a:r>
              <a:rPr lang="ru-RU" dirty="0"/>
              <a:t> та </a:t>
            </a:r>
            <a:r>
              <a:rPr lang="ru-RU" dirty="0" err="1"/>
              <a:t>територіально</a:t>
            </a:r>
            <a:endParaRPr lang="ru-RU" dirty="0"/>
          </a:p>
          <a:p>
            <a:pPr algn="ctr"/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16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4356"/>
            <a:ext cx="8229600" cy="1143000"/>
          </a:xfrm>
        </p:spPr>
        <p:txBody>
          <a:bodyPr>
            <a:norm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Статус української мови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340768"/>
            <a:ext cx="396044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Обов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язковий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засіб спілкування у всіх публічних сферах</a:t>
            </a:r>
          </a:p>
          <a:p>
            <a:pPr>
              <a:lnSpc>
                <a:spcPct val="80000"/>
              </a:lnSpc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Українська мова як державна є обов'язковим засобом спілкування на всій території України при здійсненні повноважень органами державної влади та органами місцевого самоврядування </a:t>
            </a:r>
          </a:p>
          <a:p>
            <a:pPr>
              <a:lnSpc>
                <a:spcPct val="80000"/>
              </a:lnSpc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Володіння державною мовою є обов'язковою умовою для отримання громадянства України.</a:t>
            </a:r>
          </a:p>
          <a:p>
            <a:pPr>
              <a:lnSpc>
                <a:spcPct val="80000"/>
              </a:lnSpc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 усіх навчальних закладах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обов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язковою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до вивчення є українська мова.</a:t>
            </a:r>
          </a:p>
          <a:p>
            <a:pPr>
              <a:lnSpc>
                <a:spcPct val="80000"/>
              </a:lnSpc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Володіння українською мовою є однією з обов'язкових умов для обіймання декількох державних посад (Президента, судді та судді Конституційного суду України).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21191"/>
            <a:ext cx="3889226" cy="316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91719"/>
            <a:ext cx="3275029" cy="273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0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Мовна</a:t>
            </a:r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ситуація</a:t>
            </a:r>
            <a:r>
              <a:rPr lang="ru-RU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40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Україні</a:t>
            </a:r>
            <a: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700808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20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34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55976" y="188640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/>
              <a:t>Процес</a:t>
            </a:r>
            <a:r>
              <a:rPr lang="ru-RU" sz="2000" b="1" dirty="0"/>
              <a:t> </a:t>
            </a:r>
            <a:r>
              <a:rPr lang="ru-RU" sz="2000" b="1" dirty="0" err="1"/>
              <a:t>неухильного</a:t>
            </a:r>
            <a:r>
              <a:rPr lang="ru-RU" sz="2000" b="1" dirty="0"/>
              <a:t> </a:t>
            </a:r>
            <a:r>
              <a:rPr lang="ru-RU" sz="2000" b="1" dirty="0" err="1"/>
              <a:t>витіснення</a:t>
            </a:r>
            <a:r>
              <a:rPr lang="ru-RU" sz="2000" b="1" dirty="0"/>
              <a:t> </a:t>
            </a:r>
            <a:r>
              <a:rPr lang="ru-RU" sz="2000" b="1" dirty="0" err="1"/>
              <a:t>української</a:t>
            </a:r>
            <a:r>
              <a:rPr lang="ru-RU" sz="2000" b="1" dirty="0"/>
              <a:t> </a:t>
            </a:r>
            <a:r>
              <a:rPr lang="ru-RU" sz="2000" b="1" dirty="0" err="1"/>
              <a:t>мови</a:t>
            </a:r>
            <a:r>
              <a:rPr lang="ru-RU" sz="2000" b="1" dirty="0"/>
              <a:t> з </a:t>
            </a:r>
            <a:r>
              <a:rPr lang="ru-RU" sz="2000" b="1" dirty="0" err="1"/>
              <a:t>багатьох</a:t>
            </a:r>
            <a:r>
              <a:rPr lang="ru-RU" sz="2000" b="1" dirty="0"/>
              <a:t> сфер </a:t>
            </a:r>
            <a:r>
              <a:rPr lang="ru-RU" sz="2000" b="1" dirty="0" err="1"/>
              <a:t>життєдіяльності</a:t>
            </a:r>
            <a:r>
              <a:rPr lang="ru-RU" sz="2000" b="1" dirty="0"/>
              <a:t> та </a:t>
            </a:r>
            <a:r>
              <a:rPr lang="ru-RU" sz="2000" b="1" dirty="0" err="1"/>
              <a:t>прогресуюче</a:t>
            </a:r>
            <a:r>
              <a:rPr lang="ru-RU" sz="2000" b="1" dirty="0"/>
              <a:t> </a:t>
            </a:r>
            <a:r>
              <a:rPr lang="ru-RU" sz="2000" b="1" dirty="0" err="1"/>
              <a:t>зменшення</a:t>
            </a:r>
            <a:r>
              <a:rPr lang="ru-RU" sz="2000" b="1" dirty="0"/>
              <a:t> </a:t>
            </a:r>
            <a:r>
              <a:rPr lang="ru-RU" sz="2000" b="1" dirty="0" err="1"/>
              <a:t>носіїв</a:t>
            </a:r>
            <a:r>
              <a:rPr lang="ru-RU" sz="2000" b="1" dirty="0"/>
              <a:t> </a:t>
            </a:r>
            <a:r>
              <a:rPr lang="ru-RU" sz="2000" b="1" dirty="0" err="1"/>
              <a:t>української</a:t>
            </a:r>
            <a:r>
              <a:rPr lang="ru-RU" sz="2000" b="1" dirty="0"/>
              <a:t> </a:t>
            </a:r>
            <a:r>
              <a:rPr lang="ru-RU" sz="2000" b="1" dirty="0" err="1"/>
              <a:t>мови</a:t>
            </a:r>
            <a:r>
              <a:rPr lang="ru-RU" sz="2000" b="1" dirty="0"/>
              <a:t> не </a:t>
            </a:r>
            <a:r>
              <a:rPr lang="ru-RU" sz="2000" b="1" dirty="0" err="1"/>
              <a:t>призупинило</a:t>
            </a:r>
            <a:r>
              <a:rPr lang="ru-RU" sz="2000" b="1" dirty="0"/>
              <a:t> </a:t>
            </a:r>
            <a:r>
              <a:rPr lang="ru-RU" sz="2000" b="1" dirty="0" err="1"/>
              <a:t>навіть</a:t>
            </a:r>
            <a:r>
              <a:rPr lang="ru-RU" sz="2000" b="1" dirty="0"/>
              <a:t> </a:t>
            </a:r>
            <a:r>
              <a:rPr lang="ru-RU" sz="2000" b="1" dirty="0" err="1"/>
              <a:t>надання</a:t>
            </a:r>
            <a:r>
              <a:rPr lang="ru-RU" sz="2000" b="1" dirty="0"/>
              <a:t> </a:t>
            </a:r>
            <a:r>
              <a:rPr lang="ru-RU" sz="2000" b="1" dirty="0" err="1"/>
              <a:t>їй</a:t>
            </a:r>
            <a:r>
              <a:rPr lang="ru-RU" sz="2000" b="1" dirty="0"/>
              <a:t> статусу </a:t>
            </a:r>
            <a:r>
              <a:rPr lang="ru-RU" sz="2000" b="1" dirty="0" err="1"/>
              <a:t>державної</a:t>
            </a:r>
            <a:r>
              <a:rPr lang="ru-RU" sz="2000" b="1" dirty="0"/>
              <a:t> у 1989 р..</a:t>
            </a:r>
          </a:p>
          <a:p>
            <a:r>
              <a:rPr lang="ru-RU" sz="2000" b="1" dirty="0" err="1"/>
              <a:t>Впровадження</a:t>
            </a:r>
            <a:r>
              <a:rPr lang="ru-RU" sz="2000" b="1" dirty="0"/>
              <a:t> </a:t>
            </a:r>
            <a:r>
              <a:rPr lang="ru-RU" sz="2000" b="1" dirty="0" err="1"/>
              <a:t>української</a:t>
            </a:r>
            <a:r>
              <a:rPr lang="ru-RU" sz="2000" b="1" dirty="0"/>
              <a:t> </a:t>
            </a:r>
            <a:r>
              <a:rPr lang="ru-RU" sz="2000" b="1" dirty="0" err="1"/>
              <a:t>мови</a:t>
            </a:r>
            <a:r>
              <a:rPr lang="ru-RU" sz="2000" b="1" dirty="0"/>
              <a:t> як </a:t>
            </a:r>
            <a:r>
              <a:rPr lang="ru-RU" sz="2000" b="1" dirty="0" err="1"/>
              <a:t>державної</a:t>
            </a:r>
            <a:r>
              <a:rPr lang="ru-RU" sz="2000" b="1" dirty="0"/>
              <a:t> у </a:t>
            </a:r>
            <a:r>
              <a:rPr lang="ru-RU" sz="2000" b="1" dirty="0" err="1"/>
              <a:t>публічній</a:t>
            </a:r>
            <a:r>
              <a:rPr lang="ru-RU" sz="2000" b="1" dirty="0"/>
              <a:t> </a:t>
            </a:r>
            <a:r>
              <a:rPr lang="ru-RU" sz="2000" b="1" dirty="0" err="1"/>
              <a:t>сфері</a:t>
            </a:r>
            <a:r>
              <a:rPr lang="ru-RU" sz="2000" b="1" dirty="0"/>
              <a:t> не </a:t>
            </a:r>
            <a:r>
              <a:rPr lang="ru-RU" sz="2000" b="1" dirty="0" err="1"/>
              <a:t>було</a:t>
            </a:r>
            <a:r>
              <a:rPr lang="ru-RU" sz="2000" b="1" dirty="0"/>
              <a:t> до </a:t>
            </a:r>
            <a:r>
              <a:rPr lang="ru-RU" sz="2000" b="1" dirty="0" err="1"/>
              <a:t>кінця</a:t>
            </a:r>
            <a:r>
              <a:rPr lang="ru-RU" sz="2000" b="1" dirty="0"/>
              <a:t> </a:t>
            </a:r>
            <a:r>
              <a:rPr lang="ru-RU" sz="2000" b="1" dirty="0" err="1"/>
              <a:t>послідовним</a:t>
            </a:r>
            <a:r>
              <a:rPr lang="ru-RU" sz="2000" b="1" dirty="0"/>
              <a:t> і не </a:t>
            </a:r>
            <a:r>
              <a:rPr lang="ru-RU" sz="2000" b="1" dirty="0" err="1"/>
              <a:t>супроводжу-валось</a:t>
            </a:r>
            <a:r>
              <a:rPr lang="ru-RU" sz="2000" b="1" dirty="0"/>
              <a:t> </a:t>
            </a:r>
            <a:r>
              <a:rPr lang="ru-RU" sz="2000" b="1" dirty="0" err="1"/>
              <a:t>системними</a:t>
            </a:r>
            <a:r>
              <a:rPr lang="ru-RU" sz="2000" b="1" dirty="0"/>
              <a:t> заходами.</a:t>
            </a:r>
          </a:p>
          <a:p>
            <a:r>
              <a:rPr lang="ru-RU" sz="2000" b="1" dirty="0"/>
              <a:t>На </a:t>
            </a:r>
            <a:r>
              <a:rPr lang="ru-RU" sz="2000" b="1" dirty="0" err="1"/>
              <a:t>існуючу</a:t>
            </a:r>
            <a:r>
              <a:rPr lang="ru-RU" sz="2000" b="1" dirty="0"/>
              <a:t> й </a:t>
            </a:r>
            <a:r>
              <a:rPr lang="ru-RU" sz="2000" b="1" dirty="0" err="1"/>
              <a:t>нині</a:t>
            </a:r>
            <a:r>
              <a:rPr lang="ru-RU" sz="2000" b="1" dirty="0"/>
              <a:t> </a:t>
            </a:r>
            <a:r>
              <a:rPr lang="ru-RU" sz="2000" b="1" dirty="0" err="1"/>
              <a:t>деформованість</a:t>
            </a:r>
            <a:r>
              <a:rPr lang="ru-RU" sz="2000" b="1" dirty="0"/>
              <a:t> </a:t>
            </a:r>
            <a:r>
              <a:rPr lang="ru-RU" sz="2000" b="1" dirty="0" err="1"/>
              <a:t>мовної</a:t>
            </a:r>
            <a:r>
              <a:rPr lang="ru-RU" sz="2000" b="1" dirty="0"/>
              <a:t> </a:t>
            </a:r>
            <a:r>
              <a:rPr lang="ru-RU" sz="2000" b="1" dirty="0" err="1"/>
              <a:t>ситуації</a:t>
            </a:r>
            <a:r>
              <a:rPr lang="ru-RU" sz="2000" b="1" dirty="0"/>
              <a:t> в </a:t>
            </a:r>
            <a:r>
              <a:rPr lang="ru-RU" sz="2000" b="1" dirty="0" err="1"/>
              <a:t>Україні</a:t>
            </a:r>
            <a:r>
              <a:rPr lang="ru-RU" sz="2000" b="1" dirty="0"/>
              <a:t> </a:t>
            </a:r>
            <a:r>
              <a:rPr lang="ru-RU" sz="2000" b="1" dirty="0" err="1"/>
              <a:t>вказує</a:t>
            </a:r>
            <a:r>
              <a:rPr lang="ru-RU" sz="2000" b="1" dirty="0"/>
              <a:t> </a:t>
            </a:r>
            <a:r>
              <a:rPr lang="ru-RU" sz="2000" b="1" dirty="0" err="1"/>
              <a:t>співвідношення</a:t>
            </a:r>
            <a:r>
              <a:rPr lang="ru-RU" sz="2000" b="1" dirty="0"/>
              <a:t> </a:t>
            </a:r>
            <a:r>
              <a:rPr lang="ru-RU" sz="2000" b="1" dirty="0" err="1"/>
              <a:t>носіїв</a:t>
            </a:r>
            <a:r>
              <a:rPr lang="ru-RU" sz="2000" b="1" dirty="0"/>
              <a:t> </a:t>
            </a:r>
            <a:r>
              <a:rPr lang="ru-RU" sz="2000" b="1" dirty="0" err="1"/>
              <a:t>української</a:t>
            </a:r>
            <a:r>
              <a:rPr lang="ru-RU" sz="2000" b="1" dirty="0"/>
              <a:t> і </a:t>
            </a:r>
            <a:r>
              <a:rPr lang="ru-RU" sz="2000" b="1" dirty="0" err="1"/>
              <a:t>російської</a:t>
            </a:r>
            <a:r>
              <a:rPr lang="ru-RU" sz="2000" b="1" dirty="0"/>
              <a:t> </a:t>
            </a:r>
            <a:r>
              <a:rPr lang="ru-RU" sz="2000" b="1" dirty="0" err="1"/>
              <a:t>мов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не </a:t>
            </a:r>
            <a:r>
              <a:rPr lang="ru-RU" sz="2000" b="1" dirty="0" err="1"/>
              <a:t>відповідає</a:t>
            </a:r>
            <a:r>
              <a:rPr lang="ru-RU" sz="2000" b="1" dirty="0"/>
              <a:t> </a:t>
            </a:r>
            <a:r>
              <a:rPr lang="ru-RU" sz="2000" b="1" dirty="0" err="1"/>
              <a:t>співвідношенню</a:t>
            </a:r>
            <a:r>
              <a:rPr lang="ru-RU" sz="2000" b="1" dirty="0"/>
              <a:t> </a:t>
            </a:r>
            <a:r>
              <a:rPr lang="ru-RU" sz="2000" b="1" dirty="0" err="1"/>
              <a:t>етнічних</a:t>
            </a:r>
            <a:r>
              <a:rPr lang="ru-RU" sz="2000" b="1" dirty="0"/>
              <a:t> </a:t>
            </a:r>
            <a:r>
              <a:rPr lang="ru-RU" sz="2000" b="1" dirty="0" err="1"/>
              <a:t>українців</a:t>
            </a:r>
            <a:r>
              <a:rPr lang="ru-RU" sz="2000" b="1" dirty="0"/>
              <a:t> і </a:t>
            </a:r>
            <a:r>
              <a:rPr lang="ru-RU" sz="2000" b="1" dirty="0" err="1"/>
              <a:t>росіян</a:t>
            </a:r>
            <a:r>
              <a:rPr lang="ru-RU" sz="2000" b="1" dirty="0"/>
              <a:t> на </a:t>
            </a:r>
            <a:r>
              <a:rPr lang="ru-RU" sz="2000" b="1" dirty="0" err="1"/>
              <a:t>її</a:t>
            </a:r>
            <a:r>
              <a:rPr lang="ru-RU" sz="2000" b="1" dirty="0"/>
              <a:t> </a:t>
            </a:r>
            <a:r>
              <a:rPr lang="ru-RU" sz="2000" b="1" dirty="0" err="1"/>
              <a:t>території</a:t>
            </a:r>
            <a:r>
              <a:rPr lang="ru-RU" sz="2000" b="1" dirty="0"/>
              <a:t>. За </a:t>
            </a:r>
            <a:r>
              <a:rPr lang="ru-RU" sz="2000" b="1" dirty="0" err="1"/>
              <a:t>даними</a:t>
            </a:r>
            <a:r>
              <a:rPr lang="ru-RU" sz="2000" b="1" dirty="0"/>
              <a:t> </a:t>
            </a:r>
            <a:r>
              <a:rPr lang="ru-RU" sz="2000" b="1" dirty="0" err="1"/>
              <a:t>Всеукраїнського</a:t>
            </a:r>
            <a:r>
              <a:rPr lang="ru-RU" sz="2000" b="1" dirty="0"/>
              <a:t> </a:t>
            </a:r>
            <a:r>
              <a:rPr lang="ru-RU" sz="2000" b="1" dirty="0" err="1"/>
              <a:t>перепису</a:t>
            </a:r>
            <a:r>
              <a:rPr lang="ru-RU" sz="2000" b="1" dirty="0"/>
              <a:t> </a:t>
            </a:r>
            <a:r>
              <a:rPr lang="ru-RU" sz="2000" b="1" dirty="0" err="1"/>
              <a:t>населення</a:t>
            </a:r>
            <a:r>
              <a:rPr lang="ru-RU" sz="2000" b="1" dirty="0"/>
              <a:t> 2001 року </a:t>
            </a:r>
            <a:r>
              <a:rPr lang="ru-RU" sz="2000" b="1" dirty="0" err="1"/>
              <a:t>українці</a:t>
            </a:r>
            <a:r>
              <a:rPr lang="ru-RU" sz="2000" b="1" dirty="0"/>
              <a:t> </a:t>
            </a:r>
            <a:r>
              <a:rPr lang="ru-RU" sz="2000" b="1" dirty="0" err="1"/>
              <a:t>становлять</a:t>
            </a:r>
            <a:r>
              <a:rPr lang="ru-RU" sz="2000" b="1" dirty="0"/>
              <a:t> 77,8 % </a:t>
            </a:r>
            <a:r>
              <a:rPr lang="ru-RU" sz="2000" b="1" dirty="0" err="1"/>
              <a:t>людності</a:t>
            </a:r>
            <a:r>
              <a:rPr lang="ru-RU" sz="2000" b="1" dirty="0"/>
              <a:t> </a:t>
            </a:r>
            <a:r>
              <a:rPr lang="ru-RU" sz="2000" b="1" dirty="0" err="1"/>
              <a:t>України</a:t>
            </a:r>
            <a:r>
              <a:rPr lang="ru-RU" sz="2000" b="1" dirty="0"/>
              <a:t>, </a:t>
            </a:r>
            <a:r>
              <a:rPr lang="ru-RU" sz="2000" b="1" dirty="0" err="1"/>
              <a:t>тоді</a:t>
            </a:r>
            <a:r>
              <a:rPr lang="ru-RU" sz="2000" b="1" dirty="0"/>
              <a:t> як </a:t>
            </a:r>
            <a:r>
              <a:rPr lang="ru-RU" sz="2000" b="1" dirty="0" err="1"/>
              <a:t>українську</a:t>
            </a:r>
            <a:r>
              <a:rPr lang="ru-RU" sz="2000" b="1" dirty="0"/>
              <a:t> </a:t>
            </a:r>
            <a:r>
              <a:rPr lang="ru-RU" sz="2000" b="1" dirty="0" err="1"/>
              <a:t>мову</a:t>
            </a:r>
            <a:r>
              <a:rPr lang="ru-RU" sz="2000" b="1" dirty="0"/>
              <a:t> </a:t>
            </a:r>
            <a:r>
              <a:rPr lang="ru-RU" sz="2000" b="1" dirty="0" err="1"/>
              <a:t>визнало</a:t>
            </a:r>
            <a:r>
              <a:rPr lang="ru-RU" sz="2000" b="1" dirty="0"/>
              <a:t> </a:t>
            </a:r>
            <a:r>
              <a:rPr lang="ru-RU" sz="2000" b="1" dirty="0" err="1"/>
              <a:t>рідною</a:t>
            </a:r>
            <a:r>
              <a:rPr lang="ru-RU" sz="2000" b="1" dirty="0"/>
              <a:t> </a:t>
            </a:r>
            <a:r>
              <a:rPr lang="ru-RU" sz="2000" b="1" dirty="0" err="1"/>
              <a:t>лише</a:t>
            </a:r>
            <a:r>
              <a:rPr lang="ru-RU" sz="2000" b="1" dirty="0"/>
              <a:t> 67,5 %.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389"/>
            <a:ext cx="4108450" cy="632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6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048672" cy="723025"/>
          </a:xfrm>
        </p:spPr>
        <p:txBody>
          <a:bodyPr>
            <a:prstTxWarp prst="textWave2">
              <a:avLst/>
            </a:prstTxWarp>
            <a:normAutofit fontScale="90000"/>
          </a:bodyPr>
          <a:lstStyle/>
          <a:p>
            <a:r>
              <a:rPr lang="uk-UA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Місце серед інших мов</a:t>
            </a: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2736"/>
            <a:ext cx="89641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Українська</a:t>
            </a:r>
            <a:r>
              <a:rPr lang="ru-RU" sz="2400" dirty="0"/>
              <a:t> </a:t>
            </a:r>
            <a:r>
              <a:rPr lang="ru-RU" sz="2400" dirty="0" err="1"/>
              <a:t>мова</a:t>
            </a:r>
            <a:r>
              <a:rPr lang="ru-RU" sz="2400" dirty="0"/>
              <a:t> </a:t>
            </a:r>
            <a:r>
              <a:rPr lang="ru-RU" sz="2400" dirty="0" err="1"/>
              <a:t>займає</a:t>
            </a:r>
            <a:r>
              <a:rPr lang="ru-RU" sz="2400" dirty="0"/>
              <a:t> за </a:t>
            </a:r>
            <a:r>
              <a:rPr lang="ru-RU" sz="2400" dirty="0" err="1"/>
              <a:t>кількістю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носіїв</a:t>
            </a:r>
            <a:r>
              <a:rPr lang="ru-RU" sz="2400" dirty="0"/>
              <a:t>, </a:t>
            </a:r>
            <a:r>
              <a:rPr lang="ru-RU" sz="2400" dirty="0" err="1"/>
              <a:t>відповідно</a:t>
            </a:r>
            <a:r>
              <a:rPr lang="ru-RU" sz="2400" dirty="0"/>
              <a:t> до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джерел</a:t>
            </a:r>
            <a:r>
              <a:rPr lang="ru-RU" sz="2400" dirty="0"/>
              <a:t>, </a:t>
            </a:r>
            <a:r>
              <a:rPr lang="ru-RU" sz="2400" dirty="0" smtClean="0"/>
              <a:t>25</a:t>
            </a:r>
            <a:r>
              <a:rPr lang="ru-RU" sz="2400" dirty="0"/>
              <a:t> </a:t>
            </a:r>
            <a:r>
              <a:rPr lang="ru-RU" sz="2400" dirty="0" err="1"/>
              <a:t>або</a:t>
            </a:r>
            <a:r>
              <a:rPr lang="ru-RU" sz="2400" dirty="0"/>
              <a:t> 22 </a:t>
            </a:r>
            <a:r>
              <a:rPr lang="ru-RU" sz="2400" dirty="0" err="1" smtClean="0"/>
              <a:t>місце</a:t>
            </a:r>
            <a:r>
              <a:rPr lang="ru-RU" sz="2400" baseline="30000" dirty="0"/>
              <a:t> </a:t>
            </a:r>
            <a:r>
              <a:rPr lang="ru-RU" sz="2400" dirty="0" smtClean="0"/>
              <a:t>у </a:t>
            </a:r>
            <a:r>
              <a:rPr lang="ru-RU" sz="2400" dirty="0" err="1"/>
              <a:t>світі</a:t>
            </a:r>
            <a:r>
              <a:rPr lang="ru-RU" sz="2400" dirty="0"/>
              <a:t>. Вона є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 smtClean="0"/>
              <a:t>третьою</a:t>
            </a:r>
            <a:r>
              <a:rPr lang="ru-RU" sz="2400" baseline="30000" dirty="0"/>
              <a:t>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другою</a:t>
            </a:r>
            <a:r>
              <a:rPr lang="ru-RU" sz="2400" baseline="30000" dirty="0"/>
              <a:t> </a:t>
            </a:r>
            <a:r>
              <a:rPr lang="ru-RU" sz="2400" dirty="0" smtClean="0"/>
              <a:t>за </a:t>
            </a:r>
            <a:r>
              <a:rPr lang="ru-RU" sz="2400" dirty="0" err="1"/>
              <a:t>поширеністю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/>
              <a:t>слов'янських</a:t>
            </a:r>
            <a:r>
              <a:rPr lang="ru-RU" sz="2400" dirty="0"/>
              <a:t> </a:t>
            </a:r>
            <a:r>
              <a:rPr lang="ru-RU" sz="2400" dirty="0" err="1"/>
              <a:t>мов</a:t>
            </a:r>
            <a:r>
              <a:rPr lang="ru-RU" sz="2400" dirty="0"/>
              <a:t>. За </a:t>
            </a:r>
            <a:r>
              <a:rPr lang="ru-RU" sz="2400" dirty="0" err="1"/>
              <a:t>різними</a:t>
            </a:r>
            <a:r>
              <a:rPr lang="ru-RU" sz="2400" dirty="0"/>
              <a:t> </a:t>
            </a:r>
            <a:r>
              <a:rPr lang="ru-RU" sz="2400" dirty="0" err="1"/>
              <a:t>оцінками</a:t>
            </a:r>
            <a:r>
              <a:rPr lang="ru-RU" sz="2400" dirty="0"/>
              <a:t> </a:t>
            </a:r>
            <a:r>
              <a:rPr lang="ru-RU" sz="2400" dirty="0" err="1"/>
              <a:t>загалом</a:t>
            </a:r>
            <a:r>
              <a:rPr lang="ru-RU" sz="2400" dirty="0"/>
              <a:t> у </a:t>
            </a:r>
            <a:r>
              <a:rPr lang="ru-RU" sz="2400" dirty="0" err="1"/>
              <a:t>світі</a:t>
            </a:r>
            <a:r>
              <a:rPr lang="ru-RU" sz="2400" dirty="0"/>
              <a:t> </a:t>
            </a:r>
            <a:r>
              <a:rPr lang="ru-RU" sz="2400" dirty="0" err="1"/>
              <a:t>українською</a:t>
            </a:r>
            <a:r>
              <a:rPr lang="ru-RU" sz="2400" dirty="0"/>
              <a:t> </a:t>
            </a:r>
            <a:r>
              <a:rPr lang="ru-RU" sz="2400" dirty="0" err="1"/>
              <a:t>мовою</a:t>
            </a:r>
            <a:r>
              <a:rPr lang="ru-RU" sz="2400" dirty="0"/>
              <a:t> говорить </a:t>
            </a:r>
            <a:r>
              <a:rPr lang="ru-RU" sz="2400" dirty="0" err="1"/>
              <a:t>від</a:t>
            </a:r>
            <a:r>
              <a:rPr lang="ru-RU" sz="2400" dirty="0"/>
              <a:t> 41 млн</a:t>
            </a:r>
            <a:r>
              <a:rPr lang="ru-RU" sz="2400" dirty="0" smtClean="0"/>
              <a:t>.</a:t>
            </a:r>
            <a:r>
              <a:rPr lang="ru-RU" sz="2400" dirty="0"/>
              <a:t> до 45 млн </a:t>
            </a:r>
            <a:r>
              <a:rPr lang="ru-RU" sz="2400" dirty="0" err="1" smtClean="0"/>
              <a:t>осіб</a:t>
            </a:r>
            <a:r>
              <a:rPr lang="ru-RU" sz="2400" dirty="0" smtClean="0"/>
              <a:t> </a:t>
            </a:r>
            <a:r>
              <a:rPr lang="ru-RU" sz="2400" dirty="0"/>
              <a:t>вона входить до другого десятка </a:t>
            </a:r>
            <a:r>
              <a:rPr lang="ru-RU" sz="2400" dirty="0" err="1"/>
              <a:t>найпоширеніших</a:t>
            </a:r>
            <a:r>
              <a:rPr lang="ru-RU" sz="2400" dirty="0"/>
              <a:t> </a:t>
            </a:r>
            <a:r>
              <a:rPr lang="ru-RU" sz="2400" dirty="0" err="1"/>
              <a:t>мов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.</a:t>
            </a:r>
          </a:p>
          <a:p>
            <a:r>
              <a:rPr lang="ru-RU" sz="2400" dirty="0"/>
              <a:t>В </a:t>
            </a:r>
            <a:r>
              <a:rPr lang="ru-RU" sz="2400" dirty="0" err="1"/>
              <a:t>Україні</a:t>
            </a:r>
            <a:r>
              <a:rPr lang="ru-RU" sz="2400" dirty="0"/>
              <a:t> </a:t>
            </a:r>
            <a:r>
              <a:rPr lang="ru-RU" sz="2400" dirty="0" err="1"/>
              <a:t>близько</a:t>
            </a:r>
            <a:r>
              <a:rPr lang="ru-RU" sz="2400" dirty="0"/>
              <a:t> 31 </a:t>
            </a:r>
            <a:r>
              <a:rPr lang="ru-RU" sz="2400" dirty="0" err="1"/>
              <a:t>мільйона</a:t>
            </a:r>
            <a:r>
              <a:rPr lang="ru-RU" sz="2400" dirty="0"/>
              <a:t> </a:t>
            </a:r>
            <a:r>
              <a:rPr lang="ru-RU" sz="2400" dirty="0" err="1"/>
              <a:t>осіб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спілкуватися</a:t>
            </a:r>
            <a:r>
              <a:rPr lang="ru-RU" sz="2400" dirty="0"/>
              <a:t> </a:t>
            </a:r>
            <a:r>
              <a:rPr lang="ru-RU" sz="2400" dirty="0" err="1"/>
              <a:t>українською</a:t>
            </a:r>
            <a:r>
              <a:rPr lang="ru-RU" sz="2400" dirty="0"/>
              <a:t> </a:t>
            </a:r>
            <a:r>
              <a:rPr lang="ru-RU" sz="2400" dirty="0" err="1"/>
              <a:t>мовою</a:t>
            </a:r>
            <a:r>
              <a:rPr lang="ru-RU" sz="2400" dirty="0"/>
              <a:t>. В </a:t>
            </a:r>
            <a:r>
              <a:rPr lang="ru-RU" sz="2400" dirty="0" err="1"/>
              <a:t>останні</a:t>
            </a:r>
            <a:r>
              <a:rPr lang="ru-RU" sz="2400" dirty="0"/>
              <a:t> роки </a:t>
            </a:r>
            <a:r>
              <a:rPr lang="ru-RU" sz="2400" dirty="0" err="1"/>
              <a:t>ця</a:t>
            </a:r>
            <a:r>
              <a:rPr lang="ru-RU" sz="2400" dirty="0"/>
              <a:t> цифра </a:t>
            </a:r>
            <a:r>
              <a:rPr lang="ru-RU" sz="2400" dirty="0" err="1"/>
              <a:t>поступово</a:t>
            </a:r>
            <a:r>
              <a:rPr lang="ru-RU" sz="2400" dirty="0"/>
              <a:t> </a:t>
            </a:r>
            <a:r>
              <a:rPr lang="ru-RU" sz="2400" dirty="0" err="1"/>
              <a:t>зростає</a:t>
            </a:r>
            <a:r>
              <a:rPr lang="ru-RU" sz="2400" dirty="0"/>
              <a:t>.</a:t>
            </a:r>
          </a:p>
          <a:p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3931841" cy="2951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78130"/>
            <a:ext cx="3926210" cy="294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утю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512</Words>
  <Application>Microsoft Office PowerPoint</Application>
  <PresentationFormat>Экран (4:3)</PresentationFormat>
  <Paragraphs>58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21</vt:i4>
      </vt:variant>
    </vt:vector>
  </HeadingPairs>
  <TitlesOfParts>
    <vt:vector size="49" baseType="lpstr">
      <vt:lpstr>Arial</vt:lpstr>
      <vt:lpstr>Arial Narrow</vt:lpstr>
      <vt:lpstr>Book Antiqua</vt:lpstr>
      <vt:lpstr>Brush Script MT</vt:lpstr>
      <vt:lpstr>Calibri</vt:lpstr>
      <vt:lpstr>Candara</vt:lpstr>
      <vt:lpstr>Constantia</vt:lpstr>
      <vt:lpstr>Franklin Gothic Book</vt:lpstr>
      <vt:lpstr>Franklin Gothic Medium</vt:lpstr>
      <vt:lpstr>Lucida Sans</vt:lpstr>
      <vt:lpstr>Palatino Linotype</vt:lpstr>
      <vt:lpstr>Rage Italic</vt:lpstr>
      <vt:lpstr>Symbol</vt:lpstr>
      <vt:lpstr>Tahoma</vt:lpstr>
      <vt:lpstr>Times New Roman</vt:lpstr>
      <vt:lpstr>Wingdings</vt:lpstr>
      <vt:lpstr>Wingdings 2</vt:lpstr>
      <vt:lpstr>Wingdings 3</vt:lpstr>
      <vt:lpstr>Тема Office</vt:lpstr>
      <vt:lpstr>Кутюр</vt:lpstr>
      <vt:lpstr>Апекс</vt:lpstr>
      <vt:lpstr>Волна</vt:lpstr>
      <vt:lpstr>Кнопка</vt:lpstr>
      <vt:lpstr>Базовая</vt:lpstr>
      <vt:lpstr>Трек</vt:lpstr>
      <vt:lpstr>1_Апекс</vt:lpstr>
      <vt:lpstr>Горизонт</vt:lpstr>
      <vt:lpstr>Техническая</vt:lpstr>
      <vt:lpstr> Українська мова в світі”</vt:lpstr>
      <vt:lpstr>План</vt:lpstr>
      <vt:lpstr>Українька мова</vt:lpstr>
      <vt:lpstr>Презентация PowerPoint</vt:lpstr>
      <vt:lpstr>Презентация PowerPoint</vt:lpstr>
      <vt:lpstr>Статус української мови</vt:lpstr>
      <vt:lpstr>Мовна ситуація в Україні </vt:lpstr>
      <vt:lpstr>Презентация PowerPoint</vt:lpstr>
      <vt:lpstr>Місце серед інших мов</vt:lpstr>
      <vt:lpstr>Презентация PowerPoint</vt:lpstr>
      <vt:lpstr>Вплив української мови на інші мови</vt:lpstr>
      <vt:lpstr>Порівняння зі слов’янським мовами</vt:lpstr>
      <vt:lpstr>Презентация PowerPoint</vt:lpstr>
      <vt:lpstr>Презентация PowerPoint</vt:lpstr>
      <vt:lpstr>Презентация PowerPoint</vt:lpstr>
      <vt:lpstr>Характеристика української мови </vt:lpstr>
      <vt:lpstr>Висновок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Документи</dc:creator>
  <cp:lastModifiedBy>Екатерина</cp:lastModifiedBy>
  <cp:revision>28</cp:revision>
  <dcterms:created xsi:type="dcterms:W3CDTF">2016-05-08T12:01:26Z</dcterms:created>
  <dcterms:modified xsi:type="dcterms:W3CDTF">2020-02-15T15:32:33Z</dcterms:modified>
</cp:coreProperties>
</file>