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0"/>
  </p:notesMasterIdLst>
  <p:sldIdLst>
    <p:sldId id="281" r:id="rId2"/>
    <p:sldId id="285" r:id="rId3"/>
    <p:sldId id="295" r:id="rId4"/>
    <p:sldId id="294" r:id="rId5"/>
    <p:sldId id="293" r:id="rId6"/>
    <p:sldId id="287" r:id="rId7"/>
    <p:sldId id="289" r:id="rId8"/>
    <p:sldId id="290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69" autoAdjust="0"/>
    <p:restoredTop sz="94660"/>
  </p:normalViewPr>
  <p:slideViewPr>
    <p:cSldViewPr>
      <p:cViewPr varScale="1">
        <p:scale>
          <a:sx n="62" d="100"/>
          <a:sy n="62" d="100"/>
        </p:scale>
        <p:origin x="-1008" y="-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313F41-CD7B-4E67-903A-D97CE824351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F4236C-CB6E-49B5-ACD3-D89DDC6944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79934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5349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508000" y="4853412"/>
            <a:ext cx="112776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385-93EF-4E6E-AD31-CD05FD1670C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385-93EF-4E6E-AD31-CD05FD1670C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44000" y="549277"/>
            <a:ext cx="2438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549277"/>
            <a:ext cx="83312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385-93EF-4E6E-AD31-CD05FD1670C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385-93EF-4E6E-AD31-CD05FD1670C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10972800" y="6473952"/>
            <a:ext cx="1011936" cy="246888"/>
          </a:xfrm>
        </p:spPr>
        <p:txBody>
          <a:bodyPr/>
          <a:lstStyle/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3444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385-93EF-4E6E-AD31-CD05FD1670C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40633" y="2947086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385-93EF-4E6E-AD31-CD05FD1670C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75259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75259" y="1316038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6198307" y="1316038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385-93EF-4E6E-AD31-CD05FD1670C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6888"/>
          </a:xfrm>
        </p:spPr>
        <p:txBody>
          <a:bodyPr/>
          <a:lstStyle/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85800" y="60198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385-93EF-4E6E-AD31-CD05FD1670C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385-93EF-4E6E-AD31-CD05FD1670C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85800" y="5849118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609601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385-93EF-4E6E-AD31-CD05FD1670C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ED385-93EF-4E6E-AD31-CD05FD1670C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406400" y="1554163"/>
            <a:ext cx="115824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8636000" y="76201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1EED385-93EF-4E6E-AD31-CD05FD1670C4}" type="datetimeFigureOut">
              <a:rPr lang="ru-RU" smtClean="0"/>
              <a:pPr/>
              <a:t>21.08.2024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4165600" y="76201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10972800" y="6477001"/>
            <a:ext cx="1016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C85F5AD-A4D5-4E7A-9F16-496C83596A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685800" y="1057987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95400"/>
            <a:ext cx="7315200" cy="24384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3000" i="1" dirty="0"/>
              <a:t> </a:t>
            </a:r>
            <a:r>
              <a:rPr lang="uk-UA" sz="4800" b="1" i="1" dirty="0"/>
              <a:t>ОСНОВИ НЕВРОЛОГІЇ ТА НЕЙРОХІРУРГІЇ </a:t>
            </a:r>
            <a:br>
              <a:rPr lang="uk-UA" sz="4800" b="1" i="1" dirty="0"/>
            </a:br>
            <a:r>
              <a:rPr lang="uk-UA" sz="4800" b="1" i="1" dirty="0"/>
              <a:t>(за проф. спрямуванням)</a:t>
            </a:r>
            <a:r>
              <a:rPr lang="ru-RU" sz="3000" dirty="0"/>
              <a:t/>
            </a:r>
            <a:br>
              <a:rPr lang="ru-RU" sz="3000" dirty="0"/>
            </a:b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419600"/>
            <a:ext cx="10072718" cy="1905000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  <a:defRPr/>
            </a:pP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Рівень вищої освіти: бакалаврський</a:t>
            </a:r>
          </a:p>
          <a:p>
            <a:pPr marL="457200" lvl="1" indent="0">
              <a:buNone/>
              <a:defRPr/>
            </a:pP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Галузь знань: 22 Охорона здоров'я </a:t>
            </a:r>
          </a:p>
          <a:p>
            <a:pPr marL="457200" lvl="1" indent="0">
              <a:buNone/>
              <a:defRPr/>
            </a:pP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Спеціальність: 227 Фізична терапія, ерготерапія</a:t>
            </a:r>
          </a:p>
          <a:p>
            <a:pPr marL="457200" lvl="1" indent="0">
              <a:buNone/>
              <a:defRPr/>
            </a:pP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  <a:latin typeface="+mj-lt"/>
              </a:rPr>
              <a:t>Освітня програма: Фізична терапія, ерготерапія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1295400"/>
            <a:ext cx="3810000" cy="3257550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7572374" cy="9144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000" i="1" dirty="0"/>
              <a:t>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НЕВРОЛОГІЯ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5562600" cy="4495800"/>
          </a:xfrm>
        </p:spPr>
        <p:txBody>
          <a:bodyPr>
            <a:normAutofit/>
          </a:bodyPr>
          <a:lstStyle/>
          <a:p>
            <a:pPr algn="just"/>
            <a:endParaRPr lang="uk-UA" sz="28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uk-UA" sz="2800" b="1" dirty="0"/>
              <a:t>Неврологія - </a:t>
            </a:r>
            <a:r>
              <a:rPr lang="uk-UA" sz="2800" dirty="0"/>
              <a:t>це наука, яка вивчає всі прояви нормального розвитку та патології нервової системи людини, а також зміну нервової системи внаслідок хвороб інших органів і систем організму або шкідливих зовнішніх факторів.</a:t>
            </a:r>
          </a:p>
          <a:p>
            <a:pPr algn="just"/>
            <a:endParaRPr lang="uk-UA" sz="28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endParaRPr lang="uk-UA" sz="28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buNone/>
            </a:pP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2530" name="Picture 2" descr="Nervous System 3D Model $199 - .blend .fbx .unknown .obj .dae .3ds - Free3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0" y="1676400"/>
            <a:ext cx="3581400" cy="426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7572374" cy="9144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000" i="1" dirty="0"/>
              <a:t>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НЕЙРОХІРУРГІЯ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5638800" cy="4495800"/>
          </a:xfrm>
        </p:spPr>
        <p:txBody>
          <a:bodyPr>
            <a:normAutofit/>
          </a:bodyPr>
          <a:lstStyle/>
          <a:p>
            <a:pPr algn="just"/>
            <a:endParaRPr lang="uk-UA" sz="28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uk-UA" sz="2800" b="1" dirty="0"/>
              <a:t>Нейрохірургія</a:t>
            </a:r>
            <a:r>
              <a:rPr lang="uk-UA" sz="2800" dirty="0"/>
              <a:t> – це розділ хірургії, що займається питаннями діагностики та оперативного лікування травм і захворювань як центральної, так і периферичної нервової систем.</a:t>
            </a:r>
            <a:endParaRPr lang="uk-UA" sz="28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endParaRPr lang="uk-UA" sz="2800" b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buNone/>
            </a:pP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5602" name="Picture 2" descr="МРТ головного мозга, что показывает ➡ показания, как проходит, расшифровка МРТ  головного мозг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1676400"/>
            <a:ext cx="4366768" cy="426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7572374" cy="9144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000" i="1" dirty="0"/>
              <a:t>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НЕВРОЛОГІЯ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11049000" cy="48006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sz="2800" b="1" dirty="0">
                <a:solidFill>
                  <a:schemeClr val="accent2">
                    <a:lumMod val="50000"/>
                  </a:schemeClr>
                </a:solidFill>
              </a:rPr>
              <a:t>	</a:t>
            </a:r>
            <a:r>
              <a:rPr lang="uk-UA" sz="2800" dirty="0">
                <a:solidFill>
                  <a:schemeClr val="accent2">
                    <a:lumMod val="50000"/>
                  </a:schemeClr>
                </a:solidFill>
              </a:rPr>
              <a:t>Дисципліна </a:t>
            </a:r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</a:rPr>
              <a:t>передбачає набуття загальних знань (пропедевтика) </a:t>
            </a:r>
            <a:r>
              <a:rPr lang="uk-UA" sz="2800" dirty="0">
                <a:solidFill>
                  <a:schemeClr val="accent2">
                    <a:lumMod val="50000"/>
                  </a:schemeClr>
                </a:solidFill>
              </a:rPr>
              <a:t>і </a:t>
            </a:r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</a:rPr>
              <a:t>спеціальних знань за професійним спрямуванням. </a:t>
            </a:r>
            <a:r>
              <a:rPr lang="uk-UA" sz="2800" dirty="0">
                <a:solidFill>
                  <a:schemeClr val="accent2">
                    <a:lumMod val="50000"/>
                  </a:schemeClr>
                </a:solidFill>
              </a:rPr>
              <a:t>Пропедевтика передбачає знання провідних шляхів, анатомо-фізіологічних особливостей нервової системи, симптомів і синдромів ураження </a:t>
            </a:r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</a:rPr>
              <a:t>НС </a:t>
            </a:r>
            <a:r>
              <a:rPr lang="uk-UA" sz="2800" dirty="0">
                <a:solidFill>
                  <a:schemeClr val="accent2">
                    <a:lumMod val="50000"/>
                  </a:schemeClr>
                </a:solidFill>
              </a:rPr>
              <a:t>на різних рівнях; спеціальна частина присвячена вивченню окремих </a:t>
            </a:r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</a:rPr>
              <a:t>порушень нервової системи </a:t>
            </a:r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‒ їх </a:t>
            </a:r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</a:rPr>
              <a:t>етіології</a:t>
            </a:r>
            <a:r>
              <a:rPr lang="uk-UA" sz="2800" dirty="0">
                <a:solidFill>
                  <a:schemeClr val="accent2">
                    <a:lumMod val="50000"/>
                  </a:schemeClr>
                </a:solidFill>
              </a:rPr>
              <a:t>, патогенезу, </a:t>
            </a:r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</a:rPr>
              <a:t>методам обстеження та втручання в аспекті мультидисциплінарного підходу. Дисципліна забезпечує формування </a:t>
            </a:r>
            <a:r>
              <a:rPr lang="uk-UA" sz="2800" dirty="0">
                <a:solidFill>
                  <a:schemeClr val="accent2">
                    <a:lumMod val="50000"/>
                  </a:schemeClr>
                </a:solidFill>
              </a:rPr>
              <a:t>практичних навичок </a:t>
            </a:r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</a:rPr>
              <a:t>майбутнього </a:t>
            </a:r>
            <a:r>
              <a:rPr lang="uk-UA" sz="2800" dirty="0">
                <a:solidFill>
                  <a:schemeClr val="accent2">
                    <a:lumMod val="50000"/>
                  </a:schemeClr>
                </a:solidFill>
              </a:rPr>
              <a:t>фахівця </a:t>
            </a:r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</a:rPr>
              <a:t>з фізичної </a:t>
            </a:r>
            <a:r>
              <a:rPr lang="uk-UA" sz="2800" dirty="0">
                <a:solidFill>
                  <a:schemeClr val="accent2">
                    <a:lumMod val="50000"/>
                  </a:schemeClr>
                </a:solidFill>
              </a:rPr>
              <a:t>терапії та </a:t>
            </a:r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</a:rPr>
              <a:t>ерготерапії при роботі з пацієнтами неврологічного профілю.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7572374" cy="9144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000" i="1" dirty="0"/>
              <a:t> 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Мета курсу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10363200" cy="4343400"/>
          </a:xfrm>
        </p:spPr>
        <p:txBody>
          <a:bodyPr>
            <a:normAutofit/>
          </a:bodyPr>
          <a:lstStyle/>
          <a:p>
            <a:pPr algn="just"/>
            <a:r>
              <a:rPr lang="uk-UA" sz="2800" b="1" dirty="0">
                <a:solidFill>
                  <a:schemeClr val="accent2">
                    <a:lumMod val="50000"/>
                  </a:schemeClr>
                </a:solidFill>
              </a:rPr>
              <a:t>Метою</a:t>
            </a:r>
            <a:r>
              <a:rPr lang="uk-UA" sz="2800" dirty="0">
                <a:solidFill>
                  <a:schemeClr val="accent2">
                    <a:lumMod val="50000"/>
                  </a:schemeClr>
                </a:solidFill>
              </a:rPr>
              <a:t> вивчення навчальної дисципліни </a:t>
            </a:r>
            <a:r>
              <a:rPr lang="uk-UA" sz="2800" dirty="0" smtClean="0">
                <a:solidFill>
                  <a:schemeClr val="accent2">
                    <a:lumMod val="50000"/>
                  </a:schemeClr>
                </a:solidFill>
              </a:rPr>
              <a:t>«Основи неврології та нейрохірургії (за професійним спрямуванням)» </a:t>
            </a:r>
            <a:r>
              <a:rPr lang="uk-UA" sz="2800" dirty="0">
                <a:solidFill>
                  <a:schemeClr val="accent2">
                    <a:lumMod val="50000"/>
                  </a:schemeClr>
                </a:solidFill>
              </a:rPr>
              <a:t>є засвоєння майбутніми фізичними терапевтами, ерготерапевтами системи науково-практичних  знань та набуття  умінь  і  компетенцій  у сфері фізичної терапії та ерготерапії при ураженнях і травмах центральної та периферичної нервової системи й реалізації їх у своїй професійній діяльності.</a:t>
            </a:r>
            <a:endParaRPr lang="ru-RU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7572374" cy="9144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uk-UA" sz="4800" dirty="0">
                <a:latin typeface="Times New Roman" pitchFamily="18" charset="0"/>
                <a:cs typeface="Times New Roman" pitchFamily="18" charset="0"/>
              </a:rPr>
              <a:t>Основні </a:t>
            </a: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ТЕМИ</a:t>
            </a:r>
            <a:endParaRPr lang="uk-UA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11353800" cy="4724400"/>
          </a:xfrm>
        </p:spPr>
        <p:txBody>
          <a:bodyPr>
            <a:normAutofit/>
          </a:bodyPr>
          <a:lstStyle/>
          <a:p>
            <a:r>
              <a:rPr lang="uk-UA" sz="2400" dirty="0" smtClean="0"/>
              <a:t>Функціональна та патологічна анатомія нервової системи.  </a:t>
            </a:r>
            <a:endParaRPr lang="ru-RU" sz="2400" dirty="0" smtClean="0"/>
          </a:p>
          <a:p>
            <a:r>
              <a:rPr lang="uk-UA" sz="2400" dirty="0" smtClean="0"/>
              <a:t>Основні клінічні симптоми і синдроми в неврології.  </a:t>
            </a:r>
            <a:endParaRPr lang="ru-RU" sz="2400" dirty="0" smtClean="0"/>
          </a:p>
          <a:p>
            <a:r>
              <a:rPr lang="uk-UA" sz="2400" dirty="0" smtClean="0"/>
              <a:t>Ураження верхнього та нижнього мотонейрону.  </a:t>
            </a:r>
            <a:endParaRPr lang="ru-RU" sz="2400" dirty="0" smtClean="0"/>
          </a:p>
          <a:p>
            <a:r>
              <a:rPr lang="uk-UA" sz="2400" dirty="0" smtClean="0"/>
              <a:t>Когнітивні порушення у пацієнтів неврологічного профілю. </a:t>
            </a:r>
            <a:endParaRPr lang="ru-RU" sz="2400" dirty="0" smtClean="0"/>
          </a:p>
          <a:p>
            <a:r>
              <a:rPr lang="uk-UA" sz="2400" dirty="0" smtClean="0"/>
              <a:t>Ішемічний інсульт головного мозку. </a:t>
            </a:r>
            <a:endParaRPr lang="ru-RU" sz="2400" dirty="0" smtClean="0"/>
          </a:p>
          <a:p>
            <a:r>
              <a:rPr lang="uk-UA" sz="2400" dirty="0" smtClean="0"/>
              <a:t>Геморагічний інсульт головного мозку. </a:t>
            </a:r>
            <a:endParaRPr lang="ru-RU" sz="2400" dirty="0" smtClean="0"/>
          </a:p>
          <a:p>
            <a:r>
              <a:rPr lang="uk-UA" sz="2400" dirty="0" smtClean="0"/>
              <a:t>Черепно-мозкова травма. </a:t>
            </a:r>
            <a:endParaRPr lang="ru-RU" sz="2400" dirty="0" smtClean="0"/>
          </a:p>
          <a:p>
            <a:r>
              <a:rPr lang="uk-UA" sz="2400" dirty="0" smtClean="0"/>
              <a:t>Травматичні ушкодження спинного мозку.</a:t>
            </a:r>
            <a:endParaRPr lang="ru-RU" sz="2400" dirty="0" smtClean="0"/>
          </a:p>
          <a:p>
            <a:r>
              <a:rPr lang="uk-UA" sz="2400" dirty="0" smtClean="0"/>
              <a:t>Ураження нижнього мотонейрону: мононейропатії та полінейропатії.</a:t>
            </a:r>
            <a:endParaRPr lang="ru-RU" sz="2400" dirty="0" smtClean="0"/>
          </a:p>
          <a:p>
            <a:r>
              <a:rPr lang="uk-UA" sz="2400" dirty="0" smtClean="0"/>
              <a:t>Неврологічні синдроми дегенеративно-дистрофічної патології хребта. </a:t>
            </a:r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10515600" cy="9144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Теми ПРАКТИЧНИХ </a:t>
            </a:r>
            <a:r>
              <a:rPr lang="uk-UA" sz="4800" dirty="0">
                <a:latin typeface="Times New Roman" pitchFamily="18" charset="0"/>
                <a:cs typeface="Times New Roman" pitchFamily="18" charset="0"/>
              </a:rPr>
              <a:t>занять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95400"/>
            <a:ext cx="10439400" cy="5334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Принципи будови та функціонування нервової системи.</a:t>
            </a:r>
          </a:p>
          <a:p>
            <a:pPr algn="just"/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Реалізація рухового акту та його порушення.</a:t>
            </a:r>
          </a:p>
          <a:p>
            <a:pPr algn="just"/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М’язовий тонус та його порушення</a:t>
            </a:r>
          </a:p>
          <a:p>
            <a:pPr algn="just"/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Рефлекси, патологія рефлексів. Порушення чутливості.</a:t>
            </a:r>
          </a:p>
          <a:p>
            <a:pPr algn="just"/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Порушення рівноваги та координації. Діагностичний інструментарій.</a:t>
            </a:r>
          </a:p>
          <a:p>
            <a:pPr algn="just"/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Когнітивні порушення у пацієнтів неврологічного профілю. Діагностичний інструментарій.</a:t>
            </a:r>
          </a:p>
          <a:p>
            <a:pPr algn="just"/>
            <a:r>
              <a:rPr lang="uk-UA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Етіопатогенез</a:t>
            </a:r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клінічні прояви ішемічного інсульту.</a:t>
            </a:r>
          </a:p>
          <a:p>
            <a:pPr algn="just"/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Неглект. </a:t>
            </a:r>
            <a:r>
              <a:rPr lang="la-Latn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Push </a:t>
            </a:r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la-Latn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Pull-</a:t>
            </a:r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синдроми.</a:t>
            </a:r>
          </a:p>
          <a:p>
            <a:pPr algn="just"/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Клінічна оцінка стану пацієнта з інсультом. </a:t>
            </a:r>
          </a:p>
          <a:p>
            <a:pPr algn="just"/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Комплексна оцінка функціональної незалежності пацієнтів з інсультом</a:t>
            </a:r>
          </a:p>
          <a:p>
            <a:pPr algn="just"/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Класифікація та клінічні прояви ЧМТ</a:t>
            </a:r>
          </a:p>
          <a:p>
            <a:pPr algn="just"/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Клінічні прояви спінальної травми.</a:t>
            </a:r>
          </a:p>
          <a:p>
            <a:pPr algn="just"/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Неврологічна класифікація травми спинного мозку </a:t>
            </a:r>
            <a:r>
              <a:rPr lang="la-Latn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ASIA. </a:t>
            </a:r>
          </a:p>
          <a:p>
            <a:pPr algn="just"/>
            <a:endParaRPr lang="la-Latn" sz="2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28600"/>
            <a:ext cx="7572374" cy="9144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uk-UA" sz="4800" dirty="0" smtClean="0">
                <a:latin typeface="Times New Roman" pitchFamily="18" charset="0"/>
                <a:cs typeface="Times New Roman" pitchFamily="18" charset="0"/>
              </a:rPr>
              <a:t>Клінічна практика</a:t>
            </a:r>
            <a:endParaRPr lang="uk-UA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3810000" cy="4724400"/>
          </a:xfrm>
        </p:spPr>
        <p:txBody>
          <a:bodyPr>
            <a:normAutofit/>
          </a:bodyPr>
          <a:lstStyle/>
          <a:p>
            <a:pPr algn="just"/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Успішне опанування дисципліни є передумовою </a:t>
            </a:r>
            <a:r>
              <a:rPr lang="uk-UA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допуску до клінічної практики з фізичної терапії та ерготерапії при порушеннях діяльності нервової системи  </a:t>
            </a:r>
            <a:endParaRPr lang="uk-UA" sz="2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1447800"/>
            <a:ext cx="7162800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180</TotalTime>
  <Words>269</Words>
  <Application>Microsoft Office PowerPoint</Application>
  <PresentationFormat>Произвольный</PresentationFormat>
  <Paragraphs>43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 ОСНОВИ НЕВРОЛОГІЇ ТА НЕЙРОХІРУРГІЇ  (за проф. спрямуванням) </vt:lpstr>
      <vt:lpstr> НЕВРОЛОГІЯ</vt:lpstr>
      <vt:lpstr> НЕЙРОХІРУРГІЯ</vt:lpstr>
      <vt:lpstr> НЕВРОЛОГІЯ</vt:lpstr>
      <vt:lpstr> Мета курсу</vt:lpstr>
      <vt:lpstr>Основні ТЕМИ</vt:lpstr>
      <vt:lpstr>Теми ПРАКТИЧНИХ занять</vt:lpstr>
      <vt:lpstr>Клінічна практика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Арсен</dc:creator>
  <cp:lastModifiedBy>Home</cp:lastModifiedBy>
  <cp:revision>21</cp:revision>
  <dcterms:created xsi:type="dcterms:W3CDTF">2014-12-03T15:38:42Z</dcterms:created>
  <dcterms:modified xsi:type="dcterms:W3CDTF">2024-08-21T18:23:40Z</dcterms:modified>
</cp:coreProperties>
</file>