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3156EA-6A05-46A9-A8D4-B3CCBC0A30AD}" type="doc">
      <dgm:prSet loTypeId="urn:microsoft.com/office/officeart/2005/8/layout/rings+Icon" loCatId="relationship" qsTypeId="urn:microsoft.com/office/officeart/2005/8/quickstyle/simple1" qsCatId="simple" csTypeId="urn:microsoft.com/office/officeart/2005/8/colors/accent1_2" csCatId="accent1" phldr="1"/>
      <dgm:spPr/>
    </dgm:pt>
    <dgm:pt modelId="{6A18C015-8262-44B7-A3A5-CC4AA87F8550}">
      <dgm:prSet phldrT="[Текст]"/>
      <dgm:spPr/>
      <dgm:t>
        <a:bodyPr/>
        <a:lstStyle/>
        <a:p>
          <a:r>
            <a:rPr lang="uk-UA" dirty="0" smtClean="0"/>
            <a:t>Соціальні стереотипи</a:t>
          </a:r>
          <a:endParaRPr lang="ru-RU" dirty="0"/>
        </a:p>
      </dgm:t>
    </dgm:pt>
    <dgm:pt modelId="{518AA125-DEBC-41C8-9594-56C1C3ECEC1E}" type="parTrans" cxnId="{99A5F484-8205-40F4-BEC8-AFD874329AA2}">
      <dgm:prSet/>
      <dgm:spPr/>
      <dgm:t>
        <a:bodyPr/>
        <a:lstStyle/>
        <a:p>
          <a:endParaRPr lang="ru-RU"/>
        </a:p>
      </dgm:t>
    </dgm:pt>
    <dgm:pt modelId="{2FDF1609-2D8B-4EE1-8A6E-7629A930D812}" type="sibTrans" cxnId="{99A5F484-8205-40F4-BEC8-AFD874329AA2}">
      <dgm:prSet/>
      <dgm:spPr/>
      <dgm:t>
        <a:bodyPr/>
        <a:lstStyle/>
        <a:p>
          <a:endParaRPr lang="ru-RU"/>
        </a:p>
      </dgm:t>
    </dgm:pt>
    <dgm:pt modelId="{DD216F53-81C7-4693-BA74-AEE4FC987BBB}">
      <dgm:prSet phldrT="[Текст]"/>
      <dgm:spPr/>
      <dgm:t>
        <a:bodyPr/>
        <a:lstStyle/>
        <a:p>
          <a:r>
            <a:rPr lang="uk-UA" dirty="0" smtClean="0"/>
            <a:t>Дискримінація</a:t>
          </a:r>
        </a:p>
        <a:p>
          <a:endParaRPr lang="ru-RU" dirty="0"/>
        </a:p>
      </dgm:t>
    </dgm:pt>
    <dgm:pt modelId="{E5E201B4-8BD5-411B-9B6E-0FF895A963B9}" type="parTrans" cxnId="{ADC259EC-7F6C-4063-A5AE-97014FD97422}">
      <dgm:prSet/>
      <dgm:spPr/>
      <dgm:t>
        <a:bodyPr/>
        <a:lstStyle/>
        <a:p>
          <a:endParaRPr lang="ru-RU"/>
        </a:p>
      </dgm:t>
    </dgm:pt>
    <dgm:pt modelId="{D2A6CEF6-20F6-4B2A-9810-FEDA8EA88BB5}" type="sibTrans" cxnId="{ADC259EC-7F6C-4063-A5AE-97014FD97422}">
      <dgm:prSet/>
      <dgm:spPr/>
      <dgm:t>
        <a:bodyPr/>
        <a:lstStyle/>
        <a:p>
          <a:endParaRPr lang="ru-RU"/>
        </a:p>
      </dgm:t>
    </dgm:pt>
    <dgm:pt modelId="{408C49EC-32B7-4695-9EB7-3540FD7A737B}">
      <dgm:prSet phldrT="[Текст]"/>
      <dgm:spPr/>
      <dgm:t>
        <a:bodyPr/>
        <a:lstStyle/>
        <a:p>
          <a:r>
            <a:rPr lang="uk-UA" dirty="0" smtClean="0"/>
            <a:t>Установки</a:t>
          </a:r>
          <a:endParaRPr lang="ru-RU" dirty="0"/>
        </a:p>
      </dgm:t>
    </dgm:pt>
    <dgm:pt modelId="{E9B382B0-1CF4-4C43-87C9-4BA33A21DAA1}" type="parTrans" cxnId="{3B4BF58A-DD50-4C79-BC32-342CC2BE456A}">
      <dgm:prSet/>
      <dgm:spPr/>
      <dgm:t>
        <a:bodyPr/>
        <a:lstStyle/>
        <a:p>
          <a:endParaRPr lang="ru-RU"/>
        </a:p>
      </dgm:t>
    </dgm:pt>
    <dgm:pt modelId="{73A716A7-AB3B-4818-AC07-BBF1688F351C}" type="sibTrans" cxnId="{3B4BF58A-DD50-4C79-BC32-342CC2BE456A}">
      <dgm:prSet/>
      <dgm:spPr/>
      <dgm:t>
        <a:bodyPr/>
        <a:lstStyle/>
        <a:p>
          <a:endParaRPr lang="ru-RU"/>
        </a:p>
      </dgm:t>
    </dgm:pt>
    <dgm:pt modelId="{29170A76-1057-45E9-A23C-585A48E9D9EE}" type="pres">
      <dgm:prSet presAssocID="{7E3156EA-6A05-46A9-A8D4-B3CCBC0A30AD}" presName="Name0" presStyleCnt="0">
        <dgm:presLayoutVars>
          <dgm:chMax val="7"/>
          <dgm:dir/>
          <dgm:resizeHandles val="exact"/>
        </dgm:presLayoutVars>
      </dgm:prSet>
      <dgm:spPr/>
    </dgm:pt>
    <dgm:pt modelId="{5E4A5D40-FCA2-47A7-9DE7-4890E23BAB45}" type="pres">
      <dgm:prSet presAssocID="{7E3156EA-6A05-46A9-A8D4-B3CCBC0A30AD}" presName="ellipse1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8471BB-2F1E-432B-9818-12374885FCEC}" type="pres">
      <dgm:prSet presAssocID="{7E3156EA-6A05-46A9-A8D4-B3CCBC0A30AD}" presName="ellipse2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41AC39-A1F4-4E2A-A215-3FC8D0846844}" type="pres">
      <dgm:prSet presAssocID="{7E3156EA-6A05-46A9-A8D4-B3CCBC0A30AD}" presName="ellipse3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8D7AE0-68B7-4551-8F9B-D9249236E375}" type="presOf" srcId="{408C49EC-32B7-4695-9EB7-3540FD7A737B}" destId="{5F41AC39-A1F4-4E2A-A215-3FC8D0846844}" srcOrd="0" destOrd="0" presId="urn:microsoft.com/office/officeart/2005/8/layout/rings+Icon"/>
    <dgm:cxn modelId="{99A5F484-8205-40F4-BEC8-AFD874329AA2}" srcId="{7E3156EA-6A05-46A9-A8D4-B3CCBC0A30AD}" destId="{6A18C015-8262-44B7-A3A5-CC4AA87F8550}" srcOrd="0" destOrd="0" parTransId="{518AA125-DEBC-41C8-9594-56C1C3ECEC1E}" sibTransId="{2FDF1609-2D8B-4EE1-8A6E-7629A930D812}"/>
    <dgm:cxn modelId="{153CEAFF-3C4C-4B54-A978-4479B07BBE65}" type="presOf" srcId="{DD216F53-81C7-4693-BA74-AEE4FC987BBB}" destId="{658471BB-2F1E-432B-9818-12374885FCEC}" srcOrd="0" destOrd="0" presId="urn:microsoft.com/office/officeart/2005/8/layout/rings+Icon"/>
    <dgm:cxn modelId="{3B4BF58A-DD50-4C79-BC32-342CC2BE456A}" srcId="{7E3156EA-6A05-46A9-A8D4-B3CCBC0A30AD}" destId="{408C49EC-32B7-4695-9EB7-3540FD7A737B}" srcOrd="2" destOrd="0" parTransId="{E9B382B0-1CF4-4C43-87C9-4BA33A21DAA1}" sibTransId="{73A716A7-AB3B-4818-AC07-BBF1688F351C}"/>
    <dgm:cxn modelId="{46D810B4-DCDF-42E6-A72B-284882621829}" type="presOf" srcId="{6A18C015-8262-44B7-A3A5-CC4AA87F8550}" destId="{5E4A5D40-FCA2-47A7-9DE7-4890E23BAB45}" srcOrd="0" destOrd="0" presId="urn:microsoft.com/office/officeart/2005/8/layout/rings+Icon"/>
    <dgm:cxn modelId="{481B66CD-F28C-416B-BC1A-BC9B01C5E1A1}" type="presOf" srcId="{7E3156EA-6A05-46A9-A8D4-B3CCBC0A30AD}" destId="{29170A76-1057-45E9-A23C-585A48E9D9EE}" srcOrd="0" destOrd="0" presId="urn:microsoft.com/office/officeart/2005/8/layout/rings+Icon"/>
    <dgm:cxn modelId="{ADC259EC-7F6C-4063-A5AE-97014FD97422}" srcId="{7E3156EA-6A05-46A9-A8D4-B3CCBC0A30AD}" destId="{DD216F53-81C7-4693-BA74-AEE4FC987BBB}" srcOrd="1" destOrd="0" parTransId="{E5E201B4-8BD5-411B-9B6E-0FF895A963B9}" sibTransId="{D2A6CEF6-20F6-4B2A-9810-FEDA8EA88BB5}"/>
    <dgm:cxn modelId="{91BDC565-92AC-42CA-887A-BBB8548C0A55}" type="presParOf" srcId="{29170A76-1057-45E9-A23C-585A48E9D9EE}" destId="{5E4A5D40-FCA2-47A7-9DE7-4890E23BAB45}" srcOrd="0" destOrd="0" presId="urn:microsoft.com/office/officeart/2005/8/layout/rings+Icon"/>
    <dgm:cxn modelId="{569ACD42-9474-4981-86F9-E4A2B5D843CB}" type="presParOf" srcId="{29170A76-1057-45E9-A23C-585A48E9D9EE}" destId="{658471BB-2F1E-432B-9818-12374885FCEC}" srcOrd="1" destOrd="0" presId="urn:microsoft.com/office/officeart/2005/8/layout/rings+Icon"/>
    <dgm:cxn modelId="{88CDDE0A-431D-452D-A0BA-361E8F6CB354}" type="presParOf" srcId="{29170A76-1057-45E9-A23C-585A48E9D9EE}" destId="{5F41AC39-A1F4-4E2A-A215-3FC8D0846844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4A5D40-FCA2-47A7-9DE7-4890E23BAB45}">
      <dsp:nvSpPr>
        <dsp:cNvPr id="0" name=""/>
        <dsp:cNvSpPr/>
      </dsp:nvSpPr>
      <dsp:spPr>
        <a:xfrm>
          <a:off x="1360525" y="0"/>
          <a:ext cx="2715164" cy="271512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Соціальні стереотипи</a:t>
          </a:r>
          <a:endParaRPr lang="ru-RU" sz="1900" kern="1200" dirty="0"/>
        </a:p>
      </dsp:txBody>
      <dsp:txXfrm>
        <a:off x="1758152" y="397621"/>
        <a:ext cx="1919910" cy="1919883"/>
      </dsp:txXfrm>
    </dsp:sp>
    <dsp:sp modelId="{658471BB-2F1E-432B-9818-12374885FCEC}">
      <dsp:nvSpPr>
        <dsp:cNvPr id="0" name=""/>
        <dsp:cNvSpPr/>
      </dsp:nvSpPr>
      <dsp:spPr>
        <a:xfrm>
          <a:off x="2758044" y="1810837"/>
          <a:ext cx="2715164" cy="271512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Дискримінація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>
        <a:off x="3155671" y="2208458"/>
        <a:ext cx="1919910" cy="1919883"/>
      </dsp:txXfrm>
    </dsp:sp>
    <dsp:sp modelId="{5F41AC39-A1F4-4E2A-A215-3FC8D0846844}">
      <dsp:nvSpPr>
        <dsp:cNvPr id="0" name=""/>
        <dsp:cNvSpPr/>
      </dsp:nvSpPr>
      <dsp:spPr>
        <a:xfrm>
          <a:off x="4153910" y="0"/>
          <a:ext cx="2715164" cy="271512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Установки</a:t>
          </a:r>
          <a:endParaRPr lang="ru-RU" sz="1900" kern="1200" dirty="0"/>
        </a:p>
      </dsp:txBody>
      <dsp:txXfrm>
        <a:off x="4551537" y="397621"/>
        <a:ext cx="1919910" cy="19198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Связанные кольца"/>
  <dgm:desc val="Служит для отображения перекрывающихся или взаимосвязанных идей и понятий. В круге помещается семь строк текста уровня 1. Остальной текст не отображается, но его можно использовать, если выбрать другой макет.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DF479-5806-4156-ACD1-2B67D7A2E106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078023-99C2-43A9-A2B8-ED931E7E59C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DF479-5806-4156-ACD1-2B67D7A2E106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8023-99C2-43A9-A2B8-ED931E7E59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DF479-5806-4156-ACD1-2B67D7A2E106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8023-99C2-43A9-A2B8-ED931E7E59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DF479-5806-4156-ACD1-2B67D7A2E106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8023-99C2-43A9-A2B8-ED931E7E59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DF479-5806-4156-ACD1-2B67D7A2E106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8023-99C2-43A9-A2B8-ED931E7E59C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DF479-5806-4156-ACD1-2B67D7A2E106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8023-99C2-43A9-A2B8-ED931E7E59C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DF479-5806-4156-ACD1-2B67D7A2E106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8023-99C2-43A9-A2B8-ED931E7E59C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DF479-5806-4156-ACD1-2B67D7A2E106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8023-99C2-43A9-A2B8-ED931E7E59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DF479-5806-4156-ACD1-2B67D7A2E106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8023-99C2-43A9-A2B8-ED931E7E59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DF479-5806-4156-ACD1-2B67D7A2E106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8023-99C2-43A9-A2B8-ED931E7E59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DF479-5806-4156-ACD1-2B67D7A2E106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8023-99C2-43A9-A2B8-ED931E7E59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57DF479-5806-4156-ACD1-2B67D7A2E106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A078023-99C2-43A9-A2B8-ED931E7E59C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dirty="0" smtClean="0"/>
              <a:t>Мова ворожнечі та журналістський текст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347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uk-UA" sz="3200" dirty="0" smtClean="0"/>
              <a:t>Середня мова ворожнечі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Autofit/>
          </a:bodyPr>
          <a:lstStyle/>
          <a:p>
            <a:r>
              <a:rPr lang="uk-UA" sz="3600" dirty="0" smtClean="0"/>
              <a:t>Виправдання історичних випадків насильства та дискримінації;</a:t>
            </a:r>
          </a:p>
          <a:p>
            <a:r>
              <a:rPr lang="uk-UA" sz="3600" dirty="0" smtClean="0"/>
              <a:t>Публікації та висловлювання, які ставлять під сумнів загальновизнані історичні факти насильства та дискримінації;</a:t>
            </a:r>
          </a:p>
          <a:p>
            <a:r>
              <a:rPr lang="uk-UA" sz="3600" dirty="0" smtClean="0"/>
              <a:t>Твердження про історичні злочини тієї чи іншої етнічної чи релігійної групи;</a:t>
            </a:r>
          </a:p>
          <a:p>
            <a:pPr marL="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161156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Середня мова ворожнечі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Autofit/>
          </a:bodyPr>
          <a:lstStyle/>
          <a:p>
            <a:r>
              <a:rPr lang="uk-UA" sz="3200" dirty="0" smtClean="0"/>
              <a:t>Твердження про кримінальність групи;</a:t>
            </a:r>
          </a:p>
          <a:p>
            <a:r>
              <a:rPr lang="uk-UA" sz="3200" dirty="0" smtClean="0"/>
              <a:t>Міркування про непропорційну перевагу групи;</a:t>
            </a:r>
          </a:p>
          <a:p>
            <a:r>
              <a:rPr lang="uk-UA" sz="3200" dirty="0" smtClean="0"/>
              <a:t>Звинувачення групи в негативному впливі на суспільство, державу;</a:t>
            </a:r>
          </a:p>
          <a:p>
            <a:r>
              <a:rPr lang="uk-UA" sz="3200" dirty="0" smtClean="0"/>
              <a:t>Звинувачення групи в спробах захопити владу;</a:t>
            </a:r>
          </a:p>
          <a:p>
            <a:r>
              <a:rPr lang="uk-UA" sz="3200" dirty="0" smtClean="0"/>
              <a:t>Заперечення громадянства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14621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 fontScale="90000"/>
          </a:bodyPr>
          <a:lstStyle/>
          <a:p>
            <a:r>
              <a:rPr lang="uk-UA" sz="2400" dirty="0" smtClean="0"/>
              <a:t>М’яка мова ворожнечі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7571184" cy="5832648"/>
          </a:xfrm>
        </p:spPr>
        <p:txBody>
          <a:bodyPr>
            <a:noAutofit/>
          </a:bodyPr>
          <a:lstStyle/>
          <a:p>
            <a:pPr algn="just"/>
            <a:r>
              <a:rPr lang="uk-UA" sz="3200" dirty="0" smtClean="0"/>
              <a:t>Створення негативного образу групи;</a:t>
            </a:r>
          </a:p>
          <a:p>
            <a:pPr algn="just"/>
            <a:r>
              <a:rPr lang="uk-UA" sz="3200" dirty="0" smtClean="0"/>
              <a:t>Твердження про неповноцінність групи;</a:t>
            </a:r>
          </a:p>
          <a:p>
            <a:pPr algn="just"/>
            <a:r>
              <a:rPr lang="uk-UA" sz="3200" dirty="0" smtClean="0"/>
              <a:t>Твердження про моральні вади групи;</a:t>
            </a:r>
          </a:p>
          <a:p>
            <a:pPr algn="just"/>
            <a:r>
              <a:rPr lang="uk-UA" sz="3200" dirty="0" smtClean="0"/>
              <a:t>Згадки про групу в принизливому чи образливому контексті;</a:t>
            </a:r>
          </a:p>
          <a:p>
            <a:pPr algn="just"/>
            <a:r>
              <a:rPr lang="uk-UA" sz="3200" dirty="0" smtClean="0"/>
              <a:t>Цитування явно </a:t>
            </a:r>
            <a:r>
              <a:rPr lang="uk-UA" sz="3200" dirty="0" err="1" smtClean="0"/>
              <a:t>ксенофобних</a:t>
            </a:r>
            <a:r>
              <a:rPr lang="uk-UA" sz="3200" dirty="0" smtClean="0"/>
              <a:t> висловлювань і текстів без коментаря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578249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Стандарти роботи журналіста з протидії мові ворожнечі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 smtClean="0"/>
              <a:t>1. </a:t>
            </a:r>
            <a:r>
              <a:rPr lang="uk-UA" sz="3600" dirty="0" smtClean="0"/>
              <a:t>Зміст і форма мовлення.</a:t>
            </a:r>
          </a:p>
          <a:p>
            <a:pPr algn="just"/>
            <a:r>
              <a:rPr lang="uk-UA" sz="3600" dirty="0" smtClean="0"/>
              <a:t>2. Статус (посада) мовця.</a:t>
            </a:r>
          </a:p>
          <a:p>
            <a:pPr algn="just"/>
            <a:r>
              <a:rPr lang="uk-UA" sz="3600" dirty="0" smtClean="0"/>
              <a:t>3. Поширеність мовлення.</a:t>
            </a:r>
          </a:p>
          <a:p>
            <a:pPr algn="just"/>
            <a:r>
              <a:rPr lang="uk-UA" sz="3600" dirty="0" smtClean="0"/>
              <a:t>4. Цілі мовлення.</a:t>
            </a:r>
          </a:p>
          <a:p>
            <a:pPr algn="just"/>
            <a:r>
              <a:rPr lang="uk-UA" sz="3600" dirty="0" smtClean="0"/>
              <a:t>5. Економічна, соціальна, політична ситуація</a:t>
            </a:r>
          </a:p>
          <a:p>
            <a:pPr marL="0" indent="0" algn="r">
              <a:buNone/>
            </a:pPr>
            <a:r>
              <a:rPr lang="uk-UA" sz="2400" i="1" dirty="0" smtClean="0"/>
              <a:t>Тест від експертів Мережі етичної журналістики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3967190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uk-UA" dirty="0" smtClean="0"/>
              <a:t>«мова ворожнечі»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7920880" cy="49294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/>
              <a:t>	«всі види висловлювань, які поширюють, розпалюють, підтримують або виправдовують расову ненависть, ксенофобію, антисемітизм та інші форми ненависті, викликані нетерпимістю, зокрема нетерпимістю, що виявляється у формі агресивного націоналізму та етноцентризму, дискримінації меншин і ворожого ставлення до них, а також іммігрантів та осіб, які за своїм походженням належать до іммігрантів»</a:t>
            </a:r>
          </a:p>
          <a:p>
            <a:pPr marL="0" indent="0" algn="r">
              <a:buNone/>
            </a:pPr>
            <a:r>
              <a:rPr lang="uk-UA" sz="2200" dirty="0" smtClean="0"/>
              <a:t>Рекомендації Комітету міністрів Ради Європи №97 (20) від 30.10.1997 р.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80870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uk-UA" dirty="0" smtClean="0"/>
              <a:t>об’єкти мови ворожнечі</a:t>
            </a:r>
            <a:endParaRPr lang="ru-RU" dirty="0"/>
          </a:p>
        </p:txBody>
      </p:sp>
      <p:pic>
        <p:nvPicPr>
          <p:cNvPr id="1026" name="Picture 2" descr="C:\Users\Павел\AppData\Local\Microsoft\Windows\Temporary Internet Files\Content.IE5\RP34WTPA\1200px-Bozo_girl[1]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28800"/>
            <a:ext cx="1871663" cy="233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550" y="2557463"/>
            <a:ext cx="262890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143000"/>
            <a:ext cx="30099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509120"/>
            <a:ext cx="291465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409108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1642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uk-UA" dirty="0" smtClean="0"/>
              <a:t>Інформаційна агресія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16832"/>
            <a:ext cx="2160240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853939"/>
            <a:ext cx="1752600" cy="2961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902" y="4009045"/>
            <a:ext cx="176212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902" y="1405521"/>
            <a:ext cx="1914525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133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3008313" cy="792088"/>
          </a:xfrm>
        </p:spPr>
        <p:txBody>
          <a:bodyPr>
            <a:normAutofit fontScale="90000"/>
          </a:bodyPr>
          <a:lstStyle/>
          <a:p>
            <a:r>
              <a:rPr lang="ru-RU" sz="2800" dirty="0" err="1" smtClean="0"/>
              <a:t>Інформаційна</a:t>
            </a:r>
            <a:r>
              <a:rPr lang="ru-RU" sz="2800" dirty="0" smtClean="0"/>
              <a:t> </a:t>
            </a:r>
            <a:r>
              <a:rPr lang="ru-RU" sz="2800" dirty="0" err="1" smtClean="0"/>
              <a:t>агресія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37459" y="273050"/>
            <a:ext cx="5327029" cy="585311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uk-UA" dirty="0" smtClean="0"/>
              <a:t>«Радіо тисячі пагорбів», 1994 р., Руанда. Цілеспрямоване розпалювання ненависти представників народу </a:t>
            </a:r>
            <a:r>
              <a:rPr lang="uk-UA" dirty="0" err="1" smtClean="0"/>
              <a:t>хуту</a:t>
            </a:r>
            <a:r>
              <a:rPr lang="uk-UA" dirty="0" smtClean="0"/>
              <a:t> до представників народу </a:t>
            </a:r>
            <a:r>
              <a:rPr lang="uk-UA" dirty="0" err="1" smtClean="0"/>
              <a:t>тутсі</a:t>
            </a:r>
            <a:r>
              <a:rPr lang="uk-UA" dirty="0" smtClean="0"/>
              <a:t>. Заклики до насильства + розважальні музичні передачі.</a:t>
            </a:r>
          </a:p>
          <a:p>
            <a:pPr marL="0" indent="0" algn="just">
              <a:buNone/>
            </a:pPr>
            <a:r>
              <a:rPr lang="uk-UA" dirty="0" smtClean="0"/>
              <a:t>За даними ООН, близько 800 тисяч загиблих.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836712"/>
            <a:ext cx="3008313" cy="528945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2808311" cy="4656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2579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Мова ворожнечі з соціального погляду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210943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2832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Джерела мови ворожнечі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4000" dirty="0" smtClean="0"/>
              <a:t>	Усне мовлення, явища «побутового расизму, сексизму, нацизму» та інших видів соціальної ненависти, що супроводжуються висловлюваннями дискримінаційного характеру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12065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sz="2800" dirty="0" err="1" smtClean="0"/>
              <a:t>Джерела</a:t>
            </a:r>
            <a:r>
              <a:rPr lang="ru-RU" sz="2800" dirty="0" smtClean="0"/>
              <a:t> </a:t>
            </a:r>
            <a:r>
              <a:rPr lang="ru-RU" sz="2800" dirty="0" err="1" smtClean="0"/>
              <a:t>мови</a:t>
            </a:r>
            <a:r>
              <a:rPr lang="ru-RU" sz="2800" dirty="0" smtClean="0"/>
              <a:t> </a:t>
            </a:r>
            <a:r>
              <a:rPr lang="ru-RU" sz="2800" dirty="0" err="1" smtClean="0"/>
              <a:t>ворожнечі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7704856" cy="550547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3600" dirty="0" smtClean="0"/>
              <a:t>	</a:t>
            </a:r>
            <a:r>
              <a:rPr lang="uk-UA" sz="3200" dirty="0" smtClean="0"/>
              <a:t>Журналісти здебільшого використовують дискримінаційні висловлювання не навмисно, а через низькі професійні навички та недотримання журналістських стандартів.</a:t>
            </a:r>
          </a:p>
          <a:p>
            <a:pPr marL="0" indent="0" algn="just">
              <a:buNone/>
            </a:pPr>
            <a:r>
              <a:rPr lang="uk-UA" sz="3200" dirty="0" smtClean="0"/>
              <a:t>	Основна причина поширення мови ворожнечі в нових </a:t>
            </a:r>
            <a:r>
              <a:rPr lang="uk-UA" sz="3200" dirty="0" err="1" smtClean="0"/>
              <a:t>медіях</a:t>
            </a:r>
            <a:r>
              <a:rPr lang="uk-UA" sz="3200" dirty="0" smtClean="0"/>
              <a:t> – тонка межа між персональною та масовою комунікацією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974424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Жорстка мова ворожнечі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3600" dirty="0" smtClean="0"/>
              <a:t>Заклики до насильства щодо групи;</a:t>
            </a:r>
          </a:p>
          <a:p>
            <a:pPr algn="just"/>
            <a:r>
              <a:rPr lang="uk-UA" sz="3600" dirty="0" smtClean="0"/>
              <a:t>Заклики до дискримінації;</a:t>
            </a:r>
          </a:p>
          <a:p>
            <a:pPr algn="just"/>
            <a:r>
              <a:rPr lang="uk-UA" sz="3600" dirty="0" smtClean="0"/>
              <a:t>Завуальовані заклики до насильства та дискримінації;</a:t>
            </a:r>
          </a:p>
          <a:p>
            <a:pPr algn="just"/>
            <a:r>
              <a:rPr lang="uk-UA" sz="3600" dirty="0" smtClean="0"/>
              <a:t>Заклики не дати групі закріпитися в регіоні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325913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125</TotalTime>
  <Words>248</Words>
  <Application>Microsoft Office PowerPoint</Application>
  <PresentationFormat>Экран (4:3)</PresentationFormat>
  <Paragraphs>46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Исполнительная</vt:lpstr>
      <vt:lpstr>Мова ворожнечі та журналістський текст</vt:lpstr>
      <vt:lpstr>«мова ворожнечі»</vt:lpstr>
      <vt:lpstr>об’єкти мови ворожнечі</vt:lpstr>
      <vt:lpstr>Інформаційна агресія</vt:lpstr>
      <vt:lpstr>Інформаційна агресія</vt:lpstr>
      <vt:lpstr>Мова ворожнечі з соціального погляду</vt:lpstr>
      <vt:lpstr>Джерела мови ворожнечі</vt:lpstr>
      <vt:lpstr>Джерела мови ворожнечі</vt:lpstr>
      <vt:lpstr>Жорстка мова ворожнечі</vt:lpstr>
      <vt:lpstr>Середня мова ворожнечі</vt:lpstr>
      <vt:lpstr>Середня мова ворожнечі</vt:lpstr>
      <vt:lpstr>М’яка мова ворожнечі</vt:lpstr>
      <vt:lpstr>Стандарти роботи журналіста з протидії мові ворожнечі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Мова ворожнечі та журналістський текст</dc:title>
  <dc:creator>Павел</dc:creator>
  <cp:lastModifiedBy>Павел</cp:lastModifiedBy>
  <cp:revision>11</cp:revision>
  <dcterms:created xsi:type="dcterms:W3CDTF">2020-09-07T12:04:52Z</dcterms:created>
  <dcterms:modified xsi:type="dcterms:W3CDTF">2020-09-07T17:28:02Z</dcterms:modified>
</cp:coreProperties>
</file>