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81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69" autoAdjust="0"/>
    <p:restoredTop sz="94660"/>
  </p:normalViewPr>
  <p:slideViewPr>
    <p:cSldViewPr>
      <p:cViewPr varScale="1">
        <p:scale>
          <a:sx n="83" d="100"/>
          <a:sy n="83" d="100"/>
        </p:scale>
        <p:origin x="-974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313F41-CD7B-4E67-903A-D97CE8243514}" type="datetimeFigureOut">
              <a:rPr lang="ru-RU" smtClean="0"/>
              <a:pPr/>
              <a:t>17.08.2024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F4236C-CB6E-49B5-ACD3-D89DDC6944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9934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7" y="325622"/>
            <a:ext cx="8306809" cy="233172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365155"/>
            <a:ext cx="7772400" cy="13716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2763774"/>
            <a:ext cx="7772400" cy="6858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EED385-93EF-4E6E-AD31-CD05FD1670C4}" type="datetimeFigureOut">
              <a:rPr lang="ru-RU" smtClean="0"/>
              <a:pPr/>
              <a:t>17.08.2024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397764"/>
            <a:ext cx="8183880" cy="314096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EED385-93EF-4E6E-AD31-CD05FD1670C4}" type="datetimeFigureOut">
              <a:rPr lang="ru-RU" smtClean="0"/>
              <a:pPr/>
              <a:t>17.08.2024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00054"/>
            <a:ext cx="1981200" cy="394334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400052"/>
            <a:ext cx="5943600" cy="394335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EED385-93EF-4E6E-AD31-CD05FD1670C4}" type="datetimeFigureOut">
              <a:rPr lang="ru-RU" smtClean="0"/>
              <a:pPr/>
              <a:t>17.08.2024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397764"/>
            <a:ext cx="8183880" cy="314096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EED385-93EF-4E6E-AD31-CD05FD1670C4}" type="datetimeFigureOut">
              <a:rPr lang="ru-RU" smtClean="0"/>
              <a:pPr/>
              <a:t>17.08.2024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7" y="325622"/>
            <a:ext cx="8306809" cy="3255997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3696462"/>
            <a:ext cx="8183880" cy="507492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4218363"/>
            <a:ext cx="8183880" cy="315468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EED385-93EF-4E6E-AD31-CD05FD1670C4}" type="datetimeFigureOut">
              <a:rPr lang="ru-RU" smtClean="0"/>
              <a:pPr/>
              <a:t>17.08.2024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397764"/>
            <a:ext cx="3931920" cy="32918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397764"/>
            <a:ext cx="3931920" cy="32918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EED385-93EF-4E6E-AD31-CD05FD1670C4}" type="datetimeFigureOut">
              <a:rPr lang="ru-RU" smtClean="0"/>
              <a:pPr/>
              <a:t>17.08.2024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434578"/>
            <a:ext cx="3931920" cy="59412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434578"/>
            <a:ext cx="3931920" cy="59412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085850"/>
            <a:ext cx="3931920" cy="261747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085850"/>
            <a:ext cx="3931920" cy="261747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EED385-93EF-4E6E-AD31-CD05FD1670C4}" type="datetimeFigureOut">
              <a:rPr lang="ru-RU" smtClean="0"/>
              <a:pPr/>
              <a:t>17.08.2024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EED385-93EF-4E6E-AD31-CD05FD1670C4}" type="datetimeFigureOut">
              <a:rPr lang="ru-RU" smtClean="0"/>
              <a:pPr/>
              <a:t>17.08.2024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EED385-93EF-4E6E-AD31-CD05FD1670C4}" type="datetimeFigureOut">
              <a:rPr lang="ru-RU" smtClean="0"/>
              <a:pPr/>
              <a:t>17.08.2024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400050"/>
            <a:ext cx="2971800" cy="6858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085852"/>
            <a:ext cx="2971800" cy="3154584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3" y="697608"/>
            <a:ext cx="4626159" cy="35433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EED385-93EF-4E6E-AD31-CD05FD1670C4}" type="datetimeFigureOut">
              <a:rPr lang="ru-RU" smtClean="0"/>
              <a:pPr/>
              <a:t>17.08.2024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1" y="325622"/>
            <a:ext cx="2324605" cy="325755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759042"/>
            <a:ext cx="8229600" cy="78867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400050"/>
            <a:ext cx="2240280" cy="315861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EED385-93EF-4E6E-AD31-CD05FD1670C4}" type="datetimeFigureOut">
              <a:rPr lang="ru-RU" smtClean="0"/>
              <a:pPr/>
              <a:t>17.08.2024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326826"/>
            <a:ext cx="5925312" cy="325755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7" y="325622"/>
            <a:ext cx="8306809" cy="41148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3739193"/>
            <a:ext cx="8183880" cy="78867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397764"/>
            <a:ext cx="8183880" cy="3140964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4583907"/>
            <a:ext cx="228600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1EED385-93EF-4E6E-AD31-CD05FD1670C4}" type="datetimeFigureOut">
              <a:rPr lang="ru-RU" smtClean="0"/>
              <a:pPr/>
              <a:t>17.08.2024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4583907"/>
            <a:ext cx="2286000" cy="273844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4583907"/>
            <a:ext cx="45720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57250"/>
            <a:ext cx="7572374" cy="19431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100" i="1" dirty="0" smtClean="0"/>
              <a:t> </a:t>
            </a:r>
            <a:r>
              <a:rPr lang="uk-UA" sz="3100" b="1" i="1" dirty="0" smtClean="0"/>
              <a:t>Клінічний реабілітаційний менеджмент </a:t>
            </a:r>
            <a:r>
              <a:rPr lang="uk-UA" sz="3100" b="1" i="1" dirty="0" smtClean="0"/>
              <a:t>при неврологічних дисфункціях</a:t>
            </a:r>
            <a:r>
              <a:rPr lang="ru-RU" sz="3000" dirty="0" smtClean="0"/>
              <a:t/>
            </a:r>
            <a:br>
              <a:rPr lang="ru-RU" sz="3000" dirty="0" smtClean="0"/>
            </a:b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28950"/>
            <a:ext cx="8396318" cy="1295400"/>
          </a:xfrm>
        </p:spPr>
        <p:txBody>
          <a:bodyPr>
            <a:noAutofit/>
          </a:bodyPr>
          <a:lstStyle/>
          <a:p>
            <a:pPr marL="457200" lvl="1" indent="0">
              <a:buNone/>
              <a:defRPr/>
            </a:pP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Рівень вищої освіти: бакалаврський</a:t>
            </a:r>
          </a:p>
          <a:p>
            <a:pPr marL="457200" lvl="1" indent="0">
              <a:buNone/>
              <a:defRPr/>
            </a:pP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Галузь знань: 22 Охорона здоров'я </a:t>
            </a:r>
          </a:p>
          <a:p>
            <a:pPr marL="457200" lvl="1" indent="0">
              <a:buNone/>
              <a:defRPr/>
            </a:pP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Спеціальність: 227 Фізична терапія, ерготерапія</a:t>
            </a:r>
          </a:p>
          <a:p>
            <a:pPr marL="457200" lvl="1" indent="0">
              <a:buNone/>
              <a:defRPr/>
            </a:pP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Освітня програма: Фізична терапія, ерготерапія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00050"/>
            <a:ext cx="7572374" cy="6858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000" i="1" dirty="0" smtClean="0"/>
              <a:t>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Мета курсу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243918" cy="3371850"/>
          </a:xfrm>
        </p:spPr>
        <p:txBody>
          <a:bodyPr>
            <a:normAutofit/>
          </a:bodyPr>
          <a:lstStyle/>
          <a:p>
            <a:pPr marL="360000" lvl="1" indent="-360000">
              <a:lnSpc>
                <a:spcPct val="114000"/>
              </a:lnSpc>
              <a:spcBef>
                <a:spcPts val="0"/>
              </a:spcBef>
              <a:buNone/>
              <a:defRPr/>
            </a:pP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	Метою </a:t>
            </a: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вивчення навчальної дисципліни «Клінічний реабілітаційний менеджмент при неврологічних дисфункціях» є засвоєння майбутніми фізичними терапевтами, ерготерапевтами системи науково-практичних  знань та набуття  умінь  і  компетенцій  у сфері фізичної терапії та ерготерапії при ураженнях і травмах центральної та периферичної нервової системи й реалізації їх у своїй професійній діяльності.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00050"/>
            <a:ext cx="7572374" cy="6858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000" i="1" dirty="0" smtClean="0"/>
              <a:t> </a:t>
            </a: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Завдання курсу</a:t>
            </a:r>
            <a:endParaRPr lang="uk-UA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543300"/>
          </a:xfrm>
        </p:spPr>
        <p:txBody>
          <a:bodyPr>
            <a:noAutofit/>
          </a:bodyPr>
          <a:lstStyle/>
          <a:p>
            <a:pPr algn="just"/>
            <a:r>
              <a:rPr lang="uk-UA" sz="17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надання </a:t>
            </a:r>
            <a:r>
              <a:rPr lang="uk-UA" sz="17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студентам систематизованих знань про: клінічні особливості основних захворювань та пошкоджень центральної та периферичної нервової системи; методики проведення реабілітаційного обстеження та особливостей фізичної терапії та ерготерапії осіб із зазначеними нозологічними формами; </a:t>
            </a:r>
          </a:p>
          <a:p>
            <a:pPr algn="just"/>
            <a:r>
              <a:rPr lang="uk-UA" sz="17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формування </a:t>
            </a:r>
            <a:r>
              <a:rPr lang="uk-UA" sz="17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вмінь: інтегрувати знання, отримані з дисциплін медико-біологічного та психолого-педагогічного профілю; провадити спеціальні методи фізичної терапії та ерготерапії при ураженнях та пошкодженнях центральної та периферичної нервової системи; швидко адаптуватися до нової інформації, використовуючи її у реабілітаційних та відновлювальних заходах.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50"/>
            <a:ext cx="7572374" cy="6858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Основні знання</a:t>
            </a:r>
            <a:endParaRPr lang="uk-UA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47750"/>
            <a:ext cx="8153400" cy="3695700"/>
          </a:xfrm>
        </p:spPr>
        <p:txBody>
          <a:bodyPr>
            <a:normAutofit/>
          </a:bodyPr>
          <a:lstStyle/>
          <a:p>
            <a:pPr algn="just"/>
            <a:r>
              <a:rPr lang="uk-UA" sz="17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методики проведення реабілітаційного обстеження в осіб з патологією нервової системи;</a:t>
            </a:r>
          </a:p>
          <a:p>
            <a:pPr algn="just"/>
            <a:r>
              <a:rPr lang="uk-UA" sz="17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принципи </a:t>
            </a:r>
            <a:r>
              <a:rPr lang="uk-UA" sz="17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фізичної терапії/ ерготерапії при основних клінічних формах патології нервової системи;</a:t>
            </a:r>
          </a:p>
          <a:p>
            <a:pPr algn="just"/>
            <a:r>
              <a:rPr lang="uk-UA" sz="17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показання </a:t>
            </a:r>
            <a:r>
              <a:rPr lang="uk-UA" sz="17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та протипоказання до застосування реабілітаційних заходів при неврологічних захворюваннях і травмах;</a:t>
            </a:r>
          </a:p>
          <a:p>
            <a:pPr algn="just"/>
            <a:r>
              <a:rPr lang="uk-UA" sz="17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основні </a:t>
            </a:r>
            <a:r>
              <a:rPr lang="uk-UA" sz="17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методичні підходи до фізичної терапії пацієнтів при неврологічних ураженнях;</a:t>
            </a:r>
          </a:p>
          <a:p>
            <a:pPr algn="just"/>
            <a:r>
              <a:rPr lang="uk-UA" sz="17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організаційна </a:t>
            </a:r>
            <a:r>
              <a:rPr lang="uk-UA" sz="17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структура надання послуг з фізичної терапії пацієнтам неврологічного профілю;</a:t>
            </a:r>
          </a:p>
          <a:p>
            <a:pPr algn="just"/>
            <a:r>
              <a:rPr lang="uk-UA" sz="17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особливості </a:t>
            </a:r>
            <a:r>
              <a:rPr lang="uk-UA" sz="17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застосування окремих засобів фізичної терапії в осіб з патологією нервової системи.</a:t>
            </a:r>
            <a:endParaRPr lang="uk-UA" sz="17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50"/>
            <a:ext cx="7572374" cy="6858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Основні навички</a:t>
            </a:r>
            <a:endParaRPr lang="uk-UA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47750"/>
            <a:ext cx="8153400" cy="3695700"/>
          </a:xfrm>
        </p:spPr>
        <p:txBody>
          <a:bodyPr>
            <a:noAutofit/>
          </a:bodyPr>
          <a:lstStyle/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проводити 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реабілітаційне обстеження та визначати реабілітаційний діагноз в пацієнта з патологією нервової системи;</a:t>
            </a:r>
            <a:endParaRPr lang="ru-RU" sz="14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добирати 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найбільш ефективні засоби фізичної терапії в осіб з патологією нервової системи;</a:t>
            </a:r>
            <a:endParaRPr lang="ru-RU" sz="14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дозувати 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і комбінувати засоби фізичної терапії в пацієнтів неврологічного профілю;</a:t>
            </a:r>
            <a:endParaRPr lang="ru-RU" sz="14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розробляти  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та реалізовувати індивідуальні програми фізичної терапії в осіб з різними формами патології нервової системи;</a:t>
            </a:r>
            <a:endParaRPr lang="ru-RU" sz="14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диференціювати 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навантаження залежно від виду патології та стану хворого;</a:t>
            </a:r>
            <a:endParaRPr lang="ru-RU" sz="14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здійснювати 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комплексний лікарсько-педагогічний контроль у процесі активних і пасивних занять;</a:t>
            </a:r>
            <a:endParaRPr lang="ru-RU" sz="14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оцінювати 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ефективність застосованих засобів фізичної терапії;</a:t>
            </a:r>
            <a:endParaRPr lang="ru-RU" sz="14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надавати 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рекомендації щодо продовження програми фізичної терапії на наступному етапі реабілітації. </a:t>
            </a:r>
            <a:endParaRPr lang="ru-RU" sz="14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50"/>
            <a:ext cx="7572374" cy="6858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Тематика занять</a:t>
            </a:r>
            <a:endParaRPr lang="uk-UA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00150"/>
            <a:ext cx="7772400" cy="3543300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14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Нейропластичність</a:t>
            </a: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.</a:t>
            </a:r>
            <a:endParaRPr lang="uk-UA" sz="18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marL="342900" indent="-342900" algn="just">
              <a:lnSpc>
                <a:spcPct val="114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Реабілітаційне </a:t>
            </a: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обстеження пацієнтів неврологічного профілю: методи оцінки сили та тонусу м’язів.</a:t>
            </a:r>
            <a:endParaRPr lang="uk-UA" sz="18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marL="342900" indent="-342900" algn="just">
              <a:lnSpc>
                <a:spcPct val="114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Стандартизоване </a:t>
            </a: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тестування основних рухових навичок у неврологічного хворого.</a:t>
            </a:r>
            <a:endParaRPr lang="uk-UA" sz="18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marL="342900" indent="-342900" algn="just">
              <a:lnSpc>
                <a:spcPct val="114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Шкали </a:t>
            </a: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оцінки життєдіяльності неврологічного хворого.</a:t>
            </a:r>
            <a:endParaRPr lang="uk-UA" sz="18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marL="342900" indent="-342900" algn="just">
              <a:lnSpc>
                <a:spcPct val="114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Методичні </a:t>
            </a: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основи реабілітації неврологічних хворих.</a:t>
            </a:r>
            <a:endParaRPr lang="uk-UA" sz="18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marL="342900" indent="-342900" algn="just">
              <a:lnSpc>
                <a:spcPct val="114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Методи </a:t>
            </a: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реабілітації хворих неврологічного профілю</a:t>
            </a: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.</a:t>
            </a:r>
            <a:endParaRPr lang="uk-UA" sz="18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50"/>
            <a:ext cx="7572374" cy="6858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Тематика занять</a:t>
            </a:r>
            <a:endParaRPr lang="uk-UA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76350"/>
            <a:ext cx="8001000" cy="3467100"/>
          </a:xfrm>
        </p:spPr>
        <p:txBody>
          <a:bodyPr>
            <a:normAutofit/>
          </a:bodyPr>
          <a:lstStyle/>
          <a:p>
            <a:pPr algn="just"/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</a:rPr>
              <a:t>Загальні методики реабілітації при спастичних парезах.</a:t>
            </a:r>
          </a:p>
          <a:p>
            <a:pPr algn="just"/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Клінічний </a:t>
            </a: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реабілітаційний менеджмент при </a:t>
            </a: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інсульті</a:t>
            </a: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.</a:t>
            </a:r>
            <a:endParaRPr lang="uk-UA" sz="18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Клінічний </a:t>
            </a: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реабілітаційний менеджмент при травмі спинного мозку.</a:t>
            </a:r>
            <a:endParaRPr lang="uk-UA" sz="18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Клінічний </a:t>
            </a: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реабілітаційний менеджмент пацієнтів з черепно-мозковою травмою.</a:t>
            </a:r>
            <a:endParaRPr lang="uk-UA" sz="18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</a:rPr>
              <a:t>Особливості фізичної терапії осіб із порушеннями вищої нервової діяльності.</a:t>
            </a:r>
          </a:p>
          <a:p>
            <a:pPr algn="just"/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КРМ при ураженнях нижнього мотонейрону.</a:t>
            </a:r>
          </a:p>
          <a:p>
            <a:pPr algn="just"/>
            <a:endParaRPr lang="uk-UA" sz="20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just"/>
            <a:endParaRPr lang="uk-UA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50"/>
            <a:ext cx="7572374" cy="6858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Тематика занять</a:t>
            </a:r>
            <a:endParaRPr lang="uk-UA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485900"/>
            <a:ext cx="3606712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1" y="1485900"/>
            <a:ext cx="4190999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50"/>
            <a:ext cx="7572374" cy="6858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Тематика занять</a:t>
            </a:r>
            <a:endParaRPr lang="uk-UA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143000"/>
            <a:ext cx="3810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343150"/>
            <a:ext cx="4114800" cy="2302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141</TotalTime>
  <Words>382</Words>
  <Application>Microsoft Office PowerPoint</Application>
  <PresentationFormat>Экран (16:9)</PresentationFormat>
  <Paragraphs>42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 Клінічний реабілітаційний менеджмент при неврологічних дисфункціях </vt:lpstr>
      <vt:lpstr> Мета курсу</vt:lpstr>
      <vt:lpstr> Завдання курсу</vt:lpstr>
      <vt:lpstr>Основні знання</vt:lpstr>
      <vt:lpstr>Основні навички</vt:lpstr>
      <vt:lpstr>Тематика занять</vt:lpstr>
      <vt:lpstr>Тематика занять</vt:lpstr>
      <vt:lpstr>Тематика занять</vt:lpstr>
      <vt:lpstr>Тематика занять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Арсен</dc:creator>
  <cp:lastModifiedBy>Home</cp:lastModifiedBy>
  <cp:revision>16</cp:revision>
  <dcterms:created xsi:type="dcterms:W3CDTF">2014-12-03T15:38:42Z</dcterms:created>
  <dcterms:modified xsi:type="dcterms:W3CDTF">2024-08-17T18:26:39Z</dcterms:modified>
</cp:coreProperties>
</file>