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1"/>
  </p:notesMasterIdLst>
  <p:handoutMasterIdLst>
    <p:handoutMasterId r:id="rId22"/>
  </p:handoutMasterIdLst>
  <p:sldIdLst>
    <p:sldId id="296" r:id="rId2"/>
    <p:sldId id="297" r:id="rId3"/>
    <p:sldId id="298" r:id="rId4"/>
    <p:sldId id="305" r:id="rId5"/>
    <p:sldId id="306" r:id="rId6"/>
    <p:sldId id="304" r:id="rId7"/>
    <p:sldId id="307" r:id="rId8"/>
    <p:sldId id="309" r:id="rId9"/>
    <p:sldId id="310" r:id="rId10"/>
    <p:sldId id="311" r:id="rId11"/>
    <p:sldId id="308" r:id="rId12"/>
    <p:sldId id="300" r:id="rId13"/>
    <p:sldId id="312" r:id="rId14"/>
    <p:sldId id="301" r:id="rId15"/>
    <p:sldId id="302" r:id="rId16"/>
    <p:sldId id="303" r:id="rId17"/>
    <p:sldId id="313" r:id="rId18"/>
    <p:sldId id="314" r:id="rId19"/>
    <p:sldId id="315" r:id="rId20"/>
  </p:sldIdLst>
  <p:sldSz cx="12192000" cy="6858000"/>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F9B"/>
    <a:srgbClr val="FF93E0"/>
    <a:srgbClr val="EDFF09"/>
    <a:srgbClr val="09FFB3"/>
    <a:srgbClr val="B75151"/>
    <a:srgbClr val="B7E4EF"/>
    <a:srgbClr val="E2EABC"/>
    <a:srgbClr val="FEEC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12" autoAdjust="0"/>
    <p:restoredTop sz="94660"/>
  </p:normalViewPr>
  <p:slideViewPr>
    <p:cSldViewPr snapToGrid="0">
      <p:cViewPr varScale="1">
        <p:scale>
          <a:sx n="84" d="100"/>
          <a:sy n="84" d="100"/>
        </p:scale>
        <p:origin x="684"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174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67F872E1-730F-4823-9B16-1E8E3FF3FF57}" type="datetimeFigureOut">
              <a:rPr lang="en-US"/>
              <a:pPr>
                <a:defRPr/>
              </a:pPr>
              <a:t>4/1/2024</a:t>
            </a:fld>
            <a:endParaRPr lang="en-US"/>
          </a:p>
        </p:txBody>
      </p:sp>
      <p:sp>
        <p:nvSpPr>
          <p:cNvPr id="3174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174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3D897291-EA78-4016-ABA6-681D9ABD7D0E}"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94ABE53-5034-4D11-AC29-07F5D3AA4EB2}" type="datetimeFigureOut">
              <a:rPr lang="ru-RU"/>
              <a:pPr>
                <a:defRPr/>
              </a:pPr>
              <a:t>01.04.2024</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84DBBC8-1585-4E4F-A7D2-D21011FF76FD}"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lvl1pPr>
              <a:defRPr/>
            </a:lvl1pPr>
          </a:lstStyle>
          <a:p>
            <a:pPr>
              <a:defRPr/>
            </a:pPr>
            <a:fld id="{1F20D607-43E2-46C5-9B21-D523594DF78B}" type="datetime1">
              <a:rPr lang="ru-RU"/>
              <a:pPr>
                <a:defRPr/>
              </a:pPr>
              <a:t>01.04.2024</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E18B5A4F-BB8D-46C5-B0B6-44CCA3403DC8}"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C5A8C79F-4A16-48EB-A4BC-3046912B66CF}" type="datetime1">
              <a:rPr lang="ru-RU"/>
              <a:pPr>
                <a:defRPr/>
              </a:pPr>
              <a:t>01.04.2024</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137AD8F8-1D42-412B-9217-9879C486264A}"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233C7C80-5C25-4257-ABF7-EC6500914D94}" type="datetime1">
              <a:rPr lang="ru-RU"/>
              <a:pPr>
                <a:defRPr/>
              </a:pPr>
              <a:t>01.04.2024</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79DFE459-2C61-4FA3-B1C4-80BA7C4E2B0B}"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E4326293-BF2B-46B3-A2F0-7C8133B85830}" type="datetime1">
              <a:rPr lang="ru-RU"/>
              <a:pPr>
                <a:defRPr/>
              </a:pPr>
              <a:t>01.04.2024</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DDE2DF98-A69D-4B03-9B5D-577869170DC9}"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DD6BBDDC-A28C-4413-8FC6-AC5753D6F05C}" type="datetime1">
              <a:rPr lang="ru-RU"/>
              <a:pPr>
                <a:defRPr/>
              </a:pPr>
              <a:t>01.04.2024</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212D103F-1A0F-49F2-92BE-1071E7550CC5}"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F83A90AF-E316-4519-B92D-5F3C9C659118}" type="datetime1">
              <a:rPr lang="ru-RU"/>
              <a:pPr>
                <a:defRPr/>
              </a:pPr>
              <a:t>01.04.2024</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318C43D5-1659-4403-83B0-DA96F6ACA61C}"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39789"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2"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fld id="{460DBADD-5E42-4153-9862-6F87FF31CD8A}" type="datetime1">
              <a:rPr lang="ru-RU"/>
              <a:pPr>
                <a:defRPr/>
              </a:pPr>
              <a:t>01.04.2024</a:t>
            </a:fld>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3A96B659-8C6D-4A66-9D17-4D898B1F34EA}"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fld id="{70A3E85F-ADDC-4B0E-9ECC-E9CEDAAA4438}" type="datetime1">
              <a:rPr lang="ru-RU"/>
              <a:pPr>
                <a:defRPr/>
              </a:pPr>
              <a:t>01.04.2024</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48825D45-350A-434C-BA8F-2BB0646DA641}"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ABFDBC0-DA0E-47D0-AE49-2D87A7E49AFE}" type="datetime1">
              <a:rPr lang="ru-RU"/>
              <a:pPr>
                <a:defRPr/>
              </a:pPr>
              <a:t>01.04.2024</a:t>
            </a:fld>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C6F53E02-525A-4B1C-8F1B-F9FB1DB4C519}"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D7C50585-4AE1-4846-A373-23EEB8F41CD4}" type="datetime1">
              <a:rPr lang="ru-RU"/>
              <a:pPr>
                <a:defRPr/>
              </a:pPr>
              <a:t>01.04.2024</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E9E4FA26-844A-4BE8-9FCF-14BAF2EA38FF}"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183188" y="987429"/>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CE469013-8E21-40DD-8E88-8375BEEF90AB}" type="datetime1">
              <a:rPr lang="ru-RU"/>
              <a:pPr>
                <a:defRPr/>
              </a:pPr>
              <a:t>01.04.2024</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D93D7E40-14DE-4D06-916A-8E056D8CC06C}"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Рисунок 6"/>
          <p:cNvPicPr>
            <a:picLocks noChangeAspect="1"/>
          </p:cNvPicPr>
          <p:nvPr/>
        </p:nvPicPr>
        <p:blipFill>
          <a:blip r:embed="rId13"/>
          <a:srcRect/>
          <a:stretch>
            <a:fillRect/>
          </a:stretch>
        </p:blipFill>
        <p:spPr bwMode="auto">
          <a:xfrm>
            <a:off x="0" y="0"/>
            <a:ext cx="12192000" cy="6858000"/>
          </a:xfrm>
          <a:prstGeom prst="rect">
            <a:avLst/>
          </a:prstGeom>
          <a:noFill/>
          <a:ln w="9525">
            <a:noFill/>
            <a:miter lim="800000"/>
            <a:headEnd/>
            <a:tailEnd/>
          </a:ln>
        </p:spPr>
      </p:pic>
      <p:sp>
        <p:nvSpPr>
          <p:cNvPr id="1027" name="Text Placeholder 2"/>
          <p:cNvSpPr>
            <a:spLocks noGrp="1"/>
          </p:cNvSpPr>
          <p:nvPr>
            <p:ph type="body" idx="1"/>
          </p:nvPr>
        </p:nvSpPr>
        <p:spPr bwMode="auto">
          <a:xfrm>
            <a:off x="860425" y="1465263"/>
            <a:ext cx="10493375" cy="4711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E8B934A-5C6A-4659-B69D-F695216C977A}" type="datetime1">
              <a:rPr lang="ru-RU"/>
              <a:pPr>
                <a:defRPr/>
              </a:pPr>
              <a:t>01.04.2024</a:t>
            </a:fld>
            <a:endParaRPr lang="ru-R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A8830EAC-21B1-46A1-85EA-F4C6708C6E60}" type="slidenum">
              <a:rPr lang="ru-RU"/>
              <a:pPr>
                <a:defRPr/>
              </a:pPr>
              <a:t>‹#›</a:t>
            </a:fld>
            <a:endParaRPr lang="ru-RU"/>
          </a:p>
        </p:txBody>
      </p:sp>
      <p:sp>
        <p:nvSpPr>
          <p:cNvPr id="1031" name="Title Placeholder 1"/>
          <p:cNvSpPr>
            <a:spLocks noGrp="1"/>
          </p:cNvSpPr>
          <p:nvPr>
            <p:ph type="title"/>
          </p:nvPr>
        </p:nvSpPr>
        <p:spPr bwMode="auto">
          <a:xfrm>
            <a:off x="877888" y="0"/>
            <a:ext cx="10453687" cy="13382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hdr="0" ftr="0" dt="0"/>
  <p:txStyles>
    <p:titleStyle>
      <a:lvl1pPr algn="l" rtl="0" eaLnBrk="0" fontAlgn="base" hangingPunct="0">
        <a:lnSpc>
          <a:spcPct val="90000"/>
        </a:lnSpc>
        <a:spcBef>
          <a:spcPct val="0"/>
        </a:spcBef>
        <a:spcAft>
          <a:spcPct val="0"/>
        </a:spcAft>
        <a:defRPr sz="4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000">
          <a:solidFill>
            <a:schemeClr val="tx1"/>
          </a:solidFill>
          <a:latin typeface="Calibri Light"/>
        </a:defRPr>
      </a:lvl2pPr>
      <a:lvl3pPr algn="l" rtl="0" eaLnBrk="0" fontAlgn="base" hangingPunct="0">
        <a:lnSpc>
          <a:spcPct val="90000"/>
        </a:lnSpc>
        <a:spcBef>
          <a:spcPct val="0"/>
        </a:spcBef>
        <a:spcAft>
          <a:spcPct val="0"/>
        </a:spcAft>
        <a:defRPr sz="4000">
          <a:solidFill>
            <a:schemeClr val="tx1"/>
          </a:solidFill>
          <a:latin typeface="Calibri Light"/>
        </a:defRPr>
      </a:lvl3pPr>
      <a:lvl4pPr algn="l" rtl="0" eaLnBrk="0" fontAlgn="base" hangingPunct="0">
        <a:lnSpc>
          <a:spcPct val="90000"/>
        </a:lnSpc>
        <a:spcBef>
          <a:spcPct val="0"/>
        </a:spcBef>
        <a:spcAft>
          <a:spcPct val="0"/>
        </a:spcAft>
        <a:defRPr sz="4000">
          <a:solidFill>
            <a:schemeClr val="tx1"/>
          </a:solidFill>
          <a:latin typeface="Calibri Light"/>
        </a:defRPr>
      </a:lvl4pPr>
      <a:lvl5pPr algn="l" rtl="0" eaLnBrk="0" fontAlgn="base" hangingPunct="0">
        <a:lnSpc>
          <a:spcPct val="90000"/>
        </a:lnSpc>
        <a:spcBef>
          <a:spcPct val="0"/>
        </a:spcBef>
        <a:spcAft>
          <a:spcPct val="0"/>
        </a:spcAft>
        <a:defRPr sz="4000">
          <a:solidFill>
            <a:schemeClr val="tx1"/>
          </a:solidFill>
          <a:latin typeface="Calibri Light"/>
        </a:defRPr>
      </a:lvl5pPr>
      <a:lvl6pPr marL="457200" algn="l" rtl="0" fontAlgn="base">
        <a:lnSpc>
          <a:spcPct val="90000"/>
        </a:lnSpc>
        <a:spcBef>
          <a:spcPct val="0"/>
        </a:spcBef>
        <a:spcAft>
          <a:spcPct val="0"/>
        </a:spcAft>
        <a:defRPr sz="4000">
          <a:solidFill>
            <a:schemeClr val="tx1"/>
          </a:solidFill>
          <a:latin typeface="Calibri Light"/>
        </a:defRPr>
      </a:lvl6pPr>
      <a:lvl7pPr marL="914400" algn="l" rtl="0" fontAlgn="base">
        <a:lnSpc>
          <a:spcPct val="90000"/>
        </a:lnSpc>
        <a:spcBef>
          <a:spcPct val="0"/>
        </a:spcBef>
        <a:spcAft>
          <a:spcPct val="0"/>
        </a:spcAft>
        <a:defRPr sz="4000">
          <a:solidFill>
            <a:schemeClr val="tx1"/>
          </a:solidFill>
          <a:latin typeface="Calibri Light"/>
        </a:defRPr>
      </a:lvl7pPr>
      <a:lvl8pPr marL="1371600" algn="l" rtl="0" fontAlgn="base">
        <a:lnSpc>
          <a:spcPct val="90000"/>
        </a:lnSpc>
        <a:spcBef>
          <a:spcPct val="0"/>
        </a:spcBef>
        <a:spcAft>
          <a:spcPct val="0"/>
        </a:spcAft>
        <a:defRPr sz="4000">
          <a:solidFill>
            <a:schemeClr val="tx1"/>
          </a:solidFill>
          <a:latin typeface="Calibri Light"/>
        </a:defRPr>
      </a:lvl8pPr>
      <a:lvl9pPr marL="1828800" algn="l" rtl="0" fontAlgn="base">
        <a:lnSpc>
          <a:spcPct val="90000"/>
        </a:lnSpc>
        <a:spcBef>
          <a:spcPct val="0"/>
        </a:spcBef>
        <a:spcAft>
          <a:spcPct val="0"/>
        </a:spcAft>
        <a:defRPr sz="40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b="1"/>
              <a:t>Communication Plan</a:t>
            </a:r>
          </a:p>
        </p:txBody>
      </p:sp>
      <p:sp>
        <p:nvSpPr>
          <p:cNvPr id="3" name="Объект 2"/>
          <p:cNvSpPr>
            <a:spLocks noGrp="1"/>
          </p:cNvSpPr>
          <p:nvPr>
            <p:ph idx="1"/>
          </p:nvPr>
        </p:nvSpPr>
        <p:spPr/>
        <p:txBody>
          <a:bodyPr/>
          <a:lstStyle/>
          <a:p>
            <a:r>
              <a:rPr lang="uk-UA"/>
              <a:t>План комунікацій (</a:t>
            </a:r>
            <a:r>
              <a:rPr lang="en-US"/>
              <a:t>Communication Plan) — </a:t>
            </a:r>
            <a:r>
              <a:rPr lang="uk-UA"/>
              <a:t>документ, що описує: вимоги та очікування від комунікацій проекту; як і в якому вигляді буде відбуватися обмін інформацією; коли і де будуть мати місце комунікації; а також хто несе відповідальність за забезпечення кожного типу комунікацій.</a:t>
            </a:r>
            <a:endParaRPr lang="en-US"/>
          </a:p>
        </p:txBody>
      </p:sp>
      <p:sp>
        <p:nvSpPr>
          <p:cNvPr id="4" name="Номер слайда 3"/>
          <p:cNvSpPr>
            <a:spLocks noGrp="1"/>
          </p:cNvSpPr>
          <p:nvPr>
            <p:ph type="sldNum" sz="quarter" idx="12"/>
          </p:nvPr>
        </p:nvSpPr>
        <p:spPr/>
        <p:txBody>
          <a:bodyPr/>
          <a:lstStyle/>
          <a:p>
            <a:pPr>
              <a:defRPr/>
            </a:pPr>
            <a:fld id="{DDE2DF98-A69D-4B03-9B5D-577869170DC9}" type="slidenum">
              <a:rPr lang="ru-RU" smtClean="0"/>
              <a:pPr>
                <a:defRPr/>
              </a:pPr>
              <a:t>1</a:t>
            </a:fld>
            <a:endParaRPr lang="ru-RU"/>
          </a:p>
        </p:txBody>
      </p:sp>
    </p:spTree>
    <p:extLst>
      <p:ext uri="{BB962C8B-B14F-4D97-AF65-F5344CB8AC3E}">
        <p14:creationId xmlns:p14="http://schemas.microsoft.com/office/powerpoint/2010/main" val="41382781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83080" y="249080"/>
            <a:ext cx="8892540" cy="756760"/>
          </a:xfrm>
        </p:spPr>
        <p:txBody>
          <a:bodyPr/>
          <a:lstStyle/>
          <a:p>
            <a:r>
              <a:rPr lang="en-US" sz="2000" b="1"/>
              <a:t>Independent (</a:t>
            </a:r>
            <a:r>
              <a:rPr lang="uk-UA" sz="2000" b="1"/>
              <a:t>Незалежна) - </a:t>
            </a:r>
            <a:r>
              <a:rPr lang="en-US" sz="2000"/>
              <a:t>User Story </a:t>
            </a:r>
            <a:r>
              <a:rPr lang="uk-UA" sz="2000"/>
              <a:t>є незалежною, оскільки її можна реалізувати окремо від інших функціональностей платформи. Вона не вимагає виконання або наявності інших </a:t>
            </a:r>
            <a:r>
              <a:rPr lang="en-US" sz="2000"/>
              <a:t>User Stories </a:t>
            </a:r>
            <a:r>
              <a:rPr lang="uk-UA" sz="2000"/>
              <a:t>для своєї реалізації.</a:t>
            </a:r>
            <a:endParaRPr lang="uk-UA" sz="2000" b="1"/>
          </a:p>
          <a:p>
            <a:r>
              <a:rPr lang="en-US" sz="2000" b="1"/>
              <a:t>Negotiable (</a:t>
            </a:r>
            <a:r>
              <a:rPr lang="uk-UA" sz="2000" b="1"/>
              <a:t>Обговорювана) - </a:t>
            </a:r>
            <a:r>
              <a:rPr lang="uk-UA" sz="2000"/>
              <a:t>Історія залишає простір для обговорення та уточнення деталей між розробниками та зацікавленими сторонами. Деталі щодо того, як саме буде реалізовано залишення відгуків і як вони будуть відображатися, можуть бути адаптовані під час розробки.</a:t>
            </a:r>
            <a:endParaRPr lang="uk-UA" sz="2000" b="1"/>
          </a:p>
          <a:p>
            <a:r>
              <a:rPr lang="en-US" sz="2000" b="1"/>
              <a:t>Valuable (</a:t>
            </a:r>
            <a:r>
              <a:rPr lang="uk-UA" sz="2000" b="1"/>
              <a:t>Цінна) - </a:t>
            </a:r>
            <a:r>
              <a:rPr lang="uk-UA" sz="2000"/>
              <a:t>Ця </a:t>
            </a:r>
            <a:r>
              <a:rPr lang="en-US" sz="2000"/>
              <a:t>User Story </a:t>
            </a:r>
            <a:r>
              <a:rPr lang="uk-UA" sz="2000"/>
              <a:t>надає значну цінність кінцевому користувачеві, дозволяючи залишати відгуки та оцінки, що допомагає іншим користувачам приймати обґрунтовані рішення про проходження курсів.</a:t>
            </a:r>
            <a:endParaRPr lang="uk-UA" sz="2000" b="1"/>
          </a:p>
          <a:p>
            <a:r>
              <a:rPr lang="en-US" sz="2000" b="1"/>
              <a:t>Estimable (</a:t>
            </a:r>
            <a:r>
              <a:rPr lang="uk-UA" sz="2000" b="1"/>
              <a:t>Оцінювана) - </a:t>
            </a:r>
            <a:r>
              <a:rPr lang="uk-UA" sz="2000"/>
              <a:t>Історія може бути оцінена розробниками з точки зору часу та ресурсів, необхідних для її реалізації. Вона достатньо деталізована для визначення обсягу роботи.</a:t>
            </a:r>
            <a:endParaRPr lang="uk-UA" sz="2000" b="1"/>
          </a:p>
          <a:p>
            <a:r>
              <a:rPr lang="en-US" sz="2000" b="1"/>
              <a:t>Small (</a:t>
            </a:r>
            <a:r>
              <a:rPr lang="uk-UA" sz="2000" b="1"/>
              <a:t>Компактна) - </a:t>
            </a:r>
            <a:r>
              <a:rPr lang="en-US" sz="2000"/>
              <a:t>User Story </a:t>
            </a:r>
            <a:r>
              <a:rPr lang="uk-UA" sz="2000"/>
              <a:t>здається достатньо компактною для включення в один спринт, припускаючи, що механізми залишення та відображення відгуків можуть бути реалізовані в межах обмеженого часового періоду.</a:t>
            </a:r>
            <a:endParaRPr lang="uk-UA" sz="2000" b="1"/>
          </a:p>
          <a:p>
            <a:r>
              <a:rPr lang="en-US" sz="2000" b="1"/>
              <a:t>Testable (</a:t>
            </a:r>
            <a:r>
              <a:rPr lang="uk-UA" sz="2000" b="1"/>
              <a:t>Тестована) - </a:t>
            </a:r>
            <a:r>
              <a:rPr lang="uk-UA" sz="2000"/>
              <a:t>Вимоги, викладені в історії, можуть бути перевірені за допомогою тестів для підтвердження, що користувачі дійсно можуть залишати відгуки та оцінки, і що ці відгуки відображаються належним чином.</a:t>
            </a:r>
            <a:r>
              <a:rPr lang="uk-UA" sz="1800"/>
              <a:t/>
            </a:r>
            <a:br>
              <a:rPr lang="uk-UA" sz="1800"/>
            </a:br>
            <a:endParaRPr lang="en-US" sz="1800"/>
          </a:p>
        </p:txBody>
      </p:sp>
      <p:sp>
        <p:nvSpPr>
          <p:cNvPr id="4" name="Номер слайда 3"/>
          <p:cNvSpPr>
            <a:spLocks noGrp="1"/>
          </p:cNvSpPr>
          <p:nvPr>
            <p:ph type="sldNum" sz="quarter" idx="12"/>
          </p:nvPr>
        </p:nvSpPr>
        <p:spPr/>
        <p:txBody>
          <a:bodyPr/>
          <a:lstStyle/>
          <a:p>
            <a:pPr>
              <a:defRPr/>
            </a:pPr>
            <a:fld id="{DDE2DF98-A69D-4B03-9B5D-577869170DC9}" type="slidenum">
              <a:rPr lang="ru-RU" smtClean="0"/>
              <a:pPr>
                <a:defRPr/>
              </a:pPr>
              <a:t>10</a:t>
            </a:fld>
            <a:endParaRPr lang="ru-RU"/>
          </a:p>
        </p:txBody>
      </p:sp>
    </p:spTree>
    <p:extLst>
      <p:ext uri="{BB962C8B-B14F-4D97-AF65-F5344CB8AC3E}">
        <p14:creationId xmlns:p14="http://schemas.microsoft.com/office/powerpoint/2010/main" val="2507604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en-US"/>
          </a:p>
        </p:txBody>
      </p:sp>
      <p:sp>
        <p:nvSpPr>
          <p:cNvPr id="4" name="Номер слайда 3"/>
          <p:cNvSpPr>
            <a:spLocks noGrp="1"/>
          </p:cNvSpPr>
          <p:nvPr>
            <p:ph type="sldNum" sz="quarter" idx="12"/>
          </p:nvPr>
        </p:nvSpPr>
        <p:spPr/>
        <p:txBody>
          <a:bodyPr/>
          <a:lstStyle/>
          <a:p>
            <a:pPr>
              <a:defRPr/>
            </a:pPr>
            <a:fld id="{DDE2DF98-A69D-4B03-9B5D-577869170DC9}" type="slidenum">
              <a:rPr lang="ru-RU" smtClean="0"/>
              <a:pPr>
                <a:defRPr/>
              </a:pPr>
              <a:t>11</a:t>
            </a:fld>
            <a:endParaRPr lang="ru-RU"/>
          </a:p>
        </p:txBody>
      </p:sp>
      <p:pic>
        <p:nvPicPr>
          <p:cNvPr id="4098" name="Picture 2" descr="Приклад хорошої user stor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77888" y="470852"/>
            <a:ext cx="10654982" cy="6289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6455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66110" y="411480"/>
            <a:ext cx="7845425" cy="1338263"/>
          </a:xfrm>
        </p:spPr>
        <p:txBody>
          <a:bodyPr/>
          <a:lstStyle/>
          <a:p>
            <a:r>
              <a:rPr lang="en-US" b="1"/>
              <a:t>Acceptance </a:t>
            </a:r>
            <a:r>
              <a:rPr lang="en-US" b="1" smtClean="0"/>
              <a:t>criteria</a:t>
            </a:r>
            <a:endParaRPr lang="en-US" b="1"/>
          </a:p>
        </p:txBody>
      </p:sp>
      <p:sp>
        <p:nvSpPr>
          <p:cNvPr id="3" name="Объект 2"/>
          <p:cNvSpPr>
            <a:spLocks noGrp="1"/>
          </p:cNvSpPr>
          <p:nvPr>
            <p:ph idx="1"/>
          </p:nvPr>
        </p:nvSpPr>
        <p:spPr>
          <a:xfrm>
            <a:off x="2308860" y="1644650"/>
            <a:ext cx="9199563" cy="4711700"/>
          </a:xfrm>
        </p:spPr>
        <p:txBody>
          <a:bodyPr/>
          <a:lstStyle/>
          <a:p>
            <a:pPr marL="0" indent="0">
              <a:buNone/>
            </a:pPr>
            <a:r>
              <a:rPr lang="en-US" b="1"/>
              <a:t/>
            </a:r>
            <a:br>
              <a:rPr lang="en-US" b="1"/>
            </a:br>
            <a:r>
              <a:rPr lang="en-US"/>
              <a:t>In Agile, </a:t>
            </a:r>
            <a:r>
              <a:rPr lang="en-US" b="1"/>
              <a:t>acceptance criteria</a:t>
            </a:r>
            <a:r>
              <a:rPr lang="en-US"/>
              <a:t> refer to a set of predefined requirements that must be met to mark a </a:t>
            </a:r>
            <a:r>
              <a:rPr lang="en-US" b="1"/>
              <a:t>user story</a:t>
            </a:r>
            <a:r>
              <a:rPr lang="en-US"/>
              <a:t> complete. </a:t>
            </a:r>
            <a:br>
              <a:rPr lang="en-US"/>
            </a:br>
            <a:r>
              <a:rPr lang="en-US"/>
              <a:t/>
            </a:r>
            <a:br>
              <a:rPr lang="en-US"/>
            </a:br>
            <a:r>
              <a:rPr lang="en-US"/>
              <a:t/>
            </a:r>
            <a:br>
              <a:rPr lang="en-US"/>
            </a:br>
            <a:r>
              <a:rPr lang="en-US" b="1"/>
              <a:t>Acceptance criteria</a:t>
            </a:r>
            <a:r>
              <a:rPr lang="en-US"/>
              <a:t> are also sometimes called the “</a:t>
            </a:r>
            <a:r>
              <a:rPr lang="en-US" b="1"/>
              <a:t>definition of done</a:t>
            </a:r>
            <a:r>
              <a:rPr lang="en-US"/>
              <a:t>” because they determine the scope and requirements that must be executed by developers to consider the user story finished.</a:t>
            </a:r>
          </a:p>
          <a:p>
            <a:r>
              <a:rPr lang="en-US"/>
              <a:t/>
            </a:r>
            <a:br>
              <a:rPr lang="en-US"/>
            </a:br>
            <a:r>
              <a:rPr lang="en-US"/>
              <a:t/>
            </a:r>
            <a:br>
              <a:rPr lang="en-US"/>
            </a:br>
            <a:r>
              <a:rPr lang="en-US"/>
              <a:t/>
            </a:r>
            <a:br>
              <a:rPr lang="en-US"/>
            </a:br>
            <a:r>
              <a:rPr lang="en-US"/>
              <a:t/>
            </a:r>
            <a:br>
              <a:rPr lang="en-US"/>
            </a:br>
            <a:endParaRPr lang="en-US"/>
          </a:p>
        </p:txBody>
      </p:sp>
      <p:sp>
        <p:nvSpPr>
          <p:cNvPr id="4" name="Номер слайда 3"/>
          <p:cNvSpPr>
            <a:spLocks noGrp="1"/>
          </p:cNvSpPr>
          <p:nvPr>
            <p:ph type="sldNum" sz="quarter" idx="12"/>
          </p:nvPr>
        </p:nvSpPr>
        <p:spPr/>
        <p:txBody>
          <a:bodyPr/>
          <a:lstStyle/>
          <a:p>
            <a:pPr>
              <a:defRPr/>
            </a:pPr>
            <a:fld id="{DDE2DF98-A69D-4B03-9B5D-577869170DC9}" type="slidenum">
              <a:rPr lang="ru-RU" smtClean="0"/>
              <a:pPr>
                <a:defRPr/>
              </a:pPr>
              <a:t>12</a:t>
            </a:fld>
            <a:endParaRPr lang="ru-RU"/>
          </a:p>
        </p:txBody>
      </p:sp>
    </p:spTree>
    <p:extLst>
      <p:ext uri="{BB962C8B-B14F-4D97-AF65-F5344CB8AC3E}">
        <p14:creationId xmlns:p14="http://schemas.microsoft.com/office/powerpoint/2010/main" val="3844237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sz="4800" b="1"/>
              <a:t>Acceptance criteria</a:t>
            </a:r>
            <a:endParaRPr lang="en-US" sz="4800"/>
          </a:p>
        </p:txBody>
      </p:sp>
      <p:sp>
        <p:nvSpPr>
          <p:cNvPr id="3" name="Объект 2"/>
          <p:cNvSpPr>
            <a:spLocks noGrp="1"/>
          </p:cNvSpPr>
          <p:nvPr>
            <p:ph idx="1"/>
          </p:nvPr>
        </p:nvSpPr>
        <p:spPr>
          <a:xfrm>
            <a:off x="877888" y="996633"/>
            <a:ext cx="10493375" cy="4711700"/>
          </a:xfrm>
        </p:spPr>
        <p:txBody>
          <a:bodyPr/>
          <a:lstStyle/>
          <a:p>
            <a:pPr marL="0" indent="0">
              <a:buNone/>
            </a:pPr>
            <a:r>
              <a:rPr lang="uk-UA" b="1"/>
              <a:t>Критерії оцінювання:</a:t>
            </a:r>
          </a:p>
          <a:p>
            <a:r>
              <a:rPr lang="uk-UA"/>
              <a:t>Оцінюється ваша здатність чітко та структуровано описати </a:t>
            </a:r>
            <a:r>
              <a:rPr lang="en-US"/>
              <a:t>User Story/ </a:t>
            </a:r>
            <a:r>
              <a:rPr lang="uk-UA"/>
              <a:t>Користувацькі історії, зокрема:</a:t>
            </a:r>
          </a:p>
          <a:p>
            <a:r>
              <a:rPr lang="uk-UA" b="1"/>
              <a:t>Відповідність формату опису: </a:t>
            </a:r>
            <a:r>
              <a:rPr lang="uk-UA"/>
              <a:t>Опис кожної користувацької історії повинен слідувати зазначеному формату, включаючи ідентифікатор вимоги, назву, детальний опис.</a:t>
            </a:r>
          </a:p>
          <a:p>
            <a:r>
              <a:rPr lang="uk-UA" b="1"/>
              <a:t>Відповідність критеріям </a:t>
            </a:r>
            <a:r>
              <a:rPr lang="en-US" b="1"/>
              <a:t>INVEST. </a:t>
            </a:r>
            <a:endParaRPr lang="en-US"/>
          </a:p>
          <a:p>
            <a:r>
              <a:rPr lang="uk-UA" b="1"/>
              <a:t>Структурованість та логічність подання: </a:t>
            </a:r>
            <a:r>
              <a:rPr lang="uk-UA"/>
              <a:t>Матеріал має бути структуровано, з логічним переходом від однієї думки до іншої.</a:t>
            </a:r>
          </a:p>
          <a:p>
            <a:r>
              <a:rPr lang="uk-UA" b="1"/>
              <a:t>Відповідність контексту проекту: </a:t>
            </a:r>
            <a:r>
              <a:rPr lang="uk-UA"/>
              <a:t>Користувацькі історії  мають відображати специфіку та контекст розроблюваного продукту, враховуючи його цільову аудиторію та особливості використання.</a:t>
            </a:r>
          </a:p>
          <a:p>
            <a:endParaRPr lang="en-US"/>
          </a:p>
        </p:txBody>
      </p:sp>
      <p:sp>
        <p:nvSpPr>
          <p:cNvPr id="4" name="Номер слайда 3"/>
          <p:cNvSpPr>
            <a:spLocks noGrp="1"/>
          </p:cNvSpPr>
          <p:nvPr>
            <p:ph type="sldNum" sz="quarter" idx="12"/>
          </p:nvPr>
        </p:nvSpPr>
        <p:spPr/>
        <p:txBody>
          <a:bodyPr/>
          <a:lstStyle/>
          <a:p>
            <a:pPr>
              <a:defRPr/>
            </a:pPr>
            <a:fld id="{DDE2DF98-A69D-4B03-9B5D-577869170DC9}" type="slidenum">
              <a:rPr lang="ru-RU" smtClean="0"/>
              <a:pPr>
                <a:defRPr/>
              </a:pPr>
              <a:t>13</a:t>
            </a:fld>
            <a:endParaRPr lang="ru-RU"/>
          </a:p>
        </p:txBody>
      </p:sp>
    </p:spTree>
    <p:extLst>
      <p:ext uri="{BB962C8B-B14F-4D97-AF65-F5344CB8AC3E}">
        <p14:creationId xmlns:p14="http://schemas.microsoft.com/office/powerpoint/2010/main" val="2996277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b="1"/>
              <a:t>Acceptance criteria</a:t>
            </a:r>
            <a:endParaRPr lang="en-US"/>
          </a:p>
        </p:txBody>
      </p:sp>
      <p:sp>
        <p:nvSpPr>
          <p:cNvPr id="3" name="Объект 2"/>
          <p:cNvSpPr>
            <a:spLocks noGrp="1"/>
          </p:cNvSpPr>
          <p:nvPr>
            <p:ph idx="1"/>
          </p:nvPr>
        </p:nvSpPr>
        <p:spPr>
          <a:xfrm>
            <a:off x="1440180" y="1465263"/>
            <a:ext cx="9913620" cy="4711700"/>
          </a:xfrm>
        </p:spPr>
        <p:txBody>
          <a:bodyPr/>
          <a:lstStyle/>
          <a:p>
            <a:r>
              <a:rPr lang="en-US" smtClean="0"/>
              <a:t>Based </a:t>
            </a:r>
            <a:r>
              <a:rPr lang="en-US"/>
              <a:t>on the initial task and the complexity of requirements, acceptance criteria can be written in </a:t>
            </a:r>
            <a:r>
              <a:rPr lang="en-US" b="1"/>
              <a:t>different formats</a:t>
            </a:r>
            <a:r>
              <a:rPr lang="en-US"/>
              <a:t>, namely:</a:t>
            </a:r>
          </a:p>
          <a:p>
            <a:r>
              <a:rPr lang="en-US"/>
              <a:t/>
            </a:r>
            <a:br>
              <a:rPr lang="en-US"/>
            </a:br>
            <a:r>
              <a:rPr lang="en-US"/>
              <a:t>scenario-oriented (the Given/When/Then)</a:t>
            </a:r>
          </a:p>
          <a:p>
            <a:r>
              <a:rPr lang="en-US"/>
              <a:t>rule-oriented (the checklist template)</a:t>
            </a:r>
          </a:p>
          <a:p>
            <a:r>
              <a:rPr lang="en-US"/>
              <a:t>custom formats</a:t>
            </a:r>
            <a:br>
              <a:rPr lang="en-US"/>
            </a:br>
            <a:endParaRPr lang="en-US"/>
          </a:p>
          <a:p>
            <a:r>
              <a:rPr lang="en-US"/>
              <a:t>Most </a:t>
            </a:r>
            <a:r>
              <a:rPr lang="en-US" b="1"/>
              <a:t>commonly used</a:t>
            </a:r>
            <a:r>
              <a:rPr lang="en-US"/>
              <a:t>, the first and the second formats have very specific structures, so we’ll mainly focus on them. However, you may find that other formats fit your product better so we’ll briefly touch on them as well.</a:t>
            </a:r>
          </a:p>
          <a:p>
            <a:pPr marL="0" indent="0">
              <a:buNone/>
            </a:pPr>
            <a:r>
              <a:rPr lang="en-US"/>
              <a:t/>
            </a:r>
            <a:br>
              <a:rPr lang="en-US"/>
            </a:br>
            <a:r>
              <a:rPr lang="en-US"/>
              <a:t/>
            </a:r>
            <a:br>
              <a:rPr lang="en-US"/>
            </a:br>
            <a:r>
              <a:rPr lang="en-US"/>
              <a:t/>
            </a:r>
            <a:br>
              <a:rPr lang="en-US"/>
            </a:br>
            <a:r>
              <a:rPr lang="en-US"/>
              <a:t/>
            </a:r>
            <a:br>
              <a:rPr lang="en-US"/>
            </a:br>
            <a:endParaRPr lang="en-US"/>
          </a:p>
        </p:txBody>
      </p:sp>
      <p:sp>
        <p:nvSpPr>
          <p:cNvPr id="4" name="Номер слайда 3"/>
          <p:cNvSpPr>
            <a:spLocks noGrp="1"/>
          </p:cNvSpPr>
          <p:nvPr>
            <p:ph type="sldNum" sz="quarter" idx="12"/>
          </p:nvPr>
        </p:nvSpPr>
        <p:spPr/>
        <p:txBody>
          <a:bodyPr/>
          <a:lstStyle/>
          <a:p>
            <a:pPr>
              <a:defRPr/>
            </a:pPr>
            <a:fld id="{DDE2DF98-A69D-4B03-9B5D-577869170DC9}" type="slidenum">
              <a:rPr lang="ru-RU" smtClean="0"/>
              <a:pPr>
                <a:defRPr/>
              </a:pPr>
              <a:t>14</a:t>
            </a:fld>
            <a:endParaRPr lang="ru-RU"/>
          </a:p>
        </p:txBody>
      </p:sp>
    </p:spTree>
    <p:extLst>
      <p:ext uri="{BB962C8B-B14F-4D97-AF65-F5344CB8AC3E}">
        <p14:creationId xmlns:p14="http://schemas.microsoft.com/office/powerpoint/2010/main" val="18570416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DDE2DF98-A69D-4B03-9B5D-577869170DC9}" type="slidenum">
              <a:rPr lang="ru-RU" smtClean="0"/>
              <a:pPr>
                <a:defRPr/>
              </a:pPr>
              <a:t>15</a:t>
            </a:fld>
            <a:endParaRPr lang="ru-RU"/>
          </a:p>
        </p:txBody>
      </p:sp>
      <p:pic>
        <p:nvPicPr>
          <p:cNvPr id="1028" name="Picture 4" descr="https://lh7-us.googleusercontent.com/xukj1D3jwdV9VMwBGDOIzR6M_nhQuMq0oGVOj6a2BOnFQqQjqYoUUZNxYDtnaS-xRR7qwZh9TQ_tR3MBIqi6nPCn5kvKHus8QE9nM89Sh1CllQbC9dbyvqdJg801UMHH6rG8pHwg8airHcHmJs-UCDTDZg=s20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942022"/>
            <a:ext cx="9753600" cy="4876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10089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DDE2DF98-A69D-4B03-9B5D-577869170DC9}" type="slidenum">
              <a:rPr lang="ru-RU" smtClean="0"/>
              <a:pPr>
                <a:defRPr/>
              </a:pPr>
              <a:t>16</a:t>
            </a:fld>
            <a:endParaRPr lang="ru-RU"/>
          </a:p>
        </p:txBody>
      </p:sp>
      <p:pic>
        <p:nvPicPr>
          <p:cNvPr id="2050" name="Picture 2" descr="https://lh7-us.googleusercontent.com/SpDWHcCulKSPg24l7gBKRsN_Lk6BelUry6YVZxuRMbya6ByTyh9UKPsv1VW1m0afkrMvmPindyKqOZKEuAktXWsQeaz1AldLITgrud2O2s8Cmha3UU9RK4ns5v7WKGCevk6wXuaGwWbB_3fOOgjfrt-cIQ=s204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5124" y="310832"/>
            <a:ext cx="10809206" cy="6383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5316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3568" y="0"/>
            <a:ext cx="10453687" cy="1338263"/>
          </a:xfrm>
        </p:spPr>
        <p:txBody>
          <a:bodyPr/>
          <a:lstStyle/>
          <a:p>
            <a:r>
              <a:rPr lang="en-US" sz="4400" b="1"/>
              <a:t>Acceptance </a:t>
            </a:r>
            <a:r>
              <a:rPr lang="en-US" sz="4400" b="1" smtClean="0"/>
              <a:t>Criteria</a:t>
            </a:r>
            <a:endParaRPr lang="en-US"/>
          </a:p>
        </p:txBody>
      </p:sp>
      <p:sp>
        <p:nvSpPr>
          <p:cNvPr id="3" name="Объект 2"/>
          <p:cNvSpPr>
            <a:spLocks noGrp="1"/>
          </p:cNvSpPr>
          <p:nvPr>
            <p:ph idx="1"/>
          </p:nvPr>
        </p:nvSpPr>
        <p:spPr>
          <a:xfrm>
            <a:off x="1477645" y="811530"/>
            <a:ext cx="10714355" cy="1714500"/>
          </a:xfrm>
        </p:spPr>
        <p:txBody>
          <a:bodyPr/>
          <a:lstStyle/>
          <a:p>
            <a:r>
              <a:rPr lang="uk-UA"/>
              <a:t/>
            </a:r>
            <a:br>
              <a:rPr lang="uk-UA"/>
            </a:br>
            <a:r>
              <a:rPr lang="uk-UA" sz="2400" b="1"/>
              <a:t>Залишення відгуків: </a:t>
            </a:r>
            <a:r>
              <a:rPr lang="uk-UA" sz="2400"/>
              <a:t>Користувачі, які завершили курс, мають можливість залишати відгуки та оцінки за 5-бальною шкалою. Кожен відгук має містити текстовий опис досвіду користувача та оцінку.</a:t>
            </a:r>
          </a:p>
          <a:p>
            <a:r>
              <a:rPr lang="uk-UA" sz="2400" b="1"/>
              <a:t>Перегляд відгуків і рейтингів:</a:t>
            </a:r>
            <a:r>
              <a:rPr lang="uk-UA" sz="2400"/>
              <a:t> Всі користувачі платформи можуть переглядати загальний рейтинг курсу, який обчислюється як середнє арифметичне всіх оцінок, та читати окремі відгуки про курс.</a:t>
            </a:r>
          </a:p>
          <a:p>
            <a:r>
              <a:rPr lang="uk-UA" sz="2400" b="1"/>
              <a:t>Модерація відгуків: </a:t>
            </a:r>
            <a:r>
              <a:rPr lang="uk-UA" sz="2400"/>
              <a:t>Система має забезпечити можливість модерації відгуків з боку адміністрації платформи для запобігання розміщенню спаму або образливого контенту.</a:t>
            </a:r>
          </a:p>
          <a:p>
            <a:r>
              <a:rPr lang="uk-UA" sz="2400" b="1"/>
              <a:t>Відображення профілю користувача: </a:t>
            </a:r>
            <a:r>
              <a:rPr lang="uk-UA" sz="2400"/>
              <a:t>У профілі кожного користувача відображається його загальний рейтинг, який обчислюється на основі оцінок, отриманих від інших користувачів за його курси, а також список всіх залишених ним відгуків.</a:t>
            </a:r>
          </a:p>
          <a:p>
            <a:endParaRPr lang="en-US"/>
          </a:p>
        </p:txBody>
      </p:sp>
      <p:sp>
        <p:nvSpPr>
          <p:cNvPr id="4" name="Номер слайда 3"/>
          <p:cNvSpPr>
            <a:spLocks noGrp="1"/>
          </p:cNvSpPr>
          <p:nvPr>
            <p:ph type="sldNum" sz="quarter" idx="12"/>
          </p:nvPr>
        </p:nvSpPr>
        <p:spPr/>
        <p:txBody>
          <a:bodyPr/>
          <a:lstStyle/>
          <a:p>
            <a:pPr>
              <a:defRPr/>
            </a:pPr>
            <a:fld id="{DDE2DF98-A69D-4B03-9B5D-577869170DC9}" type="slidenum">
              <a:rPr lang="ru-RU" smtClean="0"/>
              <a:pPr>
                <a:defRPr/>
              </a:pPr>
              <a:t>17</a:t>
            </a:fld>
            <a:endParaRPr lang="ru-RU"/>
          </a:p>
        </p:txBody>
      </p:sp>
    </p:spTree>
    <p:extLst>
      <p:ext uri="{BB962C8B-B14F-4D97-AF65-F5344CB8AC3E}">
        <p14:creationId xmlns:p14="http://schemas.microsoft.com/office/powerpoint/2010/main" val="8655932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DDE2DF98-A69D-4B03-9B5D-577869170DC9}" type="slidenum">
              <a:rPr lang="ru-RU" smtClean="0"/>
              <a:pPr>
                <a:defRPr/>
              </a:pPr>
              <a:t>18</a:t>
            </a:fld>
            <a:endParaRPr lang="ru-RU"/>
          </a:p>
        </p:txBody>
      </p:sp>
      <p:pic>
        <p:nvPicPr>
          <p:cNvPr id="1026" name="Picture 2" descr="https://lh5.googleusercontent.com/OjKsL2dPVgi3MrZgCm9fVaTBqhpzFAr0VOscHGQaEfCra6o1LYPZGEv5VfIJ3Vvz1ZAed_hyCKF5U69ek8QB_kRIdI_cGseQRgcrntaCxZZycQmf2sPhOFah8C0lcQ9P-iiPk7NJ07ja29lqFoCK2sR99-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888" y="274637"/>
            <a:ext cx="8060372" cy="5993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72401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en-US"/>
          </a:p>
        </p:txBody>
      </p:sp>
      <p:sp>
        <p:nvSpPr>
          <p:cNvPr id="3" name="Объект 2"/>
          <p:cNvSpPr>
            <a:spLocks noGrp="1"/>
          </p:cNvSpPr>
          <p:nvPr>
            <p:ph idx="1"/>
          </p:nvPr>
        </p:nvSpPr>
        <p:spPr/>
        <p:txBody>
          <a:bodyPr/>
          <a:lstStyle/>
          <a:p>
            <a:endParaRPr lang="en-US"/>
          </a:p>
        </p:txBody>
      </p:sp>
      <p:sp>
        <p:nvSpPr>
          <p:cNvPr id="4" name="Номер слайда 3"/>
          <p:cNvSpPr>
            <a:spLocks noGrp="1"/>
          </p:cNvSpPr>
          <p:nvPr>
            <p:ph type="sldNum" sz="quarter" idx="12"/>
          </p:nvPr>
        </p:nvSpPr>
        <p:spPr/>
        <p:txBody>
          <a:bodyPr/>
          <a:lstStyle/>
          <a:p>
            <a:pPr>
              <a:defRPr/>
            </a:pPr>
            <a:fld id="{DDE2DF98-A69D-4B03-9B5D-577869170DC9}" type="slidenum">
              <a:rPr lang="ru-RU" smtClean="0"/>
              <a:pPr>
                <a:defRPr/>
              </a:pPr>
              <a:t>19</a:t>
            </a:fld>
            <a:endParaRPr lang="ru-RU"/>
          </a:p>
        </p:txBody>
      </p:sp>
      <p:pic>
        <p:nvPicPr>
          <p:cNvPr id="2050" name="Picture 2" descr="https://project.liga.net/projects/risks_ua/tild3830-3663-4836-a164-313230663364___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9021" y="0"/>
            <a:ext cx="11651420" cy="6983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5281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en-US"/>
          </a:p>
        </p:txBody>
      </p:sp>
      <p:sp>
        <p:nvSpPr>
          <p:cNvPr id="3" name="Объект 2"/>
          <p:cNvSpPr>
            <a:spLocks noGrp="1"/>
          </p:cNvSpPr>
          <p:nvPr>
            <p:ph idx="1"/>
          </p:nvPr>
        </p:nvSpPr>
        <p:spPr/>
        <p:txBody>
          <a:bodyPr/>
          <a:lstStyle/>
          <a:p>
            <a:endParaRPr lang="en-US"/>
          </a:p>
        </p:txBody>
      </p:sp>
      <p:sp>
        <p:nvSpPr>
          <p:cNvPr id="4" name="Номер слайда 3"/>
          <p:cNvSpPr>
            <a:spLocks noGrp="1"/>
          </p:cNvSpPr>
          <p:nvPr>
            <p:ph type="sldNum" sz="quarter" idx="12"/>
          </p:nvPr>
        </p:nvSpPr>
        <p:spPr/>
        <p:txBody>
          <a:bodyPr/>
          <a:lstStyle/>
          <a:p>
            <a:pPr>
              <a:defRPr/>
            </a:pPr>
            <a:fld id="{DDE2DF98-A69D-4B03-9B5D-577869170DC9}" type="slidenum">
              <a:rPr lang="ru-RU" smtClean="0"/>
              <a:pPr>
                <a:defRPr/>
              </a:pPr>
              <a:t>2</a:t>
            </a:fld>
            <a:endParaRPr lang="ru-RU"/>
          </a:p>
        </p:txBody>
      </p:sp>
      <p:pic>
        <p:nvPicPr>
          <p:cNvPr id="8194" name="Picture 2" descr="https://s.dou.ua/storage-files/image1_IUBEvU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06111"/>
            <a:ext cx="12192001" cy="6751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2294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624263" y="1465263"/>
            <a:ext cx="9729537" cy="4711700"/>
          </a:xfrm>
        </p:spPr>
        <p:txBody>
          <a:bodyPr/>
          <a:lstStyle/>
          <a:p>
            <a:r>
              <a:rPr lang="uk-UA"/>
              <a:t>Комунікацію можна вважати мистецтвом чи наукою, але щоб зробити її ефективною, потрібно опанувати правильні інструменти та постійно відточувати свої навички на </a:t>
            </a:r>
            <a:r>
              <a:rPr lang="uk-UA" smtClean="0"/>
              <a:t>практиці. </a:t>
            </a:r>
            <a:endParaRPr lang="en-US" smtClean="0"/>
          </a:p>
          <a:p>
            <a:endParaRPr lang="en-US" smtClean="0"/>
          </a:p>
          <a:p>
            <a:endParaRPr lang="en-US" smtClean="0"/>
          </a:p>
          <a:p>
            <a:pPr marL="0" indent="0">
              <a:buNone/>
            </a:pPr>
            <a:r>
              <a:rPr lang="uk-UA" sz="3600" b="1" smtClean="0"/>
              <a:t>Найбільша проблема комунікації — це ілюзія її присутності</a:t>
            </a:r>
            <a:endParaRPr lang="en-US" sz="3600" b="1" smtClean="0"/>
          </a:p>
          <a:p>
            <a:pPr marL="0" indent="0">
              <a:buNone/>
            </a:pPr>
            <a:r>
              <a:rPr lang="uk-UA" smtClean="0"/>
              <a:t>							Бернард Шоу</a:t>
            </a:r>
            <a:endParaRPr lang="en-US" smtClean="0"/>
          </a:p>
          <a:p>
            <a:pPr marL="0" indent="0">
              <a:buNone/>
            </a:pPr>
            <a:endParaRPr lang="en-US"/>
          </a:p>
        </p:txBody>
      </p:sp>
      <p:sp>
        <p:nvSpPr>
          <p:cNvPr id="4" name="Номер слайда 3"/>
          <p:cNvSpPr>
            <a:spLocks noGrp="1"/>
          </p:cNvSpPr>
          <p:nvPr>
            <p:ph type="sldNum" sz="quarter" idx="12"/>
          </p:nvPr>
        </p:nvSpPr>
        <p:spPr/>
        <p:txBody>
          <a:bodyPr/>
          <a:lstStyle/>
          <a:p>
            <a:pPr>
              <a:defRPr/>
            </a:pPr>
            <a:fld id="{DDE2DF98-A69D-4B03-9B5D-577869170DC9}" type="slidenum">
              <a:rPr lang="ru-RU" smtClean="0"/>
              <a:pPr>
                <a:defRPr/>
              </a:pPr>
              <a:t>3</a:t>
            </a:fld>
            <a:endParaRPr lang="ru-RU"/>
          </a:p>
        </p:txBody>
      </p:sp>
    </p:spTree>
    <p:extLst>
      <p:ext uri="{BB962C8B-B14F-4D97-AF65-F5344CB8AC3E}">
        <p14:creationId xmlns:p14="http://schemas.microsoft.com/office/powerpoint/2010/main" val="8440579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pPr algn="ctr"/>
            <a:r>
              <a:rPr lang="en-US" sz="4800" b="1"/>
              <a:t>User Story</a:t>
            </a:r>
            <a:r>
              <a:rPr lang="en-US" b="1"/>
              <a:t> </a:t>
            </a:r>
          </a:p>
        </p:txBody>
      </p:sp>
      <p:sp>
        <p:nvSpPr>
          <p:cNvPr id="5" name="Объект 4"/>
          <p:cNvSpPr>
            <a:spLocks noGrp="1"/>
          </p:cNvSpPr>
          <p:nvPr>
            <p:ph idx="1"/>
          </p:nvPr>
        </p:nvSpPr>
        <p:spPr>
          <a:xfrm>
            <a:off x="1748790" y="1827212"/>
            <a:ext cx="10199370" cy="4711700"/>
          </a:xfrm>
        </p:spPr>
        <p:txBody>
          <a:bodyPr/>
          <a:lstStyle/>
          <a:p>
            <a:r>
              <a:rPr lang="en-US"/>
              <a:t>As a &lt;user/user role&gt; I want &lt;capability&gt; so that &lt;benefits description&gt;.</a:t>
            </a:r>
            <a:br>
              <a:rPr lang="en-US"/>
            </a:br>
            <a:r>
              <a:rPr lang="uk-UA"/>
              <a:t>Що </a:t>
            </a:r>
            <a:r>
              <a:rPr lang="uk-UA" b="1"/>
              <a:t>я, як користувач,</a:t>
            </a:r>
            <a:r>
              <a:rPr lang="uk-UA"/>
              <a:t> хочу чи маю </a:t>
            </a:r>
            <a:r>
              <a:rPr lang="uk-UA" b="1"/>
              <a:t>отримати від системи</a:t>
            </a:r>
            <a:r>
              <a:rPr lang="uk-UA"/>
              <a:t> (мається на увазі функціональність), щоб </a:t>
            </a:r>
            <a:r>
              <a:rPr lang="uk-UA" b="1"/>
              <a:t>розв’язати свої проблеми</a:t>
            </a:r>
            <a:r>
              <a:rPr lang="uk-UA"/>
              <a:t>/</a:t>
            </a:r>
            <a:r>
              <a:rPr lang="uk-UA" b="1"/>
              <a:t>закрити власні потреби</a:t>
            </a:r>
            <a:r>
              <a:rPr lang="uk-UA"/>
              <a:t>.</a:t>
            </a:r>
          </a:p>
          <a:p>
            <a:r>
              <a:rPr lang="en-US"/>
              <a:t>In order to &lt;receive benefit&gt; as a &lt;role&gt;, I can &lt;goal/desire&gt;.</a:t>
            </a:r>
            <a:br>
              <a:rPr lang="en-US"/>
            </a:br>
            <a:r>
              <a:rPr lang="uk-UA"/>
              <a:t>Щоб </a:t>
            </a:r>
            <a:r>
              <a:rPr lang="uk-UA" b="1"/>
              <a:t>отримати потрібну цінність</a:t>
            </a:r>
            <a:r>
              <a:rPr lang="uk-UA"/>
              <a:t>, конкретна </a:t>
            </a:r>
            <a:r>
              <a:rPr lang="uk-UA" b="1"/>
              <a:t>роль</a:t>
            </a:r>
            <a:r>
              <a:rPr lang="uk-UA"/>
              <a:t> має отримати від продукту певну </a:t>
            </a:r>
            <a:r>
              <a:rPr lang="uk-UA" b="1"/>
              <a:t>функціональність</a:t>
            </a:r>
            <a:r>
              <a:rPr lang="uk-UA"/>
              <a:t>.</a:t>
            </a:r>
          </a:p>
          <a:p>
            <a:endParaRPr lang="en-US"/>
          </a:p>
        </p:txBody>
      </p:sp>
      <p:sp>
        <p:nvSpPr>
          <p:cNvPr id="3" name="Номер слайда 2"/>
          <p:cNvSpPr>
            <a:spLocks noGrp="1"/>
          </p:cNvSpPr>
          <p:nvPr>
            <p:ph type="sldNum" sz="quarter" idx="12"/>
          </p:nvPr>
        </p:nvSpPr>
        <p:spPr/>
        <p:txBody>
          <a:bodyPr/>
          <a:lstStyle/>
          <a:p>
            <a:pPr>
              <a:defRPr/>
            </a:pPr>
            <a:fld id="{48825D45-350A-434C-BA8F-2BB0646DA641}" type="slidenum">
              <a:rPr lang="ru-RU" smtClean="0"/>
              <a:pPr>
                <a:defRPr/>
              </a:pPr>
              <a:t>4</a:t>
            </a:fld>
            <a:endParaRPr lang="ru-RU"/>
          </a:p>
        </p:txBody>
      </p:sp>
    </p:spTree>
    <p:extLst>
      <p:ext uri="{BB962C8B-B14F-4D97-AF65-F5344CB8AC3E}">
        <p14:creationId xmlns:p14="http://schemas.microsoft.com/office/powerpoint/2010/main" val="1291673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48825D45-350A-434C-BA8F-2BB0646DA641}" type="slidenum">
              <a:rPr lang="ru-RU" smtClean="0"/>
              <a:pPr>
                <a:defRPr/>
              </a:pPr>
              <a:t>5</a:t>
            </a:fld>
            <a:endParaRPr lang="ru-RU"/>
          </a:p>
        </p:txBody>
      </p:sp>
      <p:pic>
        <p:nvPicPr>
          <p:cNvPr id="3074" name="Picture 2" descr="Структура побудови юзер сторі"/>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7588" y="180732"/>
            <a:ext cx="10771505" cy="6358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0795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lstStyle/>
          <a:p>
            <a:pPr algn="ctr"/>
            <a:r>
              <a:rPr lang="uk-UA" b="1"/>
              <a:t>К</a:t>
            </a:r>
            <a:r>
              <a:rPr lang="uk-UA" b="1" smtClean="0"/>
              <a:t>ритері</a:t>
            </a:r>
            <a:r>
              <a:rPr lang="ru-RU" b="1"/>
              <a:t>й</a:t>
            </a:r>
            <a:r>
              <a:rPr lang="uk-UA" b="1" smtClean="0"/>
              <a:t> </a:t>
            </a:r>
            <a:r>
              <a:rPr lang="en-US" b="1"/>
              <a:t>INVEST</a:t>
            </a:r>
          </a:p>
        </p:txBody>
      </p:sp>
      <p:sp>
        <p:nvSpPr>
          <p:cNvPr id="4" name="Номер слайда 3"/>
          <p:cNvSpPr>
            <a:spLocks noGrp="1"/>
          </p:cNvSpPr>
          <p:nvPr>
            <p:ph type="sldNum" sz="quarter" idx="12"/>
          </p:nvPr>
        </p:nvSpPr>
        <p:spPr/>
        <p:txBody>
          <a:bodyPr/>
          <a:lstStyle/>
          <a:p>
            <a:pPr>
              <a:defRPr/>
            </a:pPr>
            <a:fld id="{DDE2DF98-A69D-4B03-9B5D-577869170DC9}" type="slidenum">
              <a:rPr lang="ru-RU" smtClean="0"/>
              <a:pPr>
                <a:defRPr/>
              </a:pPr>
              <a:t>6</a:t>
            </a:fld>
            <a:endParaRPr lang="ru-RU"/>
          </a:p>
        </p:txBody>
      </p:sp>
      <p:sp>
        <p:nvSpPr>
          <p:cNvPr id="5" name="Прямоугольник 4"/>
          <p:cNvSpPr/>
          <p:nvPr/>
        </p:nvSpPr>
        <p:spPr>
          <a:xfrm>
            <a:off x="1767840" y="1395730"/>
            <a:ext cx="8724900" cy="5909310"/>
          </a:xfrm>
          <a:prstGeom prst="rect">
            <a:avLst/>
          </a:prstGeom>
        </p:spPr>
        <p:txBody>
          <a:bodyPr wrap="square">
            <a:spAutoFit/>
          </a:bodyPr>
          <a:lstStyle/>
          <a:p>
            <a:pPr algn="just">
              <a:spcBef>
                <a:spcPts val="0"/>
              </a:spcBef>
              <a:spcAft>
                <a:spcPts val="0"/>
              </a:spcAft>
              <a:buFont typeface="Arial" panose="020B0604020202020204" pitchFamily="34" charset="0"/>
              <a:buChar char="•"/>
            </a:pPr>
            <a:r>
              <a:rPr lang="en-US" b="1">
                <a:solidFill>
                  <a:srgbClr val="434343"/>
                </a:solidFill>
                <a:latin typeface="Montserrat"/>
              </a:rPr>
              <a:t>Independent (</a:t>
            </a:r>
            <a:r>
              <a:rPr lang="uk-UA" b="1">
                <a:solidFill>
                  <a:srgbClr val="434343"/>
                </a:solidFill>
                <a:latin typeface="Montserrat"/>
              </a:rPr>
              <a:t>Незалежна) - </a:t>
            </a:r>
            <a:r>
              <a:rPr lang="en-US">
                <a:solidFill>
                  <a:srgbClr val="434343"/>
                </a:solidFill>
                <a:latin typeface="Montserrat"/>
              </a:rPr>
              <a:t>User Story </a:t>
            </a:r>
            <a:r>
              <a:rPr lang="uk-UA">
                <a:solidFill>
                  <a:srgbClr val="434343"/>
                </a:solidFill>
                <a:latin typeface="Montserrat"/>
              </a:rPr>
              <a:t>є незалежною, оскільки її можна реалізувати окремо від інших функціональностей платформи. Вона не вимагає виконання або наявності інших </a:t>
            </a:r>
            <a:r>
              <a:rPr lang="en-US">
                <a:solidFill>
                  <a:srgbClr val="434343"/>
                </a:solidFill>
                <a:latin typeface="Montserrat"/>
              </a:rPr>
              <a:t>User Stories </a:t>
            </a:r>
            <a:r>
              <a:rPr lang="uk-UA">
                <a:solidFill>
                  <a:srgbClr val="434343"/>
                </a:solidFill>
                <a:latin typeface="Montserrat"/>
              </a:rPr>
              <a:t>для своєї реалізації.</a:t>
            </a:r>
            <a:endParaRPr lang="uk-UA" b="1">
              <a:solidFill>
                <a:srgbClr val="434343"/>
              </a:solidFill>
              <a:latin typeface="Montserrat"/>
            </a:endParaRPr>
          </a:p>
          <a:p>
            <a:pPr algn="just">
              <a:spcBef>
                <a:spcPts val="0"/>
              </a:spcBef>
              <a:spcAft>
                <a:spcPts val="0"/>
              </a:spcAft>
              <a:buFont typeface="Arial" panose="020B0604020202020204" pitchFamily="34" charset="0"/>
              <a:buChar char="•"/>
            </a:pPr>
            <a:r>
              <a:rPr lang="en-US" b="1">
                <a:solidFill>
                  <a:srgbClr val="434343"/>
                </a:solidFill>
                <a:latin typeface="Montserrat"/>
              </a:rPr>
              <a:t>Negotiable (</a:t>
            </a:r>
            <a:r>
              <a:rPr lang="uk-UA" b="1">
                <a:solidFill>
                  <a:srgbClr val="434343"/>
                </a:solidFill>
                <a:latin typeface="Montserrat"/>
              </a:rPr>
              <a:t>Обговорювана) - </a:t>
            </a:r>
            <a:r>
              <a:rPr lang="uk-UA">
                <a:solidFill>
                  <a:srgbClr val="434343"/>
                </a:solidFill>
                <a:latin typeface="Montserrat"/>
              </a:rPr>
              <a:t>Історія залишає простір для обговорення та уточнення деталей між розробниками та зацікавленими сторонами. Деталі щодо того, як саме буде реалізовано залишення відгуків і як вони будуть відображатися, можуть бути адаптовані під час розробки.</a:t>
            </a:r>
            <a:endParaRPr lang="uk-UA" b="1">
              <a:solidFill>
                <a:srgbClr val="434343"/>
              </a:solidFill>
              <a:latin typeface="Montserrat"/>
            </a:endParaRPr>
          </a:p>
          <a:p>
            <a:pPr algn="just">
              <a:spcBef>
                <a:spcPts val="0"/>
              </a:spcBef>
              <a:spcAft>
                <a:spcPts val="0"/>
              </a:spcAft>
              <a:buFont typeface="Arial" panose="020B0604020202020204" pitchFamily="34" charset="0"/>
              <a:buChar char="•"/>
            </a:pPr>
            <a:r>
              <a:rPr lang="en-US" b="1">
                <a:solidFill>
                  <a:srgbClr val="434343"/>
                </a:solidFill>
                <a:latin typeface="Montserrat"/>
              </a:rPr>
              <a:t>Valuable (</a:t>
            </a:r>
            <a:r>
              <a:rPr lang="uk-UA" b="1">
                <a:solidFill>
                  <a:srgbClr val="434343"/>
                </a:solidFill>
                <a:latin typeface="Montserrat"/>
              </a:rPr>
              <a:t>Цінна) - </a:t>
            </a:r>
            <a:r>
              <a:rPr lang="uk-UA">
                <a:solidFill>
                  <a:srgbClr val="434343"/>
                </a:solidFill>
                <a:latin typeface="Montserrat"/>
              </a:rPr>
              <a:t>Ця </a:t>
            </a:r>
            <a:r>
              <a:rPr lang="en-US">
                <a:solidFill>
                  <a:srgbClr val="434343"/>
                </a:solidFill>
                <a:latin typeface="Montserrat"/>
              </a:rPr>
              <a:t>User Story </a:t>
            </a:r>
            <a:r>
              <a:rPr lang="uk-UA">
                <a:solidFill>
                  <a:srgbClr val="434343"/>
                </a:solidFill>
                <a:latin typeface="Montserrat"/>
              </a:rPr>
              <a:t>надає значну цінність кінцевому користувачеві, дозволяючи залишати відгуки та оцінки, що допомагає іншим користувачам приймати обґрунтовані рішення про проходження курсів.</a:t>
            </a:r>
            <a:endParaRPr lang="uk-UA" b="1">
              <a:solidFill>
                <a:srgbClr val="434343"/>
              </a:solidFill>
              <a:latin typeface="Montserrat"/>
            </a:endParaRPr>
          </a:p>
          <a:p>
            <a:pPr algn="just">
              <a:spcBef>
                <a:spcPts val="0"/>
              </a:spcBef>
              <a:spcAft>
                <a:spcPts val="0"/>
              </a:spcAft>
              <a:buFont typeface="Arial" panose="020B0604020202020204" pitchFamily="34" charset="0"/>
              <a:buChar char="•"/>
            </a:pPr>
            <a:r>
              <a:rPr lang="en-US" b="1">
                <a:solidFill>
                  <a:srgbClr val="434343"/>
                </a:solidFill>
                <a:latin typeface="Montserrat"/>
              </a:rPr>
              <a:t>Estimable (</a:t>
            </a:r>
            <a:r>
              <a:rPr lang="uk-UA" b="1">
                <a:solidFill>
                  <a:srgbClr val="434343"/>
                </a:solidFill>
                <a:latin typeface="Montserrat"/>
              </a:rPr>
              <a:t>Оцінювана) - </a:t>
            </a:r>
            <a:r>
              <a:rPr lang="uk-UA">
                <a:solidFill>
                  <a:srgbClr val="434343"/>
                </a:solidFill>
                <a:latin typeface="Montserrat"/>
              </a:rPr>
              <a:t>Історія може бути оцінена розробниками з точки зору часу та ресурсів, необхідних для її реалізації. Вона достатньо деталізована для визначення обсягу роботи.</a:t>
            </a:r>
            <a:endParaRPr lang="uk-UA" b="1">
              <a:solidFill>
                <a:srgbClr val="434343"/>
              </a:solidFill>
              <a:latin typeface="Montserrat"/>
            </a:endParaRPr>
          </a:p>
          <a:p>
            <a:pPr algn="just">
              <a:spcBef>
                <a:spcPts val="0"/>
              </a:spcBef>
              <a:spcAft>
                <a:spcPts val="0"/>
              </a:spcAft>
              <a:buFont typeface="Arial" panose="020B0604020202020204" pitchFamily="34" charset="0"/>
              <a:buChar char="•"/>
            </a:pPr>
            <a:r>
              <a:rPr lang="en-US" b="1">
                <a:solidFill>
                  <a:srgbClr val="434343"/>
                </a:solidFill>
                <a:latin typeface="Montserrat"/>
              </a:rPr>
              <a:t>Small (</a:t>
            </a:r>
            <a:r>
              <a:rPr lang="uk-UA" b="1">
                <a:solidFill>
                  <a:srgbClr val="434343"/>
                </a:solidFill>
                <a:latin typeface="Montserrat"/>
              </a:rPr>
              <a:t>Компактна) - </a:t>
            </a:r>
            <a:r>
              <a:rPr lang="en-US">
                <a:solidFill>
                  <a:srgbClr val="434343"/>
                </a:solidFill>
                <a:latin typeface="Montserrat"/>
              </a:rPr>
              <a:t>User Story </a:t>
            </a:r>
            <a:r>
              <a:rPr lang="uk-UA">
                <a:solidFill>
                  <a:srgbClr val="434343"/>
                </a:solidFill>
                <a:latin typeface="Montserrat"/>
              </a:rPr>
              <a:t>здається достатньо компактною для включення в один спринт, припускаючи, що механізми залишення та відображення відгуків можуть бути реалізовані в межах обмеженого часового періоду.</a:t>
            </a:r>
            <a:endParaRPr lang="uk-UA" b="1">
              <a:solidFill>
                <a:srgbClr val="434343"/>
              </a:solidFill>
              <a:latin typeface="Montserrat"/>
            </a:endParaRPr>
          </a:p>
          <a:p>
            <a:r>
              <a:rPr lang="en-US" b="1">
                <a:solidFill>
                  <a:srgbClr val="434343"/>
                </a:solidFill>
                <a:latin typeface="Montserrat"/>
              </a:rPr>
              <a:t>Testable (</a:t>
            </a:r>
            <a:r>
              <a:rPr lang="uk-UA" b="1">
                <a:solidFill>
                  <a:srgbClr val="434343"/>
                </a:solidFill>
                <a:latin typeface="Montserrat"/>
              </a:rPr>
              <a:t>Тестована) - </a:t>
            </a:r>
            <a:r>
              <a:rPr lang="uk-UA">
                <a:solidFill>
                  <a:srgbClr val="434343"/>
                </a:solidFill>
                <a:latin typeface="Montserrat"/>
              </a:rPr>
              <a:t>Вимоги, викладені в історії, можуть бути перевірені за допомогою тестів для підтвердження, що користувачі дійсно можуть залишати відгуки та оцінки, і що ці відгуки відображаються належним чином.</a:t>
            </a:r>
            <a:br>
              <a:rPr lang="uk-UA">
                <a:solidFill>
                  <a:srgbClr val="434343"/>
                </a:solidFill>
                <a:latin typeface="Montserrat"/>
              </a:rPr>
            </a:br>
            <a:r>
              <a:rPr lang="uk-UA">
                <a:solidFill>
                  <a:srgbClr val="434343"/>
                </a:solidFill>
                <a:latin typeface="Montserrat"/>
              </a:rPr>
              <a:t/>
            </a:r>
            <a:br>
              <a:rPr lang="uk-UA">
                <a:solidFill>
                  <a:srgbClr val="434343"/>
                </a:solidFill>
                <a:latin typeface="Montserrat"/>
              </a:rPr>
            </a:br>
            <a:endParaRPr lang="en-US"/>
          </a:p>
        </p:txBody>
      </p:sp>
    </p:spTree>
    <p:extLst>
      <p:ext uri="{BB962C8B-B14F-4D97-AF65-F5344CB8AC3E}">
        <p14:creationId xmlns:p14="http://schemas.microsoft.com/office/powerpoint/2010/main" val="3914918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Приклади   </a:t>
            </a:r>
            <a:r>
              <a:rPr lang="en-US" b="1"/>
              <a:t>INVEST</a:t>
            </a:r>
            <a:endParaRPr lang="en-US"/>
          </a:p>
        </p:txBody>
      </p:sp>
      <p:sp>
        <p:nvSpPr>
          <p:cNvPr id="3" name="Объект 2"/>
          <p:cNvSpPr>
            <a:spLocks noGrp="1"/>
          </p:cNvSpPr>
          <p:nvPr>
            <p:ph idx="1"/>
          </p:nvPr>
        </p:nvSpPr>
        <p:spPr/>
        <p:txBody>
          <a:bodyPr/>
          <a:lstStyle/>
          <a:p>
            <a:r>
              <a:rPr lang="en-US"/>
              <a:t>user story: </a:t>
            </a:r>
            <a:r>
              <a:rPr lang="en-US" b="1" i="1"/>
              <a:t>As a user I want to see patient data from system HC-1 in system CHC-12 so that I can use the data.</a:t>
            </a:r>
            <a:r>
              <a:rPr lang="en-US"/>
              <a:t> </a:t>
            </a:r>
            <a:endParaRPr lang="ru-RU" smtClean="0"/>
          </a:p>
          <a:p>
            <a:endParaRPr lang="ru-RU"/>
          </a:p>
          <a:p>
            <a:r>
              <a:rPr lang="uk-UA" sz="2000"/>
              <a:t/>
            </a:r>
            <a:br>
              <a:rPr lang="uk-UA" sz="2000"/>
            </a:br>
            <a:r>
              <a:rPr lang="en-US" b="1" i="1" smtClean="0"/>
              <a:t>US002 </a:t>
            </a:r>
            <a:r>
              <a:rPr lang="en-US" b="1" i="1"/>
              <a:t>(FR002) </a:t>
            </a:r>
            <a:r>
              <a:rPr lang="uk-UA" b="1" i="1"/>
              <a:t>Функціонал відгуків і рейтингів користувачів: </a:t>
            </a:r>
            <a:r>
              <a:rPr lang="uk-UA"/>
              <a:t>Як користувач платформи, я хочу мати можливість залишати відгуки та оцінки на курси інших користувачів, щоб інші могли зробити обґрунтований вибір на основі мого досвіду. </a:t>
            </a:r>
          </a:p>
          <a:p>
            <a:r>
              <a:rPr lang="uk-UA"/>
              <a:t/>
            </a:r>
            <a:br>
              <a:rPr lang="uk-UA"/>
            </a:br>
            <a:endParaRPr lang="uk-UA"/>
          </a:p>
          <a:p>
            <a:r>
              <a:rPr lang="uk-UA"/>
              <a:t/>
            </a:r>
            <a:br>
              <a:rPr lang="uk-UA"/>
            </a:br>
            <a:endParaRPr lang="en-US"/>
          </a:p>
        </p:txBody>
      </p:sp>
      <p:sp>
        <p:nvSpPr>
          <p:cNvPr id="4" name="Номер слайда 3"/>
          <p:cNvSpPr>
            <a:spLocks noGrp="1"/>
          </p:cNvSpPr>
          <p:nvPr>
            <p:ph type="sldNum" sz="quarter" idx="12"/>
          </p:nvPr>
        </p:nvSpPr>
        <p:spPr/>
        <p:txBody>
          <a:bodyPr/>
          <a:lstStyle/>
          <a:p>
            <a:pPr>
              <a:defRPr/>
            </a:pPr>
            <a:fld id="{DDE2DF98-A69D-4B03-9B5D-577869170DC9}" type="slidenum">
              <a:rPr lang="ru-RU" smtClean="0"/>
              <a:pPr>
                <a:defRPr/>
              </a:pPr>
              <a:t>7</a:t>
            </a:fld>
            <a:endParaRPr lang="ru-RU"/>
          </a:p>
        </p:txBody>
      </p:sp>
    </p:spTree>
    <p:extLst>
      <p:ext uri="{BB962C8B-B14F-4D97-AF65-F5344CB8AC3E}">
        <p14:creationId xmlns:p14="http://schemas.microsoft.com/office/powerpoint/2010/main" val="2524952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DDE2DF98-A69D-4B03-9B5D-577869170DC9}" type="slidenum">
              <a:rPr lang="ru-RU" smtClean="0"/>
              <a:pPr>
                <a:defRPr/>
              </a:pPr>
              <a:t>8</a:t>
            </a:fld>
            <a:endParaRPr lang="ru-RU"/>
          </a:p>
        </p:txBody>
      </p:sp>
      <p:sp>
        <p:nvSpPr>
          <p:cNvPr id="5" name="Прямоугольник 4"/>
          <p:cNvSpPr/>
          <p:nvPr/>
        </p:nvSpPr>
        <p:spPr>
          <a:xfrm>
            <a:off x="2606040" y="682031"/>
            <a:ext cx="8747760" cy="5406608"/>
          </a:xfrm>
          <a:prstGeom prst="rect">
            <a:avLst/>
          </a:prstGeom>
        </p:spPr>
        <p:txBody>
          <a:bodyPr wrap="square">
            <a:spAutoFit/>
          </a:bodyPr>
          <a:lstStyle/>
          <a:p>
            <a:pPr>
              <a:spcBef>
                <a:spcPts val="1600"/>
              </a:spcBef>
              <a:spcAft>
                <a:spcPts val="400"/>
              </a:spcAft>
            </a:pPr>
            <a:r>
              <a:rPr lang="uk-UA" b="1">
                <a:solidFill>
                  <a:srgbClr val="434343"/>
                </a:solidFill>
                <a:latin typeface="Montserrat"/>
              </a:rPr>
              <a:t>Платформа для обміну навичками</a:t>
            </a:r>
            <a:br>
              <a:rPr lang="uk-UA" b="1">
                <a:solidFill>
                  <a:srgbClr val="434343"/>
                </a:solidFill>
                <a:latin typeface="Montserrat"/>
              </a:rPr>
            </a:br>
            <a:r>
              <a:rPr lang="uk-UA" b="1">
                <a:solidFill>
                  <a:srgbClr val="434343"/>
                </a:solidFill>
                <a:latin typeface="Montserrat"/>
              </a:rPr>
              <a:t/>
            </a:r>
            <a:br>
              <a:rPr lang="uk-UA" b="1">
                <a:solidFill>
                  <a:srgbClr val="434343"/>
                </a:solidFill>
                <a:latin typeface="Montserrat"/>
              </a:rPr>
            </a:br>
            <a:endParaRPr lang="uk-UA" b="1"/>
          </a:p>
          <a:p>
            <a:pPr indent="446088" algn="just">
              <a:spcBef>
                <a:spcPts val="0"/>
              </a:spcBef>
              <a:spcAft>
                <a:spcPts val="0"/>
              </a:spcAft>
              <a:buFont typeface="Arial" panose="020B0604020202020204" pitchFamily="34" charset="0"/>
              <a:buChar char="•"/>
            </a:pPr>
            <a:r>
              <a:rPr lang="uk-UA" b="1">
                <a:solidFill>
                  <a:srgbClr val="434343"/>
                </a:solidFill>
                <a:latin typeface="Montserrat"/>
              </a:rPr>
              <a:t>Вступ:</a:t>
            </a:r>
            <a:r>
              <a:rPr lang="uk-UA">
                <a:solidFill>
                  <a:srgbClr val="434343"/>
                </a:solidFill>
                <a:latin typeface="Montserrat"/>
              </a:rPr>
              <a:t> У сучасному світі, де навички відіграють ключову роль у професійному зростанні та особистісному розвитку, наша платформа надає унікальну можливість навчатися та навчати інших, обмінюючись знаннями та досвідом. Ми віримо, що кожен має щось цінне, чим може поділитися, і наша місія полягає у створенні спільноти однодумців, де знання стає валютою обміну.</a:t>
            </a:r>
          </a:p>
          <a:p>
            <a:pPr indent="446088" algn="just">
              <a:spcBef>
                <a:spcPts val="0"/>
              </a:spcBef>
              <a:spcAft>
                <a:spcPts val="0"/>
              </a:spcAft>
              <a:buFont typeface="Arial" panose="020B0604020202020204" pitchFamily="34" charset="0"/>
              <a:buChar char="•"/>
            </a:pPr>
            <a:r>
              <a:rPr lang="uk-UA" b="1">
                <a:solidFill>
                  <a:srgbClr val="434343"/>
                </a:solidFill>
                <a:latin typeface="Montserrat"/>
              </a:rPr>
              <a:t>Опис проблеми:</a:t>
            </a:r>
            <a:r>
              <a:rPr lang="uk-UA">
                <a:solidFill>
                  <a:srgbClr val="434343"/>
                </a:solidFill>
                <a:latin typeface="Montserrat"/>
              </a:rPr>
              <a:t> Багато людей шукають можливості навчатися новим навичкам або покращувати ті що існують  без великих фінансових витрат. Традиційна освіта часто не може задовольнити індивідуальні потреби кожного учня, а доступні онлайн-курси можуть бути занадто загальними або не враховувати практичний досвід.</a:t>
            </a:r>
          </a:p>
          <a:p>
            <a:pPr indent="446088" algn="just">
              <a:spcBef>
                <a:spcPts val="0"/>
              </a:spcBef>
              <a:spcAft>
                <a:spcPts val="0"/>
              </a:spcAft>
              <a:buFont typeface="Arial" panose="020B0604020202020204" pitchFamily="34" charset="0"/>
              <a:buChar char="•"/>
            </a:pPr>
            <a:r>
              <a:rPr lang="uk-UA" b="1">
                <a:solidFill>
                  <a:srgbClr val="434343"/>
                </a:solidFill>
                <a:latin typeface="Montserrat"/>
              </a:rPr>
              <a:t>Запропоноване рішення: </a:t>
            </a:r>
            <a:r>
              <a:rPr lang="uk-UA">
                <a:solidFill>
                  <a:srgbClr val="434343"/>
                </a:solidFill>
                <a:latin typeface="Montserrat"/>
              </a:rPr>
              <a:t>Наша платформа для обміну навичками дозволяє користувачам знаходити один одного на основі спільних інтересів та потреб у навчанні. Ви можете навчати інших тому, що знаєте найкраще, та отримувати знання  від інших у зручний для вас час. Ми пропонуємо інструменти для створення індивідуалізованих курсів, відеоуроків та взаємної оцінки прогресу.</a:t>
            </a:r>
            <a:endParaRPr lang="uk-UA" sz="1800" b="0" i="0" u="none" strike="noStrike">
              <a:solidFill>
                <a:srgbClr val="434343"/>
              </a:solidFill>
              <a:effectLst/>
              <a:latin typeface="Montserrat"/>
            </a:endParaRPr>
          </a:p>
        </p:txBody>
      </p:sp>
    </p:spTree>
    <p:extLst>
      <p:ext uri="{BB962C8B-B14F-4D97-AF65-F5344CB8AC3E}">
        <p14:creationId xmlns:p14="http://schemas.microsoft.com/office/powerpoint/2010/main" val="840254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Приклади </a:t>
            </a:r>
            <a:r>
              <a:rPr lang="en-US" b="1"/>
              <a:t>INVEST</a:t>
            </a:r>
            <a:endParaRPr lang="en-US"/>
          </a:p>
        </p:txBody>
      </p:sp>
      <p:sp>
        <p:nvSpPr>
          <p:cNvPr id="3" name="Объект 2"/>
          <p:cNvSpPr>
            <a:spLocks noGrp="1"/>
          </p:cNvSpPr>
          <p:nvPr>
            <p:ph idx="1"/>
          </p:nvPr>
        </p:nvSpPr>
        <p:spPr/>
        <p:txBody>
          <a:bodyPr/>
          <a:lstStyle/>
          <a:p>
            <a:r>
              <a:rPr lang="en-US" sz="2400" b="1" smtClean="0"/>
              <a:t>FR002 </a:t>
            </a:r>
            <a:r>
              <a:rPr lang="uk-UA" sz="2400" b="1"/>
              <a:t>Функціонал відгуків і рейтингів користувачів: </a:t>
            </a:r>
            <a:r>
              <a:rPr lang="uk-UA" sz="2400"/>
              <a:t>Система має дозволяти користувачам залишати відгуки та оцінки на курси інших користувачів. Це має включати можливість переглядати загальний рейтинг користувача та читати відгуки про нього.</a:t>
            </a:r>
          </a:p>
          <a:p>
            <a:r>
              <a:rPr lang="uk-UA" sz="2000"/>
              <a:t/>
            </a:r>
            <a:br>
              <a:rPr lang="uk-UA" sz="2000"/>
            </a:br>
            <a:r>
              <a:rPr lang="en-US" b="1" i="1" smtClean="0"/>
              <a:t>US002 </a:t>
            </a:r>
            <a:r>
              <a:rPr lang="en-US" b="1" i="1"/>
              <a:t>(FR002) </a:t>
            </a:r>
            <a:r>
              <a:rPr lang="uk-UA" b="1" i="1"/>
              <a:t>Функціонал відгуків і рейтингів користувачів: </a:t>
            </a:r>
            <a:r>
              <a:rPr lang="uk-UA"/>
              <a:t>Як користувач платформи, я хочу мати можливість залишати відгуки та оцінки на курси інших користувачів, щоб інші могли зробити обґрунтований вибір на основі мого досвіду. </a:t>
            </a:r>
          </a:p>
          <a:p>
            <a:r>
              <a:rPr lang="uk-UA"/>
              <a:t/>
            </a:r>
            <a:br>
              <a:rPr lang="uk-UA"/>
            </a:br>
            <a:endParaRPr lang="uk-UA"/>
          </a:p>
          <a:p>
            <a:r>
              <a:rPr lang="uk-UA"/>
              <a:t/>
            </a:r>
            <a:br>
              <a:rPr lang="uk-UA"/>
            </a:br>
            <a:endParaRPr lang="en-US"/>
          </a:p>
        </p:txBody>
      </p:sp>
      <p:sp>
        <p:nvSpPr>
          <p:cNvPr id="4" name="Номер слайда 3"/>
          <p:cNvSpPr>
            <a:spLocks noGrp="1"/>
          </p:cNvSpPr>
          <p:nvPr>
            <p:ph type="sldNum" sz="quarter" idx="12"/>
          </p:nvPr>
        </p:nvSpPr>
        <p:spPr/>
        <p:txBody>
          <a:bodyPr/>
          <a:lstStyle/>
          <a:p>
            <a:pPr>
              <a:defRPr/>
            </a:pPr>
            <a:fld id="{DDE2DF98-A69D-4B03-9B5D-577869170DC9}" type="slidenum">
              <a:rPr lang="ru-RU" smtClean="0"/>
              <a:pPr>
                <a:defRPr/>
              </a:pPr>
              <a:t>9</a:t>
            </a:fld>
            <a:endParaRPr lang="ru-RU"/>
          </a:p>
        </p:txBody>
      </p:sp>
    </p:spTree>
    <p:extLst>
      <p:ext uri="{BB962C8B-B14F-4D97-AF65-F5344CB8AC3E}">
        <p14:creationId xmlns:p14="http://schemas.microsoft.com/office/powerpoint/2010/main" val="1938448765"/>
      </p:ext>
    </p:extLst>
  </p:cSld>
  <p:clrMapOvr>
    <a:masterClrMapping/>
  </p:clrMapOvr>
</p:sld>
</file>

<file path=ppt/theme/theme1.xml><?xml version="1.0" encoding="utf-8"?>
<a:theme xmlns:a="http://schemas.openxmlformats.org/drawingml/2006/main" name="powerpointstore.com_14">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powerpointstore.com_14</Template>
  <TotalTime>4457</TotalTime>
  <Words>627</Words>
  <Application>Microsoft Office PowerPoint</Application>
  <PresentationFormat>Широкоэкранный</PresentationFormat>
  <Paragraphs>79</Paragraphs>
  <Slides>19</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19</vt:i4>
      </vt:variant>
    </vt:vector>
  </HeadingPairs>
  <TitlesOfParts>
    <vt:vector size="24" baseType="lpstr">
      <vt:lpstr>Arial</vt:lpstr>
      <vt:lpstr>Calibri</vt:lpstr>
      <vt:lpstr>Calibri Light</vt:lpstr>
      <vt:lpstr>Montserrat</vt:lpstr>
      <vt:lpstr>powerpointstore.com_14</vt:lpstr>
      <vt:lpstr>Communication Plan</vt:lpstr>
      <vt:lpstr>Презентация PowerPoint</vt:lpstr>
      <vt:lpstr>Презентация PowerPoint</vt:lpstr>
      <vt:lpstr>User Story </vt:lpstr>
      <vt:lpstr>Презентация PowerPoint</vt:lpstr>
      <vt:lpstr>Критерій INVEST</vt:lpstr>
      <vt:lpstr>Приклади   INVEST</vt:lpstr>
      <vt:lpstr>Презентация PowerPoint</vt:lpstr>
      <vt:lpstr>Приклади INVEST</vt:lpstr>
      <vt:lpstr>Презентация PowerPoint</vt:lpstr>
      <vt:lpstr>Презентация PowerPoint</vt:lpstr>
      <vt:lpstr>Acceptance criteria</vt:lpstr>
      <vt:lpstr>Acceptance criteria</vt:lpstr>
      <vt:lpstr>Acceptance criteria</vt:lpstr>
      <vt:lpstr>Презентация PowerPoint</vt:lpstr>
      <vt:lpstr>Презентация PowerPoint</vt:lpstr>
      <vt:lpstr>Acceptance Criteria</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Glapa</dc:creator>
  <cp:lastModifiedBy>Олена Міхайлуца</cp:lastModifiedBy>
  <cp:revision>89</cp:revision>
  <dcterms:created xsi:type="dcterms:W3CDTF">2022-12-19T10:12:33Z</dcterms:created>
  <dcterms:modified xsi:type="dcterms:W3CDTF">2024-04-03T09:54:37Z</dcterms:modified>
</cp:coreProperties>
</file>