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65" r:id="rId11"/>
    <p:sldId id="276"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E4FB"/>
    <a:srgbClr val="5FE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4709" autoAdjust="0"/>
  </p:normalViewPr>
  <p:slideViewPr>
    <p:cSldViewPr>
      <p:cViewPr varScale="1">
        <p:scale>
          <a:sx n="106" d="100"/>
          <a:sy n="106" d="100"/>
        </p:scale>
        <p:origin x="6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52E05-9B7B-49FD-95DC-97A3401B7A7C}" type="doc">
      <dgm:prSet loTypeId="urn:microsoft.com/office/officeart/2005/8/layout/vList3" loCatId="list" qsTypeId="urn:microsoft.com/office/officeart/2005/8/quickstyle/simple1" qsCatId="simple" csTypeId="urn:microsoft.com/office/officeart/2005/8/colors/accent1_2" csCatId="accent1" phldr="1"/>
      <dgm:spPr/>
    </dgm:pt>
    <dgm:pt modelId="{367562B7-A58E-4EF4-B7E2-C6DAC120DAB4}">
      <dgm:prSet phldrT="[Текст]"/>
      <dgm:spPr>
        <a:solidFill>
          <a:srgbClr val="92D050"/>
        </a:solidFill>
      </dgm:spPr>
      <dgm:t>
        <a:bodyPr/>
        <a:lstStyle/>
        <a:p>
          <a:r>
            <a:rPr lang="uk-UA" i="1" noProof="0" dirty="0">
              <a:solidFill>
                <a:srgbClr val="002060"/>
              </a:solidFill>
              <a:latin typeface="Segoe UI" panose="020B0502040204020203" pitchFamily="34" charset="0"/>
              <a:cs typeface="Segoe UI" panose="020B0502040204020203" pitchFamily="34" charset="0"/>
            </a:rPr>
            <a:t>Лікування і профілактика захворювань пов’язаних з хребтом та опорно-руховим апаратом</a:t>
          </a:r>
          <a:endParaRPr lang="uk-UA" noProof="0" dirty="0"/>
        </a:p>
      </dgm:t>
    </dgm:pt>
    <dgm:pt modelId="{8196432D-4342-4222-BBF2-78DBF62080CD}" type="parTrans" cxnId="{FE24ACD1-8892-441A-BD11-EE240035D7E0}">
      <dgm:prSet/>
      <dgm:spPr/>
      <dgm:t>
        <a:bodyPr/>
        <a:lstStyle/>
        <a:p>
          <a:endParaRPr lang="ru-RU"/>
        </a:p>
      </dgm:t>
    </dgm:pt>
    <dgm:pt modelId="{EB105562-CC96-4ED1-960B-E856B6076817}" type="sibTrans" cxnId="{FE24ACD1-8892-441A-BD11-EE240035D7E0}">
      <dgm:prSet/>
      <dgm:spPr/>
      <dgm:t>
        <a:bodyPr/>
        <a:lstStyle/>
        <a:p>
          <a:endParaRPr lang="ru-RU"/>
        </a:p>
      </dgm:t>
    </dgm:pt>
    <dgm:pt modelId="{968303DC-FC98-471D-BBD4-31381F05DCAA}">
      <dgm:prSet phldrT="[Текст]"/>
      <dgm:spPr>
        <a:solidFill>
          <a:srgbClr val="00B050"/>
        </a:solidFill>
      </dgm:spPr>
      <dgm:t>
        <a:bodyPr/>
        <a:lstStyle/>
        <a:p>
          <a:r>
            <a:rPr lang="uk-UA" noProof="0" dirty="0"/>
            <a:t>Відновлення організму після операцій та травм</a:t>
          </a:r>
        </a:p>
      </dgm:t>
    </dgm:pt>
    <dgm:pt modelId="{167AD12C-641A-44E5-88B2-C523E508D58E}" type="parTrans" cxnId="{463367A2-F634-4D70-ACBA-5C240A0B6EE1}">
      <dgm:prSet/>
      <dgm:spPr/>
      <dgm:t>
        <a:bodyPr/>
        <a:lstStyle/>
        <a:p>
          <a:endParaRPr lang="ru-RU"/>
        </a:p>
      </dgm:t>
    </dgm:pt>
    <dgm:pt modelId="{EAE3B484-A4FF-4652-83FD-60EEFBB00B48}" type="sibTrans" cxnId="{463367A2-F634-4D70-ACBA-5C240A0B6EE1}">
      <dgm:prSet/>
      <dgm:spPr/>
      <dgm:t>
        <a:bodyPr/>
        <a:lstStyle/>
        <a:p>
          <a:endParaRPr lang="ru-RU"/>
        </a:p>
      </dgm:t>
    </dgm:pt>
    <dgm:pt modelId="{02EC10D5-082D-4E9C-A29B-8170960E8AEE}">
      <dgm:prSet phldrT="[Текст]"/>
      <dgm:spPr>
        <a:solidFill>
          <a:srgbClr val="5FEC48"/>
        </a:solidFill>
      </dgm:spPr>
      <dgm:t>
        <a:bodyPr/>
        <a:lstStyle/>
        <a:p>
          <a:r>
            <a:rPr lang="uk-UA" i="1" noProof="0" dirty="0">
              <a:solidFill>
                <a:srgbClr val="002060"/>
              </a:solidFill>
              <a:latin typeface="Segoe UI" panose="020B0502040204020203" pitchFamily="34" charset="0"/>
              <a:cs typeface="Segoe UI" panose="020B0502040204020203" pitchFamily="34" charset="0"/>
            </a:rPr>
            <a:t>Загальне підвищення тонусу людини</a:t>
          </a:r>
          <a:endParaRPr lang="uk-UA" noProof="0" dirty="0"/>
        </a:p>
      </dgm:t>
    </dgm:pt>
    <dgm:pt modelId="{2BFB0830-DCB8-4A83-B5BD-53A73D9A725E}" type="parTrans" cxnId="{80A784C0-F1AD-4256-A72F-8073E7143270}">
      <dgm:prSet/>
      <dgm:spPr/>
      <dgm:t>
        <a:bodyPr/>
        <a:lstStyle/>
        <a:p>
          <a:endParaRPr lang="ru-RU"/>
        </a:p>
      </dgm:t>
    </dgm:pt>
    <dgm:pt modelId="{7D0D0170-5395-44B8-88B1-927BB4A46184}" type="sibTrans" cxnId="{80A784C0-F1AD-4256-A72F-8073E7143270}">
      <dgm:prSet/>
      <dgm:spPr/>
      <dgm:t>
        <a:bodyPr/>
        <a:lstStyle/>
        <a:p>
          <a:endParaRPr lang="ru-RU"/>
        </a:p>
      </dgm:t>
    </dgm:pt>
    <dgm:pt modelId="{461CDEC1-B401-42F4-ABD9-E18E8C7B61F0}" type="pres">
      <dgm:prSet presAssocID="{1A452E05-9B7B-49FD-95DC-97A3401B7A7C}" presName="linearFlow" presStyleCnt="0">
        <dgm:presLayoutVars>
          <dgm:dir/>
          <dgm:resizeHandles val="exact"/>
        </dgm:presLayoutVars>
      </dgm:prSet>
      <dgm:spPr/>
    </dgm:pt>
    <dgm:pt modelId="{1BCAD393-5890-4DA3-BC3E-5AE394FC023D}" type="pres">
      <dgm:prSet presAssocID="{367562B7-A58E-4EF4-B7E2-C6DAC120DAB4}" presName="composite" presStyleCnt="0"/>
      <dgm:spPr/>
    </dgm:pt>
    <dgm:pt modelId="{6082BE67-2DEA-4A24-846F-5E527308ADB3}" type="pres">
      <dgm:prSet presAssocID="{367562B7-A58E-4EF4-B7E2-C6DAC120DAB4}" presName="imgShp" presStyleLbl="fgImgPlace1" presStyleIdx="0" presStyleCnt="3"/>
      <dgm:spPr>
        <a:blipFill rotWithShape="0">
          <a:blip xmlns:r="http://schemas.openxmlformats.org/officeDocument/2006/relationships" r:embed="rId1"/>
          <a:stretch>
            <a:fillRect/>
          </a:stretch>
        </a:blipFill>
      </dgm:spPr>
    </dgm:pt>
    <dgm:pt modelId="{B350A094-9F64-46B9-B7A5-A4076F5D7C74}" type="pres">
      <dgm:prSet presAssocID="{367562B7-A58E-4EF4-B7E2-C6DAC120DAB4}" presName="txShp" presStyleLbl="node1" presStyleIdx="0" presStyleCnt="3">
        <dgm:presLayoutVars>
          <dgm:bulletEnabled val="1"/>
        </dgm:presLayoutVars>
      </dgm:prSet>
      <dgm:spPr/>
    </dgm:pt>
    <dgm:pt modelId="{26896857-3616-41D8-8307-692591A9F4DF}" type="pres">
      <dgm:prSet presAssocID="{EB105562-CC96-4ED1-960B-E856B6076817}" presName="spacing" presStyleCnt="0"/>
      <dgm:spPr/>
    </dgm:pt>
    <dgm:pt modelId="{D2BD80E4-8E25-4F4D-A5BB-0A6CF1728D8C}" type="pres">
      <dgm:prSet presAssocID="{968303DC-FC98-471D-BBD4-31381F05DCAA}" presName="composite" presStyleCnt="0"/>
      <dgm:spPr/>
    </dgm:pt>
    <dgm:pt modelId="{FEED3C7A-3862-4DA3-8CFA-30834F05F611}" type="pres">
      <dgm:prSet presAssocID="{968303DC-FC98-471D-BBD4-31381F05DCAA}" presName="imgShp" presStyleLbl="fgImgPlace1" presStyleIdx="1" presStyleCnt="3"/>
      <dgm:spPr>
        <a:blipFill rotWithShape="0">
          <a:blip xmlns:r="http://schemas.openxmlformats.org/officeDocument/2006/relationships" r:embed="rId2"/>
          <a:stretch>
            <a:fillRect/>
          </a:stretch>
        </a:blipFill>
      </dgm:spPr>
    </dgm:pt>
    <dgm:pt modelId="{7E1EE6A9-1A54-4519-8F62-CFB331324FE4}" type="pres">
      <dgm:prSet presAssocID="{968303DC-FC98-471D-BBD4-31381F05DCAA}" presName="txShp" presStyleLbl="node1" presStyleIdx="1" presStyleCnt="3">
        <dgm:presLayoutVars>
          <dgm:bulletEnabled val="1"/>
        </dgm:presLayoutVars>
      </dgm:prSet>
      <dgm:spPr/>
    </dgm:pt>
    <dgm:pt modelId="{2D02CCD8-F578-43FA-995E-00ABA112F53C}" type="pres">
      <dgm:prSet presAssocID="{EAE3B484-A4FF-4652-83FD-60EEFBB00B48}" presName="spacing" presStyleCnt="0"/>
      <dgm:spPr/>
    </dgm:pt>
    <dgm:pt modelId="{66B5DFBC-DFC0-4A2C-92A6-0ADB0036A796}" type="pres">
      <dgm:prSet presAssocID="{02EC10D5-082D-4E9C-A29B-8170960E8AEE}" presName="composite" presStyleCnt="0"/>
      <dgm:spPr/>
    </dgm:pt>
    <dgm:pt modelId="{5CA823FE-6101-4FEF-B65F-14B0CFB5B67F}" type="pres">
      <dgm:prSet presAssocID="{02EC10D5-082D-4E9C-A29B-8170960E8AEE}" presName="imgShp" presStyleLbl="fgImgPlace1" presStyleIdx="2" presStyleCnt="3"/>
      <dgm:spPr>
        <a:blipFill rotWithShape="0">
          <a:blip xmlns:r="http://schemas.openxmlformats.org/officeDocument/2006/relationships" r:embed="rId3"/>
          <a:stretch>
            <a:fillRect/>
          </a:stretch>
        </a:blipFill>
      </dgm:spPr>
    </dgm:pt>
    <dgm:pt modelId="{81B9D8B5-CF81-45FE-9BAF-A9017006F2B4}" type="pres">
      <dgm:prSet presAssocID="{02EC10D5-082D-4E9C-A29B-8170960E8AEE}" presName="txShp" presStyleLbl="node1" presStyleIdx="2" presStyleCnt="3">
        <dgm:presLayoutVars>
          <dgm:bulletEnabled val="1"/>
        </dgm:presLayoutVars>
      </dgm:prSet>
      <dgm:spPr/>
    </dgm:pt>
  </dgm:ptLst>
  <dgm:cxnLst>
    <dgm:cxn modelId="{CFF4F934-7372-4E28-B427-2E022E89C6EE}" type="presOf" srcId="{02EC10D5-082D-4E9C-A29B-8170960E8AEE}" destId="{81B9D8B5-CF81-45FE-9BAF-A9017006F2B4}" srcOrd="0" destOrd="0" presId="urn:microsoft.com/office/officeart/2005/8/layout/vList3"/>
    <dgm:cxn modelId="{A8D7C768-B3CE-47FF-92E4-00B89F920572}" type="presOf" srcId="{367562B7-A58E-4EF4-B7E2-C6DAC120DAB4}" destId="{B350A094-9F64-46B9-B7A5-A4076F5D7C74}" srcOrd="0" destOrd="0" presId="urn:microsoft.com/office/officeart/2005/8/layout/vList3"/>
    <dgm:cxn modelId="{463367A2-F634-4D70-ACBA-5C240A0B6EE1}" srcId="{1A452E05-9B7B-49FD-95DC-97A3401B7A7C}" destId="{968303DC-FC98-471D-BBD4-31381F05DCAA}" srcOrd="1" destOrd="0" parTransId="{167AD12C-641A-44E5-88B2-C523E508D58E}" sibTransId="{EAE3B484-A4FF-4652-83FD-60EEFBB00B48}"/>
    <dgm:cxn modelId="{80A784C0-F1AD-4256-A72F-8073E7143270}" srcId="{1A452E05-9B7B-49FD-95DC-97A3401B7A7C}" destId="{02EC10D5-082D-4E9C-A29B-8170960E8AEE}" srcOrd="2" destOrd="0" parTransId="{2BFB0830-DCB8-4A83-B5BD-53A73D9A725E}" sibTransId="{7D0D0170-5395-44B8-88B1-927BB4A46184}"/>
    <dgm:cxn modelId="{37C34ED1-0E0D-41D3-A503-BE067421D47C}" type="presOf" srcId="{1A452E05-9B7B-49FD-95DC-97A3401B7A7C}" destId="{461CDEC1-B401-42F4-ABD9-E18E8C7B61F0}" srcOrd="0" destOrd="0" presId="urn:microsoft.com/office/officeart/2005/8/layout/vList3"/>
    <dgm:cxn modelId="{FE24ACD1-8892-441A-BD11-EE240035D7E0}" srcId="{1A452E05-9B7B-49FD-95DC-97A3401B7A7C}" destId="{367562B7-A58E-4EF4-B7E2-C6DAC120DAB4}" srcOrd="0" destOrd="0" parTransId="{8196432D-4342-4222-BBF2-78DBF62080CD}" sibTransId="{EB105562-CC96-4ED1-960B-E856B6076817}"/>
    <dgm:cxn modelId="{7590ACD9-0140-42FA-BAB3-03C5C259AC5B}" type="presOf" srcId="{968303DC-FC98-471D-BBD4-31381F05DCAA}" destId="{7E1EE6A9-1A54-4519-8F62-CFB331324FE4}" srcOrd="0" destOrd="0" presId="urn:microsoft.com/office/officeart/2005/8/layout/vList3"/>
    <dgm:cxn modelId="{F58770EC-F7A5-47B8-9A21-79FC454CACCF}" type="presParOf" srcId="{461CDEC1-B401-42F4-ABD9-E18E8C7B61F0}" destId="{1BCAD393-5890-4DA3-BC3E-5AE394FC023D}" srcOrd="0" destOrd="0" presId="urn:microsoft.com/office/officeart/2005/8/layout/vList3"/>
    <dgm:cxn modelId="{D92C8A6E-6CE2-4244-B6B5-A005C30E1A12}" type="presParOf" srcId="{1BCAD393-5890-4DA3-BC3E-5AE394FC023D}" destId="{6082BE67-2DEA-4A24-846F-5E527308ADB3}" srcOrd="0" destOrd="0" presId="urn:microsoft.com/office/officeart/2005/8/layout/vList3"/>
    <dgm:cxn modelId="{076B881C-E594-4BE1-83CF-8B45456B137D}" type="presParOf" srcId="{1BCAD393-5890-4DA3-BC3E-5AE394FC023D}" destId="{B350A094-9F64-46B9-B7A5-A4076F5D7C74}" srcOrd="1" destOrd="0" presId="urn:microsoft.com/office/officeart/2005/8/layout/vList3"/>
    <dgm:cxn modelId="{3B36442E-6032-4E29-B4A3-FE9800ED2EFB}" type="presParOf" srcId="{461CDEC1-B401-42F4-ABD9-E18E8C7B61F0}" destId="{26896857-3616-41D8-8307-692591A9F4DF}" srcOrd="1" destOrd="0" presId="urn:microsoft.com/office/officeart/2005/8/layout/vList3"/>
    <dgm:cxn modelId="{90A80F63-1C35-4452-BD1E-171B63FC527D}" type="presParOf" srcId="{461CDEC1-B401-42F4-ABD9-E18E8C7B61F0}" destId="{D2BD80E4-8E25-4F4D-A5BB-0A6CF1728D8C}" srcOrd="2" destOrd="0" presId="urn:microsoft.com/office/officeart/2005/8/layout/vList3"/>
    <dgm:cxn modelId="{DFD2D208-6C2A-47DD-A6C4-670AABB4723F}" type="presParOf" srcId="{D2BD80E4-8E25-4F4D-A5BB-0A6CF1728D8C}" destId="{FEED3C7A-3862-4DA3-8CFA-30834F05F611}" srcOrd="0" destOrd="0" presId="urn:microsoft.com/office/officeart/2005/8/layout/vList3"/>
    <dgm:cxn modelId="{7BFAAF94-15D0-4020-8E88-409473B3FE54}" type="presParOf" srcId="{D2BD80E4-8E25-4F4D-A5BB-0A6CF1728D8C}" destId="{7E1EE6A9-1A54-4519-8F62-CFB331324FE4}" srcOrd="1" destOrd="0" presId="urn:microsoft.com/office/officeart/2005/8/layout/vList3"/>
    <dgm:cxn modelId="{CA7C3D59-15E1-4688-AE13-31590EB6FA36}" type="presParOf" srcId="{461CDEC1-B401-42F4-ABD9-E18E8C7B61F0}" destId="{2D02CCD8-F578-43FA-995E-00ABA112F53C}" srcOrd="3" destOrd="0" presId="urn:microsoft.com/office/officeart/2005/8/layout/vList3"/>
    <dgm:cxn modelId="{9B6EAEB5-4427-4357-89CC-FE812E62222D}" type="presParOf" srcId="{461CDEC1-B401-42F4-ABD9-E18E8C7B61F0}" destId="{66B5DFBC-DFC0-4A2C-92A6-0ADB0036A796}" srcOrd="4" destOrd="0" presId="urn:microsoft.com/office/officeart/2005/8/layout/vList3"/>
    <dgm:cxn modelId="{323A59A9-B7D3-4C25-A110-515A0E8517C4}" type="presParOf" srcId="{66B5DFBC-DFC0-4A2C-92A6-0ADB0036A796}" destId="{5CA823FE-6101-4FEF-B65F-14B0CFB5B67F}" srcOrd="0" destOrd="0" presId="urn:microsoft.com/office/officeart/2005/8/layout/vList3"/>
    <dgm:cxn modelId="{2480D163-43CD-4C40-AD28-9C2B951BE1D0}" type="presParOf" srcId="{66B5DFBC-DFC0-4A2C-92A6-0ADB0036A796}" destId="{81B9D8B5-CF81-45FE-9BAF-A9017006F2B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0A094-9F64-46B9-B7A5-A4076F5D7C74}">
      <dsp:nvSpPr>
        <dsp:cNvPr id="0" name=""/>
        <dsp:cNvSpPr/>
      </dsp:nvSpPr>
      <dsp:spPr>
        <a:xfrm rot="10800000">
          <a:off x="1434967" y="305"/>
          <a:ext cx="4988158" cy="714205"/>
        </a:xfrm>
        <a:prstGeom prst="homePlat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945" tIns="53340" rIns="99568" bIns="53340" numCol="1" spcCol="1270" anchor="ctr" anchorCtr="0">
          <a:noAutofit/>
        </a:bodyPr>
        <a:lstStyle/>
        <a:p>
          <a:pPr marL="0" lvl="0" indent="0" algn="ctr" defTabSz="622300">
            <a:lnSpc>
              <a:spcPct val="90000"/>
            </a:lnSpc>
            <a:spcBef>
              <a:spcPct val="0"/>
            </a:spcBef>
            <a:spcAft>
              <a:spcPct val="35000"/>
            </a:spcAft>
            <a:buNone/>
          </a:pPr>
          <a:r>
            <a:rPr lang="uk-UA" sz="1400" i="1" kern="1200" noProof="0" dirty="0">
              <a:solidFill>
                <a:srgbClr val="002060"/>
              </a:solidFill>
              <a:latin typeface="Segoe UI" panose="020B0502040204020203" pitchFamily="34" charset="0"/>
              <a:cs typeface="Segoe UI" panose="020B0502040204020203" pitchFamily="34" charset="0"/>
            </a:rPr>
            <a:t>Лікування і профілактика захворювань пов’язаних з хребтом та опорно-руховим апаратом</a:t>
          </a:r>
          <a:endParaRPr lang="uk-UA" sz="1400" kern="1200" noProof="0" dirty="0"/>
        </a:p>
      </dsp:txBody>
      <dsp:txXfrm rot="10800000">
        <a:off x="1613518" y="305"/>
        <a:ext cx="4809607" cy="714205"/>
      </dsp:txXfrm>
    </dsp:sp>
    <dsp:sp modelId="{6082BE67-2DEA-4A24-846F-5E527308ADB3}">
      <dsp:nvSpPr>
        <dsp:cNvPr id="0" name=""/>
        <dsp:cNvSpPr/>
      </dsp:nvSpPr>
      <dsp:spPr>
        <a:xfrm>
          <a:off x="1077864" y="305"/>
          <a:ext cx="714205" cy="71420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1EE6A9-1A54-4519-8F62-CFB331324FE4}">
      <dsp:nvSpPr>
        <dsp:cNvPr id="0" name=""/>
        <dsp:cNvSpPr/>
      </dsp:nvSpPr>
      <dsp:spPr>
        <a:xfrm rot="10800000">
          <a:off x="1434967" y="893062"/>
          <a:ext cx="4988158" cy="714205"/>
        </a:xfrm>
        <a:prstGeom prst="homePlat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945" tIns="53340" rIns="99568" bIns="53340" numCol="1" spcCol="1270" anchor="ctr" anchorCtr="0">
          <a:noAutofit/>
        </a:bodyPr>
        <a:lstStyle/>
        <a:p>
          <a:pPr marL="0" lvl="0" indent="0" algn="ctr" defTabSz="622300">
            <a:lnSpc>
              <a:spcPct val="90000"/>
            </a:lnSpc>
            <a:spcBef>
              <a:spcPct val="0"/>
            </a:spcBef>
            <a:spcAft>
              <a:spcPct val="35000"/>
            </a:spcAft>
            <a:buNone/>
          </a:pPr>
          <a:r>
            <a:rPr lang="uk-UA" sz="1400" kern="1200" noProof="0" dirty="0"/>
            <a:t>Відновлення організму після операцій та травм</a:t>
          </a:r>
        </a:p>
      </dsp:txBody>
      <dsp:txXfrm rot="10800000">
        <a:off x="1613518" y="893062"/>
        <a:ext cx="4809607" cy="714205"/>
      </dsp:txXfrm>
    </dsp:sp>
    <dsp:sp modelId="{FEED3C7A-3862-4DA3-8CFA-30834F05F611}">
      <dsp:nvSpPr>
        <dsp:cNvPr id="0" name=""/>
        <dsp:cNvSpPr/>
      </dsp:nvSpPr>
      <dsp:spPr>
        <a:xfrm>
          <a:off x="1077864" y="893062"/>
          <a:ext cx="714205" cy="71420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9D8B5-CF81-45FE-9BAF-A9017006F2B4}">
      <dsp:nvSpPr>
        <dsp:cNvPr id="0" name=""/>
        <dsp:cNvSpPr/>
      </dsp:nvSpPr>
      <dsp:spPr>
        <a:xfrm rot="10800000">
          <a:off x="1434967" y="1785819"/>
          <a:ext cx="4988158" cy="714205"/>
        </a:xfrm>
        <a:prstGeom prst="homePlate">
          <a:avLst/>
        </a:prstGeom>
        <a:solidFill>
          <a:srgbClr val="5FEC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945" tIns="53340" rIns="99568" bIns="53340" numCol="1" spcCol="1270" anchor="ctr" anchorCtr="0">
          <a:noAutofit/>
        </a:bodyPr>
        <a:lstStyle/>
        <a:p>
          <a:pPr marL="0" lvl="0" indent="0" algn="ctr" defTabSz="622300">
            <a:lnSpc>
              <a:spcPct val="90000"/>
            </a:lnSpc>
            <a:spcBef>
              <a:spcPct val="0"/>
            </a:spcBef>
            <a:spcAft>
              <a:spcPct val="35000"/>
            </a:spcAft>
            <a:buNone/>
          </a:pPr>
          <a:r>
            <a:rPr lang="uk-UA" sz="1400" i="1" kern="1200" noProof="0" dirty="0">
              <a:solidFill>
                <a:srgbClr val="002060"/>
              </a:solidFill>
              <a:latin typeface="Segoe UI" panose="020B0502040204020203" pitchFamily="34" charset="0"/>
              <a:cs typeface="Segoe UI" panose="020B0502040204020203" pitchFamily="34" charset="0"/>
            </a:rPr>
            <a:t>Загальне підвищення тонусу людини</a:t>
          </a:r>
          <a:endParaRPr lang="uk-UA" sz="1400" kern="1200" noProof="0" dirty="0"/>
        </a:p>
      </dsp:txBody>
      <dsp:txXfrm rot="10800000">
        <a:off x="1613518" y="1785819"/>
        <a:ext cx="4809607" cy="714205"/>
      </dsp:txXfrm>
    </dsp:sp>
    <dsp:sp modelId="{5CA823FE-6101-4FEF-B65F-14B0CFB5B67F}">
      <dsp:nvSpPr>
        <dsp:cNvPr id="0" name=""/>
        <dsp:cNvSpPr/>
      </dsp:nvSpPr>
      <dsp:spPr>
        <a:xfrm>
          <a:off x="1077864" y="1785819"/>
          <a:ext cx="714205" cy="71420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14F2DD79-DC23-4191-9589-70FF99265734}" type="datetimeFigureOut">
              <a:rPr lang="ru-RU" smtClean="0"/>
              <a:pPr/>
              <a:t>15.02.2024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056879D-C890-448B-9C7D-4833F6D54ED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4F2DD79-DC23-4191-9589-70FF99265734}" type="datetimeFigureOut">
              <a:rPr lang="ru-RU" smtClean="0"/>
              <a:pPr/>
              <a:t>15.02.2024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6879D-C890-448B-9C7D-4833F6D54E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4F2DD79-DC23-4191-9589-70FF99265734}" type="datetimeFigureOut">
              <a:rPr lang="ru-RU" smtClean="0"/>
              <a:pPr/>
              <a:t>15.02.2024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6879D-C890-448B-9C7D-4833F6D54E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4F2DD79-DC23-4191-9589-70FF99265734}" type="datetimeFigureOut">
              <a:rPr lang="ru-RU" smtClean="0"/>
              <a:pPr/>
              <a:t>15.02.2024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6879D-C890-448B-9C7D-4833F6D54E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14F2DD79-DC23-4191-9589-70FF99265734}" type="datetimeFigureOut">
              <a:rPr lang="ru-RU" smtClean="0"/>
              <a:pPr/>
              <a:t>15.02.2024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056879D-C890-448B-9C7D-4833F6D54ED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4F2DD79-DC23-4191-9589-70FF99265734}" type="datetimeFigureOut">
              <a:rPr lang="ru-RU" smtClean="0"/>
              <a:pPr/>
              <a:t>15.02.2024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56879D-C890-448B-9C7D-4833F6D54E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14F2DD79-DC23-4191-9589-70FF99265734}" type="datetimeFigureOut">
              <a:rPr lang="ru-RU" smtClean="0"/>
              <a:pPr/>
              <a:t>15.02.2024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56879D-C890-448B-9C7D-4833F6D54E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14F2DD79-DC23-4191-9589-70FF99265734}" type="datetimeFigureOut">
              <a:rPr lang="ru-RU" smtClean="0"/>
              <a:pPr/>
              <a:t>15.02.2024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56879D-C890-448B-9C7D-4833F6D54E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F2DD79-DC23-4191-9589-70FF99265734}" type="datetimeFigureOut">
              <a:rPr lang="ru-RU" smtClean="0"/>
              <a:pPr/>
              <a:t>15.02.2024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56879D-C890-448B-9C7D-4833F6D54E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4F2DD79-DC23-4191-9589-70FF99265734}" type="datetimeFigureOut">
              <a:rPr lang="ru-RU" smtClean="0"/>
              <a:pPr/>
              <a:t>15.02.2024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56879D-C890-448B-9C7D-4833F6D54E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14F2DD79-DC23-4191-9589-70FF99265734}" type="datetimeFigureOut">
              <a:rPr lang="ru-RU" smtClean="0"/>
              <a:pPr/>
              <a:t>15.02.2024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56879D-C890-448B-9C7D-4833F6D54E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4F2DD79-DC23-4191-9589-70FF99265734}" type="datetimeFigureOut">
              <a:rPr lang="ru-RU" smtClean="0"/>
              <a:pPr/>
              <a:t>15.02.2024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056879D-C890-448B-9C7D-4833F6D54ED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857364"/>
            <a:ext cx="8229600" cy="2414590"/>
          </a:xfrm>
        </p:spPr>
        <p:txBody>
          <a:bodyPr>
            <a:normAutofit fontScale="90000"/>
          </a:bodyPr>
          <a:lstStyle/>
          <a:p>
            <a:r>
              <a:rPr lang="ru-RU" dirty="0" err="1">
                <a:solidFill>
                  <a:schemeClr val="accent4">
                    <a:lumMod val="20000"/>
                    <a:lumOff val="80000"/>
                  </a:schemeClr>
                </a:solidFill>
                <a:latin typeface="Arial Black" pitchFamily="34" charset="0"/>
                <a:cs typeface="Arial" pitchFamily="34" charset="0"/>
              </a:rPr>
              <a:t>Фізична</a:t>
            </a:r>
            <a:r>
              <a:rPr lang="ru-RU" dirty="0">
                <a:solidFill>
                  <a:schemeClr val="accent4">
                    <a:lumMod val="20000"/>
                    <a:lumOff val="80000"/>
                  </a:schemeClr>
                </a:solidFill>
                <a:latin typeface="Arial Black" pitchFamily="34" charset="0"/>
                <a:cs typeface="Arial" pitchFamily="34" charset="0"/>
              </a:rPr>
              <a:t> </a:t>
            </a:r>
            <a:r>
              <a:rPr lang="ru-RU" dirty="0" err="1">
                <a:solidFill>
                  <a:schemeClr val="accent4">
                    <a:lumMod val="20000"/>
                    <a:lumOff val="80000"/>
                  </a:schemeClr>
                </a:solidFill>
                <a:latin typeface="Arial Black" pitchFamily="34" charset="0"/>
                <a:cs typeface="Arial" pitchFamily="34" charset="0"/>
              </a:rPr>
              <a:t>терапія</a:t>
            </a:r>
            <a:r>
              <a:rPr lang="ru-RU" dirty="0">
                <a:solidFill>
                  <a:schemeClr val="accent4">
                    <a:lumMod val="20000"/>
                    <a:lumOff val="80000"/>
                  </a:schemeClr>
                </a:solidFill>
                <a:latin typeface="Arial Black" pitchFamily="34" charset="0"/>
                <a:cs typeface="Arial" pitchFamily="34" charset="0"/>
              </a:rPr>
              <a:t>  при </a:t>
            </a:r>
            <a:r>
              <a:rPr lang="ru-RU" dirty="0" err="1">
                <a:solidFill>
                  <a:schemeClr val="accent4">
                    <a:lumMod val="20000"/>
                    <a:lumOff val="80000"/>
                  </a:schemeClr>
                </a:solidFill>
                <a:latin typeface="Arial Black" pitchFamily="34" charset="0"/>
                <a:cs typeface="Arial" pitchFamily="34" charset="0"/>
              </a:rPr>
              <a:t>мультисистемній</a:t>
            </a:r>
            <a:r>
              <a:rPr lang="ru-RU" dirty="0">
                <a:solidFill>
                  <a:schemeClr val="accent4">
                    <a:lumMod val="20000"/>
                    <a:lumOff val="80000"/>
                  </a:schemeClr>
                </a:solidFill>
                <a:latin typeface="Arial Black" pitchFamily="34" charset="0"/>
                <a:cs typeface="Arial" pitchFamily="34" charset="0"/>
              </a:rPr>
              <a:t> </a:t>
            </a:r>
            <a:r>
              <a:rPr lang="ru-RU" dirty="0" err="1">
                <a:solidFill>
                  <a:schemeClr val="accent4">
                    <a:lumMod val="20000"/>
                    <a:lumOff val="80000"/>
                  </a:schemeClr>
                </a:solidFill>
                <a:latin typeface="Arial Black" pitchFamily="34" charset="0"/>
                <a:cs typeface="Arial" pitchFamily="34" charset="0"/>
              </a:rPr>
              <a:t>патології</a:t>
            </a:r>
            <a:br>
              <a:rPr lang="ru-RU" dirty="0">
                <a:solidFill>
                  <a:schemeClr val="accent4">
                    <a:lumMod val="20000"/>
                    <a:lumOff val="80000"/>
                  </a:schemeClr>
                </a:solidFill>
                <a:latin typeface="Arial Black" pitchFamily="34" charset="0"/>
                <a:cs typeface="Arial" pitchFamily="34" charset="0"/>
              </a:rPr>
            </a:br>
            <a:endParaRPr lang="ru-RU" dirty="0">
              <a:solidFill>
                <a:schemeClr val="accent4">
                  <a:lumMod val="20000"/>
                  <a:lumOff val="80000"/>
                </a:schemeClr>
              </a:solidFill>
              <a:latin typeface="Arial Black" pitchFamily="34" charset="0"/>
            </a:endParaRPr>
          </a:p>
        </p:txBody>
      </p:sp>
      <p:sp>
        <p:nvSpPr>
          <p:cNvPr id="3" name="Прямоугольник 2"/>
          <p:cNvSpPr/>
          <p:nvPr/>
        </p:nvSpPr>
        <p:spPr>
          <a:xfrm>
            <a:off x="2627784" y="4437112"/>
            <a:ext cx="576064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solidFill>
                  <a:schemeClr val="bg1"/>
                </a:solidFill>
              </a:rPr>
              <a:t>Викладач: проф. Н. В. </a:t>
            </a:r>
            <a:r>
              <a:rPr lang="uk-UA" sz="2400" dirty="0" err="1">
                <a:solidFill>
                  <a:schemeClr val="bg1"/>
                </a:solidFill>
              </a:rPr>
              <a:t>Богдановська</a:t>
            </a:r>
            <a:endParaRPr lang="ru-RU" sz="2400" dirty="0">
              <a:solidFill>
                <a:schemeClr val="bg1"/>
              </a:solidFill>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192" y="620688"/>
            <a:ext cx="8186766" cy="1162050"/>
          </a:xfrm>
        </p:spPr>
        <p:txBody>
          <a:bodyPr>
            <a:normAutofit fontScale="90000"/>
          </a:bodyPr>
          <a:lstStyle/>
          <a:p>
            <a:pPr rtl="0"/>
            <a:br>
              <a:rPr lang="en-US" sz="2000" dirty="0">
                <a:effectLst/>
              </a:rPr>
            </a:br>
            <a:br>
              <a:rPr lang="en-US" sz="2000" dirty="0">
                <a:effectLst/>
              </a:rPr>
            </a:br>
            <a:r>
              <a:rPr lang="en-US" sz="2000" dirty="0">
                <a:solidFill>
                  <a:srgbClr val="5F6368"/>
                </a:solidFill>
                <a:effectLst/>
              </a:rPr>
              <a:t>Chem </a:t>
            </a:r>
            <a:r>
              <a:rPr lang="en-US" sz="2000" dirty="0" err="1">
                <a:solidFill>
                  <a:srgbClr val="5F6368"/>
                </a:solidFill>
                <a:effectLst/>
              </a:rPr>
              <a:t>zhe</a:t>
            </a:r>
            <a:r>
              <a:rPr lang="en-US" sz="2000" dirty="0">
                <a:solidFill>
                  <a:srgbClr val="5F6368"/>
                </a:solidFill>
                <a:effectLst/>
              </a:rPr>
              <a:t> </a:t>
            </a:r>
            <a:r>
              <a:rPr lang="en-US" sz="2000" dirty="0" err="1">
                <a:solidFill>
                  <a:srgbClr val="5F6368"/>
                </a:solidFill>
                <a:effectLst/>
              </a:rPr>
              <a:t>tak</a:t>
            </a:r>
            <a:r>
              <a:rPr lang="en-US" sz="2000" dirty="0">
                <a:solidFill>
                  <a:srgbClr val="5F6368"/>
                </a:solidFill>
                <a:effectLst/>
              </a:rPr>
              <a:t> </a:t>
            </a:r>
            <a:r>
              <a:rPr lang="en-US" sz="2000" dirty="0" err="1">
                <a:solidFill>
                  <a:srgbClr val="5F6368"/>
                </a:solidFill>
                <a:effectLst/>
              </a:rPr>
              <a:t>khorosh</a:t>
            </a:r>
            <a:r>
              <a:rPr lang="en-US" sz="2000" dirty="0">
                <a:solidFill>
                  <a:srgbClr val="5F6368"/>
                </a:solidFill>
                <a:effectLst/>
              </a:rPr>
              <a:t> </a:t>
            </a:r>
            <a:r>
              <a:rPr lang="en-US" sz="2000" dirty="0" err="1">
                <a:solidFill>
                  <a:srgbClr val="5F6368"/>
                </a:solidFill>
                <a:effectLst/>
              </a:rPr>
              <a:t>dannyy</a:t>
            </a:r>
            <a:r>
              <a:rPr lang="en-US" sz="2000" dirty="0">
                <a:solidFill>
                  <a:srgbClr val="5F6368"/>
                </a:solidFill>
                <a:effectLst/>
              </a:rPr>
              <a:t> </a:t>
            </a:r>
            <a:r>
              <a:rPr lang="en-US" sz="2000" dirty="0" err="1">
                <a:solidFill>
                  <a:srgbClr val="5F6368"/>
                </a:solidFill>
                <a:effectLst/>
              </a:rPr>
              <a:t>metod</a:t>
            </a:r>
            <a:r>
              <a:rPr lang="en-US" sz="2000" dirty="0">
                <a:solidFill>
                  <a:srgbClr val="5F6368"/>
                </a:solidFill>
                <a:effectLst/>
              </a:rPr>
              <a:t> </a:t>
            </a:r>
            <a:r>
              <a:rPr lang="en-US" sz="2000" dirty="0" err="1">
                <a:solidFill>
                  <a:srgbClr val="5F6368"/>
                </a:solidFill>
                <a:effectLst/>
              </a:rPr>
              <a:t>i</a:t>
            </a:r>
            <a:r>
              <a:rPr lang="en-US" sz="2000" dirty="0">
                <a:solidFill>
                  <a:srgbClr val="5F6368"/>
                </a:solidFill>
                <a:effectLst/>
              </a:rPr>
              <a:t> v </a:t>
            </a:r>
            <a:r>
              <a:rPr lang="en-US" sz="2000" dirty="0" err="1">
                <a:solidFill>
                  <a:srgbClr val="5F6368"/>
                </a:solidFill>
                <a:effectLst/>
              </a:rPr>
              <a:t>chom</a:t>
            </a:r>
            <a:r>
              <a:rPr lang="en-US" sz="2000" dirty="0">
                <a:solidFill>
                  <a:srgbClr val="5F6368"/>
                </a:solidFill>
                <a:effectLst/>
              </a:rPr>
              <a:t> </a:t>
            </a:r>
            <a:r>
              <a:rPr lang="en-US" sz="2000" dirty="0" err="1">
                <a:solidFill>
                  <a:srgbClr val="5F6368"/>
                </a:solidFill>
                <a:effectLst/>
              </a:rPr>
              <a:t>yego</a:t>
            </a:r>
            <a:r>
              <a:rPr lang="en-US" sz="2000" dirty="0">
                <a:solidFill>
                  <a:srgbClr val="5F6368"/>
                </a:solidFill>
                <a:effectLst/>
              </a:rPr>
              <a:t> </a:t>
            </a:r>
            <a:r>
              <a:rPr lang="en-US" sz="2000" dirty="0" err="1">
                <a:solidFill>
                  <a:srgbClr val="5F6368"/>
                </a:solidFill>
                <a:effectLst/>
              </a:rPr>
              <a:t>otlichitel'nyye</a:t>
            </a:r>
            <a:r>
              <a:rPr lang="en-US" sz="2000" dirty="0">
                <a:solidFill>
                  <a:srgbClr val="5F6368"/>
                </a:solidFill>
                <a:effectLst/>
              </a:rPr>
              <a:t> </a:t>
            </a:r>
            <a:r>
              <a:rPr lang="en-US" sz="2000" dirty="0" err="1">
                <a:solidFill>
                  <a:srgbClr val="5F6368"/>
                </a:solidFill>
                <a:effectLst/>
              </a:rPr>
              <a:t>osobennosti</a:t>
            </a:r>
            <a:r>
              <a:rPr lang="en-US" sz="2000" dirty="0">
                <a:solidFill>
                  <a:srgbClr val="5F6368"/>
                </a:solidFill>
                <a:effectLst/>
              </a:rPr>
              <a:t>:</a:t>
            </a:r>
            <a:br>
              <a:rPr lang="en-US" sz="2000" dirty="0">
                <a:solidFill>
                  <a:srgbClr val="5F6368"/>
                </a:solidFill>
                <a:effectLst/>
              </a:rPr>
            </a:br>
            <a:r>
              <a:rPr lang="en-US" sz="2000" dirty="0">
                <a:effectLst/>
                <a:latin typeface="Google Sans"/>
              </a:rPr>
              <a:t>​</a:t>
            </a:r>
            <a:br>
              <a:rPr lang="en-US" sz="2000" dirty="0">
                <a:effectLst/>
                <a:latin typeface="Google Sans"/>
              </a:rPr>
            </a:br>
            <a:r>
              <a:rPr lang="en-US" sz="2000" dirty="0">
                <a:solidFill>
                  <a:srgbClr val="5F6368"/>
                </a:solidFill>
                <a:effectLst/>
              </a:rPr>
              <a:t>68 / 5 000</a:t>
            </a:r>
            <a:br>
              <a:rPr lang="en-US" sz="2000" dirty="0">
                <a:effectLst/>
              </a:rPr>
            </a:br>
            <a:r>
              <a:rPr lang="ru-RU" sz="2000" b="1" dirty="0">
                <a:effectLst/>
                <a:latin typeface="inherit"/>
              </a:rPr>
              <a:t>Результаты перевода</a:t>
            </a:r>
            <a:br>
              <a:rPr lang="ru-RU" sz="2000" b="1" dirty="0">
                <a:effectLst/>
                <a:latin typeface="inherit"/>
              </a:rPr>
            </a:br>
            <a:r>
              <a:rPr lang="ru-RU" sz="2000" b="1" dirty="0">
                <a:effectLst/>
                <a:latin typeface="inherit"/>
              </a:rPr>
              <a:t>Перевод</a:t>
            </a:r>
            <a:br>
              <a:rPr lang="ru-RU" sz="2000" b="1" dirty="0">
                <a:effectLst/>
                <a:latin typeface="inherit"/>
              </a:rPr>
            </a:br>
            <a:br>
              <a:rPr lang="ru-RU" sz="2000" b="1" dirty="0">
                <a:effectLst/>
                <a:latin typeface="inherit"/>
              </a:rPr>
            </a:br>
            <a:br>
              <a:rPr lang="ru-RU" sz="2000" b="1" dirty="0">
                <a:effectLst/>
                <a:latin typeface="inherit"/>
              </a:rPr>
            </a:br>
            <a:r>
              <a:rPr lang="uk-UA" sz="3100" dirty="0">
                <a:solidFill>
                  <a:srgbClr val="3C4043"/>
                </a:solidFill>
                <a:effectLst/>
                <a:latin typeface="+mn-lt"/>
              </a:rPr>
              <a:t>Чим же такий добрий даний метод і в чому його відмінні риси:</a:t>
            </a:r>
            <a:br>
              <a:rPr lang="ru-RU" sz="2000" dirty="0">
                <a:solidFill>
                  <a:srgbClr val="3C4043"/>
                </a:solidFill>
                <a:effectLst/>
              </a:rPr>
            </a:br>
            <a:br>
              <a:rPr lang="ru-RU" sz="2400" b="1" dirty="0">
                <a:solidFill>
                  <a:schemeClr val="accent4">
                    <a:lumMod val="20000"/>
                    <a:lumOff val="80000"/>
                  </a:schemeClr>
                </a:solidFill>
                <a:effectLst/>
                <a:latin typeface="+mn-lt"/>
                <a:cs typeface="Segoe UI" panose="020B0502040204020203" pitchFamily="34" charset="0"/>
              </a:rPr>
            </a:br>
            <a:endParaRPr lang="ru-RU" dirty="0">
              <a:solidFill>
                <a:schemeClr val="accent4">
                  <a:lumMod val="20000"/>
                  <a:lumOff val="80000"/>
                </a:schemeClr>
              </a:solidFill>
              <a:effectLst/>
              <a:latin typeface="+mn-lt"/>
            </a:endParaRPr>
          </a:p>
        </p:txBody>
      </p:sp>
      <p:sp>
        <p:nvSpPr>
          <p:cNvPr id="3" name="Текст 2"/>
          <p:cNvSpPr>
            <a:spLocks noGrp="1"/>
          </p:cNvSpPr>
          <p:nvPr>
            <p:ph type="body" idx="2"/>
          </p:nvPr>
        </p:nvSpPr>
        <p:spPr>
          <a:xfrm>
            <a:off x="457200" y="1524001"/>
            <a:ext cx="8186766" cy="1690685"/>
          </a:xfrm>
        </p:spPr>
        <p:txBody>
          <a:bodyPr>
            <a:normAutofit/>
          </a:bodyPr>
          <a:lstStyle/>
          <a:p>
            <a:pPr marL="285750" indent="-285750">
              <a:buFont typeface="Arial" panose="020B0604020202020204" pitchFamily="34" charset="0"/>
              <a:buChar char="•"/>
            </a:pPr>
            <a:r>
              <a:rPr lang="uk-UA" sz="1800" b="1" dirty="0">
                <a:cs typeface="Segoe UI" panose="020B0502040204020203" pitchFamily="34" charset="0"/>
              </a:rPr>
              <a:t>По-перше, </a:t>
            </a:r>
            <a:r>
              <a:rPr lang="uk-UA" sz="1800" b="1" dirty="0" err="1">
                <a:cs typeface="Segoe UI" panose="020B0502040204020203" pitchFamily="34" charset="0"/>
              </a:rPr>
              <a:t>кінезотерапія</a:t>
            </a:r>
            <a:r>
              <a:rPr lang="uk-UA" sz="1800" b="1" dirty="0">
                <a:cs typeface="Segoe UI" panose="020B0502040204020203" pitchFamily="34" charset="0"/>
              </a:rPr>
              <a:t> – це високоефективний метод, за якого використання медикаментозних препаратів зводиться до мінімуму.</a:t>
            </a:r>
          </a:p>
          <a:p>
            <a:pPr marL="285750" indent="-285750">
              <a:buFont typeface="Arial" panose="020B0604020202020204" pitchFamily="34" charset="0"/>
              <a:buChar char="•"/>
            </a:pPr>
            <a:r>
              <a:rPr lang="uk-UA" sz="1800" b="1" dirty="0">
                <a:cs typeface="Segoe UI" panose="020B0502040204020203" pitchFamily="34" charset="0"/>
              </a:rPr>
              <a:t>По-друге, ефект від занять поширюється не так на одну, конкретну, область організму, а цілому весь організм. Тобто. - Це комплексне одужання!</a:t>
            </a:r>
            <a:endParaRPr lang="uk-UA" dirty="0"/>
          </a:p>
        </p:txBody>
      </p:sp>
      <p:sp>
        <p:nvSpPr>
          <p:cNvPr id="4" name="Содержимое 3"/>
          <p:cNvSpPr>
            <a:spLocks noGrp="1"/>
          </p:cNvSpPr>
          <p:nvPr>
            <p:ph sz="half" idx="1"/>
          </p:nvPr>
        </p:nvSpPr>
        <p:spPr>
          <a:xfrm>
            <a:off x="500034" y="3429000"/>
            <a:ext cx="8186766" cy="3214710"/>
          </a:xfrm>
        </p:spPr>
        <p:txBody>
          <a:bodyPr>
            <a:normAutofit fontScale="77500" lnSpcReduction="20000"/>
          </a:bodyPr>
          <a:lstStyle/>
          <a:p>
            <a:pPr algn="ct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Ще</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одна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перевага</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даного</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методу –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це</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мінімальна</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кількість</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протипоказань</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порівняно</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з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іншими</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методами, а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також</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відсутність</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побічних</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ефектів</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a:t>
            </a:r>
          </a:p>
          <a:p>
            <a:pPr algn="ct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Всі</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вправи</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які</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включає</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кінезотерапія</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безпечні</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для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суглобів</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і хребта.</a:t>
            </a:r>
          </a:p>
          <a:p>
            <a:pPr algn="ct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Програма</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занять (комплекс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вправ</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складається</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для кожного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індивідуально</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фахівцем</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кінезотерапевтом</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a:t>
            </a:r>
          </a:p>
          <a:p>
            <a:pPr algn="ct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Заняття</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передбачають</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активну</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участь та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взаємодію</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обох</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сторін</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у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процесі</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тренування</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що</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надає</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впевненості</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у </a:t>
            </a:r>
            <a:r>
              <a:rPr lang="ru-RU" sz="2800" b="1" u="heavy" dirty="0" err="1">
                <a:solidFill>
                  <a:schemeClr val="bg1"/>
                </a:solidFill>
                <a:uFill>
                  <a:solidFill>
                    <a:schemeClr val="bg1"/>
                  </a:solidFill>
                </a:uFill>
                <a:latin typeface="Segoe UI" panose="020B0502040204020203" pitchFamily="34" charset="0"/>
                <a:cs typeface="Segoe UI" panose="020B0502040204020203" pitchFamily="34" charset="0"/>
              </a:rPr>
              <a:t>власних</a:t>
            </a:r>
            <a:r>
              <a:rPr lang="ru-RU" sz="2800" b="1" u="heavy" dirty="0">
                <a:solidFill>
                  <a:schemeClr val="bg1"/>
                </a:solidFill>
                <a:uFill>
                  <a:solidFill>
                    <a:schemeClr val="bg1"/>
                  </a:solidFill>
                </a:uFill>
                <a:latin typeface="Segoe UI" panose="020B0502040204020203" pitchFamily="34" charset="0"/>
                <a:cs typeface="Segoe UI" panose="020B0502040204020203" pitchFamily="34" charset="0"/>
              </a:rPr>
              <a:t> силах.</a:t>
            </a:r>
            <a:endParaRPr lang="ru-RU" dirty="0"/>
          </a:p>
        </p:txBody>
      </p:sp>
    </p:spTree>
  </p:cSld>
  <p:clrMapOvr>
    <a:masterClrMapping/>
  </p:clrMapOvr>
  <p:transition>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571472" y="273050"/>
            <a:ext cx="8115328" cy="6084908"/>
          </a:xfrm>
        </p:spPr>
        <p:txBody>
          <a:bodyPr>
            <a:normAutofit fontScale="77500" lnSpcReduction="20000"/>
          </a:bodyPr>
          <a:lstStyle/>
          <a:p>
            <a:pPr algn="ctr"/>
            <a:r>
              <a:rPr lang="uk-UA" sz="4000" b="1" i="1" dirty="0">
                <a:solidFill>
                  <a:schemeClr val="bg1"/>
                </a:solidFill>
                <a:latin typeface="Segoe UI" panose="020B0502040204020203" pitchFamily="34" charset="0"/>
                <a:cs typeface="Segoe UI" panose="020B0502040204020203" pitchFamily="34" charset="0"/>
              </a:rPr>
              <a:t>В основу </a:t>
            </a:r>
            <a:r>
              <a:rPr lang="uk-UA" sz="4000" b="1" i="1" dirty="0" err="1">
                <a:solidFill>
                  <a:schemeClr val="bg1"/>
                </a:solidFill>
                <a:latin typeface="Segoe UI" panose="020B0502040204020203" pitchFamily="34" charset="0"/>
                <a:cs typeface="Segoe UI" panose="020B0502040204020203" pitchFamily="34" charset="0"/>
              </a:rPr>
              <a:t>кінезотерапії</a:t>
            </a:r>
            <a:r>
              <a:rPr lang="uk-UA" sz="4000" b="1" i="1" dirty="0">
                <a:solidFill>
                  <a:schemeClr val="bg1"/>
                </a:solidFill>
                <a:latin typeface="Segoe UI" panose="020B0502040204020203" pitchFamily="34" charset="0"/>
                <a:cs typeface="Segoe UI" panose="020B0502040204020203" pitchFamily="34" charset="0"/>
              </a:rPr>
              <a:t> лягли такі принципи:</a:t>
            </a:r>
            <a:endParaRPr lang="uk-UA" sz="4000" b="1" i="1" dirty="0">
              <a:latin typeface="Segoe UI" panose="020B0502040204020203" pitchFamily="34" charset="0"/>
              <a:cs typeface="Segoe UI" panose="020B0502040204020203" pitchFamily="34" charset="0"/>
            </a:endParaRPr>
          </a:p>
          <a:p>
            <a:pPr marL="342900" indent="-342900">
              <a:buFont typeface="Wingdings" panose="05000000000000000000" pitchFamily="2" charset="2"/>
              <a:buChar char="v"/>
            </a:pPr>
            <a:r>
              <a:rPr lang="uk-UA" sz="2800" b="1" i="1" u="sng" dirty="0">
                <a:latin typeface="Segoe UI" panose="020B0502040204020203" pitchFamily="34" charset="0"/>
                <a:cs typeface="Segoe UI" panose="020B0502040204020203" pitchFamily="34" charset="0"/>
              </a:rPr>
              <a:t>Систематичність</a:t>
            </a:r>
            <a:r>
              <a:rPr lang="uk-UA" sz="2800" b="1" i="1" dirty="0">
                <a:solidFill>
                  <a:schemeClr val="bg1"/>
                </a:solidFill>
                <a:latin typeface="Segoe UI" panose="020B0502040204020203" pitchFamily="34" charset="0"/>
                <a:cs typeface="Segoe UI" panose="020B0502040204020203" pitchFamily="34" charset="0"/>
              </a:rPr>
              <a:t> – заняття мають бути регулярними, від цього залежить відновлення рухових функцій організму.</a:t>
            </a:r>
          </a:p>
          <a:p>
            <a:pPr marL="342900" indent="-342900">
              <a:buFont typeface="Wingdings" panose="05000000000000000000" pitchFamily="2" charset="2"/>
              <a:buChar char="v"/>
            </a:pPr>
            <a:r>
              <a:rPr lang="uk-UA" sz="2800" b="1" i="1" u="sng" dirty="0">
                <a:latin typeface="Segoe UI" panose="020B0502040204020203" pitchFamily="34" charset="0"/>
                <a:cs typeface="Segoe UI" panose="020B0502040204020203" pitchFamily="34" charset="0"/>
              </a:rPr>
              <a:t>Від простого до складного </a:t>
            </a:r>
            <a:r>
              <a:rPr lang="uk-UA" sz="2800" b="1" i="1" dirty="0">
                <a:solidFill>
                  <a:schemeClr val="bg1"/>
                </a:solidFill>
                <a:latin typeface="Segoe UI" panose="020B0502040204020203" pitchFamily="34" charset="0"/>
                <a:cs typeface="Segoe UI" panose="020B0502040204020203" pitchFamily="34" charset="0"/>
              </a:rPr>
              <a:t>– всі рухи та вправи освоюються поступово, збільшення навантажень та ускладнення відбувається через деякі проміжки часу, враховуючи адаптацію організму.</a:t>
            </a:r>
          </a:p>
          <a:p>
            <a:pPr marL="342900" indent="-342900">
              <a:buFont typeface="Wingdings" panose="05000000000000000000" pitchFamily="2" charset="2"/>
              <a:buChar char="v"/>
            </a:pPr>
            <a:r>
              <a:rPr lang="uk-UA" sz="2800" b="1" i="1" u="sng" dirty="0">
                <a:latin typeface="Segoe UI" panose="020B0502040204020203" pitchFamily="34" charset="0"/>
                <a:cs typeface="Segoe UI" panose="020B0502040204020203" pitchFamily="34" charset="0"/>
              </a:rPr>
              <a:t>Наочність та контроль </a:t>
            </a:r>
            <a:r>
              <a:rPr lang="uk-UA" sz="2800" b="1" i="1" dirty="0">
                <a:solidFill>
                  <a:schemeClr val="bg1"/>
                </a:solidFill>
                <a:latin typeface="Segoe UI" panose="020B0502040204020203" pitchFamily="34" charset="0"/>
                <a:cs typeface="Segoe UI" panose="020B0502040204020203" pitchFamily="34" charset="0"/>
              </a:rPr>
              <a:t>– усі заняття проходять під чітким керівництвом та наглядом лікаря чи інструктора для досягнення максимального ефекту.</a:t>
            </a:r>
          </a:p>
          <a:p>
            <a:pPr marL="342900" indent="-342900">
              <a:buFont typeface="Wingdings" panose="05000000000000000000" pitchFamily="2" charset="2"/>
              <a:buChar char="v"/>
            </a:pPr>
            <a:r>
              <a:rPr lang="uk-UA" sz="2800" b="1" i="1" u="sng" dirty="0">
                <a:latin typeface="Segoe UI" panose="020B0502040204020203" pitchFamily="34" charset="0"/>
                <a:cs typeface="Segoe UI" panose="020B0502040204020203" pitchFamily="34" charset="0"/>
              </a:rPr>
              <a:t>Дотримання правильного дихання </a:t>
            </a:r>
            <a:r>
              <a:rPr lang="uk-UA" sz="2800" b="1" i="1" dirty="0">
                <a:solidFill>
                  <a:schemeClr val="bg1"/>
                </a:solidFill>
                <a:latin typeface="Segoe UI" panose="020B0502040204020203" pitchFamily="34" charset="0"/>
                <a:cs typeface="Segoe UI" panose="020B0502040204020203" pitchFamily="34" charset="0"/>
              </a:rPr>
              <a:t>– під час виконання вправ дуже важливо правильно дихати. Це допомагає подолати біль, а також включає в роботу глибокі м'язи організму.</a:t>
            </a:r>
          </a:p>
          <a:p>
            <a:pPr marL="342900" indent="-342900">
              <a:buFont typeface="Wingdings" panose="05000000000000000000" pitchFamily="2" charset="2"/>
              <a:buChar char="v"/>
            </a:pPr>
            <a:r>
              <a:rPr lang="uk-UA" sz="2800" b="1" i="1" u="sng" dirty="0">
                <a:latin typeface="Segoe UI" panose="020B0502040204020203" pitchFamily="34" charset="0"/>
                <a:cs typeface="Segoe UI" panose="020B0502040204020203" pitchFamily="34" charset="0"/>
              </a:rPr>
              <a:t>Індивідуальність</a:t>
            </a:r>
            <a:r>
              <a:rPr lang="uk-UA" sz="2800" b="1" i="1" dirty="0">
                <a:solidFill>
                  <a:schemeClr val="bg1"/>
                </a:solidFill>
                <a:latin typeface="Segoe UI" panose="020B0502040204020203" pitchFamily="34" charset="0"/>
                <a:cs typeface="Segoe UI" panose="020B0502040204020203" pitchFamily="34" charset="0"/>
              </a:rPr>
              <a:t> – кожна людина має свої індивідуальні особливості, які мають враховуватися під час побудови тренувань.</a:t>
            </a:r>
            <a:endParaRPr lang="uk-UA" dirty="0"/>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00108"/>
            <a:ext cx="8186766" cy="4286280"/>
          </a:xfrm>
        </p:spPr>
        <p:txBody>
          <a:bodyPr>
            <a:noAutofit/>
          </a:bodyPr>
          <a:lstStyle/>
          <a:p>
            <a:pPr algn="ctr"/>
            <a:r>
              <a:rPr lang="uk-UA" sz="5400" b="1" i="1" dirty="0">
                <a:solidFill>
                  <a:srgbClr val="FFFF00"/>
                </a:solidFill>
                <a:effectLst>
                  <a:outerShdw blurRad="38100" dist="38100" dir="2700000" algn="tl">
                    <a:srgbClr val="000000">
                      <a:alpha val="43137"/>
                    </a:srgbClr>
                  </a:outerShdw>
                </a:effectLst>
                <a:latin typeface="+mn-lt"/>
                <a:cs typeface="Segoe UI" panose="020B0502040204020203" pitchFamily="34" charset="0"/>
              </a:rPr>
              <a:t>Показання</a:t>
            </a:r>
            <a:r>
              <a:rPr lang="uk-UA" sz="5400" b="1" i="1" dirty="0">
                <a:solidFill>
                  <a:srgbClr val="FF0000"/>
                </a:solidFill>
                <a:effectLst>
                  <a:outerShdw blurRad="38100" dist="38100" dir="2700000" algn="tl">
                    <a:srgbClr val="000000">
                      <a:alpha val="43137"/>
                    </a:srgbClr>
                  </a:outerShdw>
                </a:effectLst>
                <a:latin typeface="+mn-lt"/>
                <a:cs typeface="Segoe UI" panose="020B0502040204020203" pitchFamily="34" charset="0"/>
              </a:rPr>
              <a:t> </a:t>
            </a:r>
            <a:r>
              <a:rPr lang="uk-UA" sz="5400" b="1" i="1" dirty="0">
                <a:solidFill>
                  <a:schemeClr val="accent2">
                    <a:lumMod val="20000"/>
                    <a:lumOff val="80000"/>
                  </a:schemeClr>
                </a:solidFill>
                <a:effectLst>
                  <a:outerShdw blurRad="38100" dist="38100" dir="2700000" algn="tl">
                    <a:srgbClr val="000000">
                      <a:alpha val="43137"/>
                    </a:srgbClr>
                  </a:outerShdw>
                </a:effectLst>
                <a:latin typeface="+mn-lt"/>
                <a:cs typeface="Segoe UI" panose="020B0502040204020203" pitchFamily="34" charset="0"/>
              </a:rPr>
              <a:t>та</a:t>
            </a:r>
            <a:r>
              <a:rPr lang="uk-UA" sz="5400" b="1" i="1" dirty="0">
                <a:solidFill>
                  <a:srgbClr val="FF0000"/>
                </a:solidFill>
                <a:effectLst>
                  <a:outerShdw blurRad="38100" dist="38100" dir="2700000" algn="tl">
                    <a:srgbClr val="000000">
                      <a:alpha val="43137"/>
                    </a:srgbClr>
                  </a:outerShdw>
                </a:effectLst>
                <a:latin typeface="+mn-lt"/>
                <a:cs typeface="Segoe UI" panose="020B0502040204020203" pitchFamily="34" charset="0"/>
              </a:rPr>
              <a:t> протипоказання до застосування </a:t>
            </a:r>
            <a:r>
              <a:rPr lang="uk-UA" sz="5400" b="1" i="1" dirty="0">
                <a:solidFill>
                  <a:schemeClr val="accent2">
                    <a:lumMod val="20000"/>
                    <a:lumOff val="80000"/>
                  </a:schemeClr>
                </a:solidFill>
                <a:effectLst>
                  <a:outerShdw blurRad="38100" dist="38100" dir="2700000" algn="tl">
                    <a:srgbClr val="000000">
                      <a:alpha val="43137"/>
                    </a:srgbClr>
                  </a:outerShdw>
                </a:effectLst>
                <a:latin typeface="+mn-lt"/>
                <a:cs typeface="Segoe UI" panose="020B0502040204020203" pitchFamily="34" charset="0"/>
              </a:rPr>
              <a:t>методики</a:t>
            </a:r>
            <a:br>
              <a:rPr lang="ru-RU" sz="5400" b="1" i="1" dirty="0">
                <a:solidFill>
                  <a:schemeClr val="accent2">
                    <a:lumMod val="20000"/>
                    <a:lumOff val="80000"/>
                  </a:schemeClr>
                </a:solidFill>
                <a:effectLst>
                  <a:outerShdw blurRad="38100" dist="38100" dir="2700000" algn="tl">
                    <a:srgbClr val="000000">
                      <a:alpha val="43137"/>
                    </a:srgbClr>
                  </a:outerShdw>
                </a:effectLst>
                <a:latin typeface="+mn-lt"/>
              </a:rPr>
            </a:br>
            <a:endParaRPr lang="ru-RU" sz="5400" dirty="0">
              <a:latin typeface="+mn-lt"/>
            </a:endParaRP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901014" cy="1162050"/>
          </a:xfrm>
        </p:spPr>
        <p:txBody>
          <a:bodyPr/>
          <a:lstStyle/>
          <a:p>
            <a:pPr algn="ctr"/>
            <a:r>
              <a:rPr lang="ru-RU" sz="2400" b="1" dirty="0">
                <a:solidFill>
                  <a:schemeClr val="tx1"/>
                </a:solidFill>
                <a:latin typeface="Segoe UI" panose="020B0502040204020203" pitchFamily="34" charset="0"/>
                <a:cs typeface="Segoe UI" panose="020B0502040204020203" pitchFamily="34" charset="0"/>
              </a:rPr>
              <a:t>Показаниями к </a:t>
            </a:r>
            <a:r>
              <a:rPr lang="ru-RU" sz="2400" b="1" dirty="0" err="1">
                <a:solidFill>
                  <a:schemeClr val="tx1"/>
                </a:solidFill>
                <a:latin typeface="Segoe UI" panose="020B0502040204020203" pitchFamily="34" charset="0"/>
                <a:cs typeface="Segoe UI" panose="020B0502040204020203" pitchFamily="34" charset="0"/>
              </a:rPr>
              <a:t>кинезотерапии</a:t>
            </a:r>
            <a:r>
              <a:rPr lang="ru-RU" sz="2400" b="1" dirty="0">
                <a:solidFill>
                  <a:schemeClr val="tx1"/>
                </a:solidFill>
                <a:latin typeface="Segoe UI" panose="020B0502040204020203" pitchFamily="34" charset="0"/>
                <a:cs typeface="Segoe UI" panose="020B0502040204020203" pitchFamily="34" charset="0"/>
              </a:rPr>
              <a:t> являются следующие заболевания:</a:t>
            </a:r>
            <a:br>
              <a:rPr lang="ru-RU" sz="2400" b="1" dirty="0">
                <a:solidFill>
                  <a:schemeClr val="tx1"/>
                </a:solidFill>
                <a:latin typeface="Segoe UI" panose="020B0502040204020203" pitchFamily="34" charset="0"/>
                <a:cs typeface="Segoe UI" panose="020B0502040204020203" pitchFamily="34" charset="0"/>
              </a:rPr>
            </a:br>
            <a:endParaRPr lang="ru-RU" dirty="0">
              <a:solidFill>
                <a:schemeClr val="tx1"/>
              </a:solidFill>
            </a:endParaRPr>
          </a:p>
        </p:txBody>
      </p:sp>
      <p:sp>
        <p:nvSpPr>
          <p:cNvPr id="3" name="Текст 2"/>
          <p:cNvSpPr>
            <a:spLocks noGrp="1"/>
          </p:cNvSpPr>
          <p:nvPr>
            <p:ph type="body" idx="2"/>
          </p:nvPr>
        </p:nvSpPr>
        <p:spPr>
          <a:xfrm>
            <a:off x="457200" y="1524000"/>
            <a:ext cx="3971924" cy="5119710"/>
          </a:xfrm>
        </p:spPr>
        <p:txBody>
          <a:bodyPr>
            <a:normAutofit/>
          </a:bodyPr>
          <a:lstStyle/>
          <a:p>
            <a:pPr marL="342900" indent="-342900">
              <a:buFont typeface="Arial" panose="020B0604020202020204" pitchFamily="34" charset="0"/>
              <a:buChar char="•"/>
            </a:pPr>
            <a:r>
              <a:rPr lang="ru-RU" sz="1600" b="1" dirty="0" err="1">
                <a:solidFill>
                  <a:schemeClr val="bg1"/>
                </a:solidFill>
                <a:latin typeface="Segoe UI" panose="020B0502040204020203" pitchFamily="34" charset="0"/>
                <a:cs typeface="Segoe UI" panose="020B0502040204020203" pitchFamily="34" charset="0"/>
              </a:rPr>
              <a:t>викривлення</a:t>
            </a:r>
            <a:r>
              <a:rPr lang="ru-RU" sz="1600" b="1" dirty="0">
                <a:solidFill>
                  <a:schemeClr val="bg1"/>
                </a:solidFill>
                <a:latin typeface="Segoe UI" panose="020B0502040204020203" pitchFamily="34" charset="0"/>
                <a:cs typeface="Segoe UI" panose="020B0502040204020203" pitchFamily="34" charset="0"/>
              </a:rPr>
              <a:t> хребта та</a:t>
            </a:r>
          </a:p>
          <a:p>
            <a:pPr marL="342900" indent="-342900">
              <a:buFont typeface="Arial" panose="020B0604020202020204" pitchFamily="34" charset="0"/>
              <a:buChar char="•"/>
            </a:pPr>
            <a:r>
              <a:rPr lang="ru-RU" sz="1600" b="1" dirty="0">
                <a:solidFill>
                  <a:schemeClr val="bg1"/>
                </a:solidFill>
                <a:latin typeface="Segoe UI" panose="020B0502040204020203" pitchFamily="34" charset="0"/>
                <a:cs typeface="Segoe UI" panose="020B0502040204020203" pitchFamily="34" charset="0"/>
              </a:rPr>
              <a:t>       </a:t>
            </a:r>
            <a:r>
              <a:rPr lang="ru-RU" sz="1600" b="1" dirty="0" err="1">
                <a:solidFill>
                  <a:schemeClr val="bg1"/>
                </a:solidFill>
                <a:latin typeface="Segoe UI" panose="020B0502040204020203" pitchFamily="34" charset="0"/>
                <a:cs typeface="Segoe UI" panose="020B0502040204020203" pitchFamily="34" charset="0"/>
              </a:rPr>
              <a:t>сколіоз</a:t>
            </a:r>
            <a:r>
              <a:rPr lang="ru-RU" sz="1600" b="1" dirty="0">
                <a:solidFill>
                  <a:schemeClr val="bg1"/>
                </a:solidFill>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r>
              <a:rPr lang="ru-RU" sz="1600" b="1" dirty="0" err="1">
                <a:solidFill>
                  <a:schemeClr val="bg1"/>
                </a:solidFill>
                <a:latin typeface="Segoe UI" panose="020B0502040204020203" pitchFamily="34" charset="0"/>
                <a:cs typeface="Segoe UI" panose="020B0502040204020203" pitchFamily="34" charset="0"/>
              </a:rPr>
              <a:t>міжхребцева</a:t>
            </a:r>
            <a:r>
              <a:rPr lang="ru-RU" sz="1600" b="1" dirty="0">
                <a:solidFill>
                  <a:schemeClr val="bg1"/>
                </a:solidFill>
                <a:latin typeface="Segoe UI" panose="020B0502040204020203" pitchFamily="34" charset="0"/>
                <a:cs typeface="Segoe UI" panose="020B0502040204020203" pitchFamily="34" charset="0"/>
              </a:rPr>
              <a:t> </a:t>
            </a:r>
            <a:r>
              <a:rPr lang="ru-RU" sz="1600" b="1" dirty="0" err="1">
                <a:solidFill>
                  <a:schemeClr val="bg1"/>
                </a:solidFill>
                <a:latin typeface="Segoe UI" panose="020B0502040204020203" pitchFamily="34" charset="0"/>
                <a:cs typeface="Segoe UI" panose="020B0502040204020203" pitchFamily="34" charset="0"/>
              </a:rPr>
              <a:t>грижа</a:t>
            </a:r>
            <a:r>
              <a:rPr lang="ru-RU" sz="1600" b="1" dirty="0">
                <a:solidFill>
                  <a:schemeClr val="bg1"/>
                </a:solidFill>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r>
              <a:rPr lang="ru-RU" sz="1600" b="1" dirty="0">
                <a:solidFill>
                  <a:schemeClr val="bg1"/>
                </a:solidFill>
                <a:latin typeface="Segoe UI" panose="020B0502040204020203" pitchFamily="34" charset="0"/>
                <a:cs typeface="Segoe UI" panose="020B0502040204020203" pitchFamily="34" charset="0"/>
              </a:rPr>
              <a:t>остеохондроз хребта;</a:t>
            </a:r>
          </a:p>
          <a:p>
            <a:pPr marL="342900" indent="-342900">
              <a:buFont typeface="Arial" panose="020B0604020202020204" pitchFamily="34" charset="0"/>
              <a:buChar char="•"/>
            </a:pPr>
            <a:r>
              <a:rPr lang="ru-RU" sz="1600" b="1" dirty="0" err="1">
                <a:solidFill>
                  <a:schemeClr val="bg1"/>
                </a:solidFill>
                <a:latin typeface="Segoe UI" panose="020B0502040204020203" pitchFamily="34" charset="0"/>
                <a:cs typeface="Segoe UI" panose="020B0502040204020203" pitchFamily="34" charset="0"/>
              </a:rPr>
              <a:t>біль</a:t>
            </a:r>
            <a:r>
              <a:rPr lang="ru-RU" sz="1600" b="1" dirty="0">
                <a:solidFill>
                  <a:schemeClr val="bg1"/>
                </a:solidFill>
                <a:latin typeface="Segoe UI" panose="020B0502040204020203" pitchFamily="34" charset="0"/>
                <a:cs typeface="Segoe UI" panose="020B0502040204020203" pitchFamily="34" charset="0"/>
              </a:rPr>
              <a:t> у </a:t>
            </a:r>
            <a:r>
              <a:rPr lang="ru-RU" sz="1600" b="1" dirty="0" err="1">
                <a:solidFill>
                  <a:schemeClr val="bg1"/>
                </a:solidFill>
                <a:latin typeface="Segoe UI" panose="020B0502040204020203" pitchFamily="34" charset="0"/>
                <a:cs typeface="Segoe UI" panose="020B0502040204020203" pitchFamily="34" charset="0"/>
              </a:rPr>
              <a:t>хребті</a:t>
            </a:r>
            <a:r>
              <a:rPr lang="ru-RU" sz="1600" b="1" dirty="0">
                <a:solidFill>
                  <a:schemeClr val="bg1"/>
                </a:solidFill>
                <a:latin typeface="Segoe UI" panose="020B0502040204020203" pitchFamily="34" charset="0"/>
                <a:cs typeface="Segoe UI" panose="020B0502040204020203" pitchFamily="34" charset="0"/>
              </a:rPr>
              <a:t> та </a:t>
            </a:r>
            <a:r>
              <a:rPr lang="ru-RU" sz="1600" b="1" dirty="0" err="1">
                <a:solidFill>
                  <a:schemeClr val="bg1"/>
                </a:solidFill>
                <a:latin typeface="Segoe UI" panose="020B0502040204020203" pitchFamily="34" charset="0"/>
                <a:cs typeface="Segoe UI" panose="020B0502040204020203" pitchFamily="34" charset="0"/>
              </a:rPr>
              <a:t>суглобах</a:t>
            </a:r>
            <a:r>
              <a:rPr lang="ru-RU" sz="1600" b="1" dirty="0">
                <a:solidFill>
                  <a:schemeClr val="bg1"/>
                </a:solidFill>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r>
              <a:rPr lang="ru-RU" sz="1600" b="1" dirty="0" err="1">
                <a:solidFill>
                  <a:schemeClr val="bg1"/>
                </a:solidFill>
                <a:latin typeface="Segoe UI" panose="020B0502040204020203" pitchFamily="34" charset="0"/>
                <a:cs typeface="Segoe UI" panose="020B0502040204020203" pitchFamily="34" charset="0"/>
              </a:rPr>
              <a:t>периферичні</a:t>
            </a:r>
            <a:r>
              <a:rPr lang="ru-RU" sz="1600" b="1" dirty="0">
                <a:solidFill>
                  <a:schemeClr val="bg1"/>
                </a:solidFill>
                <a:latin typeface="Segoe UI" panose="020B0502040204020203" pitchFamily="34" charset="0"/>
                <a:cs typeface="Segoe UI" panose="020B0502040204020203" pitchFamily="34" charset="0"/>
              </a:rPr>
              <a:t> та </a:t>
            </a:r>
            <a:r>
              <a:rPr lang="ru-RU" sz="1600" b="1" dirty="0" err="1">
                <a:solidFill>
                  <a:schemeClr val="bg1"/>
                </a:solidFill>
                <a:latin typeface="Segoe UI" panose="020B0502040204020203" pitchFamily="34" charset="0"/>
                <a:cs typeface="Segoe UI" panose="020B0502040204020203" pitchFamily="34" charset="0"/>
              </a:rPr>
              <a:t>центральні</a:t>
            </a:r>
            <a:endParaRPr lang="ru-RU" sz="1600" b="1" dirty="0">
              <a:solidFill>
                <a:schemeClr val="bg1"/>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b="1" dirty="0">
                <a:solidFill>
                  <a:schemeClr val="bg1"/>
                </a:solidFill>
                <a:latin typeface="Segoe UI" panose="020B0502040204020203" pitchFamily="34" charset="0"/>
                <a:cs typeface="Segoe UI" panose="020B0502040204020203" pitchFamily="34" charset="0"/>
              </a:rPr>
              <a:t>       </a:t>
            </a:r>
            <a:r>
              <a:rPr lang="ru-RU" sz="1600" b="1" dirty="0" err="1">
                <a:solidFill>
                  <a:schemeClr val="bg1"/>
                </a:solidFill>
                <a:latin typeface="Segoe UI" panose="020B0502040204020203" pitchFamily="34" charset="0"/>
                <a:cs typeface="Segoe UI" panose="020B0502040204020203" pitchFamily="34" charset="0"/>
              </a:rPr>
              <a:t>парези</a:t>
            </a:r>
            <a:r>
              <a:rPr lang="ru-RU" sz="1600" b="1" dirty="0">
                <a:solidFill>
                  <a:schemeClr val="bg1"/>
                </a:solidFill>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r>
              <a:rPr lang="ru-RU" sz="1600" b="1" dirty="0" err="1">
                <a:solidFill>
                  <a:schemeClr val="bg1"/>
                </a:solidFill>
                <a:latin typeface="Segoe UI" panose="020B0502040204020203" pitchFamily="34" charset="0"/>
                <a:cs typeface="Segoe UI" panose="020B0502040204020203" pitchFamily="34" charset="0"/>
              </a:rPr>
              <a:t>дистрофія</a:t>
            </a:r>
            <a:r>
              <a:rPr lang="ru-RU" sz="1600" b="1" dirty="0">
                <a:solidFill>
                  <a:schemeClr val="bg1"/>
                </a:solidFill>
                <a:latin typeface="Segoe UI" panose="020B0502040204020203" pitchFamily="34" charset="0"/>
                <a:cs typeface="Segoe UI" panose="020B0502040204020203" pitchFamily="34" charset="0"/>
              </a:rPr>
              <a:t> </a:t>
            </a:r>
            <a:r>
              <a:rPr lang="ru-RU" sz="1600" b="1" dirty="0" err="1">
                <a:solidFill>
                  <a:schemeClr val="bg1"/>
                </a:solidFill>
                <a:latin typeface="Segoe UI" panose="020B0502040204020203" pitchFamily="34" charset="0"/>
                <a:cs typeface="Segoe UI" panose="020B0502040204020203" pitchFamily="34" charset="0"/>
              </a:rPr>
              <a:t>м'язів</a:t>
            </a:r>
            <a:r>
              <a:rPr lang="ru-RU" sz="1600" b="1" dirty="0">
                <a:solidFill>
                  <a:schemeClr val="bg1"/>
                </a:solidFill>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r>
              <a:rPr lang="ru-RU" sz="1600" b="1" dirty="0">
                <a:solidFill>
                  <a:schemeClr val="bg1"/>
                </a:solidFill>
                <a:latin typeface="Segoe UI" panose="020B0502040204020203" pitchFamily="34" charset="0"/>
                <a:cs typeface="Segoe UI" panose="020B0502040204020203" pitchFamily="34" charset="0"/>
              </a:rPr>
              <a:t>коксартроз;</a:t>
            </a:r>
          </a:p>
          <a:p>
            <a:pPr marL="342900" indent="-342900">
              <a:buFont typeface="Arial" panose="020B0604020202020204" pitchFamily="34" charset="0"/>
              <a:buChar char="•"/>
            </a:pPr>
            <a:r>
              <a:rPr lang="ru-RU" sz="1600" b="1" dirty="0">
                <a:solidFill>
                  <a:schemeClr val="bg1"/>
                </a:solidFill>
                <a:latin typeface="Segoe UI" panose="020B0502040204020203" pitchFamily="34" charset="0"/>
                <a:cs typeface="Segoe UI" panose="020B0502040204020203" pitchFamily="34" charset="0"/>
              </a:rPr>
              <a:t>плече-</a:t>
            </a:r>
            <a:r>
              <a:rPr lang="ru-RU" sz="1600" b="1" dirty="0" err="1">
                <a:solidFill>
                  <a:schemeClr val="bg1"/>
                </a:solidFill>
                <a:latin typeface="Segoe UI" panose="020B0502040204020203" pitchFamily="34" charset="0"/>
                <a:cs typeface="Segoe UI" panose="020B0502040204020203" pitchFamily="34" charset="0"/>
              </a:rPr>
              <a:t>лопатковий</a:t>
            </a:r>
            <a:r>
              <a:rPr lang="ru-RU" sz="1600" b="1" dirty="0">
                <a:solidFill>
                  <a:schemeClr val="bg1"/>
                </a:solidFill>
                <a:latin typeface="Segoe UI" panose="020B0502040204020203" pitchFamily="34" charset="0"/>
                <a:cs typeface="Segoe UI" panose="020B0502040204020203" pitchFamily="34" charset="0"/>
              </a:rPr>
              <a:t> </a:t>
            </a:r>
            <a:r>
              <a:rPr lang="ru-RU" sz="1600" b="1" dirty="0" err="1">
                <a:solidFill>
                  <a:schemeClr val="bg1"/>
                </a:solidFill>
                <a:latin typeface="Segoe UI" panose="020B0502040204020203" pitchFamily="34" charset="0"/>
                <a:cs typeface="Segoe UI" panose="020B0502040204020203" pitchFamily="34" charset="0"/>
              </a:rPr>
              <a:t>періартроз</a:t>
            </a:r>
            <a:r>
              <a:rPr lang="ru-RU" sz="1600" b="1" dirty="0">
                <a:solidFill>
                  <a:schemeClr val="bg1"/>
                </a:solidFill>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r>
              <a:rPr lang="ru-RU" sz="1600" b="1" dirty="0" err="1">
                <a:solidFill>
                  <a:schemeClr val="bg1"/>
                </a:solidFill>
                <a:latin typeface="Segoe UI" panose="020B0502040204020203" pitchFamily="34" charset="0"/>
                <a:cs typeface="Segoe UI" panose="020B0502040204020203" pitchFamily="34" charset="0"/>
              </a:rPr>
              <a:t>нестабільність</a:t>
            </a:r>
            <a:r>
              <a:rPr lang="ru-RU" sz="1600" b="1" dirty="0">
                <a:solidFill>
                  <a:schemeClr val="bg1"/>
                </a:solidFill>
                <a:latin typeface="Segoe UI" panose="020B0502040204020203" pitchFamily="34" charset="0"/>
                <a:cs typeface="Segoe UI" panose="020B0502040204020203" pitchFamily="34" charset="0"/>
              </a:rPr>
              <a:t> </a:t>
            </a:r>
            <a:r>
              <a:rPr lang="ru-RU" sz="1600" b="1" dirty="0" err="1">
                <a:solidFill>
                  <a:schemeClr val="bg1"/>
                </a:solidFill>
                <a:latin typeface="Segoe UI" panose="020B0502040204020203" pitchFamily="34" charset="0"/>
                <a:cs typeface="Segoe UI" panose="020B0502040204020203" pitchFamily="34" charset="0"/>
              </a:rPr>
              <a:t>сегментів</a:t>
            </a:r>
            <a:endParaRPr lang="ru-RU" sz="1600" b="1" dirty="0">
              <a:solidFill>
                <a:schemeClr val="bg1"/>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ru-RU" sz="1600" b="1" dirty="0">
                <a:solidFill>
                  <a:schemeClr val="bg1"/>
                </a:solidFill>
                <a:latin typeface="Segoe UI" panose="020B0502040204020203" pitchFamily="34" charset="0"/>
                <a:cs typeface="Segoe UI" panose="020B0502040204020203" pitchFamily="34" charset="0"/>
              </a:rPr>
              <a:t>       хребта;</a:t>
            </a:r>
          </a:p>
          <a:p>
            <a:pPr marL="342900" indent="-342900">
              <a:buFont typeface="Arial" panose="020B0604020202020204" pitchFamily="34" charset="0"/>
              <a:buChar char="•"/>
            </a:pPr>
            <a:r>
              <a:rPr lang="ru-RU" sz="1600" b="1" dirty="0" err="1">
                <a:solidFill>
                  <a:schemeClr val="bg1"/>
                </a:solidFill>
                <a:latin typeface="Segoe UI" panose="020B0502040204020203" pitchFamily="34" charset="0"/>
                <a:cs typeface="Segoe UI" panose="020B0502040204020203" pitchFamily="34" charset="0"/>
              </a:rPr>
              <a:t>післяопераційне</a:t>
            </a:r>
            <a:r>
              <a:rPr lang="ru-RU" sz="1600" b="1" dirty="0">
                <a:solidFill>
                  <a:schemeClr val="bg1"/>
                </a:solidFill>
                <a:latin typeface="Segoe UI" panose="020B0502040204020203" pitchFamily="34" charset="0"/>
                <a:cs typeface="Segoe UI" panose="020B0502040204020203" pitchFamily="34" charset="0"/>
              </a:rPr>
              <a:t> </a:t>
            </a:r>
            <a:r>
              <a:rPr lang="ru-RU" sz="1600" b="1" dirty="0" err="1">
                <a:solidFill>
                  <a:schemeClr val="bg1"/>
                </a:solidFill>
                <a:latin typeface="Segoe UI" panose="020B0502040204020203" pitchFamily="34" charset="0"/>
                <a:cs typeface="Segoe UI" panose="020B0502040204020203" pitchFamily="34" charset="0"/>
              </a:rPr>
              <a:t>відновлення</a:t>
            </a:r>
            <a:endParaRPr lang="ru-RU" sz="1600" b="1"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504" y="1500174"/>
            <a:ext cx="3362325" cy="4676775"/>
          </a:xfrm>
          <a:prstGeom prst="rect">
            <a:avLst/>
          </a:prstGeom>
          <a:ln>
            <a:noFill/>
          </a:ln>
          <a:effectLst>
            <a:softEdge rad="112500"/>
          </a:effectLst>
        </p:spPr>
      </p:pic>
    </p:spTree>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альтернативный процесс 4"/>
          <p:cNvSpPr/>
          <p:nvPr/>
        </p:nvSpPr>
        <p:spPr>
          <a:xfrm>
            <a:off x="3143240" y="571480"/>
            <a:ext cx="3286148" cy="1857388"/>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1857356" y="3214686"/>
            <a:ext cx="2357454" cy="16430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5286380" y="3214686"/>
            <a:ext cx="2357454" cy="1643074"/>
          </a:xfrm>
          <a:prstGeom prst="roundRect">
            <a:avLst/>
          </a:prstGeom>
          <a:solidFill>
            <a:srgbClr val="5FEC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Двойная стрелка влево/вверх 8"/>
          <p:cNvSpPr/>
          <p:nvPr/>
        </p:nvSpPr>
        <p:spPr>
          <a:xfrm rot="13446192">
            <a:off x="4128619" y="2468924"/>
            <a:ext cx="1251875" cy="1285884"/>
          </a:xfrm>
          <a:prstGeom prst="leftUpArrow">
            <a:avLst/>
          </a:prstGeom>
          <a:solidFill>
            <a:srgbClr val="39E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357554" y="1000108"/>
            <a:ext cx="2928942" cy="923330"/>
          </a:xfrm>
          <a:prstGeom prst="rect">
            <a:avLst/>
          </a:prstGeom>
        </p:spPr>
        <p:txBody>
          <a:bodyPr wrap="square">
            <a:spAutoFit/>
          </a:bodyPr>
          <a:lstStyle/>
          <a:p>
            <a:pPr lvl="0" algn="ctr"/>
            <a:r>
              <a:rPr lang="uk-UA" b="1" dirty="0">
                <a:solidFill>
                  <a:schemeClr val="tx1"/>
                </a:solidFill>
                <a:latin typeface="Segoe UI" panose="020B0502040204020203" pitchFamily="34" charset="0"/>
                <a:cs typeface="Segoe UI" panose="020B0502040204020203" pitchFamily="34" charset="0"/>
              </a:rPr>
              <a:t>Протипоказання до </a:t>
            </a:r>
            <a:r>
              <a:rPr lang="uk-UA" b="1" dirty="0" err="1">
                <a:solidFill>
                  <a:schemeClr val="tx1"/>
                </a:solidFill>
                <a:latin typeface="Segoe UI" panose="020B0502040204020203" pitchFamily="34" charset="0"/>
                <a:cs typeface="Segoe UI" panose="020B0502040204020203" pitchFamily="34" charset="0"/>
              </a:rPr>
              <a:t>кінезіотерапії</a:t>
            </a:r>
            <a:r>
              <a:rPr lang="uk-UA" b="1" dirty="0">
                <a:solidFill>
                  <a:schemeClr val="tx1"/>
                </a:solidFill>
                <a:latin typeface="Segoe UI" panose="020B0502040204020203" pitchFamily="34" charset="0"/>
                <a:cs typeface="Segoe UI" panose="020B0502040204020203" pitchFamily="34" charset="0"/>
              </a:rPr>
              <a:t>  поділяються на</a:t>
            </a:r>
            <a:r>
              <a:rPr lang="ru-RU" b="1" dirty="0">
                <a:solidFill>
                  <a:schemeClr val="tx2">
                    <a:lumMod val="50000"/>
                  </a:schemeClr>
                </a:solidFill>
                <a:latin typeface="Segoe UI" panose="020B0502040204020203" pitchFamily="34" charset="0"/>
                <a:cs typeface="Segoe UI" panose="020B0502040204020203" pitchFamily="34" charset="0"/>
              </a:rPr>
              <a:t>:</a:t>
            </a:r>
          </a:p>
        </p:txBody>
      </p:sp>
      <p:sp>
        <p:nvSpPr>
          <p:cNvPr id="11" name="Прямоугольник 10"/>
          <p:cNvSpPr/>
          <p:nvPr/>
        </p:nvSpPr>
        <p:spPr>
          <a:xfrm>
            <a:off x="2000232" y="3571876"/>
            <a:ext cx="2143124" cy="923330"/>
          </a:xfrm>
          <a:prstGeom prst="rect">
            <a:avLst/>
          </a:prstGeom>
        </p:spPr>
        <p:txBody>
          <a:bodyPr wrap="square">
            <a:spAutoFit/>
          </a:bodyPr>
          <a:lstStyle/>
          <a:p>
            <a:pPr lvl="0" algn="ctr"/>
            <a:r>
              <a:rPr lang="uk-UA" b="1" dirty="0">
                <a:latin typeface="Segoe UI" panose="020B0502040204020203" pitchFamily="34" charset="0"/>
                <a:cs typeface="Segoe UI" panose="020B0502040204020203" pitchFamily="34" charset="0"/>
              </a:rPr>
              <a:t>Абсолютні (протипоказання повністю</a:t>
            </a:r>
            <a:r>
              <a:rPr lang="uk-UA" b="1" dirty="0"/>
              <a:t>)</a:t>
            </a:r>
          </a:p>
        </p:txBody>
      </p:sp>
      <p:sp>
        <p:nvSpPr>
          <p:cNvPr id="12" name="Прямоугольник 11"/>
          <p:cNvSpPr/>
          <p:nvPr/>
        </p:nvSpPr>
        <p:spPr>
          <a:xfrm>
            <a:off x="5357818" y="3500438"/>
            <a:ext cx="2143140" cy="1077218"/>
          </a:xfrm>
          <a:prstGeom prst="rect">
            <a:avLst/>
          </a:prstGeom>
        </p:spPr>
        <p:txBody>
          <a:bodyPr wrap="square">
            <a:spAutoFit/>
          </a:bodyPr>
          <a:lstStyle/>
          <a:p>
            <a:pPr lvl="0" algn="ctr"/>
            <a:r>
              <a:rPr lang="uk-UA" sz="1600" b="1" dirty="0">
                <a:latin typeface="Segoe UI" panose="020B0502040204020203" pitchFamily="34" charset="0"/>
                <a:cs typeface="Segoe UI" panose="020B0502040204020203" pitchFamily="34" charset="0"/>
              </a:rPr>
              <a:t>Відносні (розглядаються у індивідуальному порядку)</a:t>
            </a:r>
          </a:p>
        </p:txBody>
      </p:sp>
    </p:spTree>
  </p:cSld>
  <p:clrMapOvr>
    <a:masterClrMapping/>
  </p:clrMapOvr>
  <p:transition>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686171" cy="2798760"/>
          </a:xfrm>
        </p:spPr>
        <p:txBody>
          <a:bodyPr>
            <a:normAutofit/>
          </a:bodyPr>
          <a:lstStyle/>
          <a:p>
            <a:r>
              <a:rPr lang="uk-UA" b="1" i="1" dirty="0">
                <a:solidFill>
                  <a:schemeClr val="tx1"/>
                </a:solidFill>
                <a:latin typeface="Segoe UI" panose="020B0502040204020203" pitchFamily="34" charset="0"/>
                <a:cs typeface="Segoe UI" panose="020B0502040204020203" pitchFamily="34" charset="0"/>
              </a:rPr>
              <a:t>Повне протипоказання: </a:t>
            </a:r>
            <a:r>
              <a:rPr lang="uk-UA" b="1" i="1" dirty="0">
                <a:solidFill>
                  <a:srgbClr val="FF0000"/>
                </a:solidFill>
                <a:latin typeface="Segoe UI" panose="020B0502040204020203" pitchFamily="34" charset="0"/>
                <a:cs typeface="Segoe UI" panose="020B0502040204020203" pitchFamily="34" charset="0"/>
              </a:rPr>
              <a:t>- Злоякісні пухлини; - інфекційні захворювання; - крововиливи (відкриті та закриті); - переломи (до зрощення);</a:t>
            </a:r>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1935" y="285728"/>
            <a:ext cx="1714511" cy="2600944"/>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12" y="500042"/>
            <a:ext cx="1869655" cy="2196843"/>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034" y="3429000"/>
            <a:ext cx="3714776" cy="2921124"/>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190" y="3643314"/>
            <a:ext cx="3535802" cy="24973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3575050" y="273051"/>
            <a:ext cx="5283230" cy="3870329"/>
          </a:xfrm>
        </p:spPr>
        <p:txBody>
          <a:bodyPr>
            <a:normAutofit fontScale="70000" lnSpcReduction="20000"/>
          </a:bodyPr>
          <a:lstStyle/>
          <a:p>
            <a:pPr algn="ctr"/>
            <a:r>
              <a:rPr lang="ru-RU" sz="3200" b="1" i="1" dirty="0" err="1">
                <a:latin typeface="Segoe UI" panose="020B0502040204020203" pitchFamily="34" charset="0"/>
                <a:cs typeface="Segoe UI" panose="020B0502040204020203" pitchFamily="34" charset="0"/>
              </a:rPr>
              <a:t>Відносні</a:t>
            </a:r>
            <a:r>
              <a:rPr lang="ru-RU" sz="3200" b="1" i="1" dirty="0">
                <a:latin typeface="Segoe UI" panose="020B0502040204020203" pitchFamily="34" charset="0"/>
                <a:cs typeface="Segoe UI" panose="020B0502040204020203" pitchFamily="34" charset="0"/>
              </a:rPr>
              <a:t> </a:t>
            </a:r>
            <a:r>
              <a:rPr lang="ru-RU" sz="3200" b="1" i="1" dirty="0" err="1">
                <a:latin typeface="Segoe UI" panose="020B0502040204020203" pitchFamily="34" charset="0"/>
                <a:cs typeface="Segoe UI" panose="020B0502040204020203" pitchFamily="34" charset="0"/>
              </a:rPr>
              <a:t>протипоказання</a:t>
            </a:r>
            <a:r>
              <a:rPr lang="ru-RU" sz="3200" b="1" i="1" dirty="0">
                <a:latin typeface="Segoe UI" panose="020B0502040204020203" pitchFamily="34" charset="0"/>
                <a:cs typeface="Segoe UI" panose="020B0502040204020203" pitchFamily="34" charset="0"/>
              </a:rPr>
              <a:t>:</a:t>
            </a:r>
          </a:p>
          <a:p>
            <a:r>
              <a:rPr lang="ru-RU" b="1" i="1" dirty="0" err="1">
                <a:latin typeface="Segoe UI" panose="020B0502040204020203" pitchFamily="34" charset="0"/>
                <a:cs typeface="Segoe UI" panose="020B0502040204020203" pitchFamily="34" charset="0"/>
              </a:rPr>
              <a:t>гіпертонія</a:t>
            </a:r>
            <a:r>
              <a:rPr lang="ru-RU" b="1" i="1" dirty="0">
                <a:latin typeface="Segoe UI" panose="020B0502040204020203" pitchFamily="34" charset="0"/>
                <a:cs typeface="Segoe UI" panose="020B0502040204020203" pitchFamily="34" charset="0"/>
              </a:rPr>
              <a:t>;</a:t>
            </a:r>
          </a:p>
          <a:p>
            <a:r>
              <a:rPr lang="ru-RU" b="1" i="1" dirty="0" err="1">
                <a:latin typeface="Segoe UI" panose="020B0502040204020203" pitchFamily="34" charset="0"/>
                <a:cs typeface="Segoe UI" panose="020B0502040204020203" pitchFamily="34" charset="0"/>
              </a:rPr>
              <a:t>гострий</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передінфарктний</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або</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передінсультний</a:t>
            </a:r>
            <a:r>
              <a:rPr lang="ru-RU" b="1" i="1" dirty="0">
                <a:latin typeface="Segoe UI" panose="020B0502040204020203" pitchFamily="34" charset="0"/>
                <a:cs typeface="Segoe UI" panose="020B0502040204020203" pitchFamily="34" charset="0"/>
              </a:rPr>
              <a:t> стан;</a:t>
            </a:r>
          </a:p>
          <a:p>
            <a:r>
              <a:rPr lang="ru-RU" b="1" i="1" dirty="0" err="1">
                <a:latin typeface="Segoe UI" panose="020B0502040204020203" pitchFamily="34" charset="0"/>
                <a:cs typeface="Segoe UI" panose="020B0502040204020203" pitchFamily="34" charset="0"/>
              </a:rPr>
              <a:t>розриви</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м'язів</a:t>
            </a:r>
            <a:r>
              <a:rPr lang="ru-RU" b="1" i="1" dirty="0">
                <a:latin typeface="Segoe UI" panose="020B0502040204020203" pitchFamily="34" charset="0"/>
                <a:cs typeface="Segoe UI" panose="020B0502040204020203" pitchFamily="34" charset="0"/>
              </a:rPr>
              <a:t> та </a:t>
            </a:r>
            <a:r>
              <a:rPr lang="ru-RU" b="1" i="1" dirty="0" err="1">
                <a:latin typeface="Segoe UI" panose="020B0502040204020203" pitchFamily="34" charset="0"/>
                <a:cs typeface="Segoe UI" panose="020B0502040204020203" pitchFamily="34" charset="0"/>
              </a:rPr>
              <a:t>сухожиль</a:t>
            </a:r>
            <a:r>
              <a:rPr lang="ru-RU" b="1" i="1" dirty="0">
                <a:latin typeface="Segoe UI" panose="020B0502040204020203" pitchFamily="34" charset="0"/>
                <a:cs typeface="Segoe UI" panose="020B0502040204020203" pitchFamily="34" charset="0"/>
              </a:rPr>
              <a:t>;</a:t>
            </a:r>
          </a:p>
          <a:p>
            <a:r>
              <a:rPr lang="ru-RU" b="1" i="1" dirty="0" err="1">
                <a:latin typeface="Segoe UI" panose="020B0502040204020203" pitchFamily="34" charset="0"/>
                <a:cs typeface="Segoe UI" panose="020B0502040204020203" pitchFamily="34" charset="0"/>
              </a:rPr>
              <a:t>ранній</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післяопераційний</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період</a:t>
            </a:r>
            <a:r>
              <a:rPr lang="ru-RU" b="1" i="1" dirty="0">
                <a:latin typeface="Segoe UI" panose="020B0502040204020203" pitchFamily="34" charset="0"/>
                <a:cs typeface="Segoe UI" panose="020B0502040204020203" pitchFamily="34" charset="0"/>
              </a:rPr>
              <a:t>;</a:t>
            </a:r>
          </a:p>
          <a:p>
            <a:r>
              <a:rPr lang="ru-RU" b="1" i="1" dirty="0" err="1">
                <a:latin typeface="Segoe UI" panose="020B0502040204020203" pitchFamily="34" charset="0"/>
                <a:cs typeface="Segoe UI" panose="020B0502040204020203" pitchFamily="34" charset="0"/>
              </a:rPr>
              <a:t>онкологія</a:t>
            </a:r>
            <a:r>
              <a:rPr lang="ru-RU" b="1" i="1" dirty="0">
                <a:latin typeface="Segoe UI" panose="020B0502040204020203" pitchFamily="34" charset="0"/>
                <a:cs typeface="Segoe UI" panose="020B0502040204020203" pitchFamily="34" charset="0"/>
              </a:rPr>
              <a:t> опорно-</a:t>
            </a:r>
            <a:r>
              <a:rPr lang="ru-RU" b="1" i="1" dirty="0" err="1">
                <a:latin typeface="Segoe UI" panose="020B0502040204020203" pitchFamily="34" charset="0"/>
                <a:cs typeface="Segoe UI" panose="020B0502040204020203" pitchFamily="34" charset="0"/>
              </a:rPr>
              <a:t>рухового</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апарату</a:t>
            </a:r>
            <a:r>
              <a:rPr lang="ru-RU" b="1" i="1" dirty="0">
                <a:latin typeface="Segoe UI" panose="020B0502040204020203" pitchFamily="34" charset="0"/>
                <a:cs typeface="Segoe UI" panose="020B0502040204020203" pitchFamily="34" charset="0"/>
              </a:rPr>
              <a:t>;</a:t>
            </a:r>
          </a:p>
          <a:p>
            <a:r>
              <a:rPr lang="ru-RU" b="1" i="1" dirty="0" err="1">
                <a:latin typeface="Segoe UI" panose="020B0502040204020203" pitchFamily="34" charset="0"/>
                <a:cs typeface="Segoe UI" panose="020B0502040204020203" pitchFamily="34" charset="0"/>
              </a:rPr>
              <a:t>тахікардія</a:t>
            </a:r>
            <a:r>
              <a:rPr lang="ru-RU" b="1" i="1" dirty="0">
                <a:latin typeface="Segoe UI" panose="020B0502040204020203" pitchFamily="34" charset="0"/>
                <a:cs typeface="Segoe UI" panose="020B0502040204020203" pitchFamily="34" charset="0"/>
              </a:rPr>
              <a:t>;</a:t>
            </a:r>
          </a:p>
          <a:p>
            <a:r>
              <a:rPr lang="ru-RU" b="1" i="1" dirty="0" err="1">
                <a:latin typeface="Segoe UI" panose="020B0502040204020203" pitchFamily="34" charset="0"/>
                <a:cs typeface="Segoe UI" panose="020B0502040204020203" pitchFamily="34" charset="0"/>
              </a:rPr>
              <a:t>діабет</a:t>
            </a:r>
            <a:r>
              <a:rPr lang="ru-RU" b="1" i="1" dirty="0">
                <a:latin typeface="Segoe UI" panose="020B0502040204020203" pitchFamily="34" charset="0"/>
                <a:cs typeface="Segoe UI" panose="020B0502040204020203" pitchFamily="34" charset="0"/>
              </a:rPr>
              <a:t>;</a:t>
            </a:r>
          </a:p>
          <a:p>
            <a:r>
              <a:rPr lang="ru-RU" b="1" i="1" dirty="0" err="1">
                <a:latin typeface="Segoe UI" panose="020B0502040204020203" pitchFamily="34" charset="0"/>
                <a:cs typeface="Segoe UI" panose="020B0502040204020203" pitchFamily="34" charset="0"/>
              </a:rPr>
              <a:t>тромбофлебіт</a:t>
            </a:r>
            <a:r>
              <a:rPr lang="ru-RU" b="1" i="1" dirty="0">
                <a:latin typeface="Segoe UI" panose="020B0502040204020203" pitchFamily="34" charset="0"/>
                <a:cs typeface="Segoe UI" panose="020B0502040204020203" pitchFamily="34" charset="0"/>
              </a:rPr>
              <a:t> та тромбоз;</a:t>
            </a:r>
          </a:p>
          <a:p>
            <a:r>
              <a:rPr lang="ru-RU" b="1" i="1" dirty="0" err="1">
                <a:latin typeface="Segoe UI" panose="020B0502040204020203" pitchFamily="34" charset="0"/>
                <a:cs typeface="Segoe UI" panose="020B0502040204020203" pitchFamily="34" charset="0"/>
              </a:rPr>
              <a:t>перенесені</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інсульти</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інфаркти</a:t>
            </a:r>
            <a:r>
              <a:rPr lang="ru-RU" b="1" i="1" dirty="0">
                <a:latin typeface="Segoe UI" panose="020B0502040204020203" pitchFamily="34" charset="0"/>
                <a:cs typeface="Segoe UI" panose="020B0502040204020203" pitchFamily="34" charset="0"/>
              </a:rPr>
              <a:t>;</a:t>
            </a:r>
          </a:p>
          <a:p>
            <a:r>
              <a:rPr lang="ru-RU" b="1" i="1" dirty="0" err="1">
                <a:latin typeface="Segoe UI" panose="020B0502040204020203" pitchFamily="34" charset="0"/>
                <a:cs typeface="Segoe UI" panose="020B0502040204020203" pitchFamily="34" charset="0"/>
              </a:rPr>
              <a:t>високий</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ризик</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судинної</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катастрофи</a:t>
            </a:r>
            <a:r>
              <a:rPr lang="ru-RU" b="1" i="1" dirty="0">
                <a:latin typeface="Segoe UI" panose="020B0502040204020203" pitchFamily="34" charset="0"/>
                <a:cs typeface="Segoe UI" panose="020B0502040204020203" pitchFamily="34" charset="0"/>
              </a:rPr>
              <a:t>;</a:t>
            </a:r>
          </a:p>
          <a:p>
            <a:r>
              <a:rPr lang="ru-RU" b="1" i="1" dirty="0" err="1">
                <a:latin typeface="Segoe UI" panose="020B0502040204020203" pitchFamily="34" charset="0"/>
                <a:cs typeface="Segoe UI" panose="020B0502040204020203" pitchFamily="34" charset="0"/>
              </a:rPr>
              <a:t>загострення</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хронічних</a:t>
            </a:r>
            <a:r>
              <a:rPr lang="ru-RU" b="1" i="1" dirty="0">
                <a:latin typeface="Segoe UI" panose="020B0502040204020203" pitchFamily="34" charset="0"/>
                <a:cs typeface="Segoe UI" panose="020B0502040204020203" pitchFamily="34" charset="0"/>
              </a:rPr>
              <a:t> </a:t>
            </a:r>
            <a:r>
              <a:rPr lang="ru-RU" b="1" i="1" dirty="0" err="1">
                <a:latin typeface="Segoe UI" panose="020B0502040204020203" pitchFamily="34" charset="0"/>
                <a:cs typeface="Segoe UI" panose="020B0502040204020203" pitchFamily="34" charset="0"/>
              </a:rPr>
              <a:t>захворювань</a:t>
            </a:r>
            <a:r>
              <a:rPr lang="ru-RU" b="1" i="1" dirty="0">
                <a:latin typeface="Segoe UI" panose="020B0502040204020203" pitchFamily="34" charset="0"/>
                <a:cs typeface="Segoe UI" panose="020B0502040204020203" pitchFamily="34" charset="0"/>
              </a:rPr>
              <a:t>;</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8" y="142852"/>
            <a:ext cx="2762590" cy="183021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58" y="2071678"/>
            <a:ext cx="3097213" cy="178595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20" y="4357694"/>
            <a:ext cx="3692394" cy="200026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8090" y="4264208"/>
            <a:ext cx="3137248" cy="1994785"/>
          </a:xfrm>
          <a:prstGeom prst="rect">
            <a:avLst/>
          </a:prstGeom>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736"/>
            <a:ext cx="7901014" cy="2286016"/>
          </a:xfrm>
        </p:spPr>
        <p:txBody>
          <a:bodyPr>
            <a:normAutofit/>
          </a:bodyPr>
          <a:lstStyle/>
          <a:p>
            <a:pPr algn="ctr"/>
            <a:r>
              <a:rPr lang="ru-RU" sz="2400" b="1" i="1" dirty="0" err="1">
                <a:solidFill>
                  <a:schemeClr val="bg1"/>
                </a:solidFill>
                <a:effectLst/>
                <a:latin typeface="Arial Black" pitchFamily="34" charset="0"/>
                <a:cs typeface="Segoe UI" panose="020B0502040204020203" pitchFamily="34" charset="0"/>
              </a:rPr>
              <a:t>Приклади</a:t>
            </a:r>
            <a:r>
              <a:rPr lang="ru-RU" sz="2400" b="1" i="1" dirty="0">
                <a:solidFill>
                  <a:schemeClr val="bg1"/>
                </a:solidFill>
                <a:effectLst/>
                <a:latin typeface="Arial Black" pitchFamily="34" charset="0"/>
                <a:cs typeface="Segoe UI" panose="020B0502040204020203" pitchFamily="34" charset="0"/>
              </a:rPr>
              <a:t> </a:t>
            </a:r>
            <a:r>
              <a:rPr lang="ru-RU" sz="2400" b="1" i="1" dirty="0" err="1">
                <a:solidFill>
                  <a:schemeClr val="bg1"/>
                </a:solidFill>
                <a:effectLst/>
                <a:latin typeface="Arial Black" pitchFamily="34" charset="0"/>
                <a:cs typeface="Segoe UI" panose="020B0502040204020203" pitchFamily="34" charset="0"/>
              </a:rPr>
              <a:t>застосування</a:t>
            </a:r>
            <a:r>
              <a:rPr lang="ru-RU" sz="2400" b="1" i="1" dirty="0">
                <a:solidFill>
                  <a:schemeClr val="bg1"/>
                </a:solidFill>
                <a:effectLst/>
                <a:latin typeface="Arial Black" pitchFamily="34" charset="0"/>
                <a:cs typeface="Segoe UI" panose="020B0502040204020203" pitchFamily="34" charset="0"/>
              </a:rPr>
              <a:t> методик </a:t>
            </a:r>
            <a:r>
              <a:rPr lang="ru-RU" sz="2400" b="1" i="1" dirty="0" err="1">
                <a:solidFill>
                  <a:schemeClr val="bg1"/>
                </a:solidFill>
                <a:effectLst/>
                <a:latin typeface="Arial Black" pitchFamily="34" charset="0"/>
                <a:cs typeface="Segoe UI" panose="020B0502040204020203" pitchFamily="34" charset="0"/>
              </a:rPr>
              <a:t>проведення</a:t>
            </a:r>
            <a:r>
              <a:rPr lang="ru-RU" sz="2400" b="1" i="1" dirty="0">
                <a:solidFill>
                  <a:schemeClr val="bg1"/>
                </a:solidFill>
                <a:effectLst/>
                <a:latin typeface="Arial Black" pitchFamily="34" charset="0"/>
                <a:cs typeface="Segoe UI" panose="020B0502040204020203" pitchFamily="34" charset="0"/>
              </a:rPr>
              <a:t> </a:t>
            </a:r>
            <a:r>
              <a:rPr lang="ru-RU" sz="2400" b="1" i="1" dirty="0" err="1">
                <a:solidFill>
                  <a:schemeClr val="bg1"/>
                </a:solidFill>
                <a:effectLst/>
                <a:latin typeface="Arial Black" pitchFamily="34" charset="0"/>
                <a:cs typeface="Segoe UI" panose="020B0502040204020203" pitchFamily="34" charset="0"/>
              </a:rPr>
              <a:t>кінезотерапії</a:t>
            </a:r>
            <a:br>
              <a:rPr lang="ru-RU" sz="2400" b="1" i="1" dirty="0">
                <a:solidFill>
                  <a:schemeClr val="bg1"/>
                </a:solidFill>
                <a:effectLst/>
                <a:latin typeface="Arial Black" pitchFamily="34" charset="0"/>
                <a:cs typeface="Segoe UI" panose="020B0502040204020203" pitchFamily="34" charset="0"/>
              </a:rPr>
            </a:br>
            <a:endParaRPr lang="ru-RU" dirty="0">
              <a:solidFill>
                <a:schemeClr val="bg1"/>
              </a:solidFill>
              <a:effectLst/>
              <a:latin typeface="Arial Black" pitchFamily="34" charset="0"/>
            </a:endParaRPr>
          </a:p>
        </p:txBody>
      </p:sp>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28596" y="214290"/>
            <a:ext cx="3286148" cy="6357982"/>
          </a:xfrm>
        </p:spPr>
        <p:txBody>
          <a:bodyPr>
            <a:normAutofit lnSpcReduction="10000"/>
          </a:bodyPr>
          <a:lstStyle/>
          <a:p>
            <a:pPr algn="ctr"/>
            <a:r>
              <a:rPr lang="uk-UA" sz="1600" b="1" dirty="0">
                <a:solidFill>
                  <a:schemeClr val="bg1"/>
                </a:solidFill>
                <a:latin typeface="Segoe UI" panose="020B0502040204020203" pitchFamily="34" charset="0"/>
                <a:cs typeface="Segoe UI" panose="020B0502040204020203" pitchFamily="34" charset="0"/>
              </a:rPr>
              <a:t>Застосування методики у роботі з дітьми</a:t>
            </a:r>
          </a:p>
          <a:p>
            <a:pPr algn="ctr"/>
            <a:endParaRPr lang="uk-UA" sz="1600" b="1" dirty="0">
              <a:solidFill>
                <a:schemeClr val="bg1"/>
              </a:solidFill>
              <a:latin typeface="Segoe UI" panose="020B0502040204020203" pitchFamily="34" charset="0"/>
              <a:cs typeface="Segoe UI" panose="020B0502040204020203" pitchFamily="34" charset="0"/>
            </a:endParaRPr>
          </a:p>
          <a:p>
            <a:pPr algn="ctr"/>
            <a:r>
              <a:rPr lang="uk-UA" sz="1600" dirty="0" err="1">
                <a:latin typeface="Segoe UI" panose="020B0502040204020203" pitchFamily="34" charset="0"/>
                <a:cs typeface="Segoe UI" panose="020B0502040204020203" pitchFamily="34" charset="0"/>
              </a:rPr>
              <a:t>Кінезотерапія</a:t>
            </a:r>
            <a:r>
              <a:rPr lang="uk-UA" sz="1600" dirty="0">
                <a:latin typeface="Segoe UI" panose="020B0502040204020203" pitchFamily="34" charset="0"/>
                <a:cs typeface="Segoe UI" panose="020B0502040204020203" pitchFamily="34" charset="0"/>
              </a:rPr>
              <a:t> також часто призначається дітям, які мають проблеми з опорно-руховим апаратом, а також проблеми загального розвитку.</a:t>
            </a:r>
          </a:p>
          <a:p>
            <a:endParaRPr lang="uk-UA" sz="1600" b="1" dirty="0">
              <a:solidFill>
                <a:schemeClr val="bg1"/>
              </a:solidFill>
              <a:latin typeface="Segoe UI" panose="020B0502040204020203" pitchFamily="34" charset="0"/>
              <a:cs typeface="Segoe UI" panose="020B0502040204020203" pitchFamily="34" charset="0"/>
            </a:endParaRPr>
          </a:p>
          <a:p>
            <a:r>
              <a:rPr lang="uk-UA" sz="1600" b="1" dirty="0">
                <a:solidFill>
                  <a:schemeClr val="bg1"/>
                </a:solidFill>
                <a:latin typeface="Segoe UI" panose="020B0502040204020203" pitchFamily="34" charset="0"/>
                <a:cs typeface="Segoe UI" panose="020B0502040204020203" pitchFamily="34" charset="0"/>
              </a:rPr>
              <a:t>До таких відносяться:</a:t>
            </a:r>
          </a:p>
          <a:p>
            <a:pPr marL="342900" indent="-342900">
              <a:buFont typeface="Arial" panose="020B0604020202020204" pitchFamily="34" charset="0"/>
              <a:buChar char="•"/>
            </a:pPr>
            <a:r>
              <a:rPr lang="uk-UA" sz="1600" dirty="0">
                <a:latin typeface="Segoe UI" panose="020B0502040204020203" pitchFamily="34" charset="0"/>
                <a:cs typeface="Segoe UI" panose="020B0502040204020203" pitchFamily="34" charset="0"/>
              </a:rPr>
              <a:t>діти, які страждають на ДЦП та аутизм;</a:t>
            </a:r>
          </a:p>
          <a:p>
            <a:pPr marL="342900" indent="-342900">
              <a:buFont typeface="Arial" panose="020B0604020202020204" pitchFamily="34" charset="0"/>
              <a:buChar char="•"/>
            </a:pPr>
            <a:r>
              <a:rPr lang="uk-UA" sz="1600" dirty="0">
                <a:latin typeface="Segoe UI" panose="020B0502040204020203" pitchFamily="34" charset="0"/>
                <a:cs typeface="Segoe UI" panose="020B0502040204020203" pitchFamily="34" charset="0"/>
              </a:rPr>
              <a:t>розлад уваги;</a:t>
            </a:r>
          </a:p>
          <a:p>
            <a:pPr marL="342900" indent="-342900">
              <a:buFont typeface="Arial" panose="020B0604020202020204" pitchFamily="34" charset="0"/>
              <a:buChar char="•"/>
            </a:pPr>
            <a:r>
              <a:rPr lang="uk-UA" sz="1600" dirty="0">
                <a:latin typeface="Segoe UI" panose="020B0502040204020203" pitchFamily="34" charset="0"/>
                <a:cs typeface="Segoe UI" panose="020B0502040204020203" pitchFamily="34" charset="0"/>
              </a:rPr>
              <a:t>порушення постави та сколіоз;</a:t>
            </a:r>
          </a:p>
          <a:p>
            <a:pPr marL="342900" indent="-342900">
              <a:buFont typeface="Arial" panose="020B0604020202020204" pitchFamily="34" charset="0"/>
              <a:buChar char="•"/>
            </a:pPr>
            <a:r>
              <a:rPr lang="uk-UA" sz="1600" dirty="0">
                <a:latin typeface="Segoe UI" panose="020B0502040204020203" pitchFamily="34" charset="0"/>
                <a:cs typeface="Segoe UI" panose="020B0502040204020203" pitchFamily="34" charset="0"/>
              </a:rPr>
              <a:t>        та ін.</a:t>
            </a:r>
          </a:p>
          <a:p>
            <a:endParaRPr lang="ru-RU" sz="1600" dirty="0">
              <a:latin typeface="Segoe UI" panose="020B0502040204020203" pitchFamily="34" charset="0"/>
              <a:cs typeface="Segoe UI" panose="020B0502040204020203" pitchFamily="34" charset="0"/>
            </a:endParaRPr>
          </a:p>
          <a:p>
            <a:endParaRPr lang="ru-RU" sz="1600" dirty="0">
              <a:latin typeface="Segoe UI" panose="020B0502040204020203" pitchFamily="34" charset="0"/>
              <a:cs typeface="Segoe UI" panose="020B0502040204020203" pitchFamily="34" charset="0"/>
            </a:endParaRPr>
          </a:p>
          <a:p>
            <a:r>
              <a:rPr lang="uk-UA" sz="1600" dirty="0">
                <a:latin typeface="Segoe UI" panose="020B0502040204020203" pitchFamily="34" charset="0"/>
                <a:cs typeface="Segoe UI" panose="020B0502040204020203" pitchFamily="34" charset="0"/>
              </a:rPr>
              <a:t>Завдяки заняттям відбувається формування правильного симетричного корсету м'язового спини. Це дозволяє дитині не відчувати втому в дитячому садку та школі, підвищує витривалість та посидючість.</a:t>
            </a:r>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88641"/>
            <a:ext cx="4390544"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48" y="3143248"/>
            <a:ext cx="4156121" cy="30752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500034" y="785794"/>
            <a:ext cx="8186766" cy="5584842"/>
          </a:xfrm>
        </p:spPr>
        <p:txBody>
          <a:bodyPr>
            <a:normAutofit fontScale="55000" lnSpcReduction="20000"/>
          </a:bodyPr>
          <a:lstStyle/>
          <a:p>
            <a:pPr algn="ctr"/>
            <a:r>
              <a:rPr lang="uk-UA" sz="3600" b="1" i="1" dirty="0" err="1">
                <a:solidFill>
                  <a:schemeClr val="bg1"/>
                </a:solidFill>
                <a:latin typeface="Segoe UI" panose="020B0502040204020203" pitchFamily="34" charset="0"/>
                <a:cs typeface="Segoe UI" panose="020B0502040204020203" pitchFamily="34" charset="0"/>
              </a:rPr>
              <a:t>Кінезізіотерапія</a:t>
            </a:r>
            <a:r>
              <a:rPr lang="uk-UA" sz="3600" b="1" i="1" dirty="0">
                <a:solidFill>
                  <a:schemeClr val="bg1"/>
                </a:solidFill>
                <a:latin typeface="Segoe UI" panose="020B0502040204020203" pitchFamily="34" charset="0"/>
                <a:cs typeface="Segoe UI" panose="020B0502040204020203" pitchFamily="34" charset="0"/>
              </a:rPr>
              <a:t> для підтримки загального стану:</a:t>
            </a:r>
          </a:p>
          <a:p>
            <a:pPr algn="ctr"/>
            <a:endParaRPr lang="uk-UA" sz="3600" b="1" i="1" dirty="0">
              <a:solidFill>
                <a:schemeClr val="bg1"/>
              </a:solidFill>
              <a:latin typeface="Segoe UI" panose="020B0502040204020203" pitchFamily="34" charset="0"/>
              <a:cs typeface="Segoe UI" panose="020B0502040204020203" pitchFamily="34" charset="0"/>
            </a:endParaRPr>
          </a:p>
          <a:p>
            <a:pPr algn="ctr"/>
            <a:r>
              <a:rPr lang="uk-UA" sz="2900" i="1" dirty="0">
                <a:solidFill>
                  <a:schemeClr val="bg1"/>
                </a:solidFill>
                <a:latin typeface="Segoe UI" panose="020B0502040204020203" pitchFamily="34" charset="0"/>
                <a:cs typeface="Segoe UI" panose="020B0502040204020203" pitchFamily="34" charset="0"/>
              </a:rPr>
              <a:t>Почнемо з того, що ж включає поняття красивого тіла для жінки: звичайно ж це в першу чергу красиве, струнке, спортивне і підтягнуте жіноче тіло. Тому для сучасних жінок важливими є фізичні вправи, як спосіб тримати свою фігуру в потрібній формі.</a:t>
            </a:r>
          </a:p>
          <a:p>
            <a:pPr algn="ctr"/>
            <a:r>
              <a:rPr lang="uk-UA" sz="2900" i="1" dirty="0">
                <a:solidFill>
                  <a:schemeClr val="bg1"/>
                </a:solidFill>
                <a:latin typeface="Segoe UI" panose="020B0502040204020203" pitchFamily="34" charset="0"/>
                <a:cs typeface="Segoe UI" panose="020B0502040204020203" pitchFamily="34" charset="0"/>
              </a:rPr>
              <a:t>На жаль, в повному обсязі фізичні навантаження мають позитивний ефект, лише ті, які підбираються з урахуванням індивідуальних особливостей людини. У жіночому організмі таких особливостей набагато більше, ніж чоловіки.</a:t>
            </a:r>
          </a:p>
          <a:p>
            <a:pPr algn="ctr"/>
            <a:r>
              <a:rPr lang="uk-UA" sz="2900" i="1" dirty="0">
                <a:solidFill>
                  <a:schemeClr val="bg1"/>
                </a:solidFill>
                <a:latin typeface="Segoe UI" panose="020B0502040204020203" pitchFamily="34" charset="0"/>
                <a:cs typeface="Segoe UI" panose="020B0502040204020203" pitchFamily="34" charset="0"/>
              </a:rPr>
              <a:t>Заняття спортом за системою </a:t>
            </a:r>
            <a:r>
              <a:rPr lang="uk-UA" sz="2900" i="1" dirty="0" err="1">
                <a:solidFill>
                  <a:schemeClr val="bg1"/>
                </a:solidFill>
                <a:latin typeface="Segoe UI" panose="020B0502040204020203" pitchFamily="34" charset="0"/>
                <a:cs typeface="Segoe UI" panose="020B0502040204020203" pitchFamily="34" charset="0"/>
              </a:rPr>
              <a:t>кінезотерапії</a:t>
            </a:r>
            <a:r>
              <a:rPr lang="uk-UA" sz="2900" i="1" dirty="0">
                <a:solidFill>
                  <a:schemeClr val="bg1"/>
                </a:solidFill>
                <a:latin typeface="Segoe UI" panose="020B0502040204020203" pitchFamily="34" charset="0"/>
                <a:cs typeface="Segoe UI" panose="020B0502040204020203" pitchFamily="34" charset="0"/>
              </a:rPr>
              <a:t> дозволяють не тільки позбутися проблем, зміцнити опорно-руховий апарат і тримати себе в добрій формі, а й уникнути травматизму та небажаних наслідків, до яких можуть призвести самостійні заняття у звичайних фітнес-клубах.</a:t>
            </a:r>
          </a:p>
          <a:p>
            <a:pPr algn="ctr"/>
            <a:r>
              <a:rPr lang="uk-UA" sz="2900" i="1" dirty="0">
                <a:solidFill>
                  <a:schemeClr val="bg1"/>
                </a:solidFill>
                <a:latin typeface="Segoe UI" panose="020B0502040204020203" pitchFamily="34" charset="0"/>
                <a:cs typeface="Segoe UI" panose="020B0502040204020203" pitchFamily="34" charset="0"/>
              </a:rPr>
              <a:t>Правильно підібрані вправи під чітким контролем та наглядом допоможуть виглядати красиво, </a:t>
            </a:r>
            <a:r>
              <a:rPr lang="uk-UA" sz="2900" i="1" dirty="0" err="1">
                <a:solidFill>
                  <a:schemeClr val="bg1"/>
                </a:solidFill>
                <a:latin typeface="Segoe UI" panose="020B0502040204020203" pitchFamily="34" charset="0"/>
                <a:cs typeface="Segoe UI" panose="020B0502040204020203" pitchFamily="34" charset="0"/>
              </a:rPr>
              <a:t>додадуть</a:t>
            </a:r>
            <a:r>
              <a:rPr lang="uk-UA" sz="2900" i="1" dirty="0">
                <a:solidFill>
                  <a:schemeClr val="bg1"/>
                </a:solidFill>
                <a:latin typeface="Segoe UI" panose="020B0502040204020203" pitchFamily="34" charset="0"/>
                <a:cs typeface="Segoe UI" panose="020B0502040204020203" pitchFamily="34" charset="0"/>
              </a:rPr>
              <a:t> сил, </a:t>
            </a:r>
            <a:r>
              <a:rPr lang="uk-UA" sz="2900" i="1" dirty="0" err="1">
                <a:solidFill>
                  <a:schemeClr val="bg1"/>
                </a:solidFill>
                <a:latin typeface="Segoe UI" panose="020B0502040204020203" pitchFamily="34" charset="0"/>
                <a:cs typeface="Segoe UI" panose="020B0502040204020203" pitchFamily="34" charset="0"/>
              </a:rPr>
              <a:t>додадуть</a:t>
            </a:r>
            <a:r>
              <a:rPr lang="uk-UA" sz="2900" i="1" dirty="0">
                <a:solidFill>
                  <a:schemeClr val="bg1"/>
                </a:solidFill>
                <a:latin typeface="Segoe UI" panose="020B0502040204020203" pitchFamily="34" charset="0"/>
                <a:cs typeface="Segoe UI" panose="020B0502040204020203" pitchFamily="34" charset="0"/>
              </a:rPr>
              <a:t> тілу гнучкості, пластики та грації.</a:t>
            </a:r>
          </a:p>
          <a:p>
            <a:pPr algn="ctr"/>
            <a:r>
              <a:rPr lang="uk-UA" sz="2900" i="1" dirty="0">
                <a:solidFill>
                  <a:schemeClr val="bg1"/>
                </a:solidFill>
                <a:latin typeface="Segoe UI" panose="020B0502040204020203" pitchFamily="34" charset="0"/>
                <a:cs typeface="Segoe UI" panose="020B0502040204020203" pitchFamily="34" charset="0"/>
              </a:rPr>
              <a:t>Також </a:t>
            </a:r>
            <a:r>
              <a:rPr lang="uk-UA" sz="2900" i="1" dirty="0" err="1">
                <a:solidFill>
                  <a:schemeClr val="bg1"/>
                </a:solidFill>
                <a:latin typeface="Segoe UI" panose="020B0502040204020203" pitchFamily="34" charset="0"/>
                <a:cs typeface="Segoe UI" panose="020B0502040204020203" pitchFamily="34" charset="0"/>
              </a:rPr>
              <a:t>кінезотерапія</a:t>
            </a:r>
            <a:r>
              <a:rPr lang="uk-UA" sz="2900" i="1" dirty="0">
                <a:solidFill>
                  <a:schemeClr val="bg1"/>
                </a:solidFill>
                <a:latin typeface="Segoe UI" panose="020B0502040204020203" pitchFamily="34" charset="0"/>
                <a:cs typeface="Segoe UI" panose="020B0502040204020203" pitchFamily="34" charset="0"/>
              </a:rPr>
              <a:t> сприяє виведенню шлаків із організму, нормалізації руху лімфи в організмі. До речі, порушення </a:t>
            </a:r>
            <a:r>
              <a:rPr lang="uk-UA" sz="2900" i="1" dirty="0" err="1">
                <a:solidFill>
                  <a:schemeClr val="bg1"/>
                </a:solidFill>
                <a:latin typeface="Segoe UI" panose="020B0502040204020203" pitchFamily="34" charset="0"/>
                <a:cs typeface="Segoe UI" panose="020B0502040204020203" pitchFamily="34" charset="0"/>
              </a:rPr>
              <a:t>лімфотоку</a:t>
            </a:r>
            <a:r>
              <a:rPr lang="uk-UA" sz="2900" i="1" dirty="0">
                <a:solidFill>
                  <a:schemeClr val="bg1"/>
                </a:solidFill>
                <a:latin typeface="Segoe UI" panose="020B0502040204020203" pitchFamily="34" charset="0"/>
                <a:cs typeface="Segoe UI" panose="020B0502040204020203" pitchFamily="34" charset="0"/>
              </a:rPr>
              <a:t> є однією із причин появи целюліту.</a:t>
            </a:r>
          </a:p>
          <a:p>
            <a:pPr algn="ctr"/>
            <a:r>
              <a:rPr lang="uk-UA" sz="2900" i="1" dirty="0">
                <a:solidFill>
                  <a:schemeClr val="bg1"/>
                </a:solidFill>
                <a:latin typeface="Segoe UI" panose="020B0502040204020203" pitchFamily="34" charset="0"/>
                <a:cs typeface="Segoe UI" panose="020B0502040204020203" pitchFamily="34" charset="0"/>
              </a:rPr>
              <a:t>А найприємніше при заняттях за методикою </a:t>
            </a:r>
            <a:r>
              <a:rPr lang="uk-UA" sz="2900" i="1" dirty="0" err="1">
                <a:solidFill>
                  <a:schemeClr val="bg1"/>
                </a:solidFill>
                <a:latin typeface="Segoe UI" panose="020B0502040204020203" pitchFamily="34" charset="0"/>
                <a:cs typeface="Segoe UI" panose="020B0502040204020203" pitchFamily="34" charset="0"/>
              </a:rPr>
              <a:t>кінезотерапії</a:t>
            </a:r>
            <a:r>
              <a:rPr lang="uk-UA" sz="2900" i="1" dirty="0">
                <a:solidFill>
                  <a:schemeClr val="bg1"/>
                </a:solidFill>
                <a:latin typeface="Segoe UI" panose="020B0502040204020203" pitchFamily="34" charset="0"/>
                <a:cs typeface="Segoe UI" panose="020B0502040204020203" pitchFamily="34" charset="0"/>
              </a:rPr>
              <a:t> – це відсутність болю та неприємних </a:t>
            </a:r>
            <a:r>
              <a:rPr lang="uk-UA" sz="2900" i="1" dirty="0" err="1">
                <a:solidFill>
                  <a:schemeClr val="bg1"/>
                </a:solidFill>
                <a:latin typeface="Segoe UI" panose="020B0502040204020203" pitchFamily="34" charset="0"/>
                <a:cs typeface="Segoe UI" panose="020B0502040204020203" pitchFamily="34" charset="0"/>
              </a:rPr>
              <a:t>відчуттів</a:t>
            </a:r>
            <a:r>
              <a:rPr lang="uk-UA" sz="2900" i="1" dirty="0">
                <a:solidFill>
                  <a:schemeClr val="bg1"/>
                </a:solidFill>
                <a:latin typeface="Segoe UI" panose="020B0502040204020203" pitchFamily="34" charset="0"/>
                <a:cs typeface="Segoe UI" panose="020B0502040204020203" pitchFamily="34" charset="0"/>
              </a:rPr>
              <a:t>.</a:t>
            </a:r>
            <a:endParaRPr lang="uk-UA" dirty="0">
              <a:solidFill>
                <a:schemeClr val="bg1"/>
              </a:solidFill>
            </a:endParaRPr>
          </a:p>
        </p:txBody>
      </p:sp>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85720" y="273050"/>
            <a:ext cx="8401080" cy="6084908"/>
          </a:xfrm>
        </p:spPr>
        <p:txBody>
          <a:bodyPr>
            <a:normAutofit lnSpcReduction="10000"/>
          </a:bodyPr>
          <a:lstStyle/>
          <a:p>
            <a:pPr algn="just"/>
            <a:r>
              <a:rPr lang="uk-UA" sz="2800" dirty="0">
                <a:solidFill>
                  <a:schemeClr val="accent3">
                    <a:lumMod val="20000"/>
                    <a:lumOff val="80000"/>
                  </a:schemeClr>
                </a:solidFill>
                <a:latin typeface="Segoe UI" panose="020B0502040204020203" pitchFamily="34" charset="0"/>
                <a:cs typeface="Segoe UI" panose="020B0502040204020203" pitchFamily="34" charset="0"/>
              </a:rPr>
              <a:t>На сьогодні у суспільстві різко зросла кількість людей, які страждають на різні захворювання, пов'язані з опорно-руховим апаратом. Причин для цього безліч: основною причиною є малорухливий спосіб життя. До цього призвів сучасний ритм життя та високий рівень прогресу.</a:t>
            </a:r>
          </a:p>
          <a:p>
            <a:pPr algn="just"/>
            <a:r>
              <a:rPr lang="uk-UA" sz="2800" dirty="0">
                <a:solidFill>
                  <a:schemeClr val="accent3">
                    <a:lumMod val="20000"/>
                    <a:lumOff val="80000"/>
                  </a:schemeClr>
                </a:solidFill>
                <a:latin typeface="Segoe UI" panose="020B0502040204020203" pitchFamily="34" charset="0"/>
                <a:cs typeface="Segoe UI" panose="020B0502040204020203" pitchFamily="34" charset="0"/>
              </a:rPr>
              <a:t>   Зараз люди зайняті здебільшого на «сидячій» роботі, до офісу добираються машиною, яка, природно, стоїть під вікнами. З роботи люди дістаються так само.</a:t>
            </a:r>
          </a:p>
          <a:p>
            <a:pPr algn="just"/>
            <a:r>
              <a:rPr lang="uk-UA" sz="2800" dirty="0">
                <a:solidFill>
                  <a:schemeClr val="accent3">
                    <a:lumMod val="20000"/>
                    <a:lumOff val="80000"/>
                  </a:schemeClr>
                </a:solidFill>
                <a:latin typeface="Segoe UI" panose="020B0502040204020203" pitchFamily="34" charset="0"/>
                <a:cs typeface="Segoe UI" panose="020B0502040204020203" pitchFamily="34" charset="0"/>
              </a:rPr>
              <a:t>   Таким чином рухів у людини стає мінімум, а не можна забувати ще й про стреси на роботі, навчанні та вдома, неправильне харчування, погіршення екології тощо.</a:t>
            </a:r>
            <a:endParaRPr lang="uk-UA" dirty="0">
              <a:solidFill>
                <a:schemeClr val="accent3">
                  <a:lumMod val="20000"/>
                  <a:lumOff val="80000"/>
                </a:schemeClr>
              </a:solidFill>
            </a:endParaRP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857224" y="273050"/>
            <a:ext cx="7829576" cy="6084908"/>
          </a:xfrm>
        </p:spPr>
        <p:txBody>
          <a:bodyPr>
            <a:normAutofit fontScale="47500" lnSpcReduction="20000"/>
          </a:bodyPr>
          <a:lstStyle/>
          <a:p>
            <a:pPr algn="ctr"/>
            <a:r>
              <a:rPr lang="uk-UA" sz="4200" b="1" i="1">
                <a:latin typeface="Segoe UI" panose="020B0502040204020203" pitchFamily="34" charset="0"/>
                <a:cs typeface="Segoe UI" panose="020B0502040204020203" pitchFamily="34" charset="0"/>
              </a:rPr>
              <a:t>Кінезотерапія при вагітності</a:t>
            </a:r>
          </a:p>
          <a:p>
            <a:pPr algn="ctr"/>
            <a:endParaRPr lang="uk-UA" sz="3600" b="1" i="1">
              <a:solidFill>
                <a:schemeClr val="bg1"/>
              </a:solidFill>
              <a:latin typeface="Segoe UI" panose="020B0502040204020203" pitchFamily="34" charset="0"/>
              <a:cs typeface="Segoe UI" panose="020B0502040204020203" pitchFamily="34" charset="0"/>
            </a:endParaRPr>
          </a:p>
          <a:p>
            <a:pPr algn="ctr"/>
            <a:r>
              <a:rPr lang="uk-UA" sz="3600" b="1" i="1">
                <a:solidFill>
                  <a:schemeClr val="bg1"/>
                </a:solidFill>
                <a:latin typeface="Segoe UI" panose="020B0502040204020203" pitchFamily="34" charset="0"/>
                <a:cs typeface="Segoe UI" panose="020B0502040204020203" pitchFamily="34" charset="0"/>
              </a:rPr>
              <a:t>Вагітність – дуже важливий та складний період у житті кожної жінки. Особливо важким він для тих жінок і дівчат, які до вагітності ведуть не активний малорухливий спосіб життя і не дружать з фізкультурою. У період вагітності дискомфорту не уникнути, адже це і збільшення в розмірах, і в масі, зміна структури організму, що часто спричиняє біль у хребті та суглобах.</a:t>
            </a:r>
          </a:p>
          <a:p>
            <a:pPr algn="ctr"/>
            <a:r>
              <a:rPr lang="uk-UA" sz="3600" b="1" i="1">
                <a:solidFill>
                  <a:schemeClr val="bg1"/>
                </a:solidFill>
                <a:latin typeface="Segoe UI" panose="020B0502040204020203" pitchFamily="34" charset="0"/>
                <a:cs typeface="Segoe UI" panose="020B0502040204020203" pitchFamily="34" charset="0"/>
              </a:rPr>
              <a:t>Кінезотерапія при вагітності передбачає виконання спеціальних вправ, які допоможуть підготуватися та стійко, без наслідків пережити всі тяготи даного періоду.</a:t>
            </a:r>
          </a:p>
          <a:p>
            <a:pPr algn="ctr"/>
            <a:r>
              <a:rPr lang="uk-UA" sz="3600" b="1" i="1">
                <a:solidFill>
                  <a:schemeClr val="bg1"/>
                </a:solidFill>
                <a:latin typeface="Segoe UI" panose="020B0502040204020203" pitchFamily="34" charset="0"/>
                <a:cs typeface="Segoe UI" panose="020B0502040204020203" pitchFamily="34" charset="0"/>
              </a:rPr>
              <a:t>Переваги даної методики в тому, що вправи прості, доступні та безпечні для мами та дитини.</a:t>
            </a:r>
          </a:p>
          <a:p>
            <a:pPr algn="ctr"/>
            <a:r>
              <a:rPr lang="uk-UA" sz="3600" b="1" i="1">
                <a:solidFill>
                  <a:schemeClr val="bg1"/>
                </a:solidFill>
                <a:latin typeface="Segoe UI" panose="020B0502040204020203" pitchFamily="34" charset="0"/>
                <a:cs typeface="Segoe UI" panose="020B0502040204020203" pitchFamily="34" charset="0"/>
              </a:rPr>
              <a:t>Вправи допомагають:</a:t>
            </a:r>
          </a:p>
          <a:p>
            <a:pPr algn="ctr"/>
            <a:r>
              <a:rPr lang="uk-UA" sz="3600" b="1" i="1">
                <a:solidFill>
                  <a:schemeClr val="bg1"/>
                </a:solidFill>
                <a:latin typeface="Segoe UI" panose="020B0502040204020203" pitchFamily="34" charset="0"/>
                <a:cs typeface="Segoe UI" panose="020B0502040204020203" pitchFamily="34" charset="0"/>
              </a:rPr>
              <a:t>позбутися болю та у хребті</a:t>
            </a:r>
          </a:p>
          <a:p>
            <a:pPr algn="ctr"/>
            <a:r>
              <a:rPr lang="uk-UA" sz="3600" b="1" i="1">
                <a:solidFill>
                  <a:schemeClr val="bg1"/>
                </a:solidFill>
                <a:latin typeface="Segoe UI" panose="020B0502040204020203" pitchFamily="34" charset="0"/>
                <a:cs typeface="Segoe UI" panose="020B0502040204020203" pitchFamily="34" charset="0"/>
              </a:rPr>
              <a:t>зменшити головний біль</a:t>
            </a:r>
          </a:p>
          <a:p>
            <a:pPr algn="ctr"/>
            <a:r>
              <a:rPr lang="uk-UA" sz="3600" b="1" i="1">
                <a:solidFill>
                  <a:schemeClr val="bg1"/>
                </a:solidFill>
                <a:latin typeface="Segoe UI" panose="020B0502040204020203" pitchFamily="34" charset="0"/>
                <a:cs typeface="Segoe UI" panose="020B0502040204020203" pitchFamily="34" charset="0"/>
              </a:rPr>
              <a:t>усунути дискомфорт у русі рук і ніг.</a:t>
            </a:r>
          </a:p>
          <a:p>
            <a:pPr algn="ctr"/>
            <a:r>
              <a:rPr lang="uk-UA" sz="3600" b="1" i="1">
                <a:solidFill>
                  <a:schemeClr val="bg1"/>
                </a:solidFill>
                <a:latin typeface="Segoe UI" panose="020B0502040204020203" pitchFamily="34" charset="0"/>
                <a:cs typeface="Segoe UI" panose="020B0502040204020203" pitchFamily="34" charset="0"/>
              </a:rPr>
              <a:t>Під час занять зміцнюються м'язи, що у процесі пологів, що допомагає полегшити цей важкий процес.</a:t>
            </a:r>
          </a:p>
          <a:p>
            <a:pPr algn="ctr"/>
            <a:r>
              <a:rPr lang="uk-UA" sz="3600" b="1" i="1">
                <a:solidFill>
                  <a:schemeClr val="bg1"/>
                </a:solidFill>
                <a:latin typeface="Segoe UI" panose="020B0502040204020203" pitchFamily="34" charset="0"/>
                <a:cs typeface="Segoe UI" panose="020B0502040204020203" pitchFamily="34" charset="0"/>
              </a:rPr>
              <a:t>Дослідження в галузі гінекології та акушерства визначили, що заняття кінезотерапією в період вагітності зменшують ризик розривів промежини, важких пологів та подальших ускладнень.</a:t>
            </a:r>
            <a:endParaRPr lang="uk-UA"/>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a:p>
        </p:txBody>
      </p:sp>
      <p:sp>
        <p:nvSpPr>
          <p:cNvPr id="4" name="Содержимое 3"/>
          <p:cNvSpPr>
            <a:spLocks noGrp="1"/>
          </p:cNvSpPr>
          <p:nvPr>
            <p:ph sz="half" idx="1"/>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2"/>
          <p:cNvSpPr>
            <a:spLocks noGrp="1"/>
          </p:cNvSpPr>
          <p:nvPr>
            <p:ph sz="half" idx="1"/>
          </p:nvPr>
        </p:nvSpPr>
        <p:spPr>
          <a:xfrm>
            <a:off x="357158" y="273050"/>
            <a:ext cx="8329642" cy="6156346"/>
          </a:xfrm>
        </p:spPr>
        <p:txBody>
          <a:bodyPr>
            <a:normAutofit fontScale="85000" lnSpcReduction="20000"/>
          </a:bodyPr>
          <a:lstStyle/>
          <a:p>
            <a:r>
              <a:rPr lang="uk-UA" sz="2800" dirty="0">
                <a:solidFill>
                  <a:schemeClr val="accent4">
                    <a:lumMod val="20000"/>
                    <a:lumOff val="8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Все це і призводить до того, що у людини починається в ранньому віці руйнація хребта та суглобів кінцівок.</a:t>
            </a:r>
          </a:p>
          <a:p>
            <a:endParaRPr lang="uk-UA" sz="2800" dirty="0">
              <a:solidFill>
                <a:schemeClr val="accent4">
                  <a:lumMod val="20000"/>
                  <a:lumOff val="8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r>
              <a:rPr lang="uk-UA" sz="2800" dirty="0">
                <a:solidFill>
                  <a:schemeClr val="accent4">
                    <a:lumMod val="20000"/>
                    <a:lumOff val="8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Що ж із цим робити?</a:t>
            </a:r>
          </a:p>
          <a:p>
            <a:r>
              <a:rPr lang="uk-UA" sz="2800" dirty="0">
                <a:solidFill>
                  <a:schemeClr val="accent4">
                    <a:lumMod val="20000"/>
                    <a:lumOff val="8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Правильно, вести здоровий спосіб життя і якнайбільше рухатися.</a:t>
            </a:r>
          </a:p>
          <a:p>
            <a:r>
              <a:rPr lang="uk-UA" sz="2800" dirty="0">
                <a:solidFill>
                  <a:schemeClr val="accent4">
                    <a:lumMod val="20000"/>
                    <a:lumOff val="8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А що робити людям, у яких вже з'явилися болі, хрускіт, обмеження рухів у хребті та суглобах?</a:t>
            </a:r>
          </a:p>
          <a:p>
            <a:r>
              <a:rPr lang="uk-UA" sz="2800" dirty="0">
                <a:solidFill>
                  <a:schemeClr val="accent4">
                    <a:lumMod val="20000"/>
                    <a:lumOff val="8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Правильно, лікуватися!</a:t>
            </a:r>
          </a:p>
          <a:p>
            <a:r>
              <a:rPr lang="uk-UA" sz="2800" dirty="0">
                <a:solidFill>
                  <a:schemeClr val="accent4">
                    <a:lumMod val="20000"/>
                    <a:lumOff val="8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Але як?</a:t>
            </a:r>
          </a:p>
          <a:p>
            <a:r>
              <a:rPr lang="uk-UA" sz="2800" dirty="0">
                <a:solidFill>
                  <a:schemeClr val="accent4">
                    <a:lumMod val="20000"/>
                    <a:lumOff val="8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Є різні варіанти медикаментозної терапії, але її ефект украй тимчасовий і є безліч побічних ефектів. Є різні фізіотерапевтичні методи лікування, які теж мають тимчасовий характер. І, нарешті, є </a:t>
            </a:r>
            <a:r>
              <a:rPr lang="uk-UA" sz="2800" dirty="0" err="1">
                <a:solidFill>
                  <a:schemeClr val="accent4">
                    <a:lumMod val="20000"/>
                    <a:lumOff val="8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кінезотерапія</a:t>
            </a:r>
            <a:r>
              <a:rPr lang="uk-UA" sz="2800" dirty="0">
                <a:solidFill>
                  <a:schemeClr val="accent4">
                    <a:lumMod val="20000"/>
                    <a:lumOff val="8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єдиний метод, що дозволяє боротися саме з причиною захворювання, а не його наслідками</a:t>
            </a:r>
            <a:r>
              <a:rPr lang="ru-RU" sz="2800" dirty="0">
                <a:solidFill>
                  <a:schemeClr val="accent4">
                    <a:lumMod val="20000"/>
                    <a:lumOff val="80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t>
            </a:r>
            <a:endParaRPr lang="ru-RU" dirty="0"/>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357166"/>
            <a:ext cx="3971924" cy="5929354"/>
          </a:xfrm>
        </p:spPr>
        <p:txBody>
          <a:bodyPr>
            <a:normAutofit/>
          </a:bodyPr>
          <a:lstStyle/>
          <a:p>
            <a:pPr algn="ct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Поняття</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кінезотерапії</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та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особливості</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методики</a:t>
            </a:r>
          </a:p>
          <a:p>
            <a:pPr algn="ctr"/>
            <a:endPar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algn="ct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Кінезотерапія</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кінезітерапія</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кінезіотерапія</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це</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досить</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молода форма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лікувальної</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фізкультури</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оздоровчої</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гімнастики</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що</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стала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дуже</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популярною в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останні</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10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років</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у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всьому</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світі</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t>
            </a:r>
          </a:p>
          <a:p>
            <a:pPr algn="ct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У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перекладі</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з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грецької</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кінезотерапії</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кінезис</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 рух,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терапія</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лікування</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лікування</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рухом».</a:t>
            </a:r>
          </a:p>
          <a:p>
            <a:pPr algn="ct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Вона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являє</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собою систему занять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тренувань</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що</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включають</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комплекс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різних</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вправ</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на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спеціальному</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устаткуванні</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t>
            </a:r>
          </a:p>
          <a:p>
            <a:pPr algn="ct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Вправи</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підбираються</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відповідно</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до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індивідуальної</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програми</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розробленої</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з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урахуванням</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особливостей</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організму</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та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наявністю</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тих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чи</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інших</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1600" b="1" dirty="0" err="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захворювань</a:t>
            </a:r>
            <a:r>
              <a:rPr lang="ru-RU" sz="16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t>
            </a:r>
            <a:endParaRPr lang="ru-RU" dirty="0"/>
          </a:p>
        </p:txBody>
      </p:sp>
      <p:pic>
        <p:nvPicPr>
          <p:cNvPr id="5" name="Содержимое 4" descr="istockphoto-179205447-1024x1024.jpg"/>
          <p:cNvPicPr>
            <a:picLocks noGrp="1" noChangeAspect="1"/>
          </p:cNvPicPr>
          <p:nvPr>
            <p:ph sz="half" idx="1"/>
          </p:nvPr>
        </p:nvPicPr>
        <p:blipFill>
          <a:blip r:embed="rId2" cstate="print"/>
          <a:stretch>
            <a:fillRect/>
          </a:stretch>
        </p:blipFill>
        <p:spPr>
          <a:xfrm>
            <a:off x="4857752" y="285728"/>
            <a:ext cx="4073617" cy="4103228"/>
          </a:xfr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043890" cy="1162050"/>
          </a:xfrm>
        </p:spPr>
        <p:txBody>
          <a:bodyPr>
            <a:normAutofit fontScale="90000"/>
          </a:bodyPr>
          <a:lstStyle/>
          <a:p>
            <a:pPr algn="ct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Кінезотерапію</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або</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відновлення</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за </a:t>
            </a: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допомогою</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рухів</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 </a:t>
            </a: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її</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найбільш</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спільній</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характеристиці</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можна</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розділити</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 два </a:t>
            </a: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основні</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розділи</a:t>
            </a:r>
            <a:r>
              <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dirty="0">
              <a:solidFill>
                <a:schemeClr val="tx1"/>
              </a:solidFill>
            </a:endParaRPr>
          </a:p>
        </p:txBody>
      </p:sp>
      <p:sp>
        <p:nvSpPr>
          <p:cNvPr id="3" name="Текст 2"/>
          <p:cNvSpPr>
            <a:spLocks noGrp="1"/>
          </p:cNvSpPr>
          <p:nvPr>
            <p:ph type="body" idx="2"/>
          </p:nvPr>
        </p:nvSpPr>
        <p:spPr/>
        <p:txBody>
          <a:bodyPr/>
          <a:lstStyle/>
          <a:p>
            <a:endParaRPr lang="ru-RU" dirty="0"/>
          </a:p>
        </p:txBody>
      </p:sp>
      <p:pic>
        <p:nvPicPr>
          <p:cNvPr id="9" name="Содержимое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43438" y="1571612"/>
            <a:ext cx="4035829" cy="2571768"/>
          </a:xfrm>
          <a:prstGeom prst="rect">
            <a:avLst/>
          </a:prstGeom>
          <a:ln>
            <a:noFill/>
          </a:ln>
          <a:effectLst>
            <a:outerShdw blurRad="190500" algn="tl" rotWithShape="0">
              <a:srgbClr val="000000">
                <a:alpha val="70000"/>
              </a:srgbClr>
            </a:outerShdw>
          </a:effectLst>
        </p:spPr>
      </p:pic>
      <p:sp>
        <p:nvSpPr>
          <p:cNvPr id="5" name="Блок-схема: альтернативный процесс 4"/>
          <p:cNvSpPr/>
          <p:nvPr/>
        </p:nvSpPr>
        <p:spPr>
          <a:xfrm>
            <a:off x="642910" y="2000240"/>
            <a:ext cx="2571768" cy="114300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FFFF00"/>
                </a:solidFill>
              </a:rPr>
              <a:t>Активна</a:t>
            </a:r>
          </a:p>
        </p:txBody>
      </p:sp>
      <p:sp>
        <p:nvSpPr>
          <p:cNvPr id="8" name="Скругленный прямоугольник 7"/>
          <p:cNvSpPr/>
          <p:nvPr/>
        </p:nvSpPr>
        <p:spPr>
          <a:xfrm>
            <a:off x="714348" y="3429000"/>
            <a:ext cx="2500330" cy="10715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rgbClr val="FFFF00"/>
                </a:solidFill>
              </a:rPr>
              <a:t>Пасивна</a:t>
            </a:r>
            <a:endParaRPr lang="ru-RU" b="1" dirty="0">
              <a:solidFill>
                <a:srgbClr val="FFFF00"/>
              </a:solidFill>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732" y="4269948"/>
            <a:ext cx="4032448" cy="2419469"/>
          </a:xfrm>
          <a:prstGeom prst="rect">
            <a:avLst/>
          </a:prstGeom>
          <a:ln>
            <a:noFill/>
          </a:ln>
          <a:effectLst>
            <a:outerShdw blurRad="190500" algn="tl" rotWithShape="0">
              <a:srgbClr val="000000">
                <a:alpha val="70000"/>
              </a:srgbClr>
            </a:outerShdw>
          </a:effectLst>
        </p:spPr>
      </p:pic>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043890" cy="1162050"/>
          </a:xfrm>
        </p:spPr>
        <p:txBody>
          <a:bodyPr>
            <a:normAutofit/>
          </a:bodyPr>
          <a:lstStyle/>
          <a:p>
            <a:r>
              <a:rPr lang="ru-RU" sz="2000" b="1" dirty="0">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Активна </a:t>
            </a:r>
            <a:r>
              <a:rPr lang="ru-RU" sz="2000" b="1" dirty="0" err="1">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кінезотерапія</a:t>
            </a:r>
            <a:r>
              <a:rPr lang="ru-RU" sz="2000" b="1" dirty="0">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2000" b="1" dirty="0" err="1">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характеризується</a:t>
            </a:r>
            <a:r>
              <a:rPr lang="ru-RU" sz="2000" b="1" dirty="0">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активною та </a:t>
            </a:r>
            <a:r>
              <a:rPr lang="ru-RU" sz="2000" b="1" dirty="0" err="1">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свідомою</a:t>
            </a:r>
            <a:r>
              <a:rPr lang="ru-RU" sz="2000" b="1" dirty="0">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2000" b="1" dirty="0" err="1">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участю</a:t>
            </a:r>
            <a:r>
              <a:rPr lang="ru-RU" sz="2000" b="1" dirty="0">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2000" b="1" dirty="0" err="1">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пацієнта</a:t>
            </a:r>
            <a:r>
              <a:rPr lang="ru-RU" sz="2000" b="1" dirty="0">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2000" b="1" dirty="0" err="1">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який</a:t>
            </a:r>
            <a:r>
              <a:rPr lang="ru-RU" sz="2000" b="1" dirty="0">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2000" b="1" dirty="0" err="1">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виконує</a:t>
            </a:r>
            <a:r>
              <a:rPr lang="ru-RU" sz="2000" b="1" dirty="0">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ru-RU" sz="2000" b="1" dirty="0" err="1">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вольові</a:t>
            </a:r>
            <a:r>
              <a:rPr lang="ru-RU" sz="2000" b="1" dirty="0">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рухи.</a:t>
            </a:r>
            <a:br>
              <a:rPr lang="ru-RU" sz="2000" b="1" dirty="0">
                <a:solidFill>
                  <a:schemeClr val="tx1">
                    <a:lumMod val="95000"/>
                    <a:lumOff val="5000"/>
                  </a:scheme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endParaRPr lang="ru-RU" b="1" dirty="0"/>
          </a:p>
        </p:txBody>
      </p:sp>
      <p:sp>
        <p:nvSpPr>
          <p:cNvPr id="3" name="Текст 2"/>
          <p:cNvSpPr>
            <a:spLocks noGrp="1"/>
          </p:cNvSpPr>
          <p:nvPr>
            <p:ph type="body" idx="2"/>
          </p:nvPr>
        </p:nvSpPr>
        <p:spPr>
          <a:xfrm>
            <a:off x="457200" y="1524000"/>
            <a:ext cx="3257544" cy="5048272"/>
          </a:xfrm>
        </p:spPr>
        <p:txBody>
          <a:bodyPr/>
          <a:lstStyle/>
          <a:p>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Цей</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розділ</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охоплює</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використання</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активних</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фізичних</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вправ</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трудової</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рухової</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діяльності</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ходьби</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як одного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із</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видів</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найбільш</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автоматизованих</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рухових</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навичок</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рухів</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прикладного,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побутового</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та </a:t>
            </a:r>
            <a:r>
              <a:rPr lang="ru-RU" sz="2000"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звичайного</a:t>
            </a:r>
            <a:r>
              <a:rPr lang="ru-RU" sz="2000"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характеру.</a:t>
            </a:r>
            <a:endParaRPr lang="ru-RU" dirty="0"/>
          </a:p>
        </p:txBody>
      </p:sp>
      <p:pic>
        <p:nvPicPr>
          <p:cNvPr id="5" name="Содержимое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75050" y="1352074"/>
            <a:ext cx="5111750" cy="3695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142844" y="5500702"/>
            <a:ext cx="8572560" cy="646331"/>
          </a:xfrm>
          <a:prstGeom prst="rect">
            <a:avLst/>
          </a:prstGeom>
        </p:spPr>
        <p:txBody>
          <a:bodyPr wrap="square">
            <a:spAutoFit/>
          </a:bodyPr>
          <a:lstStyle/>
          <a:p>
            <a:pPr algn="ctr"/>
            <a:r>
              <a:rPr lang="uk-UA"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До цього виду терапії можна віднести і деякі активні спеціалізовані методи: </a:t>
            </a:r>
            <a:r>
              <a:rPr lang="uk-UA"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пілатес</a:t>
            </a:r>
            <a:r>
              <a:rPr lang="uk-UA"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a:t>
            </a:r>
            <a:r>
              <a:rPr lang="uk-UA" dirty="0" err="1">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каланетика</a:t>
            </a:r>
            <a:r>
              <a:rPr lang="uk-UA" dirty="0">
                <a:solidFill>
                  <a:schemeClr val="tx1">
                    <a:lumMod val="95000"/>
                    <a:lumOff val="5000"/>
                  </a:schemeClr>
                </a:solidFill>
                <a:effectLst>
                  <a:outerShdw blurRad="38100" dist="38100" dir="2700000" algn="tl">
                    <a:srgbClr val="000000">
                      <a:alpha val="43137"/>
                    </a:srgbClr>
                  </a:outerShdw>
                </a:effectLst>
                <a:cs typeface="Segoe UI" panose="020B0502040204020203" pitchFamily="34" charset="0"/>
              </a:rPr>
              <a:t>, йога, цігун, гімнастичні вправи та ін.</a:t>
            </a: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2584446"/>
          </a:xfrm>
        </p:spPr>
        <p:txBody>
          <a:bodyPr>
            <a:noAutofit/>
          </a:bodyPr>
          <a:lstStyle/>
          <a:p>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Пасивна</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кінезотерапія</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охоплює</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форми</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та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засоби</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за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яких</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пацієнт</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бере</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участь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пасивно</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не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виробляє</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вольових</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рухів</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Рух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здійснюється</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або</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ручним</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способом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іншою</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особою,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або</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за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допомогою</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спеціальних</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апаратів</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та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пристроїв</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які</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імітують</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звичайні</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фізіологічні</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рухи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Пасивні</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фізичні</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вправи</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механотерапія</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або</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ж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здійснюються</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рухи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окремих</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тканин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або</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частин</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тіла</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за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допомогою</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спеціально</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організованих</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методичних</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систем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детензор</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терапія</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масаж</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мануальна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терапія</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остеопатія</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 та </a:t>
            </a:r>
            <a:r>
              <a:rPr lang="ru-RU" sz="1800" b="1" dirty="0" err="1">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ін</a:t>
            </a:r>
            <a: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t>.).</a:t>
            </a:r>
            <a:br>
              <a:rPr lang="ru-RU" sz="1800" b="1" dirty="0">
                <a:solidFill>
                  <a:schemeClr val="tx1">
                    <a:lumMod val="95000"/>
                    <a:lumOff val="5000"/>
                  </a:schemeClr>
                </a:solidFill>
                <a:effectLst>
                  <a:outerShdw blurRad="38100" dist="38100" dir="2700000" algn="tl">
                    <a:srgbClr val="000000">
                      <a:alpha val="43137"/>
                    </a:srgbClr>
                  </a:outerShdw>
                </a:effectLst>
                <a:latin typeface="+mn-lt"/>
                <a:cs typeface="Segoe UI" panose="020B0502040204020203" pitchFamily="34" charset="0"/>
              </a:rPr>
            </a:br>
            <a:endParaRPr lang="ru-RU" sz="1800" b="1" dirty="0">
              <a:latin typeface="+mn-lt"/>
            </a:endParaRPr>
          </a:p>
        </p:txBody>
      </p:sp>
      <p:sp>
        <p:nvSpPr>
          <p:cNvPr id="3" name="Текст 2"/>
          <p:cNvSpPr>
            <a:spLocks noGrp="1"/>
          </p:cNvSpPr>
          <p:nvPr>
            <p:ph type="body" idx="2"/>
          </p:nvPr>
        </p:nvSpPr>
        <p:spPr>
          <a:xfrm>
            <a:off x="457200" y="4929198"/>
            <a:ext cx="3008313" cy="1196965"/>
          </a:xfrm>
        </p:spPr>
        <p:txBody>
          <a:bodyPr/>
          <a:lstStyle/>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425" y="3272662"/>
            <a:ext cx="4376433" cy="3448168"/>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272662"/>
            <a:ext cx="4206729" cy="3429571"/>
          </a:xfrm>
          <a:prstGeom prst="rect">
            <a:avLst/>
          </a:prstGeom>
          <a:ln>
            <a:noFill/>
          </a:ln>
          <a:effectLst>
            <a:outerShdw blurRad="190500" algn="tl" rotWithShape="0">
              <a:srgbClr val="000000">
                <a:alpha val="70000"/>
              </a:srgbClr>
            </a:outerShdw>
          </a:effectLst>
        </p:spPr>
      </p:pic>
    </p:spTree>
  </p:cSld>
  <p:clrMapOvr>
    <a:masterClrMapping/>
  </p:clrMapOvr>
  <p:transition>
    <p:pull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3050"/>
            <a:ext cx="3571900" cy="3870330"/>
          </a:xfrm>
        </p:spPr>
        <p:txBody>
          <a:bodyPr>
            <a:noAutofit/>
          </a:bodyPr>
          <a:lstStyle/>
          <a:p>
            <a:r>
              <a:rPr lang="uk-UA" sz="1800" u="sng" dirty="0" err="1">
                <a:solidFill>
                  <a:schemeClr val="tx1"/>
                </a:solidFill>
                <a:effectLst/>
                <a:uFill>
                  <a:solidFill>
                    <a:schemeClr val="tx1"/>
                  </a:solidFill>
                </a:uFill>
                <a:latin typeface="+mn-lt"/>
                <a:cs typeface="Segoe UI" panose="020B0502040204020203" pitchFamily="34" charset="0"/>
              </a:rPr>
              <a:t>Кінезотерапію</a:t>
            </a:r>
            <a:r>
              <a:rPr lang="uk-UA" sz="1800" u="sng" dirty="0">
                <a:solidFill>
                  <a:schemeClr val="tx1"/>
                </a:solidFill>
                <a:effectLst/>
                <a:uFill>
                  <a:solidFill>
                    <a:schemeClr val="tx1"/>
                  </a:solidFill>
                </a:uFill>
                <a:latin typeface="+mn-lt"/>
                <a:cs typeface="Segoe UI" panose="020B0502040204020203" pitchFamily="34" charset="0"/>
              </a:rPr>
              <a:t> зазвичай відносять до групи неспецифічних терапевтичних факторів, що діють. Різні форми та засоби рухів змінюють загальну реактивність організму, підвищують його неспецифічну стійкість, руйнують патологічні динамічні стереотипи, що виникли внаслідок хвороби, та створюють нові, що забезпечують необхідну адаптацію.</a:t>
            </a:r>
            <a:br>
              <a:rPr lang="ru-RU" sz="1800" u="sng" dirty="0">
                <a:solidFill>
                  <a:schemeClr val="bg1"/>
                </a:solidFill>
                <a:effectLst/>
                <a:uFill>
                  <a:solidFill>
                    <a:schemeClr val="tx1"/>
                  </a:solidFill>
                </a:uFill>
                <a:latin typeface="+mn-lt"/>
                <a:cs typeface="Segoe UI" panose="020B0502040204020203" pitchFamily="34" charset="0"/>
              </a:rPr>
            </a:br>
            <a:endParaRPr lang="ru-RU" sz="1800" u="sng" dirty="0">
              <a:solidFill>
                <a:schemeClr val="bg1"/>
              </a:solidFill>
              <a:effectLst/>
              <a:uFill>
                <a:solidFill>
                  <a:schemeClr val="tx1"/>
                </a:solidFill>
              </a:uFill>
              <a:latin typeface="+mn-lt"/>
            </a:endParaRPr>
          </a:p>
        </p:txBody>
      </p:sp>
      <p:sp>
        <p:nvSpPr>
          <p:cNvPr id="3" name="Текст 2"/>
          <p:cNvSpPr>
            <a:spLocks noGrp="1"/>
          </p:cNvSpPr>
          <p:nvPr>
            <p:ph type="body" idx="2"/>
          </p:nvPr>
        </p:nvSpPr>
        <p:spPr>
          <a:xfrm>
            <a:off x="457200" y="4000504"/>
            <a:ext cx="8258204" cy="2643206"/>
          </a:xfrm>
        </p:spPr>
        <p:txBody>
          <a:bodyPr>
            <a:normAutofit/>
          </a:bodyPr>
          <a:lstStyle/>
          <a:p>
            <a:r>
              <a:rPr lang="ru-RU" sz="1800" dirty="0" err="1">
                <a:cs typeface="Segoe UI" panose="020B0502040204020203" pitchFamily="34" charset="0"/>
              </a:rPr>
              <a:t>Поряд</a:t>
            </a:r>
            <a:r>
              <a:rPr lang="ru-RU" sz="1800" dirty="0">
                <a:cs typeface="Segoe UI" panose="020B0502040204020203" pitchFamily="34" charset="0"/>
              </a:rPr>
              <a:t> </a:t>
            </a:r>
            <a:r>
              <a:rPr lang="ru-RU" sz="1800" dirty="0" err="1">
                <a:cs typeface="Segoe UI" panose="020B0502040204020203" pitchFamily="34" charset="0"/>
              </a:rPr>
              <a:t>із</a:t>
            </a:r>
            <a:r>
              <a:rPr lang="ru-RU" sz="1800" dirty="0">
                <a:cs typeface="Segoe UI" panose="020B0502040204020203" pitchFamily="34" charset="0"/>
              </a:rPr>
              <a:t> </a:t>
            </a:r>
            <a:r>
              <a:rPr lang="ru-RU" sz="1800" dirty="0" err="1">
                <a:cs typeface="Segoe UI" panose="020B0502040204020203" pitchFamily="34" charset="0"/>
              </a:rPr>
              <a:t>цим</a:t>
            </a:r>
            <a:r>
              <a:rPr lang="ru-RU" sz="1800" dirty="0">
                <a:cs typeface="Segoe UI" panose="020B0502040204020203" pitchFamily="34" charset="0"/>
              </a:rPr>
              <a:t> вона </a:t>
            </a:r>
            <a:r>
              <a:rPr lang="ru-RU" sz="1800" dirty="0" err="1">
                <a:cs typeface="Segoe UI" panose="020B0502040204020203" pitchFamily="34" charset="0"/>
              </a:rPr>
              <a:t>є</a:t>
            </a:r>
            <a:r>
              <a:rPr lang="ru-RU" sz="1800" dirty="0">
                <a:cs typeface="Segoe UI" panose="020B0502040204020203" pitchFamily="34" charset="0"/>
              </a:rPr>
              <a:t> </a:t>
            </a:r>
            <a:r>
              <a:rPr lang="ru-RU" sz="1800" dirty="0" err="1">
                <a:cs typeface="Segoe UI" panose="020B0502040204020203" pitchFamily="34" charset="0"/>
              </a:rPr>
              <a:t>також</a:t>
            </a:r>
            <a:r>
              <a:rPr lang="ru-RU" sz="1800" dirty="0">
                <a:cs typeface="Segoe UI" panose="020B0502040204020203" pitchFamily="34" charset="0"/>
              </a:rPr>
              <a:t> </a:t>
            </a:r>
            <a:r>
              <a:rPr lang="ru-RU" sz="1800" dirty="0" err="1">
                <a:cs typeface="Segoe UI" panose="020B0502040204020203" pitchFamily="34" charset="0"/>
              </a:rPr>
              <a:t>патогенетичною</a:t>
            </a:r>
            <a:r>
              <a:rPr lang="ru-RU" sz="1800" dirty="0">
                <a:cs typeface="Segoe UI" panose="020B0502040204020203" pitchFamily="34" charset="0"/>
              </a:rPr>
              <a:t> </a:t>
            </a:r>
            <a:r>
              <a:rPr lang="ru-RU" sz="1800" dirty="0" err="1">
                <a:cs typeface="Segoe UI" panose="020B0502040204020203" pitchFamily="34" charset="0"/>
              </a:rPr>
              <a:t>терапією</a:t>
            </a:r>
            <a:r>
              <a:rPr lang="ru-RU" sz="1800" dirty="0">
                <a:cs typeface="Segoe UI" panose="020B0502040204020203" pitchFamily="34" charset="0"/>
              </a:rPr>
              <a:t>. </a:t>
            </a:r>
            <a:r>
              <a:rPr lang="ru-RU" sz="1800" dirty="0" err="1">
                <a:cs typeface="Segoe UI" panose="020B0502040204020203" pitchFamily="34" charset="0"/>
              </a:rPr>
              <a:t>Більшість</a:t>
            </a:r>
            <a:r>
              <a:rPr lang="ru-RU" sz="1800" dirty="0">
                <a:cs typeface="Segoe UI" panose="020B0502040204020203" pitchFamily="34" charset="0"/>
              </a:rPr>
              <a:t> </a:t>
            </a:r>
            <a:r>
              <a:rPr lang="ru-RU" sz="1800" dirty="0" err="1">
                <a:cs typeface="Segoe UI" panose="020B0502040204020203" pitchFamily="34" charset="0"/>
              </a:rPr>
              <a:t>захворювань</a:t>
            </a:r>
            <a:r>
              <a:rPr lang="ru-RU" sz="1800" dirty="0">
                <a:cs typeface="Segoe UI" panose="020B0502040204020203" pitchFamily="34" charset="0"/>
              </a:rPr>
              <a:t> та </a:t>
            </a:r>
            <a:r>
              <a:rPr lang="ru-RU" sz="1800" dirty="0" err="1">
                <a:cs typeface="Segoe UI" panose="020B0502040204020203" pitchFamily="34" charset="0"/>
              </a:rPr>
              <a:t>пошкоджень</a:t>
            </a:r>
            <a:r>
              <a:rPr lang="ru-RU" sz="1800" dirty="0">
                <a:cs typeface="Segoe UI" panose="020B0502040204020203" pitchFamily="34" charset="0"/>
              </a:rPr>
              <a:t> </a:t>
            </a:r>
            <a:r>
              <a:rPr lang="ru-RU" sz="1800" dirty="0" err="1">
                <a:cs typeface="Segoe UI" panose="020B0502040204020203" pitchFamily="34" charset="0"/>
              </a:rPr>
              <a:t>нервової</a:t>
            </a:r>
            <a:r>
              <a:rPr lang="ru-RU" sz="1800" dirty="0">
                <a:cs typeface="Segoe UI" panose="020B0502040204020203" pitchFamily="34" charset="0"/>
              </a:rPr>
              <a:t> </a:t>
            </a:r>
            <a:r>
              <a:rPr lang="ru-RU" sz="1800" dirty="0" err="1">
                <a:cs typeface="Segoe UI" panose="020B0502040204020203" pitchFamily="34" charset="0"/>
              </a:rPr>
              <a:t>системи</a:t>
            </a:r>
            <a:r>
              <a:rPr lang="ru-RU" sz="1800" dirty="0">
                <a:cs typeface="Segoe UI" panose="020B0502040204020203" pitchFamily="34" charset="0"/>
              </a:rPr>
              <a:t> та опорно-</a:t>
            </a:r>
            <a:r>
              <a:rPr lang="ru-RU" sz="1800" dirty="0" err="1">
                <a:cs typeface="Segoe UI" panose="020B0502040204020203" pitchFamily="34" charset="0"/>
              </a:rPr>
              <a:t>рухового</a:t>
            </a:r>
            <a:r>
              <a:rPr lang="ru-RU" sz="1800" dirty="0">
                <a:cs typeface="Segoe UI" panose="020B0502040204020203" pitchFamily="34" charset="0"/>
              </a:rPr>
              <a:t> </a:t>
            </a:r>
            <a:r>
              <a:rPr lang="ru-RU" sz="1800" dirty="0" err="1">
                <a:cs typeface="Segoe UI" panose="020B0502040204020203" pitchFamily="34" charset="0"/>
              </a:rPr>
              <a:t>апарату</a:t>
            </a:r>
            <a:r>
              <a:rPr lang="ru-RU" sz="1800" dirty="0">
                <a:cs typeface="Segoe UI" panose="020B0502040204020203" pitchFamily="34" charset="0"/>
              </a:rPr>
              <a:t> </a:t>
            </a:r>
            <a:r>
              <a:rPr lang="ru-RU" sz="1800" dirty="0" err="1">
                <a:cs typeface="Segoe UI" panose="020B0502040204020203" pitchFamily="34" charset="0"/>
              </a:rPr>
              <a:t>протікають</a:t>
            </a:r>
            <a:r>
              <a:rPr lang="ru-RU" sz="1800" dirty="0">
                <a:cs typeface="Segoe UI" panose="020B0502040204020203" pitchFamily="34" charset="0"/>
              </a:rPr>
              <a:t> з </a:t>
            </a:r>
            <a:r>
              <a:rPr lang="ru-RU" sz="1800" dirty="0" err="1">
                <a:cs typeface="Segoe UI" panose="020B0502040204020203" pitchFamily="34" charset="0"/>
              </a:rPr>
              <a:t>порушенням</a:t>
            </a:r>
            <a:r>
              <a:rPr lang="ru-RU" sz="1800" dirty="0">
                <a:cs typeface="Segoe UI" panose="020B0502040204020203" pitchFamily="34" charset="0"/>
              </a:rPr>
              <a:t> </a:t>
            </a:r>
            <a:r>
              <a:rPr lang="ru-RU" sz="1800" dirty="0" err="1">
                <a:cs typeface="Segoe UI" panose="020B0502040204020203" pitchFamily="34" charset="0"/>
              </a:rPr>
              <a:t>рухової</a:t>
            </a:r>
            <a:r>
              <a:rPr lang="ru-RU" sz="1800" dirty="0">
                <a:cs typeface="Segoe UI" panose="020B0502040204020203" pitchFamily="34" charset="0"/>
              </a:rPr>
              <a:t> </a:t>
            </a:r>
            <a:r>
              <a:rPr lang="ru-RU" sz="1800" dirty="0" err="1">
                <a:cs typeface="Segoe UI" panose="020B0502040204020203" pitchFamily="34" charset="0"/>
              </a:rPr>
              <a:t>функції</a:t>
            </a:r>
            <a:r>
              <a:rPr lang="ru-RU" sz="1800" dirty="0">
                <a:cs typeface="Segoe UI" panose="020B0502040204020203" pitchFamily="34" charset="0"/>
              </a:rPr>
              <a:t>. При </a:t>
            </a:r>
            <a:r>
              <a:rPr lang="ru-RU" sz="1800" dirty="0" err="1">
                <a:cs typeface="Segoe UI" panose="020B0502040204020203" pitchFamily="34" charset="0"/>
              </a:rPr>
              <a:t>інших</a:t>
            </a:r>
            <a:r>
              <a:rPr lang="ru-RU" sz="1800" dirty="0">
                <a:cs typeface="Segoe UI" panose="020B0502040204020203" pitchFamily="34" charset="0"/>
              </a:rPr>
              <a:t> </a:t>
            </a:r>
            <a:r>
              <a:rPr lang="ru-RU" sz="1800" dirty="0" err="1">
                <a:cs typeface="Segoe UI" panose="020B0502040204020203" pitchFamily="34" charset="0"/>
              </a:rPr>
              <a:t>захворюваннях</a:t>
            </a:r>
            <a:r>
              <a:rPr lang="ru-RU" sz="1800" dirty="0">
                <a:cs typeface="Segoe UI" panose="020B0502040204020203" pitchFamily="34" charset="0"/>
              </a:rPr>
              <a:t> </a:t>
            </a:r>
            <a:r>
              <a:rPr lang="ru-RU" sz="1800" dirty="0" err="1">
                <a:cs typeface="Segoe UI" panose="020B0502040204020203" pitchFamily="34" charset="0"/>
              </a:rPr>
              <a:t>умови</a:t>
            </a:r>
            <a:r>
              <a:rPr lang="ru-RU" sz="1800" dirty="0">
                <a:cs typeface="Segoe UI" panose="020B0502040204020203" pitchFamily="34" charset="0"/>
              </a:rPr>
              <a:t> </a:t>
            </a:r>
            <a:r>
              <a:rPr lang="ru-RU" sz="1800" dirty="0" err="1">
                <a:cs typeface="Segoe UI" panose="020B0502040204020203" pitchFamily="34" charset="0"/>
              </a:rPr>
              <a:t>лікування</a:t>
            </a:r>
            <a:r>
              <a:rPr lang="ru-RU" sz="1800" dirty="0">
                <a:cs typeface="Segoe UI" panose="020B0502040204020203" pitchFamily="34" charset="0"/>
              </a:rPr>
              <a:t> </a:t>
            </a:r>
            <a:r>
              <a:rPr lang="ru-RU" sz="1800" dirty="0" err="1">
                <a:cs typeface="Segoe UI" panose="020B0502040204020203" pitchFamily="34" charset="0"/>
              </a:rPr>
              <a:t>потребують</a:t>
            </a:r>
            <a:r>
              <a:rPr lang="ru-RU" sz="1800" dirty="0">
                <a:cs typeface="Segoe UI" panose="020B0502040204020203" pitchFamily="34" charset="0"/>
              </a:rPr>
              <a:t> </a:t>
            </a:r>
            <a:r>
              <a:rPr lang="ru-RU" sz="1800" dirty="0" err="1">
                <a:cs typeface="Segoe UI" panose="020B0502040204020203" pitchFamily="34" charset="0"/>
              </a:rPr>
              <a:t>постільного</a:t>
            </a:r>
            <a:r>
              <a:rPr lang="ru-RU" sz="1800" dirty="0">
                <a:cs typeface="Segoe UI" panose="020B0502040204020203" pitchFamily="34" charset="0"/>
              </a:rPr>
              <a:t> режиму та </a:t>
            </a:r>
            <a:r>
              <a:rPr lang="ru-RU" sz="1800" dirty="0" err="1">
                <a:cs typeface="Segoe UI" panose="020B0502040204020203" pitchFamily="34" charset="0"/>
              </a:rPr>
              <a:t>зменшення</a:t>
            </a:r>
            <a:r>
              <a:rPr lang="ru-RU" sz="1800" dirty="0">
                <a:cs typeface="Segoe UI" panose="020B0502040204020203" pitchFamily="34" charset="0"/>
              </a:rPr>
              <a:t> </a:t>
            </a:r>
            <a:r>
              <a:rPr lang="ru-RU" sz="1800" dirty="0" err="1">
                <a:cs typeface="Segoe UI" panose="020B0502040204020203" pitchFamily="34" charset="0"/>
              </a:rPr>
              <a:t>рухової</a:t>
            </a:r>
            <a:r>
              <a:rPr lang="ru-RU" sz="1800" dirty="0">
                <a:cs typeface="Segoe UI" panose="020B0502040204020203" pitchFamily="34" charset="0"/>
              </a:rPr>
              <a:t> </a:t>
            </a:r>
            <a:r>
              <a:rPr lang="ru-RU" sz="1800" dirty="0" err="1">
                <a:cs typeface="Segoe UI" panose="020B0502040204020203" pitchFamily="34" charset="0"/>
              </a:rPr>
              <a:t>активності</a:t>
            </a:r>
            <a:r>
              <a:rPr lang="ru-RU" sz="1800" dirty="0">
                <a:cs typeface="Segoe UI" panose="020B0502040204020203" pitchFamily="34" charset="0"/>
              </a:rPr>
              <a:t>, </a:t>
            </a:r>
            <a:r>
              <a:rPr lang="ru-RU" sz="1800" dirty="0" err="1">
                <a:cs typeface="Segoe UI" panose="020B0502040204020203" pitchFamily="34" charset="0"/>
              </a:rPr>
              <a:t>що</a:t>
            </a:r>
            <a:r>
              <a:rPr lang="ru-RU" sz="1800" dirty="0">
                <a:cs typeface="Segoe UI" panose="020B0502040204020203" pitchFamily="34" charset="0"/>
              </a:rPr>
              <a:t> </a:t>
            </a:r>
            <a:r>
              <a:rPr lang="ru-RU" sz="1800" dirty="0" err="1">
                <a:cs typeface="Segoe UI" panose="020B0502040204020203" pitchFamily="34" charset="0"/>
              </a:rPr>
              <a:t>призводить</a:t>
            </a:r>
            <a:r>
              <a:rPr lang="ru-RU" sz="1800" dirty="0">
                <a:cs typeface="Segoe UI" panose="020B0502040204020203" pitchFamily="34" charset="0"/>
              </a:rPr>
              <a:t> до </a:t>
            </a:r>
            <a:r>
              <a:rPr lang="ru-RU" sz="1800" dirty="0" err="1">
                <a:cs typeface="Segoe UI" panose="020B0502040204020203" pitchFamily="34" charset="0"/>
              </a:rPr>
              <a:t>гіпокінетичних</a:t>
            </a:r>
            <a:r>
              <a:rPr lang="ru-RU" sz="1800" dirty="0">
                <a:cs typeface="Segoe UI" panose="020B0502040204020203" pitchFamily="34" charset="0"/>
              </a:rPr>
              <a:t> </a:t>
            </a:r>
            <a:r>
              <a:rPr lang="ru-RU" sz="1800" dirty="0" err="1">
                <a:cs typeface="Segoe UI" panose="020B0502040204020203" pitchFamily="34" charset="0"/>
              </a:rPr>
              <a:t>порушень</a:t>
            </a:r>
            <a:r>
              <a:rPr lang="ru-RU" sz="1800" dirty="0">
                <a:cs typeface="Segoe UI" panose="020B0502040204020203" pitchFamily="34" charset="0"/>
              </a:rPr>
              <a:t>. У цьому </a:t>
            </a:r>
            <a:r>
              <a:rPr lang="ru-RU" sz="1800" dirty="0" err="1">
                <a:cs typeface="Segoe UI" panose="020B0502040204020203" pitchFamily="34" charset="0"/>
              </a:rPr>
              <a:t>сенсі</a:t>
            </a:r>
            <a:r>
              <a:rPr lang="ru-RU" sz="1800" dirty="0">
                <a:cs typeface="Segoe UI" panose="020B0502040204020203" pitchFamily="34" charset="0"/>
              </a:rPr>
              <a:t>, </a:t>
            </a:r>
            <a:r>
              <a:rPr lang="ru-RU" sz="1800" dirty="0" err="1">
                <a:cs typeface="Segoe UI" panose="020B0502040204020203" pitchFamily="34" charset="0"/>
              </a:rPr>
              <a:t>оскільки</a:t>
            </a:r>
            <a:r>
              <a:rPr lang="ru-RU" sz="1800" dirty="0">
                <a:cs typeface="Segoe UI" panose="020B0502040204020203" pitchFamily="34" charset="0"/>
              </a:rPr>
              <a:t> </a:t>
            </a:r>
            <a:r>
              <a:rPr lang="ru-RU" sz="1800" dirty="0" err="1">
                <a:cs typeface="Segoe UI" panose="020B0502040204020203" pitchFamily="34" charset="0"/>
              </a:rPr>
              <a:t>кінезотерапія</a:t>
            </a:r>
            <a:r>
              <a:rPr lang="ru-RU" sz="1800" dirty="0">
                <a:cs typeface="Segoe UI" panose="020B0502040204020203" pitchFamily="34" charset="0"/>
              </a:rPr>
              <a:t> </a:t>
            </a:r>
            <a:r>
              <a:rPr lang="ru-RU" sz="1800" dirty="0" err="1">
                <a:cs typeface="Segoe UI" panose="020B0502040204020203" pitchFamily="34" charset="0"/>
              </a:rPr>
              <a:t>має</a:t>
            </a:r>
            <a:r>
              <a:rPr lang="ru-RU" sz="1800" dirty="0">
                <a:cs typeface="Segoe UI" panose="020B0502040204020203" pitchFamily="34" charset="0"/>
              </a:rPr>
              <a:t> </a:t>
            </a:r>
            <a:r>
              <a:rPr lang="ru-RU" sz="1800" dirty="0" err="1">
                <a:cs typeface="Segoe UI" panose="020B0502040204020203" pitchFamily="34" charset="0"/>
              </a:rPr>
              <a:t>основне</a:t>
            </a:r>
            <a:r>
              <a:rPr lang="ru-RU" sz="1800" dirty="0">
                <a:cs typeface="Segoe UI" panose="020B0502040204020203" pitchFamily="34" charset="0"/>
              </a:rPr>
              <a:t> </a:t>
            </a:r>
            <a:r>
              <a:rPr lang="ru-RU" sz="1800" dirty="0" err="1">
                <a:cs typeface="Segoe UI" panose="020B0502040204020203" pitchFamily="34" charset="0"/>
              </a:rPr>
              <a:t>завдання</a:t>
            </a:r>
            <a:r>
              <a:rPr lang="ru-RU" sz="1800" dirty="0">
                <a:cs typeface="Segoe UI" panose="020B0502040204020203" pitchFamily="34" charset="0"/>
              </a:rPr>
              <a:t> </a:t>
            </a:r>
            <a:r>
              <a:rPr lang="ru-RU" sz="1800" dirty="0" err="1">
                <a:cs typeface="Segoe UI" panose="020B0502040204020203" pitchFamily="34" charset="0"/>
              </a:rPr>
              <a:t>відновити</a:t>
            </a:r>
            <a:r>
              <a:rPr lang="ru-RU" sz="1800" dirty="0">
                <a:cs typeface="Segoe UI" panose="020B0502040204020203" pitchFamily="34" charset="0"/>
              </a:rPr>
              <a:t> </a:t>
            </a:r>
            <a:r>
              <a:rPr lang="ru-RU" sz="1800" dirty="0" err="1">
                <a:cs typeface="Segoe UI" panose="020B0502040204020203" pitchFamily="34" charset="0"/>
              </a:rPr>
              <a:t>або</a:t>
            </a:r>
            <a:r>
              <a:rPr lang="ru-RU" sz="1800" dirty="0">
                <a:cs typeface="Segoe UI" panose="020B0502040204020203" pitchFamily="34" charset="0"/>
              </a:rPr>
              <a:t> </a:t>
            </a:r>
            <a:r>
              <a:rPr lang="ru-RU" sz="1800" dirty="0" err="1">
                <a:cs typeface="Segoe UI" panose="020B0502040204020203" pitchFamily="34" charset="0"/>
              </a:rPr>
              <a:t>сприяти</a:t>
            </a:r>
            <a:r>
              <a:rPr lang="ru-RU" sz="1800" dirty="0">
                <a:cs typeface="Segoe UI" panose="020B0502040204020203" pitchFamily="34" charset="0"/>
              </a:rPr>
              <a:t> </a:t>
            </a:r>
            <a:r>
              <a:rPr lang="ru-RU" sz="1800" dirty="0" err="1">
                <a:cs typeface="Segoe UI" panose="020B0502040204020203" pitchFamily="34" charset="0"/>
              </a:rPr>
              <a:t>компенсуванню</a:t>
            </a:r>
            <a:r>
              <a:rPr lang="ru-RU" sz="1800" dirty="0">
                <a:cs typeface="Segoe UI" panose="020B0502040204020203" pitchFamily="34" charset="0"/>
              </a:rPr>
              <a:t> </a:t>
            </a:r>
            <a:r>
              <a:rPr lang="ru-RU" sz="1800" dirty="0" err="1">
                <a:cs typeface="Segoe UI" panose="020B0502040204020203" pitchFamily="34" charset="0"/>
              </a:rPr>
              <a:t>засмученої</a:t>
            </a:r>
            <a:r>
              <a:rPr lang="ru-RU" sz="1800" dirty="0">
                <a:cs typeface="Segoe UI" panose="020B0502040204020203" pitchFamily="34" charset="0"/>
              </a:rPr>
              <a:t> </a:t>
            </a:r>
            <a:r>
              <a:rPr lang="ru-RU" sz="1800" dirty="0" err="1">
                <a:cs typeface="Segoe UI" panose="020B0502040204020203" pitchFamily="34" charset="0"/>
              </a:rPr>
              <a:t>рухової</a:t>
            </a:r>
            <a:r>
              <a:rPr lang="ru-RU" sz="1800" dirty="0">
                <a:cs typeface="Segoe UI" panose="020B0502040204020203" pitchFamily="34" charset="0"/>
              </a:rPr>
              <a:t> </a:t>
            </a:r>
            <a:r>
              <a:rPr lang="ru-RU" sz="1800" dirty="0" err="1">
                <a:cs typeface="Segoe UI" panose="020B0502040204020203" pitchFamily="34" charset="0"/>
              </a:rPr>
              <a:t>функції</a:t>
            </a:r>
            <a:r>
              <a:rPr lang="ru-RU" sz="1800" dirty="0">
                <a:cs typeface="Segoe UI" panose="020B0502040204020203" pitchFamily="34" charset="0"/>
              </a:rPr>
              <a:t>, а </a:t>
            </a:r>
            <a:r>
              <a:rPr lang="ru-RU" sz="1800" dirty="0" err="1">
                <a:cs typeface="Segoe UI" panose="020B0502040204020203" pitchFamily="34" charset="0"/>
              </a:rPr>
              <a:t>також</a:t>
            </a:r>
            <a:r>
              <a:rPr lang="ru-RU" sz="1800" dirty="0">
                <a:cs typeface="Segoe UI" panose="020B0502040204020203" pitchFamily="34" charset="0"/>
              </a:rPr>
              <a:t> </a:t>
            </a:r>
            <a:r>
              <a:rPr lang="ru-RU" sz="1800" dirty="0" err="1">
                <a:cs typeface="Segoe UI" panose="020B0502040204020203" pitchFamily="34" charset="0"/>
              </a:rPr>
              <a:t>сприяти</a:t>
            </a:r>
            <a:r>
              <a:rPr lang="ru-RU" sz="1800" dirty="0">
                <a:cs typeface="Segoe UI" panose="020B0502040204020203" pitchFamily="34" charset="0"/>
              </a:rPr>
              <a:t> </a:t>
            </a:r>
            <a:r>
              <a:rPr lang="ru-RU" sz="1800" dirty="0" err="1">
                <a:cs typeface="Segoe UI" panose="020B0502040204020203" pitchFamily="34" charset="0"/>
              </a:rPr>
              <a:t>тренуванню</a:t>
            </a:r>
            <a:r>
              <a:rPr lang="ru-RU" sz="1800" dirty="0">
                <a:cs typeface="Segoe UI" panose="020B0502040204020203" pitchFamily="34" charset="0"/>
              </a:rPr>
              <a:t> </a:t>
            </a:r>
            <a:r>
              <a:rPr lang="ru-RU" sz="1800" dirty="0" err="1">
                <a:cs typeface="Segoe UI" panose="020B0502040204020203" pitchFamily="34" charset="0"/>
              </a:rPr>
              <a:t>обмежуючих</a:t>
            </a:r>
            <a:r>
              <a:rPr lang="ru-RU" sz="1800" dirty="0">
                <a:cs typeface="Segoe UI" panose="020B0502040204020203" pitchFamily="34" charset="0"/>
              </a:rPr>
              <a:t> </a:t>
            </a:r>
            <a:r>
              <a:rPr lang="ru-RU" sz="1800" dirty="0" err="1">
                <a:cs typeface="Segoe UI" panose="020B0502040204020203" pitchFamily="34" charset="0"/>
              </a:rPr>
              <a:t>фізичну</a:t>
            </a:r>
            <a:r>
              <a:rPr lang="ru-RU" sz="1800" dirty="0">
                <a:cs typeface="Segoe UI" panose="020B0502040204020203" pitchFamily="34" charset="0"/>
              </a:rPr>
              <a:t> </a:t>
            </a:r>
            <a:r>
              <a:rPr lang="ru-RU" sz="1800" dirty="0" err="1">
                <a:cs typeface="Segoe UI" panose="020B0502040204020203" pitchFamily="34" charset="0"/>
              </a:rPr>
              <a:t>працездатність</a:t>
            </a:r>
            <a:r>
              <a:rPr lang="ru-RU" sz="1800" dirty="0">
                <a:cs typeface="Segoe UI" panose="020B0502040204020203" pitchFamily="34" charset="0"/>
              </a:rPr>
              <a:t> </a:t>
            </a:r>
            <a:r>
              <a:rPr lang="ru-RU" sz="1800" dirty="0" err="1">
                <a:cs typeface="Segoe UI" panose="020B0502040204020203" pitchFamily="34" charset="0"/>
              </a:rPr>
              <a:t>серцево-судинної</a:t>
            </a:r>
            <a:r>
              <a:rPr lang="ru-RU" sz="1800" dirty="0">
                <a:cs typeface="Segoe UI" panose="020B0502040204020203" pitchFamily="34" charset="0"/>
              </a:rPr>
              <a:t>, дихальної та </a:t>
            </a:r>
            <a:r>
              <a:rPr lang="ru-RU" sz="1800" dirty="0" err="1">
                <a:cs typeface="Segoe UI" panose="020B0502040204020203" pitchFamily="34" charset="0"/>
              </a:rPr>
              <a:t>інших</a:t>
            </a:r>
            <a:r>
              <a:rPr lang="ru-RU" sz="1800" dirty="0">
                <a:cs typeface="Segoe UI" panose="020B0502040204020203" pitchFamily="34" charset="0"/>
              </a:rPr>
              <a:t> систем, вона </a:t>
            </a:r>
            <a:r>
              <a:rPr lang="ru-RU" sz="1800" dirty="0" err="1">
                <a:cs typeface="Segoe UI" panose="020B0502040204020203" pitchFamily="34" charset="0"/>
              </a:rPr>
              <a:t>має</a:t>
            </a:r>
            <a:r>
              <a:rPr lang="ru-RU" sz="1800" dirty="0">
                <a:cs typeface="Segoe UI" panose="020B0502040204020203" pitchFamily="34" charset="0"/>
              </a:rPr>
              <a:t> характер </a:t>
            </a:r>
            <a:r>
              <a:rPr lang="ru-RU" sz="1800" dirty="0" err="1">
                <a:cs typeface="Segoe UI" panose="020B0502040204020203" pitchFamily="34" charset="0"/>
              </a:rPr>
              <a:t>специфічної</a:t>
            </a:r>
            <a:r>
              <a:rPr lang="ru-RU" sz="1800" dirty="0">
                <a:cs typeface="Segoe UI" panose="020B0502040204020203" pitchFamily="34" charset="0"/>
              </a:rPr>
              <a:t> </a:t>
            </a:r>
            <a:r>
              <a:rPr lang="ru-RU" sz="1800" dirty="0" err="1">
                <a:cs typeface="Segoe UI" panose="020B0502040204020203" pitchFamily="34" charset="0"/>
              </a:rPr>
              <a:t>терапії</a:t>
            </a:r>
            <a:r>
              <a:rPr lang="ru-RU" sz="1800" dirty="0">
                <a:cs typeface="Segoe UI" panose="020B0502040204020203" pitchFamily="34" charset="0"/>
              </a:rPr>
              <a:t>.</a:t>
            </a:r>
            <a:endParaRPr lang="ru-RU" dirty="0"/>
          </a:p>
        </p:txBody>
      </p:sp>
      <p:pic>
        <p:nvPicPr>
          <p:cNvPr id="5" name="Содержимое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57620" y="142852"/>
            <a:ext cx="5111750" cy="35325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686700" cy="1162050"/>
          </a:xfrm>
        </p:spPr>
        <p:txBody>
          <a:bodyPr>
            <a:normAutofit/>
          </a:bodyPr>
          <a:lstStyle/>
          <a:p>
            <a:pPr algn="ctr"/>
            <a:r>
              <a:rPr lang="ru-RU" sz="2800" b="1" dirty="0">
                <a:solidFill>
                  <a:schemeClr val="bg1">
                    <a:lumMod val="85000"/>
                    <a:lumOff val="15000"/>
                  </a:schemeClr>
                </a:solidFill>
                <a:effectLst/>
                <a:latin typeface="+mn-lt"/>
                <a:cs typeface="Segoe UI" panose="020B0502040204020203" pitchFamily="34" charset="0"/>
              </a:rPr>
              <a:t>Мета </a:t>
            </a:r>
            <a:r>
              <a:rPr lang="ru-RU" sz="2800" b="1" dirty="0" err="1">
                <a:solidFill>
                  <a:schemeClr val="bg1">
                    <a:lumMod val="85000"/>
                    <a:lumOff val="15000"/>
                  </a:schemeClr>
                </a:solidFill>
                <a:effectLst/>
                <a:latin typeface="+mn-lt"/>
                <a:cs typeface="Segoe UI" panose="020B0502040204020203" pitchFamily="34" charset="0"/>
              </a:rPr>
              <a:t>кінезітерапії</a:t>
            </a:r>
            <a:r>
              <a:rPr lang="ru-RU" sz="2800" b="1" dirty="0">
                <a:solidFill>
                  <a:schemeClr val="bg1">
                    <a:lumMod val="85000"/>
                    <a:lumOff val="15000"/>
                  </a:schemeClr>
                </a:solidFill>
                <a:effectLst/>
                <a:latin typeface="+mn-lt"/>
                <a:cs typeface="Segoe UI" panose="020B0502040204020203" pitchFamily="34" charset="0"/>
              </a:rPr>
              <a:t>:</a:t>
            </a:r>
            <a:br>
              <a:rPr lang="ru-RU" sz="2800" b="1" dirty="0">
                <a:solidFill>
                  <a:schemeClr val="bg1">
                    <a:lumMod val="85000"/>
                    <a:lumOff val="15000"/>
                  </a:schemeClr>
                </a:solidFill>
                <a:effectLst/>
                <a:latin typeface="+mn-lt"/>
                <a:cs typeface="Segoe UI" panose="020B0502040204020203" pitchFamily="34" charset="0"/>
              </a:rPr>
            </a:br>
            <a:endParaRPr lang="ru-RU" sz="2800" b="1" dirty="0">
              <a:solidFill>
                <a:schemeClr val="bg1">
                  <a:lumMod val="85000"/>
                  <a:lumOff val="15000"/>
                </a:schemeClr>
              </a:solidFill>
              <a:effectLst/>
              <a:latin typeface="+mn-lt"/>
            </a:endParaRPr>
          </a:p>
        </p:txBody>
      </p:sp>
      <p:graphicFrame>
        <p:nvGraphicFramePr>
          <p:cNvPr id="7" name="Содержимое 6"/>
          <p:cNvGraphicFramePr>
            <a:graphicFrameLocks noGrp="1"/>
          </p:cNvGraphicFramePr>
          <p:nvPr>
            <p:ph sz="half" idx="1"/>
            <p:extLst>
              <p:ext uri="{D42A27DB-BD31-4B8C-83A1-F6EECF244321}">
                <p14:modId xmlns:p14="http://schemas.microsoft.com/office/powerpoint/2010/main" val="3082465323"/>
              </p:ext>
            </p:extLst>
          </p:nvPr>
        </p:nvGraphicFramePr>
        <p:xfrm>
          <a:off x="714348" y="1071546"/>
          <a:ext cx="7500990"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282" y="3929066"/>
            <a:ext cx="3658078" cy="2457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3504" y="4000504"/>
            <a:ext cx="3214710" cy="23274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126</TotalTime>
  <Words>1509</Words>
  <Application>Microsoft Macintosh PowerPoint</Application>
  <PresentationFormat>Экран (4:3)</PresentationFormat>
  <Paragraphs>108</Paragraphs>
  <Slides>21</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21</vt:i4>
      </vt:variant>
    </vt:vector>
  </HeadingPairs>
  <TitlesOfParts>
    <vt:vector size="33" baseType="lpstr">
      <vt:lpstr>Arial</vt:lpstr>
      <vt:lpstr>Arial Black</vt:lpstr>
      <vt:lpstr>Book Antiqua</vt:lpstr>
      <vt:lpstr>Google Sans</vt:lpstr>
      <vt:lpstr>inherit</vt:lpstr>
      <vt:lpstr>Lucida Sans</vt:lpstr>
      <vt:lpstr>Segoe UI</vt:lpstr>
      <vt:lpstr>Times New Roman</vt:lpstr>
      <vt:lpstr>Wingdings</vt:lpstr>
      <vt:lpstr>Wingdings 2</vt:lpstr>
      <vt:lpstr>Wingdings 3</vt:lpstr>
      <vt:lpstr>Апекс</vt:lpstr>
      <vt:lpstr>Фізична терапія  при мультисистемній патології </vt:lpstr>
      <vt:lpstr>Презентация PowerPoint</vt:lpstr>
      <vt:lpstr>Презентация PowerPoint</vt:lpstr>
      <vt:lpstr>Презентация PowerPoint</vt:lpstr>
      <vt:lpstr>Кінезотерапію або відновлення, за допомогою рухів у її найбільш спільній характеристиці, можна розділити на два основні розділи:</vt:lpstr>
      <vt:lpstr>Активна кінезотерапія характеризується активною та свідомою участю пацієнта, який виконує вольові рухи. </vt:lpstr>
      <vt:lpstr>Пасивна кінезотерапія охоплює форми та засоби, за яких пацієнт бере участь пасивно, не виробляє вольових рухів. Рух здійснюється або ручним способом іншою особою, або за допомогою спеціальних апаратів та пристроїв, які імітують звичайні фізіологічні рухи (Пасивні фізичні вправи, механотерапія), або ж здійснюються рухи окремих тканин або частин тіла за допомогою спеціально організованих методичних систем (детензор, терапія, масаж мануальна терапія, остеопатія та ін.). </vt:lpstr>
      <vt:lpstr>Кінезотерапію зазвичай відносять до групи неспецифічних терапевтичних факторів, що діють. Різні форми та засоби рухів змінюють загальну реактивність організму, підвищують його неспецифічну стійкість, руйнують патологічні динамічні стереотипи, що виникли внаслідок хвороби, та створюють нові, що забезпечують необхідну адаптацію. </vt:lpstr>
      <vt:lpstr>Мета кінезітерапії: </vt:lpstr>
      <vt:lpstr>  Chem zhe tak khorosh dannyy metod i v chom yego otlichitel'nyye osobennosti: ​ 68 / 5 000 Результаты перевода Перевод   Чим же такий добрий даний метод і в чому його відмінні риси:  </vt:lpstr>
      <vt:lpstr>Презентация PowerPoint</vt:lpstr>
      <vt:lpstr>Показання та протипоказання до застосування методики </vt:lpstr>
      <vt:lpstr>Показаниями к кинезотерапии являются следующие заболевания: </vt:lpstr>
      <vt:lpstr>Презентация PowerPoint</vt:lpstr>
      <vt:lpstr>Повне протипоказання: - Злоякісні пухлини; - інфекційні захворювання; - крововиливи (відкриті та закриті); - переломи (до зрощення);</vt:lpstr>
      <vt:lpstr>Презентация PowerPoint</vt:lpstr>
      <vt:lpstr>Приклади застосування методик проведення кінезотерапії </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Кинезотерапия</dc:title>
  <dc:creator>user</dc:creator>
  <cp:lastModifiedBy>Microsoft Office User</cp:lastModifiedBy>
  <cp:revision>27</cp:revision>
  <dcterms:created xsi:type="dcterms:W3CDTF">2019-11-22T15:25:01Z</dcterms:created>
  <dcterms:modified xsi:type="dcterms:W3CDTF">2024-02-15T12:45:47Z</dcterms:modified>
</cp:coreProperties>
</file>