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738-FE1A-4C6B-B742-3804E771D4E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95D854-8051-403F-A421-17FC16DE91E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738-FE1A-4C6B-B742-3804E771D4E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854-8051-403F-A421-17FC16DE9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738-FE1A-4C6B-B742-3804E771D4E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854-8051-403F-A421-17FC16DE9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738-FE1A-4C6B-B742-3804E771D4E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854-8051-403F-A421-17FC16DE91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738-FE1A-4C6B-B742-3804E771D4E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95D854-8051-403F-A421-17FC16DE91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738-FE1A-4C6B-B742-3804E771D4E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854-8051-403F-A421-17FC16DE91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738-FE1A-4C6B-B742-3804E771D4E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854-8051-403F-A421-17FC16DE91E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738-FE1A-4C6B-B742-3804E771D4E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854-8051-403F-A421-17FC16DE9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738-FE1A-4C6B-B742-3804E771D4E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854-8051-403F-A421-17FC16DE9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738-FE1A-4C6B-B742-3804E771D4E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854-8051-403F-A421-17FC16DE91E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738-FE1A-4C6B-B742-3804E771D4E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95D854-8051-403F-A421-17FC16DE91E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84A738-FE1A-4C6B-B742-3804E771D4E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95D854-8051-403F-A421-17FC16DE91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Журналісти про традиційно дискримінованих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463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Секс-робота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uk-UA" sz="3600" dirty="0" err="1" smtClean="0"/>
              <a:t>Трафікінг</a:t>
            </a:r>
            <a:r>
              <a:rPr lang="uk-UA" sz="3600" dirty="0" smtClean="0"/>
              <a:t>, торгівля жінками, сексуальне рабство – вид злочинного бізнесу - за рівнем прибутку зіставлюваний із наркобізнесом і торгівлею зброєю.</a:t>
            </a:r>
          </a:p>
          <a:p>
            <a:pPr algn="just"/>
            <a:r>
              <a:rPr lang="uk-UA" sz="3600" dirty="0" smtClean="0"/>
              <a:t>Секс-робота – вид заробітку (який людина може обирати сама і від якого сама може відмовитися).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8748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Секс-робота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"/>
            <a:r>
              <a:rPr lang="uk-UA" sz="3600" dirty="0" smtClean="0"/>
              <a:t>Коректність: </a:t>
            </a:r>
          </a:p>
          <a:p>
            <a:pPr algn="just"/>
            <a:r>
              <a:rPr lang="uk-UA" sz="3600" dirty="0" smtClean="0"/>
              <a:t>проституція – це секс-робота, але не кожна секс-робота – проституція!</a:t>
            </a:r>
          </a:p>
          <a:p>
            <a:pPr algn="just"/>
            <a:r>
              <a:rPr lang="uk-UA" sz="3600" dirty="0" smtClean="0"/>
              <a:t>«Проституція» та «повія» – негативна конотація зі вказівкою на маргінальне становище людей/ людини, які надають секс-послуги за гроші.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75996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Секс-робота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sz="3600" dirty="0" smtClean="0"/>
              <a:t>Сексуальна експлуатація – практика, за допомогою якої індивід(и) отримує(</a:t>
            </a:r>
            <a:r>
              <a:rPr lang="uk-UA" sz="3600" dirty="0" err="1" smtClean="0"/>
              <a:t>ють</a:t>
            </a:r>
            <a:r>
              <a:rPr lang="uk-UA" sz="3600" dirty="0" smtClean="0"/>
              <a:t>) сексуальне задоволення, матеріальний прибуток або іншу вигоду через зловживання сексуальністю інших, відмовляючи їм у праві на гідність, рівність, автономність, фізичний і ментальний добробут. </a:t>
            </a:r>
          </a:p>
          <a:p>
            <a:pPr algn="r"/>
            <a:r>
              <a:rPr lang="en-US" i="1" dirty="0" smtClean="0"/>
              <a:t>Defies, </a:t>
            </a:r>
            <a:r>
              <a:rPr lang="uk-UA" i="1" dirty="0" smtClean="0"/>
              <a:t>2000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88515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Секс-робота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400" dirty="0" smtClean="0"/>
              <a:t>	2,4 мільйона осіб у світі є об’єктами торгівлі людьми. До 80% з них використовують як секс-рабів </a:t>
            </a:r>
          </a:p>
          <a:p>
            <a:pPr marL="0" indent="0" algn="r">
              <a:buNone/>
            </a:pPr>
            <a:r>
              <a:rPr lang="uk-UA" sz="4400" i="1" dirty="0" smtClean="0"/>
              <a:t>ООН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1038020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Секс-робота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 smtClean="0"/>
              <a:t>Ст. 181-1 КУпАП – за заняття проституцією передбачено відповідальність у вигляді штрафу.</a:t>
            </a:r>
          </a:p>
          <a:p>
            <a:pPr marL="0" indent="0" algn="just">
              <a:buNone/>
            </a:pPr>
            <a:r>
              <a:rPr lang="uk-UA" sz="3600" dirty="0" smtClean="0"/>
              <a:t>Ст. 330 ККУ – позбавлення волі за сутенерство та утримання «будинків розпусти».</a:t>
            </a:r>
          </a:p>
          <a:p>
            <a:pPr marL="0" indent="0" algn="just">
              <a:buNone/>
            </a:pPr>
            <a:r>
              <a:rPr lang="uk-UA" sz="3600" dirty="0" smtClean="0"/>
              <a:t>Купівля секс-послуг не переслідується.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81095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ЛГБТ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Термін «ЛГБТ-спільнота» (LGBT-</a:t>
            </a:r>
            <a:r>
              <a:rPr lang="uk-UA" dirty="0" err="1" smtClean="0"/>
              <a:t>community</a:t>
            </a:r>
            <a:r>
              <a:rPr lang="uk-UA" dirty="0" smtClean="0"/>
              <a:t>, </a:t>
            </a:r>
            <a:r>
              <a:rPr lang="uk-UA" dirty="0" err="1" smtClean="0"/>
              <a:t>gay-community</a:t>
            </a:r>
            <a:r>
              <a:rPr lang="uk-UA" dirty="0" smtClean="0"/>
              <a:t>) почали використовувати приблизно з 1988 р. задля відображення розмаїття сексуальних і ґендерних культур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264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ЛГБТК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>
              <a:buClr>
                <a:srgbClr val="D34817"/>
              </a:buClr>
            </a:pPr>
            <a:r>
              <a:rPr lang="uk-UA" dirty="0">
                <a:solidFill>
                  <a:prstClr val="black"/>
                </a:solidFill>
              </a:rPr>
              <a:t>Іноді трапляється ще один варіант </a:t>
            </a:r>
            <a:r>
              <a:rPr lang="uk-UA" dirty="0" smtClean="0">
                <a:solidFill>
                  <a:prstClr val="black"/>
                </a:solidFill>
              </a:rPr>
              <a:t>абревіатури ЛГБТ </a:t>
            </a:r>
            <a:r>
              <a:rPr lang="uk-UA" dirty="0">
                <a:solidFill>
                  <a:prstClr val="black"/>
                </a:solidFill>
              </a:rPr>
              <a:t>– </a:t>
            </a:r>
            <a:r>
              <a:rPr lang="uk-UA" b="1" dirty="0">
                <a:solidFill>
                  <a:prstClr val="black"/>
                </a:solidFill>
              </a:rPr>
              <a:t>LGBTQ.</a:t>
            </a:r>
            <a:r>
              <a:rPr lang="uk-UA" dirty="0">
                <a:solidFill>
                  <a:prstClr val="black"/>
                </a:solidFill>
              </a:rPr>
              <a:t> Літера Q </a:t>
            </a:r>
            <a:r>
              <a:rPr lang="uk-UA" dirty="0" smtClean="0">
                <a:solidFill>
                  <a:prstClr val="black"/>
                </a:solidFill>
              </a:rPr>
              <a:t>у </a:t>
            </a:r>
            <a:r>
              <a:rPr lang="uk-UA" dirty="0">
                <a:solidFill>
                  <a:prstClr val="black"/>
                </a:solidFill>
              </a:rPr>
              <a:t>ній позначає </a:t>
            </a:r>
            <a:r>
              <a:rPr lang="uk-UA" dirty="0" err="1">
                <a:solidFill>
                  <a:prstClr val="black"/>
                </a:solidFill>
              </a:rPr>
              <a:t>queer</a:t>
            </a:r>
            <a:r>
              <a:rPr lang="uk-UA" dirty="0">
                <a:solidFill>
                  <a:prstClr val="black"/>
                </a:solidFill>
              </a:rPr>
              <a:t> (</a:t>
            </a:r>
            <a:r>
              <a:rPr lang="uk-UA" dirty="0" err="1">
                <a:solidFill>
                  <a:prstClr val="black"/>
                </a:solidFill>
              </a:rPr>
              <a:t>квір</a:t>
            </a:r>
            <a:r>
              <a:rPr lang="uk-UA" dirty="0">
                <a:solidFill>
                  <a:prstClr val="black"/>
                </a:solidFill>
              </a:rPr>
              <a:t>) або </a:t>
            </a:r>
            <a:r>
              <a:rPr lang="uk-UA" dirty="0" err="1">
                <a:solidFill>
                  <a:prstClr val="black"/>
                </a:solidFill>
              </a:rPr>
              <a:t>questioning</a:t>
            </a:r>
            <a:r>
              <a:rPr lang="uk-UA" dirty="0">
                <a:solidFill>
                  <a:prstClr val="black"/>
                </a:solidFill>
              </a:rPr>
              <a:t> (під питанням) – </a:t>
            </a:r>
            <a:r>
              <a:rPr lang="uk-UA" dirty="0" smtClean="0">
                <a:solidFill>
                  <a:prstClr val="black"/>
                </a:solidFill>
              </a:rPr>
              <a:t>людей, </a:t>
            </a:r>
            <a:r>
              <a:rPr lang="uk-UA" dirty="0">
                <a:solidFill>
                  <a:prstClr val="black"/>
                </a:solidFill>
              </a:rPr>
              <a:t>яким важко визначитися або які не зараховують себе до жодних із зазначених сексуальних або ґендерних меншин.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37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Мова ворожнечі щодо ЛГБТ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   </a:t>
            </a:r>
            <a:r>
              <a:rPr lang="uk-UA" dirty="0" smtClean="0"/>
              <a:t>заклики до насильства й дискримінації;</a:t>
            </a:r>
          </a:p>
          <a:p>
            <a:pPr algn="just"/>
            <a:r>
              <a:rPr lang="uk-UA" dirty="0" smtClean="0"/>
              <a:t>    завуальовані заклики до насильства й дискримінації;</a:t>
            </a:r>
          </a:p>
          <a:p>
            <a:pPr algn="just"/>
            <a:r>
              <a:rPr lang="uk-UA" dirty="0" smtClean="0"/>
              <a:t>    створення негативного образу ЛГБТ;</a:t>
            </a:r>
          </a:p>
          <a:p>
            <a:pPr algn="just"/>
            <a:r>
              <a:rPr lang="uk-UA" dirty="0" smtClean="0"/>
              <a:t>    виправдання історичних випадків насильства й дискримінації;</a:t>
            </a:r>
          </a:p>
          <a:p>
            <a:pPr algn="just"/>
            <a:r>
              <a:rPr lang="uk-UA" dirty="0" smtClean="0"/>
              <a:t>    твердження про неповноцінність ЛГБТ як групи, їх </a:t>
            </a:r>
            <a:r>
              <a:rPr lang="uk-UA" dirty="0" err="1" smtClean="0"/>
              <a:t>паталогізацію</a:t>
            </a:r>
            <a:r>
              <a:rPr lang="uk-UA" dirty="0" smtClean="0"/>
              <a:t> (твердження, що </a:t>
            </a:r>
            <a:r>
              <a:rPr lang="uk-UA" dirty="0" err="1" smtClean="0"/>
              <a:t>гомосексуальність</a:t>
            </a:r>
            <a:r>
              <a:rPr lang="uk-UA" dirty="0" smtClean="0"/>
              <a:t> – це хвороба);</a:t>
            </a:r>
          </a:p>
          <a:p>
            <a:pPr algn="just"/>
            <a:r>
              <a:rPr lang="uk-UA" dirty="0" smtClean="0"/>
              <a:t>    звинувачення в негативному впливі ЛГБТ як групи на суспільство.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829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Як </a:t>
            </a:r>
            <a:r>
              <a:rPr lang="ru-RU" dirty="0"/>
              <a:t>писати про </a:t>
            </a:r>
            <a:r>
              <a:rPr lang="ru-RU" dirty="0" smtClean="0"/>
              <a:t>ЛГБТ-людей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uk-UA" dirty="0" smtClean="0"/>
              <a:t>Уникайте «</a:t>
            </a:r>
            <a:r>
              <a:rPr lang="uk-UA" dirty="0" err="1" smtClean="0"/>
              <a:t>іншування</a:t>
            </a:r>
            <a:r>
              <a:rPr lang="uk-UA" dirty="0" smtClean="0"/>
              <a:t>» – навмисної відмінності «їх» і «нас».</a:t>
            </a:r>
          </a:p>
          <a:p>
            <a:r>
              <a:rPr lang="uk-UA" dirty="0" smtClean="0"/>
              <a:t>    Не сприймайте </a:t>
            </a:r>
            <a:r>
              <a:rPr lang="uk-UA" dirty="0" err="1" smtClean="0"/>
              <a:t>гомосексуальність</a:t>
            </a:r>
            <a:r>
              <a:rPr lang="uk-UA" dirty="0" smtClean="0"/>
              <a:t> як тему, яку порушують  тільки в сексуальному контексті. </a:t>
            </a:r>
          </a:p>
          <a:p>
            <a:r>
              <a:rPr lang="uk-UA" dirty="0" smtClean="0"/>
              <a:t>    Уникайте говорити про ЛГБТ лише в контексті «другої половинки».</a:t>
            </a:r>
          </a:p>
          <a:p>
            <a:r>
              <a:rPr lang="uk-UA" dirty="0" smtClean="0"/>
              <a:t>     Важливо розуміти, що ЛГБТ-спільнота бореться за юридичне сприйняття таких людей.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0029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 не можна/ можна про ЛГБТК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4000" strike="sngStrike" dirty="0" smtClean="0"/>
              <a:t>Гомосексуаліст</a:t>
            </a:r>
            <a:r>
              <a:rPr lang="uk-UA" sz="4000" dirty="0" smtClean="0"/>
              <a:t>                                     Гомосексуал</a:t>
            </a:r>
          </a:p>
          <a:p>
            <a:pPr algn="just"/>
            <a:r>
              <a:rPr lang="uk-UA" sz="4000" strike="sngStrike" dirty="0" smtClean="0"/>
              <a:t>Гомосексуалізм</a:t>
            </a:r>
            <a:r>
              <a:rPr lang="uk-UA" sz="4000" dirty="0" smtClean="0"/>
              <a:t>                     Гомосексуальність</a:t>
            </a:r>
          </a:p>
          <a:p>
            <a:pPr algn="just"/>
            <a:r>
              <a:rPr lang="uk-UA" sz="4000" strike="sngStrike" dirty="0" smtClean="0"/>
              <a:t>Нетрадиційна сексуальна орієнтація    </a:t>
            </a:r>
          </a:p>
          <a:p>
            <a:pPr marL="0" indent="0" algn="just">
              <a:buNone/>
            </a:pPr>
            <a:r>
              <a:rPr lang="uk-UA" sz="4000" dirty="0" smtClean="0"/>
              <a:t>Гомосексуальність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7651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3083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Виклики тематики «КЧ/ВГ»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Брак культури спілкування з представниками/представницями цих груп;</a:t>
            </a:r>
          </a:p>
          <a:p>
            <a:r>
              <a:rPr lang="uk-UA" sz="3200" dirty="0" err="1" smtClean="0"/>
              <a:t>Табуйованість</a:t>
            </a:r>
            <a:r>
              <a:rPr lang="uk-UA" sz="3200" dirty="0" smtClean="0"/>
              <a:t> теми;</a:t>
            </a:r>
          </a:p>
          <a:p>
            <a:r>
              <a:rPr lang="uk-UA" sz="3200" dirty="0" smtClean="0"/>
              <a:t>Непопулярність теми;</a:t>
            </a:r>
          </a:p>
          <a:p>
            <a:r>
              <a:rPr lang="uk-UA" sz="3200" dirty="0" smtClean="0"/>
              <a:t>Використання теми лише для сенсації;</a:t>
            </a:r>
          </a:p>
          <a:p>
            <a:r>
              <a:rPr lang="uk-UA" sz="3200" dirty="0" smtClean="0"/>
              <a:t>Зловживання темами з боку «кримінальної хроніки»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82457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Варто знати!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600" dirty="0" smtClean="0"/>
              <a:t>Гетеросексизм – переконання, що гетеросексуальность – це єдина природна та соціально прийнятна форма сексуальності людини або що гетеросексуали мають певну перевагу над гомосексуалами.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201182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Варто знати!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err="1" smtClean="0"/>
              <a:t>Квір</a:t>
            </a:r>
            <a:r>
              <a:rPr lang="uk-UA" dirty="0" smtClean="0"/>
              <a:t> – термін на позначення всіх сексуальних і гендерних меншин. Походить від </a:t>
            </a:r>
            <a:r>
              <a:rPr lang="uk-UA" dirty="0" err="1" smtClean="0"/>
              <a:t>англ</a:t>
            </a:r>
            <a:r>
              <a:rPr lang="uk-UA" dirty="0" smtClean="0"/>
              <a:t>. </a:t>
            </a:r>
            <a:r>
              <a:rPr lang="uk-UA" dirty="0" err="1" smtClean="0"/>
              <a:t>queer</a:t>
            </a:r>
            <a:r>
              <a:rPr lang="uk-UA" dirty="0" smtClean="0"/>
              <a:t> – дивний, своєрідний.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err="1" smtClean="0"/>
              <a:t>Бігендери</a:t>
            </a:r>
            <a:r>
              <a:rPr lang="uk-UA" dirty="0" smtClean="0"/>
              <a:t> – люди, які можуть змінювати свою гендерну самоідентифікацію під впливом зовнішніх чинників.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5935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Варто знати!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Сексуальна ідентичність – відчуття себе як індивіда з певною сексуальною орієнтацією.</a:t>
            </a:r>
          </a:p>
          <a:p>
            <a:pPr algn="just"/>
            <a:r>
              <a:rPr lang="uk-UA" dirty="0" smtClean="0"/>
              <a:t>ЛГБТ/ЛГБТК-спільнота – соціальна спільнота, що об’єднує лесбійок, </a:t>
            </a:r>
            <a:r>
              <a:rPr lang="uk-UA" dirty="0" err="1" smtClean="0"/>
              <a:t>геїв</a:t>
            </a:r>
            <a:r>
              <a:rPr lang="uk-UA" dirty="0" smtClean="0"/>
              <a:t>, </a:t>
            </a:r>
            <a:r>
              <a:rPr lang="uk-UA" dirty="0" err="1" smtClean="0"/>
              <a:t>бісексуалів</a:t>
            </a:r>
            <a:r>
              <a:rPr lang="uk-UA" dirty="0" smtClean="0"/>
              <a:t> і </a:t>
            </a:r>
            <a:r>
              <a:rPr lang="uk-UA" dirty="0" err="1" smtClean="0"/>
              <a:t>трансгендерів</a:t>
            </a:r>
            <a:r>
              <a:rPr lang="uk-UA" dirty="0" smtClean="0"/>
              <a:t>.</a:t>
            </a:r>
          </a:p>
          <a:p>
            <a:pPr algn="just"/>
            <a:r>
              <a:rPr lang="uk-UA" dirty="0" err="1" smtClean="0"/>
              <a:t>Трансгендерні</a:t>
            </a:r>
            <a:r>
              <a:rPr lang="uk-UA" dirty="0" smtClean="0"/>
              <a:t> </a:t>
            </a:r>
            <a:r>
              <a:rPr lang="uk-UA" dirty="0"/>
              <a:t>люди — це ті, хто змінюють або прагнуть змінити параметри своєї статі чи гендеру, щоб привести їх до стану, який краще співвідноситься з їхньою гендерною ідентичністю.</a:t>
            </a:r>
          </a:p>
        </p:txBody>
      </p:sp>
    </p:spTree>
    <p:extLst>
      <p:ext uri="{BB962C8B-B14F-4D97-AF65-F5344CB8AC3E}">
        <p14:creationId xmlns:p14="http://schemas.microsoft.com/office/powerpoint/2010/main" val="2485205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Поради журналістам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Герой/ героїня матеріалу – людина: оцінки поза текстом.</a:t>
            </a:r>
          </a:p>
          <a:p>
            <a:pPr algn="just"/>
            <a:r>
              <a:rPr lang="uk-UA" dirty="0" smtClean="0"/>
              <a:t>Вимикаємо емоції – збираємо факти.</a:t>
            </a:r>
          </a:p>
          <a:p>
            <a:pPr algn="just"/>
            <a:r>
              <a:rPr lang="uk-UA" dirty="0" smtClean="0"/>
              <a:t>Уникайте стереотипів.</a:t>
            </a:r>
          </a:p>
          <a:p>
            <a:pPr algn="just"/>
            <a:r>
              <a:rPr lang="uk-UA" dirty="0" smtClean="0"/>
              <a:t>Спирайтеся на права людини.</a:t>
            </a:r>
          </a:p>
          <a:p>
            <a:pPr algn="just"/>
            <a:r>
              <a:rPr lang="uk-UA" dirty="0" smtClean="0"/>
              <a:t>Принципи </a:t>
            </a:r>
            <a:r>
              <a:rPr lang="uk-UA" dirty="0" err="1" smtClean="0"/>
              <a:t>конфіденційности</a:t>
            </a:r>
            <a:r>
              <a:rPr lang="uk-UA" dirty="0" smtClean="0"/>
              <a:t> інформації та захисту персональних даних.</a:t>
            </a:r>
          </a:p>
          <a:p>
            <a:pPr algn="just"/>
            <a:r>
              <a:rPr lang="uk-UA" dirty="0" smtClean="0"/>
              <a:t>Міжнародне та національне законодавство.</a:t>
            </a:r>
          </a:p>
          <a:p>
            <a:pPr algn="just"/>
            <a:r>
              <a:rPr lang="uk-UA" dirty="0" smtClean="0"/>
              <a:t>Фахова експертиза матеріалу.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871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Виклики</a:t>
            </a:r>
            <a:r>
              <a:rPr lang="ru-RU" dirty="0" smtClean="0"/>
              <a:t> тематики «КЧ/ВГ»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Мало фахівців із тематики серед журналістів;</a:t>
            </a:r>
          </a:p>
          <a:p>
            <a:r>
              <a:rPr lang="uk-UA" sz="4400" dirty="0" smtClean="0"/>
              <a:t>Низький	 інформаційний серед читачів/ споживачів.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8076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Стигматизація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 smtClean="0"/>
              <a:t>Процес виділення когось з-поміж інших індивідів на основі певних неприйнятних «відхилень від норми» для застосування суспільних санкцій;</a:t>
            </a:r>
          </a:p>
          <a:p>
            <a:pPr algn="just"/>
            <a:r>
              <a:rPr lang="uk-UA" sz="3200" dirty="0" smtClean="0"/>
              <a:t>Упереджене, негативне ставлення до окремої людини чи групи, пов’язане з наявністю в неї/ них особливих властивостей, ознак</a:t>
            </a:r>
          </a:p>
          <a:p>
            <a:pPr algn="r"/>
            <a:r>
              <a:rPr lang="uk-UA" i="1" dirty="0" smtClean="0"/>
              <a:t>Т. </a:t>
            </a:r>
            <a:r>
              <a:rPr lang="uk-UA" i="1" dirty="0" err="1" smtClean="0"/>
              <a:t>Семигіна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2840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Дискримінація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4000" dirty="0" smtClean="0"/>
              <a:t>Пряме порушення прав певної групи людей за якоюсь ознакою – раса, колір шкіри, вік, стать, СОГІ, місце проживання…</a:t>
            </a:r>
          </a:p>
          <a:p>
            <a:pPr algn="just"/>
            <a:r>
              <a:rPr lang="uk-UA" sz="4000" dirty="0" smtClean="0"/>
              <a:t>Дискримінація – похідне від стигматизації явище.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3244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ВІЛ-позитивні і наркозалежність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1. Медико-соціальні аспекти ВІЛ-СНІДу (загальні відомості, способи передавання; особливості діагностики; характерні психоемоційні та поведінкові реакції).</a:t>
            </a:r>
          </a:p>
          <a:p>
            <a:pPr algn="just"/>
            <a:r>
              <a:rPr lang="uk-UA" dirty="0" smtClean="0"/>
              <a:t>Стосовно </a:t>
            </a:r>
            <a:r>
              <a:rPr lang="uk-UA" dirty="0" err="1" smtClean="0"/>
              <a:t>наркогенних</a:t>
            </a:r>
            <a:r>
              <a:rPr lang="uk-UA" dirty="0" smtClean="0"/>
              <a:t> речовин – Центр громадського здоров’я МОЗ України.</a:t>
            </a:r>
          </a:p>
          <a:p>
            <a:pPr algn="just"/>
            <a:r>
              <a:rPr lang="uk-UA" dirty="0" smtClean="0"/>
              <a:t>2. Дотримання українського законодавства, зокрема ЗУ «Про запобігання захворюванню на СНІД та </a:t>
            </a:r>
            <a:r>
              <a:rPr lang="uk-UA" dirty="0" err="1" smtClean="0"/>
              <a:t>соц</a:t>
            </a:r>
            <a:r>
              <a:rPr lang="uk-UA" dirty="0" smtClean="0"/>
              <a:t>. захист населення».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3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ВІЛ-</a:t>
            </a:r>
            <a:r>
              <a:rPr lang="ru-RU" sz="3200" dirty="0" err="1" smtClean="0"/>
              <a:t>позитивні</a:t>
            </a:r>
            <a:r>
              <a:rPr lang="ru-RU" sz="3200" dirty="0" smtClean="0"/>
              <a:t> і </a:t>
            </a:r>
            <a:r>
              <a:rPr lang="ru-RU" sz="3200" dirty="0" err="1" smtClean="0"/>
              <a:t>наркозалежність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 smtClean="0"/>
              <a:t>3. Діяльність міжнародних і національних організацій (Міжнародний Альянс з ВІЛ-СНІДу в Україні, Всеукраїнська благодійна організація «Час життя плюс» тощо).</a:t>
            </a:r>
          </a:p>
          <a:p>
            <a:pPr algn="just"/>
            <a:r>
              <a:rPr lang="uk-UA" sz="3200" dirty="0" smtClean="0"/>
              <a:t>4. Не розташовувати поруч матеріали на тему ВІЛ і наркоманії. Письмовий дозвіл від героя/ героїні. Не героїзувати, не таврувати їх.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3166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ВІЛ-</a:t>
            </a:r>
            <a:r>
              <a:rPr lang="ru-RU" dirty="0" err="1" smtClean="0"/>
              <a:t>позитивні</a:t>
            </a:r>
            <a:r>
              <a:rPr lang="ru-RU" dirty="0" smtClean="0"/>
              <a:t> і </a:t>
            </a:r>
            <a:r>
              <a:rPr lang="ru-RU" dirty="0" err="1" smtClean="0"/>
              <a:t>наркозалежність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4000" dirty="0" smtClean="0"/>
              <a:t>5. </a:t>
            </a:r>
            <a:r>
              <a:rPr lang="ru-RU" sz="4000" dirty="0" err="1" smtClean="0"/>
              <a:t>Уникати</a:t>
            </a:r>
            <a:r>
              <a:rPr lang="ru-RU" sz="4000" dirty="0" smtClean="0"/>
              <a:t> </a:t>
            </a:r>
            <a:r>
              <a:rPr lang="ru-RU" sz="4000" dirty="0" err="1" smtClean="0"/>
              <a:t>розповіді</a:t>
            </a:r>
            <a:r>
              <a:rPr lang="ru-RU" sz="4000" dirty="0" smtClean="0"/>
              <a:t> про </a:t>
            </a:r>
            <a:r>
              <a:rPr lang="ru-RU" sz="4000" dirty="0" err="1" smtClean="0"/>
              <a:t>певні</a:t>
            </a:r>
            <a:r>
              <a:rPr lang="ru-RU" sz="4000" dirty="0" smtClean="0"/>
              <a:t> </a:t>
            </a:r>
            <a:r>
              <a:rPr lang="ru-RU" sz="4000" dirty="0" err="1" smtClean="0"/>
              <a:t>аспекти</a:t>
            </a:r>
            <a:r>
              <a:rPr lang="ru-RU" sz="4000" dirty="0" smtClean="0"/>
              <a:t> </a:t>
            </a:r>
            <a:r>
              <a:rPr lang="ru-RU" sz="4000" dirty="0" err="1" smtClean="0"/>
              <a:t>наркозалежности</a:t>
            </a:r>
            <a:r>
              <a:rPr lang="ru-RU" sz="4000" dirty="0" smtClean="0"/>
              <a:t>, в </a:t>
            </a:r>
            <a:r>
              <a:rPr lang="ru-RU" sz="4000" dirty="0" err="1" smtClean="0"/>
              <a:t>яких</a:t>
            </a:r>
            <a:r>
              <a:rPr lang="ru-RU" sz="4000" dirty="0" smtClean="0"/>
              <a:t> </a:t>
            </a:r>
            <a:r>
              <a:rPr lang="ru-RU" sz="4000" dirty="0" err="1" smtClean="0"/>
              <a:t>може</a:t>
            </a:r>
            <a:r>
              <a:rPr lang="ru-RU" sz="4000" dirty="0" smtClean="0"/>
              <a:t> бути </a:t>
            </a:r>
            <a:r>
              <a:rPr lang="ru-RU" sz="4000" dirty="0" err="1" smtClean="0"/>
              <a:t>прихована</a:t>
            </a:r>
            <a:r>
              <a:rPr lang="ru-RU" sz="4000" dirty="0" smtClean="0"/>
              <a:t> пропаганда (</a:t>
            </a:r>
            <a:r>
              <a:rPr lang="ru-RU" sz="4000" dirty="0" err="1" smtClean="0"/>
              <a:t>питання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легалізації</a:t>
            </a:r>
            <a:r>
              <a:rPr lang="ru-RU" sz="4000" dirty="0" smtClean="0"/>
              <a:t> </a:t>
            </a:r>
            <a:r>
              <a:rPr lang="ru-RU" sz="4000" dirty="0" err="1" smtClean="0"/>
              <a:t>наркотиків</a:t>
            </a:r>
            <a:r>
              <a:rPr lang="ru-RU" sz="4000" dirty="0" smtClean="0"/>
              <a:t>, </a:t>
            </a:r>
            <a:r>
              <a:rPr lang="ru-RU" sz="4000" dirty="0" err="1" smtClean="0"/>
              <a:t>фінансовий</a:t>
            </a:r>
            <a:r>
              <a:rPr lang="ru-RU" sz="4000" dirty="0" smtClean="0"/>
              <a:t> </a:t>
            </a:r>
            <a:r>
              <a:rPr lang="ru-RU" sz="4000" dirty="0" err="1" smtClean="0"/>
              <a:t>прибуток</a:t>
            </a:r>
            <a:r>
              <a:rPr lang="ru-RU" sz="4000" dirty="0" smtClean="0"/>
              <a:t> </a:t>
            </a:r>
            <a:r>
              <a:rPr lang="ru-RU" sz="4000" dirty="0" err="1" smtClean="0"/>
              <a:t>наркобізнесу</a:t>
            </a:r>
            <a:r>
              <a:rPr lang="ru-RU" sz="4000" dirty="0" smtClean="0"/>
              <a:t>, </a:t>
            </a:r>
            <a:r>
              <a:rPr lang="ru-RU" sz="4000" dirty="0" err="1" smtClean="0"/>
              <a:t>героїзація</a:t>
            </a:r>
            <a:r>
              <a:rPr lang="ru-RU" sz="4000" dirty="0" smtClean="0"/>
              <a:t> </a:t>
            </a:r>
            <a:r>
              <a:rPr lang="ru-RU" sz="4000" dirty="0" err="1" smtClean="0"/>
              <a:t>зірок</a:t>
            </a:r>
            <a:r>
              <a:rPr lang="ru-RU" sz="4000" dirty="0" smtClean="0"/>
              <a:t> шоу-</a:t>
            </a:r>
            <a:r>
              <a:rPr lang="ru-RU" sz="4000" dirty="0" err="1" smtClean="0"/>
              <a:t>бізнесу</a:t>
            </a:r>
            <a:r>
              <a:rPr lang="ru-RU" sz="4000" dirty="0" smtClean="0"/>
              <a:t>).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33723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ВІЛ-</a:t>
            </a:r>
            <a:r>
              <a:rPr lang="ru-RU" sz="3200" dirty="0" err="1" smtClean="0"/>
              <a:t>позитивні</a:t>
            </a:r>
            <a:r>
              <a:rPr lang="ru-RU" sz="3200" dirty="0" smtClean="0"/>
              <a:t> і </a:t>
            </a:r>
            <a:r>
              <a:rPr lang="ru-RU" sz="3200" dirty="0" err="1" smtClean="0"/>
              <a:t>наркозалежність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/>
              <a:t>ВІЛ-інфікований</a:t>
            </a:r>
          </a:p>
          <a:p>
            <a:pPr algn="just"/>
            <a:r>
              <a:rPr lang="uk-UA" sz="3200" dirty="0" smtClean="0"/>
              <a:t>«</a:t>
            </a:r>
            <a:r>
              <a:rPr lang="uk-UA" sz="3200" dirty="0" err="1" smtClean="0"/>
              <a:t>Спідоносний</a:t>
            </a:r>
            <a:r>
              <a:rPr lang="uk-UA" sz="3200" dirty="0" smtClean="0"/>
              <a:t>»</a:t>
            </a:r>
          </a:p>
          <a:p>
            <a:pPr algn="just"/>
            <a:r>
              <a:rPr lang="uk-UA" sz="3200" dirty="0" smtClean="0"/>
              <a:t>Носій ВІЛ</a:t>
            </a:r>
          </a:p>
          <a:p>
            <a:pPr algn="just"/>
            <a:r>
              <a:rPr lang="uk-UA" sz="3200" dirty="0" smtClean="0"/>
              <a:t>Хворий на СНІД</a:t>
            </a:r>
          </a:p>
          <a:p>
            <a:pPr algn="just"/>
            <a:r>
              <a:rPr lang="uk-UA" sz="3200" dirty="0" smtClean="0"/>
              <a:t>Боротьба зі СНІДом</a:t>
            </a:r>
          </a:p>
          <a:p>
            <a:pPr algn="just"/>
            <a:r>
              <a:rPr lang="uk-UA" sz="3200" dirty="0" smtClean="0"/>
              <a:t>Наркоман, «</a:t>
            </a:r>
            <a:r>
              <a:rPr lang="uk-UA" sz="3200" dirty="0" err="1" smtClean="0"/>
              <a:t>нарик</a:t>
            </a:r>
            <a:r>
              <a:rPr lang="uk-UA" sz="3200" dirty="0" smtClean="0"/>
              <a:t>»</a:t>
            </a:r>
          </a:p>
          <a:p>
            <a:pPr algn="just"/>
            <a:r>
              <a:rPr lang="uk-UA" sz="3200" dirty="0" smtClean="0"/>
              <a:t>Заразитися ВІЛ</a:t>
            </a:r>
          </a:p>
          <a:p>
            <a:pPr algn="just"/>
            <a:r>
              <a:rPr lang="uk-UA" sz="3200" dirty="0" smtClean="0"/>
              <a:t>СНІД – чума ХХ ст.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3144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</TotalTime>
  <Words>863</Words>
  <Application>Microsoft Office PowerPoint</Application>
  <PresentationFormat>Экран (4:3)</PresentationFormat>
  <Paragraphs>91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Журналісти про традиційно дискримінованих</vt:lpstr>
      <vt:lpstr>Виклики тематики «КЧ/ВГ»</vt:lpstr>
      <vt:lpstr>Виклики тематики «КЧ/ВГ»</vt:lpstr>
      <vt:lpstr>Стигматизація</vt:lpstr>
      <vt:lpstr>Дискримінація</vt:lpstr>
      <vt:lpstr>ВІЛ-позитивні і наркозалежність</vt:lpstr>
      <vt:lpstr>ВІЛ-позитивні і наркозалежність</vt:lpstr>
      <vt:lpstr>ВІЛ-позитивні і наркозалежність</vt:lpstr>
      <vt:lpstr>ВІЛ-позитивні і наркозалежність</vt:lpstr>
      <vt:lpstr>Секс-робота</vt:lpstr>
      <vt:lpstr>Секс-робота</vt:lpstr>
      <vt:lpstr>Секс-робота</vt:lpstr>
      <vt:lpstr>Секс-робота</vt:lpstr>
      <vt:lpstr>Секс-робота</vt:lpstr>
      <vt:lpstr>ЛГБТ</vt:lpstr>
      <vt:lpstr>ЛГБТК</vt:lpstr>
      <vt:lpstr>Мова ворожнечі щодо ЛГБТ</vt:lpstr>
      <vt:lpstr>Як писати про ЛГБТ-людей</vt:lpstr>
      <vt:lpstr>Як не можна/ можна про ЛГБТК</vt:lpstr>
      <vt:lpstr>Варто знати!</vt:lpstr>
      <vt:lpstr>Варто знати!</vt:lpstr>
      <vt:lpstr>Варто знати!</vt:lpstr>
      <vt:lpstr>Поради журналістам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Журналісти про традиційно дискримінованих</dc:title>
  <dc:creator>Павел</dc:creator>
  <cp:lastModifiedBy>User</cp:lastModifiedBy>
  <cp:revision>11</cp:revision>
  <dcterms:created xsi:type="dcterms:W3CDTF">2020-09-08T16:23:08Z</dcterms:created>
  <dcterms:modified xsi:type="dcterms:W3CDTF">2021-11-03T19:28:24Z</dcterms:modified>
</cp:coreProperties>
</file>