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4"/>
  </p:notesMasterIdLst>
  <p:sldIdLst>
    <p:sldId id="308" r:id="rId2"/>
    <p:sldId id="269" r:id="rId3"/>
    <p:sldId id="273" r:id="rId4"/>
    <p:sldId id="259" r:id="rId5"/>
    <p:sldId id="272" r:id="rId6"/>
    <p:sldId id="274" r:id="rId7"/>
    <p:sldId id="264" r:id="rId8"/>
    <p:sldId id="284" r:id="rId9"/>
    <p:sldId id="279" r:id="rId10"/>
    <p:sldId id="281" r:id="rId11"/>
    <p:sldId id="282" r:id="rId12"/>
    <p:sldId id="285" r:id="rId13"/>
    <p:sldId id="293" r:id="rId14"/>
    <p:sldId id="302" r:id="rId15"/>
    <p:sldId id="295" r:id="rId16"/>
    <p:sldId id="304" r:id="rId17"/>
    <p:sldId id="303" r:id="rId18"/>
    <p:sldId id="265" r:id="rId19"/>
    <p:sldId id="305" r:id="rId20"/>
    <p:sldId id="261" r:id="rId21"/>
    <p:sldId id="306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799661392823384E-2"/>
          <c:y val="2.5894293287419889E-2"/>
          <c:w val="0.90284757118927972"/>
          <c:h val="0.831658291457286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Чоловіки</c:v>
                </c:pt>
                <c:pt idx="2">
                  <c:v>Жінки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C3F8-49C7-AEF7-5D752959DF1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Чоловіки</c:v>
                </c:pt>
                <c:pt idx="2">
                  <c:v>Жінки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8-49C7-AEF7-5D752959DF1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Чоловіки</c:v>
                </c:pt>
                <c:pt idx="2">
                  <c:v>Жінки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8-49C7-AEF7-5D752959DF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201280"/>
        <c:axId val="39126720"/>
        <c:axId val="0"/>
      </c:bar3DChart>
      <c:catAx>
        <c:axId val="8720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2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12672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20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56CC9-F851-477E-9818-F43F3D838D81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2A64-2D5E-4986-BFB5-2F9C7141C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8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6657" cy="35109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2A64-2D5E-4986-BFB5-2F9C7141C6E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6657" cy="35109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257DF-E31C-4CF4-9E63-88CD1AE945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4320"/>
              </a:cxn>
              <a:cxn ang="0">
                <a:pos x="2592" y="4320"/>
              </a:cxn>
              <a:cxn ang="0">
                <a:pos x="1552" y="3891"/>
              </a:cxn>
              <a:cxn ang="0">
                <a:pos x="935" y="3362"/>
              </a:cxn>
              <a:cxn ang="0">
                <a:pos x="570" y="2809"/>
              </a:cxn>
              <a:cxn ang="0">
                <a:pos x="306" y="2233"/>
              </a:cxn>
              <a:cxn ang="0">
                <a:pos x="192" y="1728"/>
              </a:cxn>
              <a:cxn ang="0">
                <a:pos x="170" y="1176"/>
              </a:cxn>
              <a:cxn ang="0">
                <a:pos x="200" y="782"/>
              </a:cxn>
              <a:cxn ang="0">
                <a:pos x="376" y="312"/>
              </a:cxn>
              <a:cxn ang="0">
                <a:pos x="624" y="0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" name="Picture 11" descr="s003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5B6DF-45CC-41E7-94B9-A235234EC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EB006-9A4B-4F34-88F3-AB25F72E99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великий об'єкт і два маленьких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A8D4-ED65-4C64-9C28-CF745D6DF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98FDC-C796-4918-BC73-6E1E483C8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E386F-17C9-490C-8854-C81C8FC683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C7791-AA26-46CA-9A6E-AE4100B73F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D177F-C734-4001-9C47-DC8874EDE5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296B1-CA20-4901-90DF-994B3A998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C335F-B4B7-4CE2-91B7-39307C9FE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D1D9D-F3B4-46CE-9D88-6FBA4AEB7E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9BA59-89EB-43A5-AD23-AACCC328C6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CA2C76-2B9F-4B10-A2FA-67EB8E853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" name="Picture 10" descr="glaba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79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Румун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589240"/>
            <a:ext cx="6858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85785" y="189847"/>
            <a:ext cx="4929223" cy="3024839"/>
          </a:xfrm>
          <a:ln/>
        </p:spPr>
        <p:txBody>
          <a:bodyPr>
            <a:norm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Населен</a:t>
            </a:r>
            <a:r>
              <a:rPr lang="uk-UA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ня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Рум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у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н</a:t>
            </a:r>
            <a:r>
              <a:rPr lang="uk-UA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ії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на сьогодні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 с</a:t>
            </a:r>
            <a:r>
              <a:rPr lang="uk-UA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кладає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при</a:t>
            </a:r>
            <a:r>
              <a:rPr lang="uk-UA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близно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6" charset="0"/>
              </a:rPr>
              <a:t>19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6" charset="0"/>
              </a:rPr>
              <a:t>644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6" charset="0"/>
              </a:rPr>
              <a:t> 000 ч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о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лов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і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к</a:t>
            </a:r>
            <a:r>
              <a:rPr lang="en-GB" sz="2800" b="1" i="0" dirty="0">
                <a:solidFill>
                  <a:srgbClr val="0070C0"/>
                </a:solidFill>
                <a:latin typeface="Times New Roman" pitchFamily="16" charset="0"/>
              </a:rPr>
              <a:t>. В 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країні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живут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ь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рум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у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н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и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,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венгр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и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, ц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и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ган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и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,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укра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ї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нц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і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, н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і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мц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і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, р</a:t>
            </a:r>
            <a:r>
              <a:rPr lang="uk-UA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осіяни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, </a:t>
            </a:r>
            <a:r>
              <a:rPr lang="en-GB" sz="2800" b="1" i="0" dirty="0" err="1">
                <a:solidFill>
                  <a:srgbClr val="0070C0"/>
                </a:solidFill>
                <a:latin typeface="Times New Roman" pitchFamily="16" charset="0"/>
              </a:rPr>
              <a:t>турки</a:t>
            </a:r>
            <a:r>
              <a:rPr lang="en-GB" sz="2800" b="1" i="0" dirty="0">
                <a:solidFill>
                  <a:srgbClr val="0070C0"/>
                </a:solidFill>
                <a:latin typeface="Times New Roman" pitchFamily="16" charset="0"/>
              </a:rPr>
              <a:t>,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кр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и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мс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ь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к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і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татар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и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, </a:t>
            </a:r>
            <a:r>
              <a:rPr lang="en-GB" sz="2800" b="1" i="0" dirty="0" err="1" smtClean="0">
                <a:solidFill>
                  <a:srgbClr val="0070C0"/>
                </a:solidFill>
                <a:latin typeface="Times New Roman" pitchFamily="16" charset="0"/>
              </a:rPr>
              <a:t>серб</a:t>
            </a:r>
            <a:r>
              <a:rPr lang="uk-UA" sz="2800" b="1" i="0" dirty="0" smtClean="0">
                <a:solidFill>
                  <a:srgbClr val="0070C0"/>
                </a:solidFill>
                <a:latin typeface="Times New Roman" pitchFamily="16" charset="0"/>
              </a:rPr>
              <a:t>и</a:t>
            </a:r>
            <a:r>
              <a:rPr lang="en-GB" sz="2800" b="1" i="0" dirty="0" smtClean="0">
                <a:solidFill>
                  <a:srgbClr val="0070C0"/>
                </a:solidFill>
                <a:latin typeface="Times New Roman" pitchFamily="16" charset="0"/>
              </a:rPr>
              <a:t>, </a:t>
            </a:r>
            <a:r>
              <a:rPr lang="en-GB" sz="2800" b="1" i="0" dirty="0" err="1">
                <a:solidFill>
                  <a:srgbClr val="0070C0"/>
                </a:solidFill>
                <a:latin typeface="Times New Roman" pitchFamily="16" charset="0"/>
              </a:rPr>
              <a:t>словаки</a:t>
            </a:r>
            <a:r>
              <a:rPr lang="en-GB" sz="2800" b="1" i="0" dirty="0">
                <a:solidFill>
                  <a:srgbClr val="0070C0"/>
                </a:solidFill>
                <a:latin typeface="Times New Roman" pitchFamily="16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49746"/>
            <a:ext cx="2536746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660" y="4263839"/>
            <a:ext cx="3071348" cy="248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1922" y="764704"/>
            <a:ext cx="3218245" cy="38103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143636" y="4714884"/>
            <a:ext cx="3000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89% -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румуни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7,9% -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угорці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1,6% -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німці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1,5% - інші.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Середня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тривалість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(роки)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48910" y="1496056"/>
          <a:ext cx="8266494" cy="50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728"/>
            <a:ext cx="9144000" cy="392909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Румунія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—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індустріально-аграрна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країна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Близько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30%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робочої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зайнято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с/г, 23% - у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промисловості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47% - у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сфері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обслуговування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галузі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промисловості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гірнича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лісоматеріалів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металургійна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хімічна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машинобудування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харчова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нафтопереробна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Завдяки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наявності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країні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потужної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мінерально-сировинної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бази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тут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склалася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достатньо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розвинута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важка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промисловість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uk-UA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00034" y="414338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Виробництво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електроенергії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концентрується</a:t>
            </a:r>
            <a:r>
              <a:rPr lang="ru-RU" sz="2400" b="1" dirty="0" smtClean="0">
                <a:solidFill>
                  <a:srgbClr val="002060"/>
                </a:solidFill>
              </a:rPr>
              <a:t> в основному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теплових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електростанціях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Найбільший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промисловий</a:t>
            </a:r>
            <a:r>
              <a:rPr lang="ru-RU" sz="2400" b="1" dirty="0" smtClean="0">
                <a:solidFill>
                  <a:srgbClr val="002060"/>
                </a:solidFill>
              </a:rPr>
              <a:t> центр — </a:t>
            </a:r>
            <a:r>
              <a:rPr lang="ru-RU" sz="2400" b="1" dirty="0" err="1" smtClean="0">
                <a:solidFill>
                  <a:srgbClr val="002060"/>
                </a:solidFill>
              </a:rPr>
              <a:t>столиця</a:t>
            </a:r>
            <a:r>
              <a:rPr lang="ru-RU" sz="2400" b="1" dirty="0" smtClean="0">
                <a:solidFill>
                  <a:srgbClr val="002060"/>
                </a:solidFill>
              </a:rPr>
              <a:t>. Великими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промисловими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регіонами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дунайські</a:t>
            </a:r>
            <a:r>
              <a:rPr lang="ru-RU" sz="2400" b="1" dirty="0" smtClean="0">
                <a:solidFill>
                  <a:srgbClr val="002060"/>
                </a:solidFill>
              </a:rPr>
              <a:t> порти </a:t>
            </a:r>
            <a:r>
              <a:rPr lang="ru-RU" sz="2400" b="1" dirty="0" err="1" smtClean="0">
                <a:solidFill>
                  <a:srgbClr val="002060"/>
                </a:solidFill>
              </a:rPr>
              <a:t>Ґалац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Бреїла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міста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північного</a:t>
            </a:r>
            <a:r>
              <a:rPr lang="ru-RU" sz="2400" b="1" dirty="0" smtClean="0">
                <a:solidFill>
                  <a:srgbClr val="002060"/>
                </a:solidFill>
              </a:rPr>
              <a:t> сходу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північного</a:t>
            </a:r>
            <a:r>
              <a:rPr lang="ru-RU" sz="2400" b="1" dirty="0" smtClean="0">
                <a:solidFill>
                  <a:srgbClr val="002060"/>
                </a:solidFill>
              </a:rPr>
              <a:t> заходу </a:t>
            </a:r>
            <a:r>
              <a:rPr lang="ru-RU" sz="2400" b="1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1538" y="500042"/>
            <a:ext cx="76438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Географія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експорту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Італія</a:t>
            </a:r>
            <a:r>
              <a:rPr lang="ru-RU" sz="2400" b="1" dirty="0" smtClean="0">
                <a:solidFill>
                  <a:srgbClr val="FF0000"/>
                </a:solidFill>
              </a:rPr>
              <a:t> - 22%, </a:t>
            </a:r>
            <a:r>
              <a:rPr lang="ru-RU" sz="2400" b="1" dirty="0" err="1" smtClean="0">
                <a:solidFill>
                  <a:srgbClr val="FF0000"/>
                </a:solidFill>
              </a:rPr>
              <a:t>Німеччина</a:t>
            </a:r>
            <a:r>
              <a:rPr lang="ru-RU" sz="2400" b="1" dirty="0" smtClean="0">
                <a:solidFill>
                  <a:srgbClr val="FF0000"/>
                </a:solidFill>
              </a:rPr>
              <a:t> - 19,6%, </a:t>
            </a:r>
            <a:r>
              <a:rPr lang="ru-RU" sz="2400" b="1" dirty="0" err="1" smtClean="0">
                <a:solidFill>
                  <a:srgbClr val="FF0000"/>
                </a:solidFill>
              </a:rPr>
              <a:t>Франція</a:t>
            </a:r>
            <a:r>
              <a:rPr lang="ru-RU" sz="2400" b="1" dirty="0" smtClean="0">
                <a:solidFill>
                  <a:srgbClr val="FF0000"/>
                </a:solidFill>
              </a:rPr>
              <a:t> - 5,9%, США - 3,8%.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Склад </a:t>
            </a:r>
            <a:r>
              <a:rPr lang="ru-RU" sz="2400" b="1" dirty="0" err="1" smtClean="0">
                <a:solidFill>
                  <a:srgbClr val="002060"/>
                </a:solidFill>
              </a:rPr>
              <a:t>імпорту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машини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устаткування</a:t>
            </a:r>
            <a:r>
              <a:rPr lang="ru-RU" sz="2400" b="1" dirty="0" smtClean="0">
                <a:solidFill>
                  <a:srgbClr val="FF0000"/>
                </a:solidFill>
              </a:rPr>
              <a:t> - 23%, </a:t>
            </a:r>
            <a:r>
              <a:rPr lang="ru-RU" sz="2400" b="1" dirty="0" err="1" smtClean="0">
                <a:solidFill>
                  <a:srgbClr val="FF0000"/>
                </a:solidFill>
              </a:rPr>
              <a:t>паливо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енергоносії</a:t>
            </a:r>
            <a:r>
              <a:rPr lang="ru-RU" sz="2400" b="1" dirty="0" smtClean="0">
                <a:solidFill>
                  <a:srgbClr val="FF0000"/>
                </a:solidFill>
              </a:rPr>
              <a:t> - 14,2%,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продукція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хімічної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промисловості</a:t>
            </a:r>
            <a:r>
              <a:rPr lang="ru-RU" sz="2400" b="1" dirty="0" smtClean="0">
                <a:solidFill>
                  <a:srgbClr val="FF0000"/>
                </a:solidFill>
              </a:rPr>
              <a:t> - 8,7%, текстиль </a:t>
            </a:r>
            <a:r>
              <a:rPr lang="ru-RU" sz="2400" b="1" dirty="0" err="1" smtClean="0">
                <a:solidFill>
                  <a:srgbClr val="FF0000"/>
                </a:solidFill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продовольство</a:t>
            </a:r>
            <a:r>
              <a:rPr lang="ru-RU" sz="2400" b="1" dirty="0" smtClean="0">
                <a:solidFill>
                  <a:srgbClr val="FF0000"/>
                </a:solidFill>
              </a:rPr>
              <a:t> - 17,1%.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Географія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імпорту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Німеччина</a:t>
            </a:r>
            <a:r>
              <a:rPr lang="ru-RU" sz="2400" b="1" dirty="0" smtClean="0">
                <a:solidFill>
                  <a:srgbClr val="FF0000"/>
                </a:solidFill>
              </a:rPr>
              <a:t> - 17,5%, </a:t>
            </a:r>
            <a:r>
              <a:rPr lang="ru-RU" sz="2400" b="1" dirty="0" err="1" smtClean="0">
                <a:solidFill>
                  <a:srgbClr val="FF0000"/>
                </a:solidFill>
              </a:rPr>
              <a:t>Італія</a:t>
            </a:r>
            <a:r>
              <a:rPr lang="ru-RU" sz="2400" b="1" dirty="0" smtClean="0">
                <a:solidFill>
                  <a:srgbClr val="FF0000"/>
                </a:solidFill>
              </a:rPr>
              <a:t> - 14,7%, </a:t>
            </a:r>
            <a:r>
              <a:rPr lang="ru-RU" sz="2400" b="1" dirty="0" err="1" smtClean="0">
                <a:solidFill>
                  <a:srgbClr val="FF0000"/>
                </a:solidFill>
              </a:rPr>
              <a:t>Франція</a:t>
            </a:r>
            <a:r>
              <a:rPr lang="ru-RU" sz="2400" b="1" dirty="0" smtClean="0">
                <a:solidFill>
                  <a:srgbClr val="FF0000"/>
                </a:solidFill>
              </a:rPr>
              <a:t> - 6,9%, США - 4,2%.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42910" y="550070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Паливо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копалини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метали </a:t>
            </a:r>
            <a:r>
              <a:rPr lang="ru-RU" sz="2400" b="1" dirty="0" err="1" smtClean="0">
                <a:solidFill>
                  <a:srgbClr val="002060"/>
                </a:solidFill>
              </a:rPr>
              <a:t>становлять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приблизно</a:t>
            </a:r>
            <a:r>
              <a:rPr lang="ru-RU" sz="2400" b="1" dirty="0" smtClean="0">
                <a:solidFill>
                  <a:srgbClr val="002060"/>
                </a:solidFill>
              </a:rPr>
              <a:t> половину </a:t>
            </a:r>
            <a:r>
              <a:rPr lang="ru-RU" sz="2400" b="1" dirty="0" err="1" smtClean="0">
                <a:solidFill>
                  <a:srgbClr val="002060"/>
                </a:solidFill>
              </a:rPr>
              <a:t>імпорту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Varful-Moldoveanu-scenery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-1" y="0"/>
            <a:ext cx="9156827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0" y="6488668"/>
            <a:ext cx="254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Молдовяну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2544 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 факти про Румунію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21429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 У невеликому </a:t>
            </a:r>
            <a:r>
              <a:rPr lang="ru-RU" sz="2400" b="1" dirty="0" err="1" smtClean="0">
                <a:solidFill>
                  <a:srgbClr val="002060"/>
                </a:solidFill>
              </a:rPr>
              <a:t>селі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Сепинці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vi-VN" sz="2400" b="1" dirty="0" smtClean="0">
                <a:solidFill>
                  <a:srgbClr val="002060"/>
                </a:solidFill>
              </a:rPr>
              <a:t>Săpânța) </a:t>
            </a:r>
            <a:r>
              <a:rPr lang="ru-RU" sz="2400" b="1" dirty="0" err="1" smtClean="0">
                <a:solidFill>
                  <a:srgbClr val="002060"/>
                </a:solidFill>
              </a:rPr>
              <a:t>неподалік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румунсько-українського</a:t>
            </a:r>
            <a:r>
              <a:rPr lang="ru-RU" sz="2400" b="1" dirty="0" smtClean="0">
                <a:solidFill>
                  <a:srgbClr val="002060"/>
                </a:solidFill>
              </a:rPr>
              <a:t> кордону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знаходиться</a:t>
            </a:r>
            <a:r>
              <a:rPr lang="ru-RU" sz="2400" b="1" dirty="0" smtClean="0">
                <a:solidFill>
                  <a:srgbClr val="002060"/>
                </a:solidFill>
              </a:rPr>
              <a:t> «Веселий </a:t>
            </a:r>
            <a:r>
              <a:rPr lang="ru-RU" sz="2400" b="1" dirty="0" err="1" smtClean="0">
                <a:solidFill>
                  <a:srgbClr val="002060"/>
                </a:solidFill>
              </a:rPr>
              <a:t>цвинтар</a:t>
            </a:r>
            <a:r>
              <a:rPr lang="ru-RU" sz="2400" b="1" dirty="0" smtClean="0">
                <a:solidFill>
                  <a:srgbClr val="002060"/>
                </a:solidFill>
              </a:rPr>
              <a:t>» (</a:t>
            </a:r>
            <a:r>
              <a:rPr lang="vi-VN" sz="2400" b="1" dirty="0" smtClean="0">
                <a:solidFill>
                  <a:srgbClr val="002060"/>
                </a:solidFill>
              </a:rPr>
              <a:t>Cimitirul Vesel). </a:t>
            </a:r>
            <a:r>
              <a:rPr lang="ru-RU" sz="2400" b="1" dirty="0" smtClean="0">
                <a:solidFill>
                  <a:srgbClr val="002060"/>
                </a:solidFill>
              </a:rPr>
              <a:t>Тут, </a:t>
            </a:r>
            <a:r>
              <a:rPr lang="ru-RU" sz="2400" b="1" dirty="0" err="1" smtClean="0">
                <a:solidFill>
                  <a:srgbClr val="002060"/>
                </a:solidFill>
              </a:rPr>
              <a:t>біля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підніжжя</a:t>
            </a:r>
            <a:r>
              <a:rPr lang="ru-RU" sz="2400" b="1" dirty="0" smtClean="0">
                <a:solidFill>
                  <a:srgbClr val="002060"/>
                </a:solidFill>
              </a:rPr>
              <a:t> гори </a:t>
            </a:r>
            <a:r>
              <a:rPr lang="ru-RU" sz="2400" b="1" dirty="0" err="1" smtClean="0">
                <a:solidFill>
                  <a:srgbClr val="002060"/>
                </a:solidFill>
              </a:rPr>
              <a:t>Гутей</a:t>
            </a:r>
            <a:r>
              <a:rPr lang="ru-RU" sz="2400" b="1" dirty="0" smtClean="0">
                <a:solidFill>
                  <a:srgbClr val="002060"/>
                </a:solidFill>
              </a:rPr>
              <a:t>, смерть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посміхається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іноді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сумно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іноді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іронічно</a:t>
            </a:r>
            <a:r>
              <a:rPr lang="ru-RU" sz="2400" b="1" dirty="0" smtClean="0">
                <a:solidFill>
                  <a:srgbClr val="002060"/>
                </a:solidFill>
              </a:rPr>
              <a:t>. Принцип, </a:t>
            </a:r>
            <a:r>
              <a:rPr lang="ru-RU" sz="24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ведеться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споконвіку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про </a:t>
            </a:r>
            <a:r>
              <a:rPr lang="ru-RU" sz="2400" b="1" dirty="0" err="1" smtClean="0">
                <a:solidFill>
                  <a:srgbClr val="002060"/>
                </a:solidFill>
              </a:rPr>
              <a:t>мертвих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говорять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щось</a:t>
            </a:r>
            <a:r>
              <a:rPr lang="ru-RU" sz="2400" b="1" dirty="0" smtClean="0">
                <a:solidFill>
                  <a:srgbClr val="002060"/>
                </a:solidFill>
              </a:rPr>
              <a:t> добре, а коли </a:t>
            </a:r>
            <a:r>
              <a:rPr lang="ru-RU" sz="2400" b="1" dirty="0" err="1" smtClean="0">
                <a:solidFill>
                  <a:srgbClr val="002060"/>
                </a:solidFill>
              </a:rPr>
              <a:t>немає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сказати</a:t>
            </a:r>
            <a:r>
              <a:rPr lang="ru-RU" sz="2400" b="1" dirty="0" smtClean="0">
                <a:solidFill>
                  <a:srgbClr val="002060"/>
                </a:solidFill>
              </a:rPr>
              <a:t>, то просто </a:t>
            </a:r>
            <a:r>
              <a:rPr lang="ru-RU" sz="2400" b="1" dirty="0" err="1" smtClean="0">
                <a:solidFill>
                  <a:srgbClr val="002060"/>
                </a:solidFill>
              </a:rPr>
              <a:t>нічого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говорять</a:t>
            </a:r>
            <a:r>
              <a:rPr lang="ru-RU" sz="2400" b="1" dirty="0" smtClean="0">
                <a:solidFill>
                  <a:srgbClr val="002060"/>
                </a:solidFill>
              </a:rPr>
              <a:t>, тут в </a:t>
            </a:r>
            <a:r>
              <a:rPr lang="ru-RU" sz="2400" b="1" dirty="0" err="1" smtClean="0">
                <a:solidFill>
                  <a:srgbClr val="002060"/>
                </a:solidFill>
              </a:rPr>
              <a:t>Сепинці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дотримується</a:t>
            </a:r>
            <a:r>
              <a:rPr lang="ru-RU" sz="2400" b="1" dirty="0" smtClean="0">
                <a:solidFill>
                  <a:srgbClr val="002060"/>
                </a:solidFill>
              </a:rPr>
              <a:t>, тому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надгробні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хрести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прикрашені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яскравими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ілюстраціями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покійних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мешканців</a:t>
            </a:r>
            <a:r>
              <a:rPr lang="ru-RU" sz="2400" b="1" dirty="0" smtClean="0">
                <a:solidFill>
                  <a:srgbClr val="002060"/>
                </a:solidFill>
              </a:rPr>
              <a:t> села. </a:t>
            </a:r>
            <a:r>
              <a:rPr lang="ru-RU" sz="2400" b="1" dirty="0" err="1" smtClean="0">
                <a:solidFill>
                  <a:srgbClr val="002060"/>
                </a:solidFill>
              </a:rPr>
              <a:t>Мабуть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єдине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кладовище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2400" b="1" dirty="0" smtClean="0">
                <a:solidFill>
                  <a:srgbClr val="002060"/>
                </a:solidFill>
              </a:rPr>
              <a:t>, де люди, </a:t>
            </a:r>
            <a:r>
              <a:rPr lang="ru-RU" sz="2400" b="1" dirty="0" err="1" smtClean="0">
                <a:solidFill>
                  <a:srgbClr val="002060"/>
                </a:solidFill>
              </a:rPr>
              <a:t>котрі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відвідують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посміхаються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навіть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сміються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Звичайно</a:t>
            </a:r>
            <a:r>
              <a:rPr lang="ru-RU" sz="2400" b="1" dirty="0" smtClean="0">
                <a:solidFill>
                  <a:srgbClr val="002060"/>
                </a:solidFill>
              </a:rPr>
              <a:t> ж, </a:t>
            </a:r>
            <a:r>
              <a:rPr lang="ru-RU" sz="2400" b="1" dirty="0" err="1" smtClean="0">
                <a:solidFill>
                  <a:srgbClr val="002060"/>
                </a:solidFill>
              </a:rPr>
              <a:t>родичі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які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ховають</a:t>
            </a:r>
            <a:r>
              <a:rPr lang="ru-RU" sz="2400" b="1" dirty="0" smtClean="0">
                <a:solidFill>
                  <a:srgbClr val="002060"/>
                </a:solidFill>
              </a:rPr>
              <a:t> тут </a:t>
            </a:r>
            <a:r>
              <a:rPr lang="ru-RU" sz="2400" b="1" dirty="0" err="1" smtClean="0">
                <a:solidFill>
                  <a:srgbClr val="002060"/>
                </a:solidFill>
              </a:rPr>
              <a:t>своїх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рідних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друзів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сумують</a:t>
            </a:r>
            <a:r>
              <a:rPr lang="ru-RU" sz="2400" b="1" dirty="0" smtClean="0">
                <a:solidFill>
                  <a:srgbClr val="002060"/>
                </a:solidFill>
              </a:rPr>
              <a:t> за ними, як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всі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інші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однак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куточку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Румунії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ніколи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було</a:t>
            </a:r>
            <a:r>
              <a:rPr lang="ru-RU" sz="2400" b="1" dirty="0" smtClean="0">
                <a:solidFill>
                  <a:srgbClr val="002060"/>
                </a:solidFill>
              </a:rPr>
              <a:t> легким. Тому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місцеві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мешканці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втішають</a:t>
            </a:r>
            <a:r>
              <a:rPr lang="ru-RU" sz="2400" b="1" dirty="0" smtClean="0">
                <a:solidFill>
                  <a:srgbClr val="002060"/>
                </a:solidFill>
              </a:rPr>
              <a:t> себе думкою,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покійні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закінчили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земні</a:t>
            </a:r>
            <a:r>
              <a:rPr lang="ru-RU" sz="2400" b="1" dirty="0" smtClean="0">
                <a:solidFill>
                  <a:srgbClr val="002060"/>
                </a:solidFill>
              </a:rPr>
              <a:t> муки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їх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подальший</a:t>
            </a:r>
            <a:r>
              <a:rPr lang="ru-RU" sz="2400" b="1" dirty="0" smtClean="0">
                <a:solidFill>
                  <a:srgbClr val="002060"/>
                </a:solidFill>
              </a:rPr>
              <a:t> шлях буде </a:t>
            </a:r>
            <a:r>
              <a:rPr lang="ru-RU" sz="2400" b="1" dirty="0" err="1" smtClean="0">
                <a:solidFill>
                  <a:srgbClr val="002060"/>
                </a:solidFill>
              </a:rPr>
              <a:t>більш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щасливим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7813" y="0"/>
            <a:ext cx="912618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Відомо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Сепинцівське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кладовище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оголошено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найбільш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цікавим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кладовищем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Європі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другим в </a:t>
            </a:r>
            <a:r>
              <a:rPr lang="ru-RU" sz="20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після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єгипетської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Долини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царів</a:t>
            </a:r>
            <a:r>
              <a:rPr lang="ru-RU" sz="2000" b="1" dirty="0" smtClean="0">
                <a:solidFill>
                  <a:srgbClr val="002060"/>
                </a:solidFill>
              </a:rPr>
              <a:t>. Титул </a:t>
            </a:r>
            <a:r>
              <a:rPr lang="ru-RU" sz="2000" b="1" dirty="0" err="1" smtClean="0">
                <a:solidFill>
                  <a:srgbClr val="002060"/>
                </a:solidFill>
              </a:rPr>
              <a:t>цей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присвоєно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Симпозіумі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надгробних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пам’ятників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пройшов</a:t>
            </a:r>
            <a:r>
              <a:rPr lang="ru-RU" sz="2000" b="1" dirty="0" smtClean="0">
                <a:solidFill>
                  <a:srgbClr val="002060"/>
                </a:solidFill>
              </a:rPr>
              <a:t> у 1998 </a:t>
            </a:r>
            <a:r>
              <a:rPr lang="ru-RU" sz="2000" b="1" dirty="0" err="1" smtClean="0">
                <a:solidFill>
                  <a:srgbClr val="002060"/>
                </a:solidFill>
              </a:rPr>
              <a:t>році</a:t>
            </a:r>
            <a:r>
              <a:rPr lang="ru-RU" sz="2000" b="1" dirty="0" smtClean="0">
                <a:solidFill>
                  <a:srgbClr val="002060"/>
                </a:solidFill>
              </a:rPr>
              <a:t> в США, </a:t>
            </a:r>
            <a:r>
              <a:rPr lang="ru-RU" sz="2000" b="1" dirty="0" err="1" smtClean="0">
                <a:solidFill>
                  <a:srgbClr val="002060"/>
                </a:solidFill>
              </a:rPr>
              <a:t>але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сепинцівський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пам’ятник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оголошено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унікальним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набагато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раніше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внесено до </a:t>
            </a:r>
            <a:r>
              <a:rPr lang="ru-RU" sz="2000" b="1" dirty="0" err="1" smtClean="0">
                <a:solidFill>
                  <a:srgbClr val="002060"/>
                </a:solidFill>
              </a:rPr>
              <a:t>Всесвітньої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спадщини</a:t>
            </a:r>
            <a:r>
              <a:rPr lang="ru-RU" sz="2000" b="1" dirty="0" smtClean="0">
                <a:solidFill>
                  <a:srgbClr val="002060"/>
                </a:solidFill>
              </a:rPr>
              <a:t> ЮНЕСКО. </a:t>
            </a:r>
            <a:r>
              <a:rPr lang="ru-RU" sz="2000" b="1" dirty="0" err="1" smtClean="0">
                <a:solidFill>
                  <a:srgbClr val="002060"/>
                </a:solidFill>
              </a:rPr>
              <a:t>Сьогодні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цвинтарі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понад</a:t>
            </a:r>
            <a:r>
              <a:rPr lang="ru-RU" sz="2000" b="1" dirty="0" smtClean="0">
                <a:solidFill>
                  <a:srgbClr val="002060"/>
                </a:solidFill>
              </a:rPr>
              <a:t> 800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кольорових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надмогильних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пам’ятників</a:t>
            </a:r>
            <a:r>
              <a:rPr lang="ru-RU" sz="2000" b="1" dirty="0" smtClean="0">
                <a:solidFill>
                  <a:srgbClr val="002060"/>
                </a:solidFill>
              </a:rPr>
              <a:t>. “Веселий </a:t>
            </a:r>
            <a:r>
              <a:rPr lang="ru-RU" sz="2000" b="1" dirty="0" err="1" smtClean="0">
                <a:solidFill>
                  <a:srgbClr val="002060"/>
                </a:solidFill>
              </a:rPr>
              <a:t>цвинтар</a:t>
            </a:r>
            <a:r>
              <a:rPr lang="ru-RU" sz="2000" b="1" dirty="0" smtClean="0">
                <a:solidFill>
                  <a:srgbClr val="002060"/>
                </a:solidFill>
              </a:rPr>
              <a:t>”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закликає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сприймати</a:t>
            </a:r>
            <a:r>
              <a:rPr lang="ru-RU" sz="2000" b="1" dirty="0" smtClean="0">
                <a:solidFill>
                  <a:srgbClr val="002060"/>
                </a:solidFill>
              </a:rPr>
              <a:t> смерть </a:t>
            </a:r>
            <a:r>
              <a:rPr lang="ru-RU" sz="2000" b="1" dirty="0" err="1" smtClean="0">
                <a:solidFill>
                  <a:srgbClr val="002060"/>
                </a:solidFill>
              </a:rPr>
              <a:t>радісно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адже</a:t>
            </a:r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померлого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земні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страждання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скінчилися</a:t>
            </a:r>
            <a:r>
              <a:rPr lang="ru-RU" sz="2000" b="1" dirty="0" smtClean="0">
                <a:solidFill>
                  <a:srgbClr val="002060"/>
                </a:solidFill>
              </a:rPr>
              <a:t>, а на тому </a:t>
            </a:r>
            <a:r>
              <a:rPr lang="ru-RU" sz="20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2000" b="1" dirty="0" smtClean="0">
                <a:solidFill>
                  <a:srgbClr val="002060"/>
                </a:solidFill>
              </a:rPr>
              <a:t> – рай.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gor-Melika-Fagaras-Mountains-Romania-12-16.08.2014-198-sm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4000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     У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Румунії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святкують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прихід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весни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дуже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цікавим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способом.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Першого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березня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усі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один одному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дарують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марцишори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Це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невеликі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саморобні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ляльки з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білих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червоних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ниток,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своєрідний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символ перемоги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весни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любові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над холодом і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смертю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Їх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носять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увесь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березень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5" name="Рисунок 4" descr="x_756b6e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429000"/>
            <a:ext cx="4357718" cy="3429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00100" y="3071810"/>
            <a:ext cx="7000924" cy="37861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Вважається, що Румунія –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“країна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вампірів”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Багато туристів їдуть в Бухарест та Браун, щоб подивитися на замок Дракули, але , як виявилось, самі румуни взагалі не знають хто такі вампіри. В їх казках та розповідях таких чарівних істот немає.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14414" y="0"/>
            <a:ext cx="7929586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Географічне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положення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Країна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розташована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південно-східній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частині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Центральної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Європи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в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басейні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нижнього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Дунаю. </a:t>
            </a:r>
          </a:p>
        </p:txBody>
      </p:sp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/>
          <a:srcRect l="24322" t="7792" r="4036"/>
          <a:stretch>
            <a:fillRect/>
          </a:stretch>
        </p:blipFill>
        <p:spPr>
          <a:xfrm>
            <a:off x="0" y="1571612"/>
            <a:ext cx="5357818" cy="528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1571612"/>
            <a:ext cx="38576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півночі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сході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межує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Республікою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Молдова (450 км)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Україною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(169 км), на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північному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заході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Угорщиною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(443 км), на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південному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заході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Сербією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Чорногорією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(476 км), на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півдні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Болгарією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(608 км). На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південному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сході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омивається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Чорним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морем. 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104001"/>
            <a:ext cx="8405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Був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Мунтьянській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землі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воєвода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християнин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грецької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віри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ім'я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його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по-валашськи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Дракула, 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по-нашому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Диявол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Такий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жорстокий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мудрий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був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ім'я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таке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було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життя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його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Zam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56248" cy="45534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 descr="280px-Vlad_Tepes_coloured_draw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0"/>
            <a:ext cx="3857620" cy="512512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11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4000504"/>
            <a:ext cx="8229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Найцікавіше.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столиці – Бухаресті встановили новий пам’ятник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Леніну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т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рояндами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замість голови</a:t>
            </a:r>
            <a:r>
              <a:rPr lang="uk-UA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кульптор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пояснює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метою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показати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відсутність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загального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інтересу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румунів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політичних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діячів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068960"/>
            <a:ext cx="79208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dirty="0" smtClean="0">
                <a:solidFill>
                  <a:srgbClr val="002060"/>
                </a:solidFill>
              </a:rPr>
              <a:t>ДЯКУЮ </a:t>
            </a:r>
            <a:r>
              <a:rPr lang="ru-RU" sz="5400" dirty="0">
                <a:solidFill>
                  <a:srgbClr val="002060"/>
                </a:solidFill>
              </a:rPr>
              <a:t>ЗА УВАГУ!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>
          <a:xfrm>
            <a:off x="0" y="4500570"/>
            <a:ext cx="9144000" cy="2357430"/>
          </a:xfrm>
          <a:ln/>
        </p:spPr>
        <p:txBody>
          <a:bodyPr anchor="t">
            <a:normAutofit fontScale="92500" lnSpcReduction="10000"/>
          </a:bodyPr>
          <a:lstStyle/>
          <a:p>
            <a:pPr>
              <a:lnSpc>
                <a:spcPct val="98000"/>
              </a:lnSpc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endParaRPr lang="uk-UA" sz="2400" b="1" i="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8000"/>
              </a:lnSpc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endParaRPr lang="en-GB" sz="2400" b="1" i="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8000"/>
              </a:lnSpc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endParaRPr lang="uk-UA" sz="2400" b="1" i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8000"/>
              </a:lnSpc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endParaRPr lang="uk-UA" sz="2400" b="1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8000"/>
              </a:lnSpc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r>
              <a:rPr lang="uk-UA" sz="2400" b="1" i="0" dirty="0" err="1" smtClean="0">
                <a:solidFill>
                  <a:srgbClr val="002060"/>
                </a:solidFill>
                <a:latin typeface="+mn-lt"/>
              </a:rPr>
              <a:t>Го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л</a:t>
            </a:r>
            <a:r>
              <a:rPr lang="uk-UA" sz="2400" b="1" i="0" dirty="0" smtClean="0">
                <a:solidFill>
                  <a:srgbClr val="002060"/>
                </a:solidFill>
                <a:latin typeface="+mn-lt"/>
              </a:rPr>
              <a:t>о</a:t>
            </a:r>
            <a:r>
              <a:rPr lang="en-GB" sz="2400" b="1" i="0" dirty="0" err="1" smtClean="0">
                <a:solidFill>
                  <a:srgbClr val="002060"/>
                </a:solidFill>
                <a:latin typeface="+mn-lt"/>
              </a:rPr>
              <a:t>вна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400" b="1" i="0" dirty="0" err="1" smtClean="0">
                <a:solidFill>
                  <a:srgbClr val="002060"/>
                </a:solidFill>
                <a:latin typeface="+mn-lt"/>
              </a:rPr>
              <a:t>водна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400" b="1" i="0" dirty="0" err="1" smtClean="0">
                <a:solidFill>
                  <a:srgbClr val="002060"/>
                </a:solidFill>
                <a:latin typeface="+mn-lt"/>
              </a:rPr>
              <a:t>артер</a:t>
            </a:r>
            <a:r>
              <a:rPr lang="uk-UA" sz="2400" b="1" i="0" dirty="0" smtClean="0">
                <a:solidFill>
                  <a:srgbClr val="002060"/>
                </a:solidFill>
                <a:latin typeface="+mn-lt"/>
              </a:rPr>
              <a:t>і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я </a:t>
            </a:r>
            <a:r>
              <a:rPr lang="en-GB" sz="2400" b="1" i="0" dirty="0" err="1" smtClean="0">
                <a:solidFill>
                  <a:srgbClr val="002060"/>
                </a:solidFill>
                <a:latin typeface="+mn-lt"/>
              </a:rPr>
              <a:t>Рум</a:t>
            </a:r>
            <a:r>
              <a:rPr lang="uk-UA" sz="2400" b="1" i="0" dirty="0" smtClean="0">
                <a:solidFill>
                  <a:srgbClr val="002060"/>
                </a:solidFill>
                <a:latin typeface="+mn-lt"/>
              </a:rPr>
              <a:t>у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н</a:t>
            </a:r>
            <a:r>
              <a:rPr lang="uk-UA" sz="2400" b="1" i="0" dirty="0" err="1" smtClean="0">
                <a:solidFill>
                  <a:srgbClr val="002060"/>
                </a:solidFill>
                <a:latin typeface="+mn-lt"/>
              </a:rPr>
              <a:t>ії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400" b="1" i="0" dirty="0">
                <a:solidFill>
                  <a:srgbClr val="002060"/>
                </a:solidFill>
                <a:latin typeface="+mn-lt"/>
              </a:rPr>
              <a:t>— 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р</a:t>
            </a:r>
            <a:r>
              <a:rPr lang="uk-UA" sz="2400" b="1" i="0" dirty="0" smtClean="0">
                <a:solidFill>
                  <a:srgbClr val="002060"/>
                </a:solidFill>
                <a:latin typeface="+mn-lt"/>
              </a:rPr>
              <a:t>і</a:t>
            </a:r>
            <a:r>
              <a:rPr lang="en-GB" sz="2400" b="1" i="0" dirty="0" err="1" smtClean="0">
                <a:solidFill>
                  <a:srgbClr val="002060"/>
                </a:solidFill>
                <a:latin typeface="+mn-lt"/>
              </a:rPr>
              <a:t>ка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400" b="1" i="0" dirty="0" err="1">
                <a:solidFill>
                  <a:srgbClr val="002060"/>
                </a:solidFill>
                <a:latin typeface="+mn-lt"/>
              </a:rPr>
              <a:t>Дунай</a:t>
            </a:r>
            <a:r>
              <a:rPr lang="en-GB" sz="2400" b="1" i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400" b="1" i="0" dirty="0" smtClean="0">
                <a:solidFill>
                  <a:srgbClr val="002060"/>
                </a:solidFill>
                <a:latin typeface="+mn-lt"/>
              </a:rPr>
              <a:t>із</a:t>
            </a:r>
            <a:r>
              <a:rPr lang="en-GB" sz="2400" b="1" i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400" b="1" i="0" dirty="0" err="1">
                <a:solidFill>
                  <a:srgbClr val="002060"/>
                </a:solidFill>
                <a:latin typeface="+mn-lt"/>
              </a:rPr>
              <a:t>притоками</a:t>
            </a:r>
            <a:r>
              <a:rPr lang="en-GB" sz="2400" b="1" i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400" b="1" i="0" dirty="0" err="1">
                <a:solidFill>
                  <a:srgbClr val="002060"/>
                </a:solidFill>
                <a:latin typeface="+mn-lt"/>
              </a:rPr>
              <a:t>Жиу</a:t>
            </a:r>
            <a:r>
              <a:rPr lang="en-GB" sz="2400" b="1" i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400" b="1" i="0" dirty="0" err="1">
                <a:solidFill>
                  <a:srgbClr val="002060"/>
                </a:solidFill>
                <a:latin typeface="+mn-lt"/>
              </a:rPr>
              <a:t>Олт</a:t>
            </a:r>
            <a:r>
              <a:rPr lang="en-GB" sz="2400" b="1" i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400" b="1" i="0" dirty="0" err="1">
                <a:solidFill>
                  <a:srgbClr val="002060"/>
                </a:solidFill>
                <a:latin typeface="+mn-lt"/>
              </a:rPr>
              <a:t>Сирет</a:t>
            </a:r>
            <a:r>
              <a:rPr lang="en-GB" sz="2400" b="1" i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400" b="1" i="0" dirty="0" err="1">
                <a:solidFill>
                  <a:srgbClr val="002060"/>
                </a:solidFill>
                <a:latin typeface="+mn-lt"/>
              </a:rPr>
              <a:t>Прут</a:t>
            </a:r>
            <a:r>
              <a:rPr lang="en-GB" sz="2400" b="1" i="0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004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 країни займають гори: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і північ –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Східні та Південні Карпати 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(найвища точка – г. 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Молдовяну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,2544 м), 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Трансильванське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плато;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румунські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гори;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південний – схід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плато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Добруджа.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2893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Гори обрамлені півкільцем рівнин: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</a:rPr>
              <a:t>з півдня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Нижньодунайською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</a:rPr>
              <a:t>із заходу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– частиною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Середньодунайської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(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Панонською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</a:rPr>
              <a:t>зі сходу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– невисоким Молдавським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високогір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ям.</a:t>
            </a:r>
          </a:p>
          <a:p>
            <a:endParaRPr lang="uk-UA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929718" cy="414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err="1" smtClean="0">
                <a:solidFill>
                  <a:srgbClr val="FF0000"/>
                </a:solidFill>
                <a:latin typeface="+mn-lt"/>
              </a:rPr>
              <a:t>Клімат</a:t>
            </a:r>
            <a:endParaRPr lang="ru-RU" sz="24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           У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Румунії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помірно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континентальний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. Зима — холодна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сніжна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. Часто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супроводжується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дошкульними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вітрами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Найм'якша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вона на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Чорноморському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узбережжі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Літо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—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дуже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тепле.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Середньорічні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температури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коливаються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+7 на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півночі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до +11 °С на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півдні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Середня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температура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січня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-3,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липня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+24 °С.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Середньорічна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кількість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опадів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— 580 мм.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Найбільше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їх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центрі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країни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, де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сходяться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Трансільванські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Альпи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Карпатами — до 1500 мм. 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4"/>
            <a:ext cx="3359754" cy="2857496"/>
          </a:xfrm>
          <a:prstGeom prst="rect">
            <a:avLst/>
          </a:prstGeom>
          <a:effectLst/>
        </p:spPr>
      </p:pic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8" y="4071942"/>
            <a:ext cx="3714742" cy="2786057"/>
          </a:xfrm>
          <a:prstGeom prst="rect">
            <a:avLst/>
          </a:prstGeom>
        </p:spPr>
      </p:pic>
      <p:pic>
        <p:nvPicPr>
          <p:cNvPr id="8" name="Рисунок 7" descr="Рисунок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071942"/>
            <a:ext cx="2954140" cy="278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85852" y="285728"/>
            <a:ext cx="78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Офіційна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назва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 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Румунія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România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мова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Romania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англ.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мова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47148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Законодавчий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орган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—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двопалатна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Національна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асамблея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яка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складається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із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Сенату (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 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Senat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137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місць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Палати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депутатів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 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Camera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Deputaţilor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332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місця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85720" y="1500174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Державний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устрій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парламентська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республіка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Глава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Президент,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глава уряду -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прем'єр-міністр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Flag-map_of_Roman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857231"/>
            <a:ext cx="5941287" cy="409623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000628" y="1785926"/>
            <a:ext cx="2143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Румунії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здобуття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1878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D:\Nadya\Pictures\Марина;)\Румунія\600px-Flag_of_Romania.svg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4395148" cy="29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D:\Nadya\Pictures\Марина;)\Румунія\640px-Coat_of_arms_of_Romania.svg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941" y="1"/>
            <a:ext cx="3351059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214282" y="1857364"/>
            <a:ext cx="4357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Державний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прапор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 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являє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собою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червоний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жовтий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синій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триколор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вертикальних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рівних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лінії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прийнятий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1848 р.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час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революції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Цара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Роминеаске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 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4180344"/>
            <a:ext cx="47148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Державний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герб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прийнятий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1992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році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Являє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собою орла,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тримає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клюві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хрест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а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кігтях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шаблю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скіпетр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на грудях представлена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композиція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п'яти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гербів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історичних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провінцій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Цара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Роминеаске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Молдова, </a:t>
            </a:r>
          </a:p>
          <a:p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Трансільванія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Добружа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Банат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 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714480" y="0"/>
            <a:ext cx="34282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Державний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гімн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Прокинься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румун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".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444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Державна мова - </a:t>
            </a:r>
            <a:r>
              <a:rPr lang="uk-UA" sz="2400" b="1" dirty="0" smtClean="0">
                <a:solidFill>
                  <a:srgbClr val="002060"/>
                </a:solidFill>
              </a:rPr>
              <a:t>румунська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x_960f7f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00562" y="1571612"/>
            <a:ext cx="46434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latin typeface="+mj-lt"/>
              </a:rPr>
              <a:t>Румунські</a:t>
            </a:r>
            <a:r>
              <a:rPr lang="ru-RU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+mj-lt"/>
              </a:rPr>
              <a:t>гроші</a:t>
            </a:r>
            <a:r>
              <a:rPr lang="ru-RU" sz="2800" b="1" dirty="0">
                <a:solidFill>
                  <a:srgbClr val="FF0000"/>
                </a:solidFill>
                <a:latin typeface="+mj-lt"/>
              </a:rPr>
              <a:t> - </a:t>
            </a:r>
            <a:r>
              <a:rPr lang="ru-RU" sz="2800" b="1" dirty="0" err="1">
                <a:solidFill>
                  <a:srgbClr val="FF0000"/>
                </a:solidFill>
                <a:latin typeface="+mj-lt"/>
              </a:rPr>
              <a:t>леї</a:t>
            </a:r>
            <a:r>
              <a:rPr lang="ru-RU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-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дуже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цікаві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надруковані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на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спеціальному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папері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, на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кожній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купюрі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є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прозоре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віконце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вигляді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орла з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хрестом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в зубах.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Їх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важко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зім'яти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порвати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їх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можна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навіть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попрати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, і з ними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нічого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не </a:t>
            </a: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станеться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pic>
        <p:nvPicPr>
          <p:cNvPr id="5" name="Рисунок 4" descr="x_960f7f12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l="12228" t="4225" r="8967" b="8450"/>
          <a:stretch>
            <a:fillRect/>
          </a:stretch>
        </p:blipFill>
        <p:spPr>
          <a:xfrm>
            <a:off x="0" y="2000240"/>
            <a:ext cx="4544356" cy="485776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Прямокутник 5"/>
          <p:cNvSpPr/>
          <p:nvPr/>
        </p:nvSpPr>
        <p:spPr>
          <a:xfrm>
            <a:off x="0" y="285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Грошова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одиниця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  лея = 100 баней. 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12" descr="монети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071670" y="857232"/>
            <a:ext cx="2252658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Купюра в 1 румынский ле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562600" cy="2700338"/>
          </a:xfrm>
          <a:noFill/>
        </p:spPr>
      </p:pic>
      <p:pic>
        <p:nvPicPr>
          <p:cNvPr id="6147" name="Picture 8" descr="rumynskii-lei-100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98750"/>
            <a:ext cx="9144000" cy="4159250"/>
          </a:xfrm>
          <a:noFill/>
        </p:spPr>
      </p:pic>
      <p:pic>
        <p:nvPicPr>
          <p:cNvPr id="6148" name="Picture 12" descr="монет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91200" y="381000"/>
            <a:ext cx="2895600" cy="22860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357166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Адміністративний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поділ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Румунія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поділяється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41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повіт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жудець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);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столиця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Бухарест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прирівняна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повіту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Повіти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поділяються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на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муніціпії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municipiu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міста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oras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комуни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comuna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800px-Romania_Administrative_Divisions_Proposal_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04" y="3643314"/>
            <a:ext cx="5368995" cy="3214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1208</Words>
  <Application>Microsoft Office PowerPoint</Application>
  <PresentationFormat>Экран (4:3)</PresentationFormat>
  <Paragraphs>82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Румунiя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Населення Румунії на сьогодні складає приблизно 19 644 000 чоловік. В країні живуть румуни, венгри, цигани, українці, німці, росіяни, турки, кримські татари, серби, словаки.</vt:lpstr>
      <vt:lpstr>Середня тривалість життя (роки)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география</dc:subject>
  <dc:creator>Стрелкова Н.</dc:creator>
  <cp:lastModifiedBy>Пользователь Windows</cp:lastModifiedBy>
  <cp:revision>157</cp:revision>
  <cp:lastPrinted>1601-01-01T00:00:00Z</cp:lastPrinted>
  <dcterms:created xsi:type="dcterms:W3CDTF">1601-01-01T00:00:00Z</dcterms:created>
  <dcterms:modified xsi:type="dcterms:W3CDTF">2020-09-14T11:10:16Z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