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7" r:id="rId3"/>
    <p:sldId id="262" r:id="rId4"/>
    <p:sldId id="270" r:id="rId5"/>
    <p:sldId id="271" r:id="rId6"/>
    <p:sldId id="263" r:id="rId7"/>
    <p:sldId id="265" r:id="rId8"/>
    <p:sldId id="267" r:id="rId9"/>
    <p:sldId id="266" r:id="rId10"/>
    <p:sldId id="264" r:id="rId11"/>
    <p:sldId id="268" r:id="rId12"/>
    <p:sldId id="269" r:id="rId13"/>
    <p:sldId id="279" r:id="rId14"/>
    <p:sldId id="288" r:id="rId15"/>
    <p:sldId id="289" r:id="rId16"/>
    <p:sldId id="290" r:id="rId17"/>
    <p:sldId id="273" r:id="rId18"/>
    <p:sldId id="293" r:id="rId19"/>
    <p:sldId id="295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47E1C-7A13-4EFF-8569-3C0497673D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418F-B0E2-428F-8BBD-E92744BDB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041FE-78B5-4694-89F7-07ABD1766088}" type="slidenum">
              <a:rPr lang="ru-RU"/>
              <a:pPr/>
              <a:t>13</a:t>
            </a:fld>
            <a:endParaRPr 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357BE9C-2C35-4D95-A5B6-B2CF3615F6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5975350" cy="8366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196975"/>
            <a:ext cx="3889375" cy="5400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97425" y="1196975"/>
            <a:ext cx="3889375" cy="2624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97425" y="3973513"/>
            <a:ext cx="3889375" cy="26241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84FAE-90B8-4A5E-B2CF-192D566FB75B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AA331-1D39-48E3-881C-F47F0782A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u.wikipedia.org/wiki/%D0%98%D0%B7%D0%BE%D0%B1%D1%80%D0%B0%D0%B6%D0%B5%D0%BD%D0%B8%D0%B5:%D0%98%D0%BD%D0%B4%D0%B8%D1%8F.p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75" y="1357313"/>
            <a:ext cx="3143250" cy="1214437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0000" dirty="0" err="1" smtClean="0">
                <a:solidFill>
                  <a:schemeClr val="accent1">
                    <a:lumMod val="75000"/>
                  </a:schemeClr>
                </a:solidFill>
              </a:rPr>
              <a:t>Індія</a:t>
            </a:r>
            <a:endParaRPr lang="ru-RU" sz="1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33408" y="0"/>
            <a:ext cx="2700338" cy="4714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sp>
        <p:nvSpPr>
          <p:cNvPr id="2052" name="Text Box 22"/>
          <p:cNvSpPr txBox="1">
            <a:spLocks noChangeArrowheads="1"/>
          </p:cNvSpPr>
          <p:nvPr/>
        </p:nvSpPr>
        <p:spPr bwMode="auto">
          <a:xfrm>
            <a:off x="7086600" y="425926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pic>
        <p:nvPicPr>
          <p:cNvPr id="2053" name="Picture 7" descr="D:\mygeography\Презентации\Индия\indi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3143250"/>
            <a:ext cx="3571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D:\mygeography\Презентации\Индия\india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642938"/>
            <a:ext cx="33162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D:\mygeography\Презентации\Индия\india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643313"/>
            <a:ext cx="350043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080448" cy="934243"/>
          </a:xfrm>
        </p:spPr>
        <p:txBody>
          <a:bodyPr>
            <a:normAutofit/>
          </a:bodyPr>
          <a:lstStyle/>
          <a:p>
            <a:r>
              <a:rPr lang="uk-UA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аселення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764704"/>
            <a:ext cx="8352928" cy="45365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За </a:t>
            </a:r>
            <a:r>
              <a:rPr lang="ru-RU" dirty="0" err="1" smtClean="0">
                <a:solidFill>
                  <a:srgbClr val="002060"/>
                </a:solidFill>
              </a:rPr>
              <a:t>кількістю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( 1,2 </a:t>
            </a:r>
            <a:r>
              <a:rPr lang="ru-RU" dirty="0" err="1" smtClean="0">
                <a:solidFill>
                  <a:srgbClr val="002060"/>
                </a:solidFill>
              </a:rPr>
              <a:t>млрд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чоловік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посідає</a:t>
            </a:r>
            <a:r>
              <a:rPr lang="ru-RU" dirty="0" smtClean="0">
                <a:solidFill>
                  <a:srgbClr val="002060"/>
                </a:solidFill>
              </a:rPr>
              <a:t> друге </a:t>
            </a:r>
            <a:r>
              <a:rPr lang="ru-RU" dirty="0" err="1" smtClean="0">
                <a:solidFill>
                  <a:srgbClr val="002060"/>
                </a:solidFill>
              </a:rPr>
              <a:t>місце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світі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після</a:t>
            </a:r>
            <a:r>
              <a:rPr lang="ru-RU" dirty="0" smtClean="0">
                <a:solidFill>
                  <a:srgbClr val="002060"/>
                </a:solidFill>
              </a:rPr>
              <a:t> Китаю. </a:t>
            </a:r>
            <a:r>
              <a:rPr lang="ru-RU" dirty="0" err="1" smtClean="0">
                <a:solidFill>
                  <a:srgbClr val="002060"/>
                </a:solidFill>
              </a:rPr>
              <a:t>Майже</a:t>
            </a:r>
            <a:r>
              <a:rPr lang="ru-RU" dirty="0" smtClean="0">
                <a:solidFill>
                  <a:srgbClr val="002060"/>
                </a:solidFill>
              </a:rPr>
              <a:t> 70 % </a:t>
            </a:r>
            <a:r>
              <a:rPr lang="ru-RU" dirty="0" err="1" smtClean="0">
                <a:solidFill>
                  <a:srgbClr val="002060"/>
                </a:solidFill>
              </a:rPr>
              <a:t>індійців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проживають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сільських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регіонах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хоча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останні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десятиліття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міграція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великі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міста</a:t>
            </a:r>
            <a:r>
              <a:rPr lang="ru-RU" dirty="0" smtClean="0">
                <a:solidFill>
                  <a:srgbClr val="002060"/>
                </a:solidFill>
              </a:rPr>
              <a:t> привела до </a:t>
            </a:r>
            <a:r>
              <a:rPr lang="ru-RU" dirty="0" err="1" smtClean="0">
                <a:solidFill>
                  <a:srgbClr val="002060"/>
                </a:solidFill>
              </a:rPr>
              <a:t>різкого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збільшення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dirty="0" err="1" smtClean="0">
                <a:solidFill>
                  <a:srgbClr val="002060"/>
                </a:solidFill>
              </a:rPr>
              <a:t>Найбільші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міста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Мумбаї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раніше</a:t>
            </a:r>
            <a:r>
              <a:rPr lang="ru-RU" dirty="0" smtClean="0">
                <a:solidFill>
                  <a:srgbClr val="002060"/>
                </a:solidFill>
              </a:rPr>
              <a:t> Бомбей) , </a:t>
            </a:r>
            <a:r>
              <a:rPr lang="ru-RU" dirty="0" err="1" smtClean="0">
                <a:solidFill>
                  <a:srgbClr val="002060"/>
                </a:solidFill>
              </a:rPr>
              <a:t>Делі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Колката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раніше</a:t>
            </a:r>
            <a:r>
              <a:rPr lang="ru-RU" dirty="0" smtClean="0">
                <a:solidFill>
                  <a:srgbClr val="002060"/>
                </a:solidFill>
              </a:rPr>
              <a:t> Калькутта) , </a:t>
            </a:r>
            <a:r>
              <a:rPr lang="ru-RU" dirty="0" err="1" smtClean="0">
                <a:solidFill>
                  <a:srgbClr val="002060"/>
                </a:solidFill>
              </a:rPr>
              <a:t>Ченнай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раніше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Мадрас</a:t>
            </a:r>
            <a:r>
              <a:rPr lang="ru-RU" dirty="0" smtClean="0">
                <a:solidFill>
                  <a:srgbClr val="002060"/>
                </a:solidFill>
              </a:rPr>
              <a:t> ) , </a:t>
            </a:r>
            <a:r>
              <a:rPr lang="ru-RU" dirty="0" err="1" smtClean="0">
                <a:solidFill>
                  <a:srgbClr val="002060"/>
                </a:solidFill>
              </a:rPr>
              <a:t>Бангалор</a:t>
            </a:r>
            <a:r>
              <a:rPr lang="ru-RU" dirty="0" smtClean="0">
                <a:solidFill>
                  <a:srgbClr val="002060"/>
                </a:solidFill>
              </a:rPr>
              <a:t> , Хайдарабад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Ахмадабад</a:t>
            </a:r>
            <a:r>
              <a:rPr lang="ru-RU" dirty="0" smtClean="0">
                <a:solidFill>
                  <a:srgbClr val="002060"/>
                </a:solidFill>
              </a:rPr>
              <a:t> . З </a:t>
            </a:r>
            <a:r>
              <a:rPr lang="ru-RU" dirty="0" err="1" smtClean="0">
                <a:solidFill>
                  <a:srgbClr val="002060"/>
                </a:solidFill>
              </a:rPr>
              <a:t>культурної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мовною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генетичною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різноманітністю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посідає</a:t>
            </a:r>
            <a:r>
              <a:rPr lang="ru-RU" dirty="0" smtClean="0">
                <a:solidFill>
                  <a:srgbClr val="002060"/>
                </a:solidFill>
              </a:rPr>
              <a:t> друге </a:t>
            </a:r>
            <a:r>
              <a:rPr lang="ru-RU" dirty="0" err="1" smtClean="0">
                <a:solidFill>
                  <a:srgbClr val="002060"/>
                </a:solidFill>
              </a:rPr>
              <a:t>місце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світі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після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Африканського</a:t>
            </a:r>
            <a:r>
              <a:rPr lang="ru-RU" dirty="0" smtClean="0">
                <a:solidFill>
                  <a:srgbClr val="002060"/>
                </a:solidFill>
              </a:rPr>
              <a:t> континенту. </a:t>
            </a:r>
            <a:r>
              <a:rPr lang="ru-RU" dirty="0" err="1" smtClean="0">
                <a:solidFill>
                  <a:srgbClr val="002060"/>
                </a:solidFill>
              </a:rPr>
              <a:t>Середній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рівень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грамотності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 становить 64,8 % ( 53,7 %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75,3 %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чоловіків</a:t>
            </a:r>
            <a:r>
              <a:rPr lang="ru-RU" dirty="0" smtClean="0">
                <a:solidFill>
                  <a:srgbClr val="002060"/>
                </a:solidFill>
              </a:rPr>
              <a:t>). </a:t>
            </a:r>
            <a:r>
              <a:rPr lang="ru-RU" dirty="0" err="1" smtClean="0">
                <a:solidFill>
                  <a:srgbClr val="002060"/>
                </a:solidFill>
              </a:rPr>
              <a:t>Статевий</a:t>
            </a:r>
            <a:r>
              <a:rPr lang="ru-RU" dirty="0" smtClean="0">
                <a:solidFill>
                  <a:srgbClr val="002060"/>
                </a:solidFill>
              </a:rPr>
              <a:t> склад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характеризується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перевищенням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кількості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чоловіків</a:t>
            </a:r>
            <a:r>
              <a:rPr lang="ru-RU" dirty="0" smtClean="0">
                <a:solidFill>
                  <a:srgbClr val="002060"/>
                </a:solidFill>
              </a:rPr>
              <a:t> над </a:t>
            </a:r>
            <a:r>
              <a:rPr lang="ru-RU" dirty="0" err="1" smtClean="0">
                <a:solidFill>
                  <a:srgbClr val="002060"/>
                </a:solidFill>
              </a:rPr>
              <a:t>кількістю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жінок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Чоловіче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складає</a:t>
            </a:r>
            <a:r>
              <a:rPr lang="ru-RU" dirty="0" smtClean="0">
                <a:solidFill>
                  <a:srgbClr val="002060"/>
                </a:solidFill>
              </a:rPr>
              <a:t> 51,5 % , а </a:t>
            </a:r>
            <a:r>
              <a:rPr lang="ru-RU" dirty="0" err="1" smtClean="0">
                <a:solidFill>
                  <a:srgbClr val="002060"/>
                </a:solidFill>
              </a:rPr>
              <a:t>жіноче</a:t>
            </a:r>
            <a:r>
              <a:rPr lang="ru-RU" dirty="0" smtClean="0">
                <a:solidFill>
                  <a:srgbClr val="002060"/>
                </a:solidFill>
              </a:rPr>
              <a:t> - 48,5 %. </a:t>
            </a:r>
            <a:r>
              <a:rPr lang="ru-RU" dirty="0" err="1" smtClean="0">
                <a:solidFill>
                  <a:srgbClr val="002060"/>
                </a:solidFill>
              </a:rPr>
              <a:t>Середній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 становить 24,9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r>
              <a:rPr lang="ru-RU" dirty="0" smtClean="0">
                <a:solidFill>
                  <a:srgbClr val="002060"/>
                </a:solidFill>
              </a:rPr>
              <a:t> , а </a:t>
            </a:r>
            <a:r>
              <a:rPr lang="ru-RU" dirty="0" err="1" smtClean="0">
                <a:solidFill>
                  <a:srgbClr val="002060"/>
                </a:solidFill>
              </a:rPr>
              <a:t>річний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приріст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- 1,38 %. </a:t>
            </a:r>
            <a:r>
              <a:rPr lang="ru-RU" dirty="0" err="1" smtClean="0">
                <a:solidFill>
                  <a:srgbClr val="002060"/>
                </a:solidFill>
              </a:rPr>
              <a:t>Згідно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переписом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2001 року , </a:t>
            </a:r>
            <a:r>
              <a:rPr lang="ru-RU" dirty="0" err="1" smtClean="0">
                <a:solidFill>
                  <a:srgbClr val="002060"/>
                </a:solidFill>
              </a:rPr>
              <a:t>діти</a:t>
            </a:r>
            <a:r>
              <a:rPr lang="ru-RU" dirty="0" smtClean="0">
                <a:solidFill>
                  <a:srgbClr val="002060"/>
                </a:solidFill>
              </a:rPr>
              <a:t> до 14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складали</a:t>
            </a:r>
            <a:r>
              <a:rPr lang="ru-RU" dirty="0" smtClean="0">
                <a:solidFill>
                  <a:srgbClr val="002060"/>
                </a:solidFill>
              </a:rPr>
              <a:t> 40,2 %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, особи </a:t>
            </a:r>
            <a:r>
              <a:rPr lang="ru-RU" dirty="0" err="1" smtClean="0">
                <a:solidFill>
                  <a:srgbClr val="002060"/>
                </a:solidFill>
              </a:rPr>
              <a:t>віком</a:t>
            </a:r>
            <a:r>
              <a:rPr lang="ru-RU" dirty="0" smtClean="0">
                <a:solidFill>
                  <a:srgbClr val="002060"/>
                </a:solidFill>
              </a:rPr>
              <a:t> 15-59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r>
              <a:rPr lang="ru-RU" dirty="0" smtClean="0">
                <a:solidFill>
                  <a:srgbClr val="002060"/>
                </a:solidFill>
              </a:rPr>
              <a:t> - 54,4 % , 60 </a:t>
            </a:r>
            <a:r>
              <a:rPr lang="ru-RU" dirty="0" err="1" smtClean="0">
                <a:solidFill>
                  <a:srgbClr val="002060"/>
                </a:solidFill>
              </a:rPr>
              <a:t>років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старше - 5,4 %. </a:t>
            </a:r>
            <a:r>
              <a:rPr lang="ru-RU" dirty="0" err="1" smtClean="0">
                <a:solidFill>
                  <a:srgbClr val="002060"/>
                </a:solidFill>
              </a:rPr>
              <a:t>Природний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приріст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склав</a:t>
            </a:r>
            <a:r>
              <a:rPr lang="ru-RU" dirty="0" smtClean="0">
                <a:solidFill>
                  <a:srgbClr val="002060"/>
                </a:solidFill>
              </a:rPr>
              <a:t> 2,3 %.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5" descr="D:\mygeography\Презентации\Индия\india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869160"/>
            <a:ext cx="2286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mygeography\Презентации\Индия\india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69160"/>
            <a:ext cx="22860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mygeography\Презентации\Индия\indi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869160"/>
            <a:ext cx="255330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10400" cy="1527175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7812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</a:rPr>
              <a:t>Індія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є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батьківщиною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двох</a:t>
            </a:r>
            <a:r>
              <a:rPr lang="ru-RU" sz="3600" dirty="0" smtClean="0">
                <a:solidFill>
                  <a:srgbClr val="002060"/>
                </a:solidFill>
              </a:rPr>
              <a:t> великих </a:t>
            </a:r>
            <a:r>
              <a:rPr lang="ru-RU" sz="3600" dirty="0" err="1" smtClean="0">
                <a:solidFill>
                  <a:srgbClr val="002060"/>
                </a:solidFill>
              </a:rPr>
              <a:t>мовних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сімей</a:t>
            </a:r>
            <a:r>
              <a:rPr lang="ru-RU" sz="3600" dirty="0" smtClean="0">
                <a:solidFill>
                  <a:srgbClr val="002060"/>
                </a:solidFill>
              </a:rPr>
              <a:t>: </a:t>
            </a:r>
            <a:r>
              <a:rPr lang="ru-RU" sz="3600" dirty="0" err="1" smtClean="0">
                <a:solidFill>
                  <a:srgbClr val="002060"/>
                </a:solidFill>
              </a:rPr>
              <a:t>індо-арійської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і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дравідійськой</a:t>
            </a:r>
            <a:r>
              <a:rPr lang="ru-RU" sz="3600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3600" dirty="0" err="1" smtClean="0">
                <a:solidFill>
                  <a:srgbClr val="002060"/>
                </a:solidFill>
              </a:rPr>
              <a:t>Хінді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найпоширеніший</a:t>
            </a:r>
            <a:r>
              <a:rPr lang="ru-RU" sz="3600" dirty="0" smtClean="0">
                <a:solidFill>
                  <a:srgbClr val="002060"/>
                </a:solidFill>
              </a:rPr>
              <a:t> в </a:t>
            </a:r>
            <a:r>
              <a:rPr lang="ru-RU" sz="3600" dirty="0" err="1" smtClean="0">
                <a:solidFill>
                  <a:srgbClr val="002060"/>
                </a:solidFill>
              </a:rPr>
              <a:t>Індії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мова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</a:rPr>
              <a:t>є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офіційною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мовою</a:t>
            </a:r>
            <a:r>
              <a:rPr lang="ru-RU" sz="3600" dirty="0" smtClean="0">
                <a:solidFill>
                  <a:srgbClr val="002060"/>
                </a:solidFill>
              </a:rPr>
              <a:t> уряду </a:t>
            </a:r>
            <a:r>
              <a:rPr lang="ru-RU" sz="3600" dirty="0" err="1" smtClean="0">
                <a:solidFill>
                  <a:srgbClr val="002060"/>
                </a:solidFill>
              </a:rPr>
              <a:t>Індії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254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928688"/>
            <a:ext cx="842962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Більш</a:t>
            </a:r>
            <a:r>
              <a:rPr lang="ru-RU" dirty="0" smtClean="0">
                <a:solidFill>
                  <a:srgbClr val="002060"/>
                </a:solidFill>
              </a:rPr>
              <a:t> 900 </a:t>
            </a:r>
            <a:r>
              <a:rPr lang="ru-RU" dirty="0" err="1" smtClean="0">
                <a:solidFill>
                  <a:srgbClr val="002060"/>
                </a:solidFill>
              </a:rPr>
              <a:t>млн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індійців</a:t>
            </a:r>
            <a:r>
              <a:rPr lang="ru-RU" dirty="0" smtClean="0">
                <a:solidFill>
                  <a:srgbClr val="002060"/>
                </a:solidFill>
              </a:rPr>
              <a:t> (80,5%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сповідують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індуїзм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Інші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релігії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мають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значну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кількість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послідовників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іслам</a:t>
            </a:r>
            <a:r>
              <a:rPr lang="ru-RU" dirty="0" smtClean="0">
                <a:solidFill>
                  <a:srgbClr val="002060"/>
                </a:solidFill>
              </a:rPr>
              <a:t> (13,4%), </a:t>
            </a:r>
            <a:r>
              <a:rPr lang="ru-RU" dirty="0" err="1" smtClean="0">
                <a:solidFill>
                  <a:srgbClr val="002060"/>
                </a:solidFill>
              </a:rPr>
              <a:t>християнство</a:t>
            </a:r>
            <a:r>
              <a:rPr lang="ru-RU" dirty="0" smtClean="0">
                <a:solidFill>
                  <a:srgbClr val="002060"/>
                </a:solidFill>
              </a:rPr>
              <a:t> (2,3%), </a:t>
            </a:r>
            <a:r>
              <a:rPr lang="ru-RU" dirty="0" err="1" smtClean="0">
                <a:solidFill>
                  <a:srgbClr val="002060"/>
                </a:solidFill>
              </a:rPr>
              <a:t>сикхізм</a:t>
            </a:r>
            <a:r>
              <a:rPr lang="ru-RU" dirty="0" smtClean="0">
                <a:solidFill>
                  <a:srgbClr val="002060"/>
                </a:solidFill>
              </a:rPr>
              <a:t> (1,9%), буддизм (0,8%)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джайнізм</a:t>
            </a:r>
            <a:r>
              <a:rPr lang="ru-RU" dirty="0" smtClean="0">
                <a:solidFill>
                  <a:srgbClr val="002060"/>
                </a:solidFill>
              </a:rPr>
              <a:t> (0,4%). У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також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представлені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релігії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іудаїзм</a:t>
            </a:r>
            <a:r>
              <a:rPr lang="ru-RU" dirty="0" smtClean="0">
                <a:solidFill>
                  <a:srgbClr val="002060"/>
                </a:solidFill>
              </a:rPr>
              <a:t>, зороастризм, </a:t>
            </a:r>
            <a:r>
              <a:rPr lang="ru-RU" dirty="0" err="1" smtClean="0">
                <a:solidFill>
                  <a:srgbClr val="002060"/>
                </a:solidFill>
              </a:rPr>
              <a:t>багаї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інші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аборигенного </a:t>
            </a:r>
            <a:r>
              <a:rPr lang="ru-RU" dirty="0" err="1" smtClean="0">
                <a:solidFill>
                  <a:srgbClr val="002060"/>
                </a:solidFill>
              </a:rPr>
              <a:t>населення</a:t>
            </a:r>
            <a:r>
              <a:rPr lang="ru-RU" dirty="0" smtClean="0">
                <a:solidFill>
                  <a:srgbClr val="002060"/>
                </a:solidFill>
              </a:rPr>
              <a:t>, яке становить 8,1%, </a:t>
            </a:r>
            <a:r>
              <a:rPr lang="ru-RU" dirty="0" err="1" smtClean="0">
                <a:solidFill>
                  <a:srgbClr val="002060"/>
                </a:solidFill>
              </a:rPr>
              <a:t>поширений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анімізм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316" name="Picture 4" descr="D:\mygeography\Презентации\Индия\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571750"/>
            <a:ext cx="261461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:\mygeography\Презентации\Индия\r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593975"/>
            <a:ext cx="5072063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9398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Индии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0"/>
            <a:ext cx="4860032" cy="57606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Індія</a:t>
            </a:r>
            <a:r>
              <a:rPr lang="ru-RU" sz="1400" b="1" dirty="0" smtClean="0">
                <a:solidFill>
                  <a:srgbClr val="002060"/>
                </a:solidFill>
              </a:rPr>
              <a:t> - </a:t>
            </a:r>
            <a:r>
              <a:rPr lang="ru-RU" sz="1400" b="1" dirty="0" err="1" smtClean="0">
                <a:solidFill>
                  <a:srgbClr val="002060"/>
                </a:solidFill>
              </a:rPr>
              <a:t>аграрно</a:t>
            </a:r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b="1" dirty="0" err="1" smtClean="0">
                <a:solidFill>
                  <a:srgbClr val="002060"/>
                </a:solidFill>
              </a:rPr>
              <a:t>індустріальна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країна</a:t>
            </a:r>
            <a:r>
              <a:rPr lang="ru-RU" sz="1400" b="1" dirty="0" smtClean="0">
                <a:solidFill>
                  <a:srgbClr val="002060"/>
                </a:solidFill>
              </a:rPr>
              <a:t> . У </a:t>
            </a:r>
            <a:r>
              <a:rPr lang="ru-RU" sz="1400" b="1" dirty="0" err="1" smtClean="0">
                <a:solidFill>
                  <a:srgbClr val="002060"/>
                </a:solidFill>
              </a:rPr>
              <a:t>результаті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модернізації</a:t>
            </a:r>
            <a:r>
              <a:rPr lang="ru-RU" sz="1400" b="1" dirty="0" smtClean="0">
                <a:solidFill>
                  <a:srgbClr val="002060"/>
                </a:solidFill>
              </a:rPr>
              <a:t> та </a:t>
            </a:r>
            <a:r>
              <a:rPr lang="ru-RU" sz="1400" b="1" dirty="0" err="1" smtClean="0">
                <a:solidFill>
                  <a:srgbClr val="002060"/>
                </a:solidFill>
              </a:rPr>
              <a:t>лібералізації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економіки</a:t>
            </a:r>
            <a:r>
              <a:rPr lang="ru-RU" sz="1400" b="1" dirty="0" smtClean="0">
                <a:solidFill>
                  <a:srgbClr val="002060"/>
                </a:solidFill>
              </a:rPr>
              <a:t> вона </a:t>
            </a:r>
            <a:r>
              <a:rPr lang="ru-RU" sz="1400" b="1" dirty="0" err="1" smtClean="0">
                <a:solidFill>
                  <a:srgbClr val="002060"/>
                </a:solidFill>
              </a:rPr>
              <a:t>має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багатогалузевий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промисловий</a:t>
            </a:r>
            <a:r>
              <a:rPr lang="ru-RU" sz="1400" b="1" dirty="0" smtClean="0">
                <a:solidFill>
                  <a:srgbClr val="002060"/>
                </a:solidFill>
              </a:rPr>
              <a:t> комплекс , </a:t>
            </a:r>
            <a:r>
              <a:rPr lang="ru-RU" sz="1400" b="1" dirty="0" err="1" smtClean="0">
                <a:solidFill>
                  <a:srgbClr val="002060"/>
                </a:solidFill>
              </a:rPr>
              <a:t>продуктивне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сільське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господарство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сучасний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науково</a:t>
            </a:r>
            <a:r>
              <a:rPr lang="ru-RU" sz="1400" b="1" dirty="0" smtClean="0">
                <a:solidFill>
                  <a:srgbClr val="002060"/>
                </a:solidFill>
              </a:rPr>
              <a:t> -</a:t>
            </a:r>
            <a:r>
              <a:rPr lang="ru-RU" sz="1400" b="1" dirty="0" err="1" smtClean="0">
                <a:solidFill>
                  <a:srgbClr val="002060"/>
                </a:solidFill>
              </a:rPr>
              <a:t>технічний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потенціал</a:t>
            </a:r>
            <a:r>
              <a:rPr lang="ru-RU" sz="1400" b="1" dirty="0" smtClean="0">
                <a:solidFill>
                  <a:srgbClr val="002060"/>
                </a:solidFill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</a:rPr>
              <a:t>Індія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має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найбільшими</a:t>
            </a:r>
            <a:r>
              <a:rPr lang="ru-RU" sz="1400" b="1" dirty="0" smtClean="0">
                <a:solidFill>
                  <a:srgbClr val="002060"/>
                </a:solidFill>
              </a:rPr>
              <a:t> у </a:t>
            </a:r>
            <a:r>
              <a:rPr lang="ru-RU" sz="1400" b="1" dirty="0" err="1" smtClean="0">
                <a:solidFill>
                  <a:srgbClr val="002060"/>
                </a:solidFill>
              </a:rPr>
              <a:t>світі</a:t>
            </a:r>
            <a:r>
              <a:rPr lang="ru-RU" sz="1400" b="1" dirty="0" smtClean="0">
                <a:solidFill>
                  <a:srgbClr val="002060"/>
                </a:solidFill>
              </a:rPr>
              <a:t> запасами </a:t>
            </a:r>
            <a:r>
              <a:rPr lang="ru-RU" sz="1400" b="1" dirty="0" err="1" smtClean="0">
                <a:solidFill>
                  <a:srgbClr val="002060"/>
                </a:solidFill>
              </a:rPr>
              <a:t>залізної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руди</a:t>
            </a:r>
            <a:r>
              <a:rPr lang="ru-RU" sz="1400" b="1" dirty="0" smtClean="0">
                <a:solidFill>
                  <a:srgbClr val="002060"/>
                </a:solidFill>
              </a:rPr>
              <a:t> , </a:t>
            </a:r>
            <a:r>
              <a:rPr lang="ru-RU" sz="1400" b="1" dirty="0" err="1" smtClean="0">
                <a:solidFill>
                  <a:srgbClr val="002060"/>
                </a:solidFill>
              </a:rPr>
              <a:t>багатими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родовищами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бокситів</a:t>
            </a:r>
            <a:r>
              <a:rPr lang="ru-RU" sz="1400" b="1" dirty="0" smtClean="0">
                <a:solidFill>
                  <a:srgbClr val="002060"/>
                </a:solidFill>
              </a:rPr>
              <a:t> , </a:t>
            </a:r>
            <a:r>
              <a:rPr lang="ru-RU" sz="1400" b="1" dirty="0" err="1" smtClean="0">
                <a:solidFill>
                  <a:srgbClr val="002060"/>
                </a:solidFill>
              </a:rPr>
              <a:t>марганцевої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руди</a:t>
            </a:r>
            <a:r>
              <a:rPr lang="ru-RU" sz="1400" b="1" dirty="0" smtClean="0">
                <a:solidFill>
                  <a:srgbClr val="002060"/>
                </a:solidFill>
              </a:rPr>
              <a:t> , </a:t>
            </a:r>
            <a:r>
              <a:rPr lang="ru-RU" sz="1400" b="1" dirty="0" err="1" smtClean="0">
                <a:solidFill>
                  <a:srgbClr val="002060"/>
                </a:solidFill>
              </a:rPr>
              <a:t>листовий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слюди</a:t>
            </a:r>
            <a:r>
              <a:rPr lang="ru-RU" sz="1400" b="1" dirty="0" smtClean="0">
                <a:solidFill>
                  <a:srgbClr val="002060"/>
                </a:solidFill>
              </a:rPr>
              <a:t> , хрому , </a:t>
            </a:r>
            <a:r>
              <a:rPr lang="ru-RU" sz="1400" b="1" dirty="0" err="1" smtClean="0">
                <a:solidFill>
                  <a:srgbClr val="002060"/>
                </a:solidFill>
              </a:rPr>
              <a:t>графіту</a:t>
            </a:r>
            <a:r>
              <a:rPr lang="ru-RU" sz="1400" b="1" dirty="0" smtClean="0">
                <a:solidFill>
                  <a:srgbClr val="002060"/>
                </a:solidFill>
              </a:rPr>
              <a:t> , </a:t>
            </a:r>
            <a:r>
              <a:rPr lang="ru-RU" sz="1400" b="1" dirty="0" err="1" smtClean="0">
                <a:solidFill>
                  <a:srgbClr val="002060"/>
                </a:solidFill>
              </a:rPr>
              <a:t>берилу</a:t>
            </a:r>
            <a:r>
              <a:rPr lang="ru-RU" sz="1400" b="1" dirty="0" smtClean="0">
                <a:solidFill>
                  <a:srgbClr val="002060"/>
                </a:solidFill>
              </a:rPr>
              <a:t> , титану. З </a:t>
            </a:r>
            <a:r>
              <a:rPr lang="ru-RU" sz="1400" b="1" dirty="0" err="1" smtClean="0">
                <a:solidFill>
                  <a:srgbClr val="002060"/>
                </a:solidFill>
              </a:rPr>
              <a:t>енергетичних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копалин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найбільше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значення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має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кам'яне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вугілля</a:t>
            </a:r>
            <a:r>
              <a:rPr lang="ru-RU" sz="1400" b="1" dirty="0" smtClean="0">
                <a:solidFill>
                  <a:srgbClr val="002060"/>
                </a:solidFill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</a:rPr>
              <a:t>Власною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нафтою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Індія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забезпечує</a:t>
            </a:r>
            <a:r>
              <a:rPr lang="ru-RU" sz="1400" b="1" dirty="0" smtClean="0">
                <a:solidFill>
                  <a:srgbClr val="002060"/>
                </a:solidFill>
              </a:rPr>
              <a:t> себе </a:t>
            </a:r>
            <a:r>
              <a:rPr lang="ru-RU" sz="1400" b="1" dirty="0" err="1" smtClean="0">
                <a:solidFill>
                  <a:srgbClr val="002060"/>
                </a:solidFill>
              </a:rPr>
              <a:t>лише</a:t>
            </a:r>
            <a:r>
              <a:rPr lang="ru-RU" sz="1400" b="1" dirty="0" smtClean="0">
                <a:solidFill>
                  <a:srgbClr val="002060"/>
                </a:solidFill>
              </a:rPr>
              <a:t> наполовину. За </a:t>
            </a:r>
            <a:r>
              <a:rPr lang="ru-RU" sz="1400" b="1" dirty="0" err="1" smtClean="0">
                <a:solidFill>
                  <a:srgbClr val="002060"/>
                </a:solidFill>
              </a:rPr>
              <a:t>останній</a:t>
            </a:r>
            <a:r>
              <a:rPr lang="ru-RU" sz="1400" b="1" dirty="0" smtClean="0">
                <a:solidFill>
                  <a:srgbClr val="002060"/>
                </a:solidFill>
              </a:rPr>
              <a:t> час </a:t>
            </a:r>
            <a:r>
              <a:rPr lang="ru-RU" sz="1400" b="1" dirty="0" err="1" smtClean="0">
                <a:solidFill>
                  <a:srgbClr val="002060"/>
                </a:solidFill>
              </a:rPr>
              <a:t>були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відкриті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нові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нафтові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родовища</a:t>
            </a:r>
            <a:r>
              <a:rPr lang="ru-RU" sz="1400" b="1" dirty="0" smtClean="0">
                <a:solidFill>
                  <a:srgbClr val="002060"/>
                </a:solidFill>
              </a:rPr>
              <a:t> в </a:t>
            </a:r>
            <a:r>
              <a:rPr lang="ru-RU" sz="1400" b="1" dirty="0" err="1" smtClean="0">
                <a:solidFill>
                  <a:srgbClr val="002060"/>
                </a:solidFill>
              </a:rPr>
              <a:t>Ассамі</a:t>
            </a:r>
            <a:r>
              <a:rPr lang="ru-RU" sz="1400" b="1" dirty="0" smtClean="0">
                <a:solidFill>
                  <a:srgbClr val="002060"/>
                </a:solidFill>
              </a:rPr>
              <a:t> , </a:t>
            </a:r>
            <a:r>
              <a:rPr lang="ru-RU" sz="1400" b="1" dirty="0" err="1" smtClean="0">
                <a:solidFill>
                  <a:srgbClr val="002060"/>
                </a:solidFill>
              </a:rPr>
              <a:t>Гуджараті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зоні</a:t>
            </a:r>
            <a:r>
              <a:rPr lang="ru-RU" sz="1400" b="1" dirty="0" smtClean="0">
                <a:solidFill>
                  <a:srgbClr val="002060"/>
                </a:solidFill>
              </a:rPr>
              <a:t> континентального шельфу </a:t>
            </a:r>
            <a:r>
              <a:rPr lang="ru-RU" sz="1400" b="1" dirty="0" err="1" smtClean="0">
                <a:solidFill>
                  <a:srgbClr val="002060"/>
                </a:solidFill>
              </a:rPr>
              <a:t>Аравійського</a:t>
            </a:r>
            <a:r>
              <a:rPr lang="ru-RU" sz="1400" b="1" dirty="0" smtClean="0">
                <a:solidFill>
                  <a:srgbClr val="002060"/>
                </a:solidFill>
              </a:rPr>
              <a:t> моря на </a:t>
            </a:r>
            <a:r>
              <a:rPr lang="ru-RU" sz="1400" b="1" dirty="0" err="1" smtClean="0">
                <a:solidFill>
                  <a:srgbClr val="002060"/>
                </a:solidFill>
              </a:rPr>
              <a:t>північ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від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Мумбая</a:t>
            </a:r>
            <a:r>
              <a:rPr lang="ru-RU" sz="1400" b="1" dirty="0" smtClean="0">
                <a:solidFill>
                  <a:srgbClr val="002060"/>
                </a:solidFill>
              </a:rPr>
              <a:t> .</a:t>
            </a:r>
          </a:p>
          <a:p>
            <a:pPr>
              <a:lnSpc>
                <a:spcPct val="80000"/>
              </a:lnSpc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Основне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заняття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1400" b="1" dirty="0" smtClean="0">
                <a:solidFill>
                  <a:srgbClr val="002060"/>
                </a:solidFill>
              </a:rPr>
              <a:t> - </a:t>
            </a:r>
            <a:r>
              <a:rPr lang="ru-RU" sz="1400" b="1" dirty="0" err="1" smtClean="0">
                <a:solidFill>
                  <a:srgbClr val="002060"/>
                </a:solidFill>
              </a:rPr>
              <a:t>сільське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господарство</a:t>
            </a:r>
            <a:r>
              <a:rPr lang="ru-RU" sz="1400" b="1" dirty="0" smtClean="0">
                <a:solidFill>
                  <a:srgbClr val="002060"/>
                </a:solidFill>
              </a:rPr>
              <a:t>. Велика </a:t>
            </a:r>
            <a:r>
              <a:rPr lang="ru-RU" sz="14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1400" b="1" dirty="0" smtClean="0">
                <a:solidFill>
                  <a:srgbClr val="002060"/>
                </a:solidFill>
              </a:rPr>
              <a:t> тепла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штучне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зрошення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дозволяють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знімати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кілька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врожаїв</a:t>
            </a:r>
            <a:r>
              <a:rPr lang="ru-RU" sz="1400" b="1" dirty="0" smtClean="0">
                <a:solidFill>
                  <a:srgbClr val="002060"/>
                </a:solidFill>
              </a:rPr>
              <a:t> на </a:t>
            </a:r>
            <a:r>
              <a:rPr lang="ru-RU" sz="1400" b="1" dirty="0" err="1" smtClean="0">
                <a:solidFill>
                  <a:srgbClr val="002060"/>
                </a:solidFill>
              </a:rPr>
              <a:t>рік</a:t>
            </a:r>
            <a:r>
              <a:rPr lang="ru-RU" sz="1400" b="1" dirty="0" smtClean="0">
                <a:solidFill>
                  <a:srgbClr val="002060"/>
                </a:solidFill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</a:rPr>
              <a:t>Індія</a:t>
            </a:r>
            <a:r>
              <a:rPr lang="ru-RU" sz="1400" b="1" dirty="0" smtClean="0">
                <a:solidFill>
                  <a:srgbClr val="002060"/>
                </a:solidFill>
              </a:rPr>
              <a:t> не </a:t>
            </a:r>
            <a:r>
              <a:rPr lang="ru-RU" sz="1400" b="1" dirty="0" err="1" smtClean="0">
                <a:solidFill>
                  <a:srgbClr val="002060"/>
                </a:solidFill>
              </a:rPr>
              <a:t>тільки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забезпечує</a:t>
            </a:r>
            <a:r>
              <a:rPr lang="ru-RU" sz="1400" b="1" dirty="0" smtClean="0">
                <a:solidFill>
                  <a:srgbClr val="002060"/>
                </a:solidFill>
              </a:rPr>
              <a:t> себе продуктами </a:t>
            </a:r>
            <a:r>
              <a:rPr lang="ru-RU" sz="1400" b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1400" b="1" dirty="0" smtClean="0">
                <a:solidFill>
                  <a:srgbClr val="002060"/>
                </a:solidFill>
              </a:rPr>
              <a:t> , </a:t>
            </a:r>
            <a:r>
              <a:rPr lang="ru-RU" sz="1400" b="1" dirty="0" err="1" smtClean="0">
                <a:solidFill>
                  <a:srgbClr val="002060"/>
                </a:solidFill>
              </a:rPr>
              <a:t>але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експортує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їх</a:t>
            </a:r>
            <a:r>
              <a:rPr lang="ru-RU" sz="1400" b="1" dirty="0" smtClean="0">
                <a:solidFill>
                  <a:srgbClr val="002060"/>
                </a:solidFill>
              </a:rPr>
              <a:t> за кордон. </a:t>
            </a:r>
            <a:r>
              <a:rPr lang="ru-RU" sz="1400" b="1" dirty="0" err="1" smtClean="0">
                <a:solidFill>
                  <a:srgbClr val="002060"/>
                </a:solidFill>
              </a:rPr>
              <a:t>Найвідоміший</a:t>
            </a:r>
            <a:r>
              <a:rPr lang="ru-RU" sz="1400" b="1" dirty="0" smtClean="0">
                <a:solidFill>
                  <a:srgbClr val="002060"/>
                </a:solidFill>
              </a:rPr>
              <a:t> продукт </a:t>
            </a:r>
            <a:r>
              <a:rPr lang="ru-RU" sz="1400" b="1" dirty="0" err="1" smtClean="0">
                <a:solidFill>
                  <a:srgbClr val="002060"/>
                </a:solidFill>
              </a:rPr>
              <a:t>індійського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експорту</a:t>
            </a:r>
            <a:r>
              <a:rPr lang="ru-RU" sz="1400" b="1" dirty="0" smtClean="0">
                <a:solidFill>
                  <a:srgbClr val="002060"/>
                </a:solidFill>
              </a:rPr>
              <a:t> - чай. </a:t>
            </a:r>
            <a:r>
              <a:rPr lang="ru-RU" sz="1400" b="1" dirty="0" err="1" smtClean="0">
                <a:solidFill>
                  <a:srgbClr val="002060"/>
                </a:solidFill>
              </a:rPr>
              <a:t>Щорічно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збирають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понад</a:t>
            </a:r>
            <a:r>
              <a:rPr lang="ru-RU" sz="1400" b="1" dirty="0" smtClean="0">
                <a:solidFill>
                  <a:srgbClr val="002060"/>
                </a:solidFill>
              </a:rPr>
              <a:t> 800 тис. т чайного листа. Сорт чаю « </a:t>
            </a:r>
            <a:r>
              <a:rPr lang="ru-RU" sz="1400" b="1" dirty="0" err="1" smtClean="0">
                <a:solidFill>
                  <a:srgbClr val="002060"/>
                </a:solidFill>
              </a:rPr>
              <a:t>Дарджилінг</a:t>
            </a:r>
            <a:r>
              <a:rPr lang="ru-RU" sz="1400" b="1" dirty="0" smtClean="0">
                <a:solidFill>
                  <a:srgbClr val="002060"/>
                </a:solidFill>
              </a:rPr>
              <a:t> » </a:t>
            </a:r>
            <a:r>
              <a:rPr lang="ru-RU" sz="1400" b="1" dirty="0" err="1" smtClean="0">
                <a:solidFill>
                  <a:srgbClr val="002060"/>
                </a:solidFill>
              </a:rPr>
              <a:t>здобув</a:t>
            </a:r>
            <a:r>
              <a:rPr lang="ru-RU" sz="1400" b="1" dirty="0" smtClean="0">
                <a:solidFill>
                  <a:srgbClr val="002060"/>
                </a:solidFill>
              </a:rPr>
              <a:t> славу самого ароматного . </a:t>
            </a:r>
            <a:r>
              <a:rPr lang="ru-RU" sz="1400" b="1" dirty="0" err="1" smtClean="0">
                <a:solidFill>
                  <a:srgbClr val="002060"/>
                </a:solidFill>
              </a:rPr>
              <a:t>Він</a:t>
            </a:r>
            <a:r>
              <a:rPr lang="ru-RU" sz="1400" b="1" dirty="0" smtClean="0">
                <a:solidFill>
                  <a:srgbClr val="002060"/>
                </a:solidFill>
              </a:rPr>
              <a:t> росте в </a:t>
            </a:r>
            <a:r>
              <a:rPr lang="ru-RU" sz="1400" b="1" dirty="0" err="1" smtClean="0">
                <a:solidFill>
                  <a:srgbClr val="002060"/>
                </a:solidFill>
              </a:rPr>
              <a:t>передгір'ях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Гімалаїв</a:t>
            </a:r>
            <a:r>
              <a:rPr lang="ru-RU" sz="1400" b="1" dirty="0" smtClean="0">
                <a:solidFill>
                  <a:srgbClr val="002060"/>
                </a:solidFill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</a:rPr>
              <a:t>Країна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займає</a:t>
            </a:r>
            <a:r>
              <a:rPr lang="ru-RU" sz="1400" b="1" dirty="0" smtClean="0">
                <a:solidFill>
                  <a:srgbClr val="002060"/>
                </a:solidFill>
              </a:rPr>
              <a:t> перше </a:t>
            </a:r>
            <a:r>
              <a:rPr lang="ru-RU" sz="1400" b="1" dirty="0" err="1" smtClean="0">
                <a:solidFill>
                  <a:srgbClr val="002060"/>
                </a:solidFill>
              </a:rPr>
              <a:t>місце</a:t>
            </a:r>
            <a:r>
              <a:rPr lang="ru-RU" sz="1400" b="1" dirty="0" smtClean="0">
                <a:solidFill>
                  <a:srgbClr val="002060"/>
                </a:solidFill>
              </a:rPr>
              <a:t> в </a:t>
            </a:r>
            <a:r>
              <a:rPr lang="ru-RU" sz="1400" b="1" dirty="0" err="1" smtClean="0">
                <a:solidFill>
                  <a:srgbClr val="002060"/>
                </a:solidFill>
              </a:rPr>
              <a:t>світі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арахісу</a:t>
            </a:r>
            <a:r>
              <a:rPr lang="ru-RU" sz="1400" b="1" dirty="0" smtClean="0">
                <a:solidFill>
                  <a:srgbClr val="002060"/>
                </a:solidFill>
              </a:rPr>
              <a:t> ( 7,4 млн. т) , </a:t>
            </a:r>
            <a:r>
              <a:rPr lang="ru-RU" sz="1400" b="1" dirty="0" err="1" smtClean="0">
                <a:solidFill>
                  <a:srgbClr val="002060"/>
                </a:solidFill>
              </a:rPr>
              <a:t>цукру</a:t>
            </a:r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b="1" dirty="0" err="1" smtClean="0">
                <a:solidFill>
                  <a:srgbClr val="002060"/>
                </a:solidFill>
              </a:rPr>
              <a:t>сирцю</a:t>
            </a:r>
            <a:r>
              <a:rPr lang="ru-RU" sz="1400" b="1" dirty="0" smtClean="0">
                <a:solidFill>
                  <a:srgbClr val="002060"/>
                </a:solidFill>
              </a:rPr>
              <a:t> (14,6 млн. т )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проса ( 10,6 млн. т) , друге - по </a:t>
            </a:r>
            <a:r>
              <a:rPr lang="ru-RU" sz="1400" b="1" dirty="0" err="1" smtClean="0">
                <a:solidFill>
                  <a:srgbClr val="002060"/>
                </a:solidFill>
              </a:rPr>
              <a:t>виробництву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пшениці</a:t>
            </a:r>
            <a:r>
              <a:rPr lang="ru-RU" sz="1400" b="1" dirty="0" smtClean="0">
                <a:solidFill>
                  <a:srgbClr val="002060"/>
                </a:solidFill>
              </a:rPr>
              <a:t> , рису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джуту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третє</a:t>
            </a:r>
            <a:r>
              <a:rPr lang="ru-RU" sz="1400" b="1" dirty="0" smtClean="0">
                <a:solidFill>
                  <a:srgbClr val="002060"/>
                </a:solidFill>
              </a:rPr>
              <a:t> - </a:t>
            </a:r>
            <a:r>
              <a:rPr lang="ru-RU" sz="1400" b="1" dirty="0" err="1" smtClean="0">
                <a:solidFill>
                  <a:srgbClr val="002060"/>
                </a:solidFill>
              </a:rPr>
              <a:t>з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виробництва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бавовни</a:t>
            </a:r>
            <a:r>
              <a:rPr lang="ru-RU" sz="1400" b="1" dirty="0" smtClean="0">
                <a:solidFill>
                  <a:srgbClr val="002060"/>
                </a:solidFill>
              </a:rPr>
              <a:t>. </a:t>
            </a:r>
            <a:r>
              <a:rPr lang="ru-RU" sz="1400" b="1" dirty="0" err="1" smtClean="0">
                <a:solidFill>
                  <a:srgbClr val="002060"/>
                </a:solidFill>
              </a:rPr>
              <a:t>Індія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має</a:t>
            </a:r>
            <a:r>
              <a:rPr lang="ru-RU" sz="1400" b="1" dirty="0" smtClean="0">
                <a:solidFill>
                  <a:srgbClr val="002060"/>
                </a:solidFill>
              </a:rPr>
              <a:t> самим </a:t>
            </a:r>
            <a:r>
              <a:rPr lang="ru-RU" sz="1400" b="1" dirty="0" err="1" smtClean="0">
                <a:solidFill>
                  <a:srgbClr val="002060"/>
                </a:solidFill>
              </a:rPr>
              <a:t>численним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поголів'ям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худоби</a:t>
            </a:r>
            <a:r>
              <a:rPr lang="ru-RU" sz="1400" b="1" dirty="0" smtClean="0">
                <a:solidFill>
                  <a:srgbClr val="002060"/>
                </a:solidFill>
              </a:rPr>
              <a:t> - 200 млн. </a:t>
            </a:r>
            <a:r>
              <a:rPr lang="ru-RU" sz="1400" b="1" dirty="0" err="1" smtClean="0">
                <a:solidFill>
                  <a:srgbClr val="002060"/>
                </a:solidFill>
              </a:rPr>
              <a:t>корів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</a:t>
            </a:r>
            <a:r>
              <a:rPr lang="ru-RU" sz="1400" b="1" dirty="0" smtClean="0">
                <a:solidFill>
                  <a:srgbClr val="002060"/>
                </a:solidFill>
              </a:rPr>
              <a:t> 80 млн. </a:t>
            </a:r>
            <a:r>
              <a:rPr lang="ru-RU" sz="1400" b="1" dirty="0" err="1" smtClean="0">
                <a:solidFill>
                  <a:srgbClr val="002060"/>
                </a:solidFill>
              </a:rPr>
              <a:t>буйволів</a:t>
            </a:r>
            <a:r>
              <a:rPr lang="ru-RU" sz="1400" b="1" dirty="0" smtClean="0">
                <a:solidFill>
                  <a:srgbClr val="002060"/>
                </a:solidFill>
              </a:rPr>
              <a:t> , </a:t>
            </a:r>
            <a:r>
              <a:rPr lang="ru-RU" sz="1400" b="1" dirty="0" err="1" smtClean="0">
                <a:solidFill>
                  <a:srgbClr val="002060"/>
                </a:solidFill>
              </a:rPr>
              <a:t>але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м'ясне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тваринництво</a:t>
            </a:r>
            <a:r>
              <a:rPr lang="ru-RU" sz="1400" b="1" dirty="0" smtClean="0">
                <a:solidFill>
                  <a:srgbClr val="002060"/>
                </a:solidFill>
              </a:rPr>
              <a:t> тут </a:t>
            </a:r>
            <a:r>
              <a:rPr lang="ru-RU" sz="1400" b="1" dirty="0" err="1" smtClean="0">
                <a:solidFill>
                  <a:srgbClr val="002060"/>
                </a:solidFill>
              </a:rPr>
              <a:t>відсутня</a:t>
            </a:r>
            <a:r>
              <a:rPr lang="ru-RU" sz="1400" b="1" dirty="0" smtClean="0">
                <a:solidFill>
                  <a:srgbClr val="002060"/>
                </a:solidFill>
              </a:rPr>
              <a:t> , </a:t>
            </a:r>
            <a:r>
              <a:rPr lang="ru-RU" sz="1400" b="1" dirty="0" err="1" smtClean="0">
                <a:solidFill>
                  <a:srgbClr val="002060"/>
                </a:solidFill>
              </a:rPr>
              <a:t>оскільки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релігійні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переконання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індусів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забороняють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забій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</a:rPr>
              <a:t>корів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00418" name="Group 66"/>
          <p:cNvGraphicFramePr>
            <a:graphicFrameLocks noGrp="1"/>
          </p:cNvGraphicFramePr>
          <p:nvPr>
            <p:ph sz="half" idx="2"/>
          </p:nvPr>
        </p:nvGraphicFramePr>
        <p:xfrm>
          <a:off x="4932040" y="980728"/>
          <a:ext cx="4038600" cy="519334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Валюта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індійська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рупія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ВВП (2006):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$4,042 трлн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ВВП на душу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населення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$3700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Працездатне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населення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509,3 млн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галузі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текстильна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харчова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хімічна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машинобудівна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електронна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Партнери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експорту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США, ОАЭ, Китай, Сингапур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Партнери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імпорту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Китай, США,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Швейцарія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Алмазно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діамантовий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200" dirty="0" err="1" smtClean="0">
                <a:solidFill>
                  <a:srgbClr val="002060"/>
                </a:solidFill>
              </a:rPr>
              <a:t>Розвиток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експортного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потенціалу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місцевого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алмазно</a:t>
            </a:r>
            <a:r>
              <a:rPr lang="ru-RU" sz="2200" dirty="0" smtClean="0">
                <a:solidFill>
                  <a:srgbClr val="002060"/>
                </a:solidFill>
              </a:rPr>
              <a:t>- брильянтового комплексу ( АБК ) в </a:t>
            </a:r>
            <a:r>
              <a:rPr lang="ru-RU" sz="2200" dirty="0" err="1" smtClean="0">
                <a:solidFill>
                  <a:srgbClr val="002060"/>
                </a:solidFill>
              </a:rPr>
              <a:t>якості</a:t>
            </a:r>
            <a:r>
              <a:rPr lang="ru-RU" sz="2200" dirty="0" smtClean="0">
                <a:solidFill>
                  <a:srgbClr val="002060"/>
                </a:solidFill>
              </a:rPr>
              <a:t> одного </a:t>
            </a:r>
            <a:r>
              <a:rPr lang="ru-RU" sz="2200" dirty="0" err="1" smtClean="0">
                <a:solidFill>
                  <a:srgbClr val="002060"/>
                </a:solidFill>
              </a:rPr>
              <a:t>з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пріоритетних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напрямків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своєї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діяльності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sz="2200" dirty="0" smtClean="0">
                <a:solidFill>
                  <a:srgbClr val="002060"/>
                </a:solidFill>
              </a:rPr>
              <a:t> </a:t>
            </a:r>
            <a:r>
              <a:rPr lang="ru-RU" sz="2200" dirty="0" err="1" smtClean="0">
                <a:solidFill>
                  <a:srgbClr val="002060"/>
                </a:solidFill>
              </a:rPr>
              <a:t>Протягом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останніх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декількох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років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ця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галузь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демонструє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істотні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темпи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зростання</a:t>
            </a:r>
            <a:r>
              <a:rPr lang="ru-RU" sz="2200" dirty="0" smtClean="0">
                <a:solidFill>
                  <a:srgbClr val="002060"/>
                </a:solidFill>
              </a:rPr>
              <a:t> , </a:t>
            </a:r>
            <a:r>
              <a:rPr lang="ru-RU" sz="2200" dirty="0" err="1" smtClean="0">
                <a:solidFill>
                  <a:srgbClr val="002060"/>
                </a:solidFill>
              </a:rPr>
              <a:t>що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дозволяє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Делі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цілому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оптимізмом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дивитися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майбутнє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sz="2200" dirty="0" smtClean="0">
                <a:solidFill>
                  <a:srgbClr val="002060"/>
                </a:solidFill>
              </a:rPr>
              <a:t> </a:t>
            </a:r>
            <a:r>
              <a:rPr lang="ru-RU" sz="2200" dirty="0" err="1" smtClean="0">
                <a:solidFill>
                  <a:srgbClr val="002060"/>
                </a:solidFill>
              </a:rPr>
              <a:t>Незважаючи</a:t>
            </a:r>
            <a:r>
              <a:rPr lang="ru-RU" sz="2200" dirty="0" smtClean="0">
                <a:solidFill>
                  <a:srgbClr val="002060"/>
                </a:solidFill>
              </a:rPr>
              <a:t> на </a:t>
            </a:r>
            <a:r>
              <a:rPr lang="ru-RU" sz="2200" dirty="0" err="1" smtClean="0">
                <a:solidFill>
                  <a:srgbClr val="002060"/>
                </a:solidFill>
              </a:rPr>
              <a:t>лідируючі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позиції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Індії</a:t>
            </a:r>
            <a:r>
              <a:rPr lang="ru-RU" sz="2200" dirty="0" smtClean="0">
                <a:solidFill>
                  <a:srgbClr val="002060"/>
                </a:solidFill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</a:rPr>
              <a:t>світі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галузі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огранювання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діамантів</a:t>
            </a:r>
            <a:r>
              <a:rPr lang="ru-RU" sz="2200" dirty="0" smtClean="0">
                <a:solidFill>
                  <a:srgbClr val="002060"/>
                </a:solidFill>
              </a:rPr>
              <a:t> ( на </a:t>
            </a:r>
            <a:r>
              <a:rPr lang="ru-RU" sz="2200" dirty="0" err="1" smtClean="0">
                <a:solidFill>
                  <a:srgbClr val="002060"/>
                </a:solidFill>
              </a:rPr>
              <a:t>її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частку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припадає</a:t>
            </a:r>
            <a:r>
              <a:rPr lang="ru-RU" sz="2200" dirty="0" smtClean="0">
                <a:solidFill>
                  <a:srgbClr val="002060"/>
                </a:solidFill>
              </a:rPr>
              <a:t> 53 % ринку </a:t>
            </a:r>
            <a:r>
              <a:rPr lang="ru-RU" sz="2200" dirty="0" err="1" smtClean="0">
                <a:solidFill>
                  <a:srgbClr val="002060"/>
                </a:solidFill>
              </a:rPr>
              <a:t>алмазів</a:t>
            </a:r>
            <a:r>
              <a:rPr lang="ru-RU" sz="2200" dirty="0" smtClean="0">
                <a:solidFill>
                  <a:srgbClr val="002060"/>
                </a:solidFill>
              </a:rPr>
              <a:t> у </a:t>
            </a:r>
            <a:r>
              <a:rPr lang="ru-RU" sz="2200" dirty="0" err="1" smtClean="0">
                <a:solidFill>
                  <a:srgbClr val="002060"/>
                </a:solidFill>
              </a:rPr>
              <a:t>вартісному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вираженні</a:t>
            </a:r>
            <a:r>
              <a:rPr lang="ru-RU" sz="2200" dirty="0" smtClean="0">
                <a:solidFill>
                  <a:srgbClr val="002060"/>
                </a:solidFill>
              </a:rPr>
              <a:t>) </a:t>
            </a:r>
            <a:r>
              <a:rPr lang="ru-RU" sz="2200" dirty="0" err="1" smtClean="0">
                <a:solidFill>
                  <a:srgbClr val="002060"/>
                </a:solidFill>
              </a:rPr>
              <a:t>місцеві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виробники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відчувають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зростаючу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конкуренцію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</a:t>
            </a:r>
            <a:r>
              <a:rPr lang="ru-RU" sz="2200" dirty="0" smtClean="0">
                <a:solidFill>
                  <a:srgbClr val="002060"/>
                </a:solidFill>
              </a:rPr>
              <a:t> боку Китаю.</a:t>
            </a:r>
          </a:p>
          <a:p>
            <a:pPr algn="ctr">
              <a:lnSpc>
                <a:spcPct val="80000"/>
              </a:lnSpc>
            </a:pPr>
            <a:r>
              <a:rPr lang="ru-RU" sz="2200" dirty="0" err="1" smtClean="0">
                <a:solidFill>
                  <a:srgbClr val="002060"/>
                </a:solidFill>
              </a:rPr>
              <a:t>Особливу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увагу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Делі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приділяє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зміцненню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зв'язків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традиційними</a:t>
            </a:r>
            <a:r>
              <a:rPr lang="ru-RU" sz="2200" dirty="0" smtClean="0">
                <a:solidFill>
                  <a:srgbClr val="002060"/>
                </a:solidFill>
              </a:rPr>
              <a:t> партнерами : США , Гонконгом </a:t>
            </a:r>
            <a:r>
              <a:rPr lang="ru-RU" sz="2200" dirty="0" err="1" smtClean="0">
                <a:solidFill>
                  <a:srgbClr val="002060"/>
                </a:solidFill>
              </a:rPr>
              <a:t>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Бельгією</a:t>
            </a:r>
            <a:r>
              <a:rPr lang="ru-RU" sz="2200" dirty="0" smtClean="0">
                <a:solidFill>
                  <a:srgbClr val="002060"/>
                </a:solidFill>
              </a:rPr>
              <a:t> (на </a:t>
            </a:r>
            <a:r>
              <a:rPr lang="ru-RU" sz="2200" dirty="0" err="1" smtClean="0">
                <a:solidFill>
                  <a:srgbClr val="002060"/>
                </a:solidFill>
              </a:rPr>
              <a:t>їх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частку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припадає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понад</a:t>
            </a:r>
            <a:r>
              <a:rPr lang="ru-RU" sz="2200" dirty="0" smtClean="0">
                <a:solidFill>
                  <a:srgbClr val="002060"/>
                </a:solidFill>
              </a:rPr>
              <a:t> 75 % </a:t>
            </a:r>
            <a:r>
              <a:rPr lang="ru-RU" sz="2200" dirty="0" err="1" smtClean="0">
                <a:solidFill>
                  <a:srgbClr val="002060"/>
                </a:solidFill>
              </a:rPr>
              <a:t>експорту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діамантів</a:t>
            </a:r>
            <a:r>
              <a:rPr lang="ru-RU" sz="2200" dirty="0" smtClean="0">
                <a:solidFill>
                  <a:srgbClr val="002060"/>
                </a:solidFill>
              </a:rPr>
              <a:t> ) , а </a:t>
            </a:r>
            <a:r>
              <a:rPr lang="ru-RU" sz="2200" dirty="0" err="1" smtClean="0">
                <a:solidFill>
                  <a:srgbClr val="002060"/>
                </a:solidFill>
              </a:rPr>
              <a:t>також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пошуку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нових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ринків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збуту</a:t>
            </a:r>
            <a:r>
              <a:rPr lang="ru-RU" sz="2200" dirty="0" smtClean="0">
                <a:solidFill>
                  <a:srgbClr val="002060"/>
                </a:solidFill>
              </a:rPr>
              <a:t> , де в </a:t>
            </a:r>
            <a:r>
              <a:rPr lang="ru-RU" sz="2200" dirty="0" err="1" smtClean="0">
                <a:solidFill>
                  <a:srgbClr val="002060"/>
                </a:solidFill>
              </a:rPr>
              <a:t>якості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найбільш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перспективних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розглядаються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держави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Південно</a:t>
            </a:r>
            <a:r>
              <a:rPr lang="ru-RU" sz="2200" dirty="0" smtClean="0">
                <a:solidFill>
                  <a:srgbClr val="002060"/>
                </a:solidFill>
              </a:rPr>
              <a:t> -</a:t>
            </a:r>
            <a:r>
              <a:rPr lang="ru-RU" sz="2200" dirty="0" err="1" smtClean="0">
                <a:solidFill>
                  <a:srgbClr val="002060"/>
                </a:solidFill>
              </a:rPr>
              <a:t>Східної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Азії</a:t>
            </a:r>
            <a:r>
              <a:rPr lang="ru-RU" sz="2200" dirty="0" smtClean="0">
                <a:solidFill>
                  <a:srgbClr val="002060"/>
                </a:solidFill>
              </a:rPr>
              <a:t> та </a:t>
            </a:r>
            <a:r>
              <a:rPr lang="ru-RU" sz="2200" dirty="0" err="1" smtClean="0">
                <a:solidFill>
                  <a:srgbClr val="002060"/>
                </a:solidFill>
              </a:rPr>
              <a:t>Близького</a:t>
            </a:r>
            <a:r>
              <a:rPr lang="ru-RU" sz="2200" dirty="0" smtClean="0">
                <a:solidFill>
                  <a:srgbClr val="002060"/>
                </a:solidFill>
              </a:rPr>
              <a:t> Сходу.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4341" name="Picture 5" descr="diamond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1601787"/>
          </a:xfrm>
          <a:noFill/>
          <a:ln/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Туристичний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бізнес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</a:t>
            </a:r>
            <a:r>
              <a:rPr lang="ru-RU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Індії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80" name="Rectangle 8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 err="1" smtClean="0">
                <a:solidFill>
                  <a:srgbClr val="002060"/>
                </a:solidFill>
              </a:rPr>
              <a:t>найближчі</a:t>
            </a:r>
            <a:r>
              <a:rPr lang="ru-RU" sz="2000" dirty="0" smtClean="0">
                <a:solidFill>
                  <a:srgbClr val="002060"/>
                </a:solidFill>
              </a:rPr>
              <a:t> десять </a:t>
            </a:r>
            <a:r>
              <a:rPr lang="ru-RU" sz="2000" dirty="0" err="1" smtClean="0">
                <a:solidFill>
                  <a:srgbClr val="002060"/>
                </a:solidFill>
              </a:rPr>
              <a:t>років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Індія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вийде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третє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місце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світі</a:t>
            </a:r>
            <a:r>
              <a:rPr lang="ru-RU" sz="2000" dirty="0" smtClean="0">
                <a:solidFill>
                  <a:srgbClr val="002060"/>
                </a:solidFill>
              </a:rPr>
              <a:t> за </a:t>
            </a:r>
            <a:r>
              <a:rPr lang="ru-RU" sz="2000" dirty="0" err="1" smtClean="0">
                <a:solidFill>
                  <a:srgbClr val="002060"/>
                </a:solidFill>
              </a:rPr>
              <a:t>популярністю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серед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туристів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 err="1" smtClean="0">
                <a:solidFill>
                  <a:srgbClr val="002060"/>
                </a:solidFill>
              </a:rPr>
              <a:t>даний</a:t>
            </a:r>
            <a:r>
              <a:rPr lang="ru-RU" sz="2000" dirty="0" smtClean="0">
                <a:solidFill>
                  <a:srgbClr val="002060"/>
                </a:solidFill>
              </a:rPr>
              <a:t> час в </a:t>
            </a:r>
            <a:r>
              <a:rPr lang="ru-RU" sz="2000" dirty="0" err="1" smtClean="0">
                <a:solidFill>
                  <a:srgbClr val="002060"/>
                </a:solidFill>
              </a:rPr>
              <a:t>Індію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щороку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приїжджають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близько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трьох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мільйонів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туристів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набагато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менше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ніж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Сінгапур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який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щорічно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приймає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близько</a:t>
            </a:r>
            <a:r>
              <a:rPr lang="ru-RU" sz="2000" dirty="0" smtClean="0">
                <a:solidFill>
                  <a:srgbClr val="002060"/>
                </a:solidFill>
              </a:rPr>
              <a:t> семи </a:t>
            </a:r>
            <a:r>
              <a:rPr lang="ru-RU" sz="2000" dirty="0" err="1" smtClean="0">
                <a:solidFill>
                  <a:srgbClr val="002060"/>
                </a:solidFill>
              </a:rPr>
              <a:t>мільйонів</a:t>
            </a:r>
            <a:r>
              <a:rPr lang="ru-RU" sz="2000" dirty="0" smtClean="0">
                <a:solidFill>
                  <a:srgbClr val="002060"/>
                </a:solidFill>
              </a:rPr>
              <a:t> гостей. 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Більшість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туристів</a:t>
            </a:r>
            <a:r>
              <a:rPr lang="ru-RU" sz="2000" dirty="0" smtClean="0">
                <a:solidFill>
                  <a:srgbClr val="002060"/>
                </a:solidFill>
              </a:rPr>
              <a:t> - "</a:t>
            </a:r>
            <a:r>
              <a:rPr lang="ru-RU" sz="2000" dirty="0" err="1" smtClean="0">
                <a:solidFill>
                  <a:srgbClr val="002060"/>
                </a:solidFill>
              </a:rPr>
              <a:t>закордонні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індійці</a:t>
            </a:r>
            <a:r>
              <a:rPr lang="ru-RU" sz="2000" dirty="0" smtClean="0">
                <a:solidFill>
                  <a:srgbClr val="002060"/>
                </a:solidFill>
              </a:rPr>
              <a:t>", </a:t>
            </a:r>
            <a:r>
              <a:rPr lang="ru-RU" sz="2000" dirty="0" err="1" smtClean="0">
                <a:solidFill>
                  <a:srgbClr val="002060"/>
                </a:solidFill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постійно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проживають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інших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країнах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приїжджають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батьківщину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погостювати</a:t>
            </a:r>
            <a:r>
              <a:rPr lang="ru-RU" sz="2000" dirty="0" smtClean="0">
                <a:solidFill>
                  <a:srgbClr val="002060"/>
                </a:solidFill>
              </a:rPr>
              <a:t> до </a:t>
            </a:r>
            <a:r>
              <a:rPr lang="ru-RU" sz="2000" dirty="0" err="1" smtClean="0">
                <a:solidFill>
                  <a:srgbClr val="002060"/>
                </a:solidFill>
              </a:rPr>
              <a:t>родичів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book\Desktop\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296882" cy="2472662"/>
          </a:xfrm>
          <a:prstGeom prst="rect">
            <a:avLst/>
          </a:prstGeom>
          <a:noFill/>
        </p:spPr>
      </p:pic>
      <p:pic>
        <p:nvPicPr>
          <p:cNvPr id="3075" name="Picture 3" descr="C:\Users\userbook\Desktop\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3308945" cy="238244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25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3" y="642938"/>
            <a:ext cx="8715375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Протягом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своєї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історії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зуміла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зберегти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давні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культурні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традиції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одночасно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перейняти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звичаї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ідеї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завойовників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іммігрантів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поширити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культурний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інші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регіони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Азії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err="1" smtClean="0">
                <a:solidFill>
                  <a:srgbClr val="002060"/>
                </a:solidFill>
              </a:rPr>
              <a:t>індійському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суспільстві</a:t>
            </a:r>
            <a:r>
              <a:rPr lang="ru-RU" dirty="0" smtClean="0">
                <a:solidFill>
                  <a:srgbClr val="002060"/>
                </a:solidFill>
              </a:rPr>
              <a:t> , великою </a:t>
            </a:r>
            <a:r>
              <a:rPr lang="ru-RU" dirty="0" err="1" smtClean="0">
                <a:solidFill>
                  <a:srgbClr val="002060"/>
                </a:solidFill>
              </a:rPr>
              <a:t>повагою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користуються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традиційні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сімейні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цінності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Архітектура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Індійська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архітектура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однією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областей , в </a:t>
            </a:r>
            <a:r>
              <a:rPr lang="ru-RU" dirty="0" err="1" smtClean="0">
                <a:solidFill>
                  <a:srgbClr val="002060"/>
                </a:solidFill>
              </a:rPr>
              <a:t>якій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найбільш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яскраво</a:t>
            </a:r>
            <a:r>
              <a:rPr lang="ru-RU" dirty="0" smtClean="0">
                <a:solidFill>
                  <a:srgbClr val="002060"/>
                </a:solidFill>
              </a:rPr>
              <a:t> представлена ​​</a:t>
            </a:r>
            <a:r>
              <a:rPr lang="ru-RU" dirty="0" err="1" smtClean="0">
                <a:solidFill>
                  <a:srgbClr val="002060"/>
                </a:solidFill>
              </a:rPr>
              <a:t>різноманітність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індійської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культури</a:t>
            </a:r>
            <a:r>
              <a:rPr lang="ru-RU" dirty="0" smtClean="0">
                <a:solidFill>
                  <a:srgbClr val="002060"/>
                </a:solidFill>
              </a:rPr>
              <a:t> . Велика </a:t>
            </a:r>
            <a:r>
              <a:rPr lang="ru-RU" dirty="0" err="1" smtClean="0">
                <a:solidFill>
                  <a:srgbClr val="002060"/>
                </a:solidFill>
              </a:rPr>
              <a:t>частина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архітектурних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пам'яток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включаючи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чудові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монументи</a:t>
            </a:r>
            <a:r>
              <a:rPr lang="ru-RU" dirty="0" smtClean="0">
                <a:solidFill>
                  <a:srgbClr val="002060"/>
                </a:solidFill>
              </a:rPr>
              <a:t> як </a:t>
            </a:r>
            <a:r>
              <a:rPr lang="ru-RU" dirty="0" err="1" smtClean="0">
                <a:solidFill>
                  <a:srgbClr val="002060"/>
                </a:solidFill>
              </a:rPr>
              <a:t>Тадж</a:t>
            </a:r>
            <a:r>
              <a:rPr lang="ru-RU" dirty="0" smtClean="0">
                <a:solidFill>
                  <a:srgbClr val="002060"/>
                </a:solidFill>
              </a:rPr>
              <a:t>- Махал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приклади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могольской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южноиндийской </a:t>
            </a:r>
            <a:r>
              <a:rPr lang="ru-RU" dirty="0" err="1" smtClean="0">
                <a:solidFill>
                  <a:srgbClr val="002060"/>
                </a:solidFill>
              </a:rPr>
              <a:t>архітектури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являють</a:t>
            </a:r>
            <a:r>
              <a:rPr lang="ru-RU" dirty="0" smtClean="0">
                <a:solidFill>
                  <a:srgbClr val="002060"/>
                </a:solidFill>
              </a:rPr>
              <a:t> собою </a:t>
            </a:r>
            <a:r>
              <a:rPr lang="ru-RU" dirty="0" err="1" smtClean="0">
                <a:solidFill>
                  <a:srgbClr val="002060"/>
                </a:solidFill>
              </a:rPr>
              <a:t>змішання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стародавніх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різнорідних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місцевих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традицій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різних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регіонів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зарубіжжя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Література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Найбільш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ранні</a:t>
            </a:r>
            <a:r>
              <a:rPr lang="ru-RU" dirty="0" smtClean="0">
                <a:solidFill>
                  <a:srgbClr val="002060"/>
                </a:solidFill>
              </a:rPr>
              <a:t> твори </a:t>
            </a:r>
            <a:r>
              <a:rPr lang="ru-RU" dirty="0" err="1" smtClean="0">
                <a:solidFill>
                  <a:srgbClr val="002060"/>
                </a:solidFill>
              </a:rPr>
              <a:t>індійської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літератури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протягом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багатьох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століть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передавалися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усно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тільки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пізніше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записані</a:t>
            </a:r>
            <a:r>
              <a:rPr lang="ru-RU" dirty="0" smtClean="0">
                <a:solidFill>
                  <a:srgbClr val="002060"/>
                </a:solidFill>
              </a:rPr>
              <a:t>. До них </a:t>
            </a:r>
            <a:r>
              <a:rPr lang="ru-RU" dirty="0" err="1" smtClean="0">
                <a:solidFill>
                  <a:srgbClr val="002060"/>
                </a:solidFill>
              </a:rPr>
              <a:t>відноситься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санскритська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література</a:t>
            </a:r>
            <a:r>
              <a:rPr lang="ru-RU" dirty="0" smtClean="0">
                <a:solidFill>
                  <a:srgbClr val="002060"/>
                </a:solidFill>
              </a:rPr>
              <a:t> - Веди , </a:t>
            </a:r>
            <a:r>
              <a:rPr lang="ru-RU" dirty="0" err="1" smtClean="0">
                <a:solidFill>
                  <a:srgbClr val="002060"/>
                </a:solidFill>
              </a:rPr>
              <a:t>епоси</a:t>
            </a:r>
            <a:r>
              <a:rPr lang="ru-RU" dirty="0" smtClean="0">
                <a:solidFill>
                  <a:srgbClr val="002060"/>
                </a:solidFill>
              </a:rPr>
              <a:t> «Махабхарата»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« Рамаяна» , драма « </a:t>
            </a:r>
            <a:r>
              <a:rPr lang="ru-RU" dirty="0" err="1" smtClean="0">
                <a:solidFill>
                  <a:srgbClr val="002060"/>
                </a:solidFill>
              </a:rPr>
              <a:t>Абхігьяна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Шакунтали</a:t>
            </a:r>
            <a:r>
              <a:rPr lang="ru-RU" dirty="0" smtClean="0">
                <a:solidFill>
                  <a:srgbClr val="002060"/>
                </a:solidFill>
              </a:rPr>
              <a:t> » ,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класична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санскритська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поезія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махакавья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тамільська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література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Сангам</a:t>
            </a:r>
            <a:r>
              <a:rPr lang="ru-RU" dirty="0" smtClean="0">
                <a:solidFill>
                  <a:srgbClr val="002060"/>
                </a:solidFill>
              </a:rPr>
              <a:t> 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340" name="Picture 3" descr="D:\mygeography\Презентации\Индия\arch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941168"/>
            <a:ext cx="1872208" cy="17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D:\mygeography\Презентации\Индия\indi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41168"/>
            <a:ext cx="2211140" cy="17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D:\mygeography\Презентации\Индия\india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9160"/>
            <a:ext cx="2169468" cy="181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57118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Транспорт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83264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600" b="1" dirty="0" err="1" smtClean="0">
                <a:solidFill>
                  <a:srgbClr val="002060"/>
                </a:solidFill>
              </a:rPr>
              <a:t>Аеропорти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dirty="0" err="1" smtClean="0">
                <a:solidFill>
                  <a:srgbClr val="002060"/>
                </a:solidFill>
              </a:rPr>
              <a:t>всього</a:t>
            </a:r>
            <a:r>
              <a:rPr lang="ru-RU" sz="1600" dirty="0" smtClean="0">
                <a:solidFill>
                  <a:srgbClr val="002060"/>
                </a:solidFill>
              </a:rPr>
              <a:t> - 341, в тому </a:t>
            </a:r>
            <a:r>
              <a:rPr lang="ru-RU" sz="1600" dirty="0" err="1" smtClean="0">
                <a:solidFill>
                  <a:srgbClr val="002060"/>
                </a:solidFill>
              </a:rPr>
              <a:t>числі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з</a:t>
            </a:r>
            <a:r>
              <a:rPr lang="ru-RU" sz="1600" dirty="0" smtClean="0">
                <a:solidFill>
                  <a:srgbClr val="002060"/>
                </a:solidFill>
              </a:rPr>
              <a:t> твердим </a:t>
            </a:r>
            <a:r>
              <a:rPr lang="ru-RU" sz="1600" dirty="0" err="1" smtClean="0">
                <a:solidFill>
                  <a:srgbClr val="002060"/>
                </a:solidFill>
              </a:rPr>
              <a:t>покриттям</a:t>
            </a:r>
            <a:r>
              <a:rPr lang="ru-RU" sz="1600" dirty="0" smtClean="0">
                <a:solidFill>
                  <a:srgbClr val="002060"/>
                </a:solidFill>
              </a:rPr>
              <a:t> - 243 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без твердого </a:t>
            </a:r>
            <a:r>
              <a:rPr lang="ru-RU" sz="1600" dirty="0" err="1" smtClean="0">
                <a:solidFill>
                  <a:srgbClr val="002060"/>
                </a:solidFill>
              </a:rPr>
              <a:t>покриття</a:t>
            </a:r>
            <a:r>
              <a:rPr lang="ru-RU" sz="1600" dirty="0" smtClean="0">
                <a:solidFill>
                  <a:srgbClr val="002060"/>
                </a:solidFill>
              </a:rPr>
              <a:t> - 98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Автодороги 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dirty="0" err="1" smtClean="0">
                <a:solidFill>
                  <a:srgbClr val="002060"/>
                </a:solidFill>
              </a:rPr>
              <a:t>всього</a:t>
            </a:r>
            <a:r>
              <a:rPr lang="ru-RU" sz="1600" dirty="0" smtClean="0">
                <a:solidFill>
                  <a:srgbClr val="002060"/>
                </a:solidFill>
              </a:rPr>
              <a:t> - 3,383,344 км, у тому </a:t>
            </a:r>
            <a:r>
              <a:rPr lang="ru-RU" sz="1600" dirty="0" err="1" smtClean="0">
                <a:solidFill>
                  <a:srgbClr val="002060"/>
                </a:solidFill>
              </a:rPr>
              <a:t>числі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з</a:t>
            </a:r>
            <a:r>
              <a:rPr lang="ru-RU" sz="1600" dirty="0" smtClean="0">
                <a:solidFill>
                  <a:srgbClr val="002060"/>
                </a:solidFill>
              </a:rPr>
              <a:t> твердим </a:t>
            </a:r>
            <a:r>
              <a:rPr lang="ru-RU" sz="1600" dirty="0" err="1" smtClean="0">
                <a:solidFill>
                  <a:srgbClr val="002060"/>
                </a:solidFill>
              </a:rPr>
              <a:t>покриттям</a:t>
            </a:r>
            <a:r>
              <a:rPr lang="ru-RU" sz="1600" dirty="0" smtClean="0">
                <a:solidFill>
                  <a:srgbClr val="002060"/>
                </a:solidFill>
              </a:rPr>
              <a:t> - 1,603,705 км 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без твердого </a:t>
            </a:r>
            <a:r>
              <a:rPr lang="ru-RU" sz="1600" dirty="0" err="1" smtClean="0">
                <a:solidFill>
                  <a:srgbClr val="002060"/>
                </a:solidFill>
              </a:rPr>
              <a:t>покриття</a:t>
            </a:r>
            <a:r>
              <a:rPr lang="ru-RU" sz="1600" dirty="0" smtClean="0">
                <a:solidFill>
                  <a:srgbClr val="002060"/>
                </a:solidFill>
              </a:rPr>
              <a:t> - 1,789,639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600" b="1" dirty="0" err="1" smtClean="0">
                <a:solidFill>
                  <a:srgbClr val="002060"/>
                </a:solidFill>
              </a:rPr>
              <a:t>Залізниці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dirty="0" err="1" smtClean="0">
                <a:solidFill>
                  <a:srgbClr val="002060"/>
                </a:solidFill>
              </a:rPr>
              <a:t>всього</a:t>
            </a:r>
            <a:r>
              <a:rPr lang="ru-RU" sz="1600" dirty="0" smtClean="0">
                <a:solidFill>
                  <a:srgbClr val="002060"/>
                </a:solidFill>
              </a:rPr>
              <a:t> - 63230 км, у тому </a:t>
            </a:r>
            <a:r>
              <a:rPr lang="ru-RU" sz="1600" dirty="0" err="1" smtClean="0">
                <a:solidFill>
                  <a:srgbClr val="002060"/>
                </a:solidFill>
              </a:rPr>
              <a:t>числі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з</a:t>
            </a:r>
            <a:r>
              <a:rPr lang="ru-RU" sz="1600" dirty="0" smtClean="0">
                <a:solidFill>
                  <a:srgbClr val="002060"/>
                </a:solidFill>
              </a:rPr>
              <a:t> широкою </a:t>
            </a:r>
            <a:r>
              <a:rPr lang="ru-RU" sz="1600" dirty="0" err="1" smtClean="0">
                <a:solidFill>
                  <a:srgbClr val="002060"/>
                </a:solidFill>
              </a:rPr>
              <a:t>колією</a:t>
            </a:r>
            <a:r>
              <a:rPr lang="ru-RU" sz="1600" dirty="0" smtClean="0">
                <a:solidFill>
                  <a:srgbClr val="002060"/>
                </a:solidFill>
              </a:rPr>
              <a:t> - 45718 км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з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вузькою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колією</a:t>
            </a:r>
            <a:r>
              <a:rPr lang="ru-RU" sz="1600" dirty="0" smtClean="0">
                <a:solidFill>
                  <a:srgbClr val="002060"/>
                </a:solidFill>
              </a:rPr>
              <a:t> - 14406 км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600" b="1" dirty="0" err="1" smtClean="0">
                <a:solidFill>
                  <a:srgbClr val="002060"/>
                </a:solidFill>
              </a:rPr>
              <a:t>Водний</a:t>
            </a:r>
            <a:r>
              <a:rPr lang="ru-RU" sz="1600" b="1" dirty="0" smtClean="0">
                <a:solidFill>
                  <a:srgbClr val="002060"/>
                </a:solidFill>
              </a:rPr>
              <a:t> транспорт 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v"/>
            </a:pPr>
            <a:r>
              <a:rPr lang="ru-RU" sz="1600" dirty="0" err="1" smtClean="0">
                <a:solidFill>
                  <a:srgbClr val="002060"/>
                </a:solidFill>
              </a:rPr>
              <a:t>всього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судів</a:t>
            </a:r>
            <a:r>
              <a:rPr lang="ru-RU" sz="1600" dirty="0" smtClean="0">
                <a:solidFill>
                  <a:srgbClr val="002060"/>
                </a:solidFill>
              </a:rPr>
              <a:t> - 361 </a:t>
            </a:r>
            <a:r>
              <a:rPr lang="ru-RU" sz="1600" dirty="0" err="1" smtClean="0">
                <a:solidFill>
                  <a:srgbClr val="002060"/>
                </a:solidFill>
              </a:rPr>
              <a:t>водотоннажністю</a:t>
            </a:r>
            <a:r>
              <a:rPr lang="ru-RU" sz="1600" dirty="0" smtClean="0">
                <a:solidFill>
                  <a:srgbClr val="002060"/>
                </a:solidFill>
              </a:rPr>
              <a:t> 7,772,313 </a:t>
            </a:r>
            <a:r>
              <a:rPr lang="ru-RU" sz="1600" dirty="0" err="1" smtClean="0">
                <a:solidFill>
                  <a:srgbClr val="002060"/>
                </a:solidFill>
              </a:rPr>
              <a:t>грт</a:t>
            </a:r>
            <a:r>
              <a:rPr lang="ru-RU" sz="1600" dirty="0" smtClean="0">
                <a:solidFill>
                  <a:srgbClr val="002060"/>
                </a:solidFill>
              </a:rPr>
              <a:t>/13, 310,858 дедвейт, в тому </a:t>
            </a:r>
            <a:r>
              <a:rPr lang="ru-RU" sz="1600" dirty="0" err="1" smtClean="0">
                <a:solidFill>
                  <a:srgbClr val="002060"/>
                </a:solidFill>
              </a:rPr>
              <a:t>числі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навалочні</a:t>
            </a:r>
            <a:r>
              <a:rPr lang="ru-RU" sz="1600" dirty="0" smtClean="0">
                <a:solidFill>
                  <a:srgbClr val="002060"/>
                </a:solidFill>
              </a:rPr>
              <a:t> суду - 96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суховантажі</a:t>
            </a:r>
            <a:r>
              <a:rPr lang="ru-RU" sz="1600" dirty="0" smtClean="0">
                <a:solidFill>
                  <a:srgbClr val="002060"/>
                </a:solidFill>
              </a:rPr>
              <a:t> - 72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хімічні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танкери</a:t>
            </a:r>
            <a:r>
              <a:rPr lang="ru-RU" sz="1600" dirty="0" smtClean="0">
                <a:solidFill>
                  <a:srgbClr val="002060"/>
                </a:solidFill>
              </a:rPr>
              <a:t> - 13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контейнерні</a:t>
            </a:r>
            <a:r>
              <a:rPr lang="ru-RU" sz="1600" dirty="0" smtClean="0">
                <a:solidFill>
                  <a:srgbClr val="002060"/>
                </a:solidFill>
              </a:rPr>
              <a:t> суду - 8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газові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танкери</a:t>
            </a:r>
            <a:r>
              <a:rPr lang="ru-RU" sz="1600" dirty="0" smtClean="0">
                <a:solidFill>
                  <a:srgbClr val="002060"/>
                </a:solidFill>
              </a:rPr>
              <a:t> - 17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пасажирські</a:t>
            </a:r>
            <a:r>
              <a:rPr lang="ru-RU" sz="1600" dirty="0" smtClean="0">
                <a:solidFill>
                  <a:srgbClr val="002060"/>
                </a:solidFill>
              </a:rPr>
              <a:t> - 3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пасажирські</a:t>
            </a:r>
            <a:r>
              <a:rPr lang="ru-RU" sz="1600" dirty="0" smtClean="0">
                <a:solidFill>
                  <a:srgbClr val="002060"/>
                </a:solidFill>
              </a:rPr>
              <a:t> / </a:t>
            </a:r>
            <a:r>
              <a:rPr lang="ru-RU" sz="1600" dirty="0" err="1" smtClean="0">
                <a:solidFill>
                  <a:srgbClr val="002060"/>
                </a:solidFill>
              </a:rPr>
              <a:t>суховантажі</a:t>
            </a:r>
            <a:r>
              <a:rPr lang="ru-RU" sz="1600" dirty="0" smtClean="0">
                <a:solidFill>
                  <a:srgbClr val="002060"/>
                </a:solidFill>
              </a:rPr>
              <a:t> - 10 </a:t>
            </a:r>
          </a:p>
          <a:p>
            <a:pPr algn="ctr">
              <a:lnSpc>
                <a:spcPct val="80000"/>
              </a:lnSpc>
            </a:pPr>
            <a:r>
              <a:rPr lang="ru-RU" sz="1600" dirty="0" err="1" smtClean="0">
                <a:solidFill>
                  <a:srgbClr val="002060"/>
                </a:solidFill>
              </a:rPr>
              <a:t>нафтові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танкери</a:t>
            </a:r>
            <a:r>
              <a:rPr lang="ru-RU" sz="1600" dirty="0" smtClean="0">
                <a:solidFill>
                  <a:srgbClr val="002060"/>
                </a:solidFill>
              </a:rPr>
              <a:t> - 96 </a:t>
            </a:r>
          </a:p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roll on / roll off - 1</a:t>
            </a:r>
          </a:p>
          <a:p>
            <a:pPr algn="ctr">
              <a:lnSpc>
                <a:spcPct val="80000"/>
              </a:lnSpc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 </a:t>
            </a:r>
            <a:r>
              <a:rPr lang="ru-RU" sz="4000" dirty="0" err="1" smtClean="0">
                <a:solidFill>
                  <a:srgbClr val="002060"/>
                </a:solidFill>
              </a:rPr>
              <a:t>Індії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велика </a:t>
            </a:r>
            <a:r>
              <a:rPr lang="ru-RU" sz="4000" dirty="0" err="1" smtClean="0">
                <a:solidFill>
                  <a:srgbClr val="002060"/>
                </a:solidFill>
              </a:rPr>
              <a:t>протяжність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залізниць</a:t>
            </a:r>
            <a:r>
              <a:rPr lang="ru-RU" sz="4000" dirty="0" smtClean="0">
                <a:solidFill>
                  <a:srgbClr val="002060"/>
                </a:solidFill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</a:rPr>
              <a:t>але</a:t>
            </a:r>
            <a:r>
              <a:rPr lang="ru-RU" sz="4000" dirty="0" smtClean="0">
                <a:solidFill>
                  <a:srgbClr val="002060"/>
                </a:solidFill>
              </a:rPr>
              <a:t> вони сильно </a:t>
            </a:r>
            <a:r>
              <a:rPr lang="ru-RU" sz="4000" dirty="0" err="1" smtClean="0">
                <a:solidFill>
                  <a:srgbClr val="002060"/>
                </a:solidFill>
              </a:rPr>
              <a:t>застарілі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book\Desktop\ed7e0e684eb41155c0fed73a727c11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070298" cy="3096344"/>
          </a:xfrm>
          <a:prstGeom prst="rect">
            <a:avLst/>
          </a:prstGeom>
          <a:noFill/>
        </p:spPr>
      </p:pic>
      <p:pic>
        <p:nvPicPr>
          <p:cNvPr id="4099" name="Picture 3" descr="C:\Users\userbook\Desktop\383366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50439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332657"/>
            <a:ext cx="4105597" cy="2708994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sz="2800" dirty="0" err="1" smtClean="0">
                <a:solidFill>
                  <a:srgbClr val="002060"/>
                </a:solidFill>
              </a:rPr>
              <a:t>Також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розвинений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авіаційний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автомобільний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2800" dirty="0" err="1" smtClean="0">
                <a:solidFill>
                  <a:srgbClr val="002060"/>
                </a:solidFill>
              </a:rPr>
              <a:t>морський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річковий</a:t>
            </a:r>
            <a:r>
              <a:rPr lang="ru-RU" sz="2800" dirty="0" smtClean="0">
                <a:solidFill>
                  <a:srgbClr val="002060"/>
                </a:solidFill>
              </a:rPr>
              <a:t> транспорт.</a:t>
            </a:r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0"/>
            <a:ext cx="4500562" cy="2990850"/>
          </a:xfrm>
          <a:noFill/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4643438" y="3067328"/>
            <a:ext cx="3735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Індійський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автомобіль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en-US" dirty="0" smtClean="0">
                <a:solidFill>
                  <a:srgbClr val="002060"/>
                </a:solidFill>
              </a:rPr>
              <a:t>Tata </a:t>
            </a:r>
            <a:r>
              <a:rPr lang="en-US" dirty="0" err="1" smtClean="0">
                <a:solidFill>
                  <a:srgbClr val="002060"/>
                </a:solidFill>
              </a:rPr>
              <a:t>Nano</a:t>
            </a:r>
            <a:r>
              <a:rPr lang="en-US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5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73463"/>
            <a:ext cx="4500563" cy="2600325"/>
          </a:xfrm>
          <a:noFill/>
        </p:spPr>
      </p:pic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1187450" y="6307416"/>
            <a:ext cx="1754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Ан-32. ВПС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560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3463"/>
            <a:ext cx="43561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4716463" y="6352659"/>
            <a:ext cx="425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Індійський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військовий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корабель</a:t>
            </a:r>
            <a:r>
              <a:rPr lang="ru-RU" dirty="0" smtClean="0">
                <a:solidFill>
                  <a:srgbClr val="002060"/>
                </a:solidFill>
              </a:rPr>
              <a:t> "</a:t>
            </a:r>
            <a:r>
              <a:rPr lang="ru-RU" dirty="0" err="1" smtClean="0">
                <a:solidFill>
                  <a:srgbClr val="002060"/>
                </a:solidFill>
              </a:rPr>
              <a:t>Табар</a:t>
            </a:r>
            <a:r>
              <a:rPr lang="ru-RU" dirty="0" smtClean="0">
                <a:solidFill>
                  <a:srgbClr val="002060"/>
                </a:solidFill>
              </a:rPr>
              <a:t>"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6237312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Площа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країни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: 3 млн. 288 тис. км2 </a:t>
            </a:r>
          </a:p>
          <a:p>
            <a:pPr algn="ctr"/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Чисельність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населення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: 1мільярд 10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мільйонів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чоловік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Столиця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м.Делі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Форма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правління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республіка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Індія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- одна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з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найдавніших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держав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світу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У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минулому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була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колонією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Великобританії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після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Другої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Світової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війни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домоглася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cs typeface="Times New Roman" pitchFamily="18" charset="0"/>
              </a:rPr>
              <a:t>незалежності</a:t>
            </a: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571184" cy="7060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Дякую</a:t>
            </a:r>
            <a:r>
              <a:rPr lang="ru-RU" b="1" dirty="0" smtClean="0">
                <a:solidFill>
                  <a:srgbClr val="002060"/>
                </a:solidFill>
              </a:rPr>
              <a:t> за </a:t>
            </a:r>
            <a:r>
              <a:rPr lang="ru-RU" b="1" dirty="0" err="1" smtClean="0">
                <a:solidFill>
                  <a:srgbClr val="002060"/>
                </a:solidFill>
              </a:rPr>
              <a:t>увагу</a:t>
            </a:r>
            <a:r>
              <a:rPr lang="ru-RU" b="1" dirty="0" smtClean="0">
                <a:solidFill>
                  <a:srgbClr val="002060"/>
                </a:solidFill>
              </a:rPr>
              <a:t>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6525344"/>
            <a:ext cx="1584176" cy="216024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4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597535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endParaRPr lang="ru-RU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4" descr="In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988840"/>
            <a:ext cx="4537075" cy="3022600"/>
          </a:xfrm>
          <a:noFill/>
        </p:spPr>
      </p:pic>
      <p:pic>
        <p:nvPicPr>
          <p:cNvPr id="6148" name="Picture 7" descr="In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980728"/>
            <a:ext cx="2952750" cy="4572000"/>
          </a:xfrm>
          <a:noFill/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1835696" y="5373216"/>
            <a:ext cx="267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Прапор </a:t>
            </a:r>
            <a:r>
              <a:rPr lang="ru-RU" sz="3600" b="1" dirty="0" err="1" smtClean="0">
                <a:solidFill>
                  <a:srgbClr val="002060"/>
                </a:solidFill>
              </a:rPr>
              <a:t>Індії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6516216" y="5589240"/>
            <a:ext cx="20463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Герб </a:t>
            </a:r>
            <a:r>
              <a:rPr lang="ru-RU" sz="3600" b="1" dirty="0" err="1" smtClean="0">
                <a:solidFill>
                  <a:srgbClr val="002060"/>
                </a:solidFill>
              </a:rPr>
              <a:t>Індії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5826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Державно-політичний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устрій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785813"/>
            <a:ext cx="8643938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Конституція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Індії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прийнята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кінці</a:t>
            </a:r>
            <a:r>
              <a:rPr lang="ru-RU" dirty="0" smtClean="0">
                <a:solidFill>
                  <a:srgbClr val="002060"/>
                </a:solidFill>
              </a:rPr>
              <a:t> 1949 року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найбільшою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обсягом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конституцією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світі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</a:rPr>
              <a:t>У </a:t>
            </a:r>
            <a:r>
              <a:rPr lang="ru-RU" dirty="0" err="1" smtClean="0">
                <a:solidFill>
                  <a:srgbClr val="002060"/>
                </a:solidFill>
              </a:rPr>
              <a:t>преамбулі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конституції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визначається</a:t>
            </a:r>
            <a:r>
              <a:rPr lang="ru-RU" dirty="0" smtClean="0">
                <a:solidFill>
                  <a:srgbClr val="002060"/>
                </a:solidFill>
              </a:rPr>
              <a:t> як суверенна , </a:t>
            </a:r>
            <a:r>
              <a:rPr lang="ru-RU" dirty="0" err="1" smtClean="0">
                <a:solidFill>
                  <a:srgbClr val="002060"/>
                </a:solidFill>
              </a:rPr>
              <a:t>соціалістична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світська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ліберально</a:t>
            </a:r>
            <a:r>
              <a:rPr lang="ru-RU" dirty="0" smtClean="0">
                <a:solidFill>
                  <a:srgbClr val="002060"/>
                </a:solidFill>
              </a:rPr>
              <a:t> -демократична </a:t>
            </a:r>
            <a:r>
              <a:rPr lang="ru-RU" dirty="0" err="1" smtClean="0">
                <a:solidFill>
                  <a:srgbClr val="002060"/>
                </a:solidFill>
              </a:rPr>
              <a:t>республіка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Державна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влада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розділена</a:t>
            </a:r>
            <a:r>
              <a:rPr lang="ru-RU" dirty="0" smtClean="0">
                <a:solidFill>
                  <a:srgbClr val="002060"/>
                </a:solidFill>
              </a:rPr>
              <a:t> на три </a:t>
            </a:r>
            <a:r>
              <a:rPr lang="ru-RU" dirty="0" err="1" smtClean="0">
                <a:solidFill>
                  <a:srgbClr val="002060"/>
                </a:solidFill>
              </a:rPr>
              <a:t>гілки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err="1" smtClean="0">
                <a:solidFill>
                  <a:srgbClr val="002060"/>
                </a:solidFill>
              </a:rPr>
              <a:t>законодавчу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виконавчу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судову</a:t>
            </a:r>
            <a:r>
              <a:rPr lang="ru-RU" dirty="0" smtClean="0">
                <a:solidFill>
                  <a:srgbClr val="002060"/>
                </a:solidFill>
              </a:rPr>
              <a:t>. Главою </a:t>
            </a:r>
            <a:r>
              <a:rPr lang="ru-RU" dirty="0" err="1" smtClean="0">
                <a:solidFill>
                  <a:srgbClr val="002060"/>
                </a:solidFill>
              </a:rPr>
              <a:t>держави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президент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. Главою уряду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прем'єр</a:t>
            </a:r>
            <a:r>
              <a:rPr lang="ru-RU" dirty="0" smtClean="0">
                <a:solidFill>
                  <a:srgbClr val="002060"/>
                </a:solidFill>
              </a:rPr>
              <a:t> -</a:t>
            </a:r>
            <a:r>
              <a:rPr lang="ru-RU" dirty="0" err="1" smtClean="0">
                <a:solidFill>
                  <a:srgbClr val="002060"/>
                </a:solidFill>
              </a:rPr>
              <a:t>міністр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якому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належить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основна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виконавча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влада</a:t>
            </a:r>
            <a:r>
              <a:rPr lang="ru-RU" dirty="0" smtClean="0">
                <a:solidFill>
                  <a:srgbClr val="002060"/>
                </a:solidFill>
              </a:rPr>
              <a:t> . </a:t>
            </a:r>
            <a:r>
              <a:rPr lang="ru-RU" b="1" dirty="0" err="1" smtClean="0">
                <a:solidFill>
                  <a:srgbClr val="002060"/>
                </a:solidFill>
              </a:rPr>
              <a:t>Прем'єр-міністр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призначається</a:t>
            </a:r>
            <a:r>
              <a:rPr lang="ru-RU" dirty="0" smtClean="0">
                <a:solidFill>
                  <a:srgbClr val="002060"/>
                </a:solidFill>
              </a:rPr>
              <a:t> президентом.</a:t>
            </a:r>
          </a:p>
          <a:p>
            <a:pPr algn="just"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Законодавчою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владою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двокамерний</a:t>
            </a:r>
            <a:r>
              <a:rPr lang="ru-RU" dirty="0" smtClean="0">
                <a:solidFill>
                  <a:srgbClr val="002060"/>
                </a:solidFill>
              </a:rPr>
              <a:t> парламент , </a:t>
            </a:r>
            <a:r>
              <a:rPr lang="ru-RU" dirty="0" err="1" smtClean="0">
                <a:solidFill>
                  <a:srgbClr val="002060"/>
                </a:solidFill>
              </a:rPr>
              <a:t>який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верхньої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палати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нижньої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палати</a:t>
            </a:r>
            <a:r>
              <a:rPr lang="ru-RU" dirty="0" smtClean="0">
                <a:solidFill>
                  <a:srgbClr val="002060"/>
                </a:solidFill>
              </a:rPr>
              <a:t> .</a:t>
            </a:r>
          </a:p>
          <a:p>
            <a:pPr algn="just"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Виконавча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гілка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президента , </a:t>
            </a:r>
            <a:r>
              <a:rPr lang="ru-RU" dirty="0" err="1" smtClean="0">
                <a:solidFill>
                  <a:srgbClr val="002060"/>
                </a:solidFill>
              </a:rPr>
              <a:t>віце</a:t>
            </a:r>
            <a:r>
              <a:rPr lang="ru-RU" dirty="0" smtClean="0">
                <a:solidFill>
                  <a:srgbClr val="002060"/>
                </a:solidFill>
              </a:rPr>
              <a:t> -президента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Ради </a:t>
            </a:r>
            <a:r>
              <a:rPr lang="ru-RU" dirty="0" err="1" smtClean="0">
                <a:solidFill>
                  <a:srgbClr val="002060"/>
                </a:solidFill>
              </a:rPr>
              <a:t>міністрів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очолюваного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прем'єр</a:t>
            </a:r>
            <a:r>
              <a:rPr lang="ru-RU" dirty="0" smtClean="0">
                <a:solidFill>
                  <a:srgbClr val="002060"/>
                </a:solidFill>
              </a:rPr>
              <a:t> -</a:t>
            </a:r>
            <a:r>
              <a:rPr lang="ru-RU" dirty="0" err="1" smtClean="0">
                <a:solidFill>
                  <a:srgbClr val="002060"/>
                </a:solidFill>
              </a:rPr>
              <a:t>міністром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унітарну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триступеневу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судову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владу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, яка </a:t>
            </a:r>
            <a:r>
              <a:rPr lang="ru-RU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Верховного суду , </a:t>
            </a:r>
            <a:r>
              <a:rPr lang="ru-RU" dirty="0" err="1" smtClean="0">
                <a:solidFill>
                  <a:srgbClr val="002060"/>
                </a:solidFill>
              </a:rPr>
              <a:t>очолюваного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верховним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суддею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 , 21 -го </a:t>
            </a:r>
            <a:r>
              <a:rPr lang="ru-RU" dirty="0" err="1" smtClean="0">
                <a:solidFill>
                  <a:srgbClr val="002060"/>
                </a:solidFill>
              </a:rPr>
              <a:t>Вищих</a:t>
            </a:r>
            <a:r>
              <a:rPr lang="ru-RU" dirty="0" smtClean="0">
                <a:solidFill>
                  <a:srgbClr val="002060"/>
                </a:solidFill>
              </a:rPr>
              <a:t> суди ,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великої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кількості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дрібних</a:t>
            </a:r>
            <a:r>
              <a:rPr lang="ru-RU" dirty="0" smtClean="0">
                <a:solidFill>
                  <a:srgbClr val="002060"/>
                </a:solidFill>
              </a:rPr>
              <a:t> суден 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220" name="Picture 4" descr="D:\mygeography\Презентации\Индия\fla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786313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58175" cy="5826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Зовнішня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політика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714375"/>
            <a:ext cx="8501063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З часу </a:t>
            </a:r>
            <a:r>
              <a:rPr lang="ru-RU" dirty="0" err="1" smtClean="0">
                <a:solidFill>
                  <a:srgbClr val="002060"/>
                </a:solidFill>
              </a:rPr>
              <a:t>своєї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незалежності</a:t>
            </a:r>
            <a:r>
              <a:rPr lang="ru-RU" dirty="0" smtClean="0">
                <a:solidFill>
                  <a:srgbClr val="002060"/>
                </a:solidFill>
              </a:rPr>
              <a:t> в 1947 </a:t>
            </a:r>
            <a:r>
              <a:rPr lang="ru-RU" dirty="0" err="1" smtClean="0">
                <a:solidFill>
                  <a:srgbClr val="002060"/>
                </a:solidFill>
              </a:rPr>
              <a:t>році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підтримує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дружні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відносини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більшістю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</a:t>
            </a:r>
            <a:r>
              <a:rPr lang="ru-RU" dirty="0" smtClean="0">
                <a:solidFill>
                  <a:srgbClr val="002060"/>
                </a:solidFill>
              </a:rPr>
              <a:t> . У 1950- </a:t>
            </a:r>
            <a:r>
              <a:rPr lang="ru-RU" dirty="0" err="1" smtClean="0">
                <a:solidFill>
                  <a:srgbClr val="002060"/>
                </a:solidFill>
              </a:rPr>
              <a:t>х</a:t>
            </a:r>
            <a:r>
              <a:rPr lang="ru-RU" dirty="0" smtClean="0">
                <a:solidFill>
                  <a:srgbClr val="002060"/>
                </a:solidFill>
              </a:rPr>
              <a:t> роках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зіграла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важливу</a:t>
            </a:r>
            <a:r>
              <a:rPr lang="ru-RU" dirty="0" smtClean="0">
                <a:solidFill>
                  <a:srgbClr val="002060"/>
                </a:solidFill>
              </a:rPr>
              <a:t> роль на </a:t>
            </a:r>
            <a:r>
              <a:rPr lang="ru-RU" dirty="0" err="1" smtClean="0">
                <a:solidFill>
                  <a:srgbClr val="002060"/>
                </a:solidFill>
              </a:rPr>
              <a:t>міжнародній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арені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виступаючи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незалежність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європейських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колоній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Африці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Азії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Індійська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армія</a:t>
            </a:r>
            <a:r>
              <a:rPr lang="ru-RU" dirty="0" smtClean="0">
                <a:solidFill>
                  <a:srgbClr val="002060"/>
                </a:solidFill>
              </a:rPr>
              <a:t> провела </a:t>
            </a:r>
            <a:r>
              <a:rPr lang="ru-RU" dirty="0" err="1" smtClean="0">
                <a:solidFill>
                  <a:srgbClr val="002060"/>
                </a:solidFill>
              </a:rPr>
              <a:t>дві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нетривалі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миротворчі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місії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Шрі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Ланці</a:t>
            </a:r>
            <a:r>
              <a:rPr lang="ru-RU" dirty="0" smtClean="0">
                <a:solidFill>
                  <a:srgbClr val="002060"/>
                </a:solidFill>
              </a:rPr>
              <a:t> та на </a:t>
            </a:r>
            <a:r>
              <a:rPr lang="ru-RU" dirty="0" err="1" smtClean="0">
                <a:solidFill>
                  <a:srgbClr val="002060"/>
                </a:solidFill>
              </a:rPr>
              <a:t>Мальдівських</a:t>
            </a:r>
            <a:r>
              <a:rPr lang="ru-RU" dirty="0" smtClean="0">
                <a:solidFill>
                  <a:srgbClr val="002060"/>
                </a:solidFill>
              </a:rPr>
              <a:t> островах </a:t>
            </a:r>
            <a:r>
              <a:rPr lang="ru-RU" dirty="0" err="1" smtClean="0">
                <a:solidFill>
                  <a:srgbClr val="002060"/>
                </a:solidFill>
              </a:rPr>
              <a:t>країнах</a:t>
            </a:r>
            <a:r>
              <a:rPr lang="ru-RU" dirty="0" smtClean="0">
                <a:solidFill>
                  <a:srgbClr val="002060"/>
                </a:solidFill>
              </a:rPr>
              <a:t> .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членом </a:t>
            </a:r>
            <a:r>
              <a:rPr lang="ru-RU" dirty="0" err="1" smtClean="0">
                <a:solidFill>
                  <a:srgbClr val="002060"/>
                </a:solidFill>
              </a:rPr>
              <a:t>Співдружності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членом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засновником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Руху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неприєднання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брала участь у </a:t>
            </a:r>
            <a:r>
              <a:rPr lang="ru-RU" dirty="0" err="1" smtClean="0">
                <a:solidFill>
                  <a:srgbClr val="002060"/>
                </a:solidFill>
              </a:rPr>
              <a:t>трьох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військових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конфліктах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Пакистаном , в основному через </a:t>
            </a:r>
            <a:r>
              <a:rPr lang="ru-RU" dirty="0" err="1" smtClean="0">
                <a:solidFill>
                  <a:srgbClr val="002060"/>
                </a:solidFill>
              </a:rPr>
              <a:t>спірної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Кашміру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Інші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зіткнення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двома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відбулися</a:t>
            </a:r>
            <a:r>
              <a:rPr lang="ru-RU" dirty="0" smtClean="0">
                <a:solidFill>
                  <a:srgbClr val="002060"/>
                </a:solidFill>
              </a:rPr>
              <a:t> в 1984 </a:t>
            </a:r>
            <a:r>
              <a:rPr lang="ru-RU" dirty="0" err="1" smtClean="0">
                <a:solidFill>
                  <a:srgbClr val="002060"/>
                </a:solidFill>
              </a:rPr>
              <a:t>році</a:t>
            </a:r>
            <a:r>
              <a:rPr lang="ru-RU" dirty="0" smtClean="0">
                <a:solidFill>
                  <a:srgbClr val="002060"/>
                </a:solidFill>
              </a:rPr>
              <a:t> через </a:t>
            </a:r>
            <a:r>
              <a:rPr lang="ru-RU" dirty="0" err="1" smtClean="0">
                <a:solidFill>
                  <a:srgbClr val="002060"/>
                </a:solidFill>
              </a:rPr>
              <a:t>льодовика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Сиачен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Каргільская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війна</a:t>
            </a:r>
            <a:r>
              <a:rPr lang="ru-RU" dirty="0" smtClean="0">
                <a:solidFill>
                  <a:srgbClr val="002060"/>
                </a:solidFill>
              </a:rPr>
              <a:t> 1999 року.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err="1" smtClean="0">
                <a:solidFill>
                  <a:srgbClr val="002060"/>
                </a:solidFill>
              </a:rPr>
              <a:t>останні</a:t>
            </a:r>
            <a:r>
              <a:rPr lang="ru-RU" dirty="0" smtClean="0">
                <a:solidFill>
                  <a:srgbClr val="002060"/>
                </a:solidFill>
              </a:rPr>
              <a:t> роки ,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продовжує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відігравати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помітну</a:t>
            </a:r>
            <a:r>
              <a:rPr lang="ru-RU" dirty="0" smtClean="0">
                <a:solidFill>
                  <a:srgbClr val="002060"/>
                </a:solidFill>
              </a:rPr>
              <a:t> роль в </a:t>
            </a:r>
            <a:r>
              <a:rPr lang="ru-RU" dirty="0" err="1" smtClean="0">
                <a:solidFill>
                  <a:srgbClr val="002060"/>
                </a:solidFill>
              </a:rPr>
              <a:t>Асоціації</a:t>
            </a:r>
            <a:r>
              <a:rPr lang="ru-RU" dirty="0" smtClean="0">
                <a:solidFill>
                  <a:srgbClr val="002060"/>
                </a:solidFill>
              </a:rPr>
              <a:t> держав </a:t>
            </a:r>
            <a:r>
              <a:rPr lang="ru-RU" dirty="0" err="1" smtClean="0">
                <a:solidFill>
                  <a:srgbClr val="002060"/>
                </a:solidFill>
              </a:rPr>
              <a:t>Південно</a:t>
            </a:r>
            <a:r>
              <a:rPr lang="ru-RU" dirty="0" smtClean="0">
                <a:solidFill>
                  <a:srgbClr val="002060"/>
                </a:solidFill>
              </a:rPr>
              <a:t> -</a:t>
            </a:r>
            <a:r>
              <a:rPr lang="ru-RU" dirty="0" err="1" smtClean="0">
                <a:solidFill>
                  <a:srgbClr val="002060"/>
                </a:solidFill>
              </a:rPr>
              <a:t>Східної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Азії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Асоціації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регіонального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співробітництва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Південної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Азії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Світової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торгівлі</a:t>
            </a:r>
            <a:r>
              <a:rPr lang="ru-RU" dirty="0" smtClean="0">
                <a:solidFill>
                  <a:srgbClr val="002060"/>
                </a:solidFill>
              </a:rPr>
              <a:t> .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одним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членів</a:t>
            </a:r>
            <a:r>
              <a:rPr lang="ru-RU" dirty="0" smtClean="0">
                <a:solidFill>
                  <a:srgbClr val="002060"/>
                </a:solidFill>
              </a:rPr>
              <a:t> -</a:t>
            </a:r>
            <a:r>
              <a:rPr lang="ru-RU" dirty="0" err="1" smtClean="0">
                <a:solidFill>
                  <a:srgbClr val="002060"/>
                </a:solidFill>
              </a:rPr>
              <a:t>засновників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Об'єднаних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Націй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активним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учасником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миротворчих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місіях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Незважаючи</a:t>
            </a:r>
            <a:r>
              <a:rPr lang="ru-RU" dirty="0" smtClean="0">
                <a:solidFill>
                  <a:srgbClr val="002060"/>
                </a:solidFill>
              </a:rPr>
              <a:t> на критику та </a:t>
            </a:r>
            <a:r>
              <a:rPr lang="ru-RU" dirty="0" err="1" smtClean="0">
                <a:solidFill>
                  <a:srgbClr val="002060"/>
                </a:solidFill>
              </a:rPr>
              <a:t>військові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санкції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постійно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відмовляється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підписати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Договір</a:t>
            </a:r>
            <a:r>
              <a:rPr lang="ru-RU" dirty="0" smtClean="0">
                <a:solidFill>
                  <a:srgbClr val="002060"/>
                </a:solidFill>
              </a:rPr>
              <a:t> про </a:t>
            </a:r>
            <a:r>
              <a:rPr lang="ru-RU" dirty="0" err="1" smtClean="0">
                <a:solidFill>
                  <a:srgbClr val="002060"/>
                </a:solidFill>
              </a:rPr>
              <a:t>всеосяжну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заборону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ядерних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випробувань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Договір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нерозповсюдження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ядерної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зброї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вважаючи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 err="1" smtClean="0">
                <a:solidFill>
                  <a:srgbClr val="002060"/>
                </a:solidFill>
              </a:rPr>
              <a:t>краще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замість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підтримувати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повний</a:t>
            </a:r>
            <a:r>
              <a:rPr lang="ru-RU" dirty="0" smtClean="0">
                <a:solidFill>
                  <a:srgbClr val="002060"/>
                </a:solidFill>
              </a:rPr>
              <a:t> контроль над </a:t>
            </a:r>
            <a:r>
              <a:rPr lang="ru-RU" dirty="0" err="1" smtClean="0">
                <a:solidFill>
                  <a:srgbClr val="002060"/>
                </a:solidFill>
              </a:rPr>
              <a:t>своїми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ядерними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програмами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Останнім</a:t>
            </a:r>
            <a:r>
              <a:rPr lang="ru-RU" dirty="0" smtClean="0">
                <a:solidFill>
                  <a:srgbClr val="002060"/>
                </a:solidFill>
              </a:rPr>
              <a:t> часом , на </a:t>
            </a:r>
            <a:r>
              <a:rPr lang="ru-RU" dirty="0" err="1" smtClean="0">
                <a:solidFill>
                  <a:srgbClr val="002060"/>
                </a:solidFill>
              </a:rPr>
              <a:t>зовнішньополітичній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арені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індійський</a:t>
            </a:r>
            <a:r>
              <a:rPr lang="ru-RU" dirty="0" smtClean="0">
                <a:solidFill>
                  <a:srgbClr val="002060"/>
                </a:solidFill>
              </a:rPr>
              <a:t> уряд направило </a:t>
            </a:r>
            <a:r>
              <a:rPr lang="ru-RU" dirty="0" err="1" smtClean="0">
                <a:solidFill>
                  <a:srgbClr val="002060"/>
                </a:solidFill>
              </a:rPr>
              <a:t>зусилля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поліпшення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взаємин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США , </a:t>
            </a:r>
            <a:r>
              <a:rPr lang="ru-RU" dirty="0" err="1" smtClean="0">
                <a:solidFill>
                  <a:srgbClr val="002060"/>
                </a:solidFill>
              </a:rPr>
              <a:t>Китаєм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Пакистаном. В </a:t>
            </a:r>
            <a:r>
              <a:rPr lang="ru-RU" dirty="0" err="1" smtClean="0">
                <a:solidFill>
                  <a:srgbClr val="002060"/>
                </a:solidFill>
              </a:rPr>
              <a:t>економічній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сфері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Індія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близькі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взаємини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іншими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країнами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розвиваються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Південній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Америці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Азії</a:t>
            </a:r>
            <a:r>
              <a:rPr lang="ru-RU" dirty="0" smtClean="0">
                <a:solidFill>
                  <a:srgbClr val="002060"/>
                </a:solidFill>
              </a:rPr>
              <a:t> ,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Африці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86736" cy="1150268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Географічне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4680520" cy="53285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rgbClr val="002060"/>
                </a:solidFill>
              </a:rPr>
              <a:t>Індія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розташована</a:t>
            </a:r>
            <a:r>
              <a:rPr lang="ru-RU" sz="2800" dirty="0" smtClean="0">
                <a:solidFill>
                  <a:srgbClr val="002060"/>
                </a:solidFill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</a:rPr>
              <a:t>півострові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Індостан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омивається</a:t>
            </a:r>
            <a:r>
              <a:rPr lang="ru-RU" sz="2800" dirty="0" smtClean="0">
                <a:solidFill>
                  <a:srgbClr val="002060"/>
                </a:solidFill>
              </a:rPr>
              <a:t> водами </a:t>
            </a:r>
            <a:r>
              <a:rPr lang="ru-RU" sz="2800" dirty="0" err="1" smtClean="0">
                <a:solidFill>
                  <a:srgbClr val="002060"/>
                </a:solidFill>
              </a:rPr>
              <a:t>Індійського</a:t>
            </a:r>
            <a:r>
              <a:rPr lang="ru-RU" sz="2800" dirty="0" smtClean="0">
                <a:solidFill>
                  <a:srgbClr val="002060"/>
                </a:solidFill>
              </a:rPr>
              <a:t> океану, </a:t>
            </a:r>
            <a:r>
              <a:rPr lang="ru-RU" sz="2800" dirty="0" err="1" smtClean="0">
                <a:solidFill>
                  <a:srgbClr val="002060"/>
                </a:solidFill>
              </a:rPr>
              <a:t>Аравійського</a:t>
            </a:r>
            <a:r>
              <a:rPr lang="ru-RU" sz="2800" dirty="0" smtClean="0">
                <a:solidFill>
                  <a:srgbClr val="002060"/>
                </a:solidFill>
              </a:rPr>
              <a:t> моря </a:t>
            </a:r>
            <a:r>
              <a:rPr lang="ru-RU" sz="2800" dirty="0" err="1" smtClean="0">
                <a:solidFill>
                  <a:srgbClr val="002060"/>
                </a:solidFill>
              </a:rPr>
              <a:t>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Бенгальської</a:t>
            </a:r>
            <a:r>
              <a:rPr lang="ru-RU" sz="2800" dirty="0" smtClean="0">
                <a:solidFill>
                  <a:srgbClr val="002060"/>
                </a:solidFill>
              </a:rPr>
              <a:t> затоки.</a:t>
            </a:r>
          </a:p>
          <a:p>
            <a:pPr algn="ctr">
              <a:buNone/>
            </a:pPr>
            <a:r>
              <a:rPr lang="ru-RU" sz="2800" dirty="0" err="1" smtClean="0">
                <a:solidFill>
                  <a:srgbClr val="002060"/>
                </a:solidFill>
              </a:rPr>
              <a:t>Індія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межує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solidFill>
                  <a:srgbClr val="002060"/>
                </a:solidFill>
              </a:rPr>
              <a:t> Пакистаном на </a:t>
            </a:r>
            <a:r>
              <a:rPr lang="ru-RU" sz="2800" dirty="0" err="1" smtClean="0">
                <a:solidFill>
                  <a:srgbClr val="002060"/>
                </a:solidFill>
              </a:rPr>
              <a:t>заході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Китаєм</a:t>
            </a:r>
            <a:r>
              <a:rPr lang="ru-RU" sz="2800" dirty="0" smtClean="0">
                <a:solidFill>
                  <a:srgbClr val="002060"/>
                </a:solidFill>
              </a:rPr>
              <a:t>, Непалом </a:t>
            </a:r>
            <a:r>
              <a:rPr lang="ru-RU" sz="2800" dirty="0" err="1" smtClean="0">
                <a:solidFill>
                  <a:srgbClr val="002060"/>
                </a:solidFill>
              </a:rPr>
              <a:t>і</a:t>
            </a:r>
            <a:r>
              <a:rPr lang="ru-RU" sz="2800" dirty="0" smtClean="0">
                <a:solidFill>
                  <a:srgbClr val="002060"/>
                </a:solidFill>
              </a:rPr>
              <a:t> Бутаном на </a:t>
            </a:r>
            <a:r>
              <a:rPr lang="ru-RU" sz="2800" dirty="0" err="1" smtClean="0">
                <a:solidFill>
                  <a:srgbClr val="002060"/>
                </a:solidFill>
              </a:rPr>
              <a:t>північному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сході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Бангладешом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М'янмою</a:t>
            </a:r>
            <a:r>
              <a:rPr lang="ru-RU" sz="2800" dirty="0" smtClean="0">
                <a:solidFill>
                  <a:srgbClr val="002060"/>
                </a:solidFill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</a:rPr>
              <a:t>сході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63846" name="Picture 6" descr="india-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1484784"/>
            <a:ext cx="4008884" cy="444869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10400" cy="1527175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Економіко-географічне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1988840"/>
            <a:ext cx="8136904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Китаю </a:t>
            </a:r>
            <a:r>
              <a:rPr lang="ru-RU" dirty="0" err="1" smtClean="0">
                <a:solidFill>
                  <a:srgbClr val="002060"/>
                </a:solidFill>
              </a:rPr>
              <a:t>відділяється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гірською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країною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Гімалаї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Уздовж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підніжжя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Гімалаїв</a:t>
            </a:r>
            <a:r>
              <a:rPr lang="ru-RU" dirty="0" smtClean="0">
                <a:solidFill>
                  <a:srgbClr val="002060"/>
                </a:solidFill>
              </a:rPr>
              <a:t> по </a:t>
            </a:r>
            <a:r>
              <a:rPr lang="ru-RU" dirty="0" err="1" smtClean="0">
                <a:solidFill>
                  <a:srgbClr val="002060"/>
                </a:solidFill>
              </a:rPr>
              <a:t>низовині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тече</a:t>
            </a:r>
            <a:r>
              <a:rPr lang="ru-RU" dirty="0" smtClean="0">
                <a:solidFill>
                  <a:srgbClr val="002060"/>
                </a:solidFill>
              </a:rPr>
              <a:t> велика </a:t>
            </a:r>
            <a:r>
              <a:rPr lang="ru-RU" dirty="0" err="1" smtClean="0">
                <a:solidFill>
                  <a:srgbClr val="002060"/>
                </a:solidFill>
              </a:rPr>
              <a:t>ріка</a:t>
            </a:r>
            <a:r>
              <a:rPr lang="ru-RU" dirty="0" smtClean="0">
                <a:solidFill>
                  <a:srgbClr val="002060"/>
                </a:solidFill>
              </a:rPr>
              <a:t> Ганг.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вважають</a:t>
            </a:r>
            <a:r>
              <a:rPr lang="ru-RU" dirty="0" smtClean="0">
                <a:solidFill>
                  <a:srgbClr val="002060"/>
                </a:solidFill>
              </a:rPr>
              <a:t> священною </a:t>
            </a:r>
            <a:r>
              <a:rPr lang="ru-RU" dirty="0" err="1" smtClean="0">
                <a:solidFill>
                  <a:srgbClr val="002060"/>
                </a:solidFill>
              </a:rPr>
              <a:t>рікою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 </a:t>
            </a:r>
            <a:r>
              <a:rPr lang="ru-RU" dirty="0" err="1" smtClean="0">
                <a:solidFill>
                  <a:srgbClr val="002060"/>
                </a:solidFill>
              </a:rPr>
              <a:t>відкриттям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європейцями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морських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шляхів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Індії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почалася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епоха</a:t>
            </a:r>
            <a:r>
              <a:rPr lang="ru-RU" dirty="0" smtClean="0">
                <a:solidFill>
                  <a:srgbClr val="002060"/>
                </a:solidFill>
              </a:rPr>
              <a:t> Великих </a:t>
            </a:r>
            <a:r>
              <a:rPr lang="ru-RU" dirty="0" err="1" smtClean="0">
                <a:solidFill>
                  <a:srgbClr val="002060"/>
                </a:solidFill>
              </a:rPr>
              <a:t>географічних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відкриттів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Через </a:t>
            </a:r>
            <a:r>
              <a:rPr lang="ru-RU" dirty="0" err="1" smtClean="0">
                <a:solidFill>
                  <a:srgbClr val="002060"/>
                </a:solidFill>
              </a:rPr>
              <a:t>Індію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проходять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світові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морські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торгові</a:t>
            </a:r>
            <a:r>
              <a:rPr lang="ru-RU" dirty="0" smtClean="0">
                <a:solidFill>
                  <a:srgbClr val="002060"/>
                </a:solidFill>
              </a:rPr>
              <a:t> шляхи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Середземного</a:t>
            </a:r>
            <a:r>
              <a:rPr lang="ru-RU" dirty="0" smtClean="0">
                <a:solidFill>
                  <a:srgbClr val="002060"/>
                </a:solidFill>
              </a:rPr>
              <a:t> моря в </a:t>
            </a:r>
            <a:r>
              <a:rPr lang="ru-RU" dirty="0" err="1" smtClean="0">
                <a:solidFill>
                  <a:srgbClr val="002060"/>
                </a:solidFill>
              </a:rPr>
              <a:t>Індійський</a:t>
            </a:r>
            <a:r>
              <a:rPr lang="ru-RU" dirty="0" smtClean="0">
                <a:solidFill>
                  <a:srgbClr val="002060"/>
                </a:solidFill>
              </a:rPr>
              <a:t> океан, а </a:t>
            </a:r>
            <a:r>
              <a:rPr lang="ru-RU" dirty="0" err="1" smtClean="0">
                <a:solidFill>
                  <a:srgbClr val="002060"/>
                </a:solidFill>
              </a:rPr>
              <a:t>також</a:t>
            </a:r>
            <a:r>
              <a:rPr lang="ru-RU" dirty="0" smtClean="0">
                <a:solidFill>
                  <a:srgbClr val="002060"/>
                </a:solidFill>
              </a:rPr>
              <a:t> вона </a:t>
            </a:r>
            <a:r>
              <a:rPr lang="ru-RU" dirty="0" err="1" smtClean="0">
                <a:solidFill>
                  <a:srgbClr val="002060"/>
                </a:solidFill>
              </a:rPr>
              <a:t>знаходиться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півдорозі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Близьким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Далеким Сходом.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Індія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розташована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території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Південної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Азії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Країна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займає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сьоме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місце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світі</a:t>
            </a:r>
            <a:r>
              <a:rPr lang="ru-RU" sz="2000" dirty="0" smtClean="0">
                <a:solidFill>
                  <a:srgbClr val="002060"/>
                </a:solidFill>
              </a:rPr>
              <a:t> за </a:t>
            </a:r>
            <a:r>
              <a:rPr lang="ru-RU" sz="2000" dirty="0" err="1" smtClean="0">
                <a:solidFill>
                  <a:srgbClr val="002060"/>
                </a:solidFill>
              </a:rPr>
              <a:t>площею</a:t>
            </a:r>
            <a:r>
              <a:rPr lang="ru-RU" sz="2000" dirty="0" smtClean="0">
                <a:solidFill>
                  <a:srgbClr val="002060"/>
                </a:solidFill>
              </a:rPr>
              <a:t> (3287590 км ²)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друге </a:t>
            </a:r>
            <a:r>
              <a:rPr lang="ru-RU" sz="2000" dirty="0" err="1" smtClean="0">
                <a:solidFill>
                  <a:srgbClr val="002060"/>
                </a:solidFill>
              </a:rPr>
              <a:t>місце</a:t>
            </a:r>
            <a:r>
              <a:rPr lang="ru-RU" sz="2000" dirty="0" smtClean="0">
                <a:solidFill>
                  <a:srgbClr val="002060"/>
                </a:solidFill>
              </a:rPr>
              <a:t> за </a:t>
            </a:r>
            <a:r>
              <a:rPr lang="ru-RU" sz="2000" dirty="0" err="1" smtClean="0">
                <a:solidFill>
                  <a:srgbClr val="002060"/>
                </a:solidFill>
              </a:rPr>
              <a:t>чисельністю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населення</a:t>
            </a:r>
            <a:r>
              <a:rPr lang="ru-RU" sz="2000" dirty="0" smtClean="0">
                <a:solidFill>
                  <a:srgbClr val="002060"/>
                </a:solidFill>
              </a:rPr>
              <a:t> (1,2 </a:t>
            </a:r>
            <a:r>
              <a:rPr lang="ru-RU" sz="2000" dirty="0" err="1" smtClean="0">
                <a:solidFill>
                  <a:srgbClr val="002060"/>
                </a:solidFill>
              </a:rPr>
              <a:t>мільярда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чол</a:t>
            </a:r>
            <a:r>
              <a:rPr lang="ru-RU" sz="2000" dirty="0" smtClean="0">
                <a:solidFill>
                  <a:srgbClr val="002060"/>
                </a:solidFill>
              </a:rPr>
              <a:t>.).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42484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</a:rPr>
              <a:t>Довжина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берегової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лінії</a:t>
            </a:r>
            <a:r>
              <a:rPr lang="ru-RU" sz="2000" dirty="0" smtClean="0">
                <a:solidFill>
                  <a:srgbClr val="002060"/>
                </a:solidFill>
              </a:rPr>
              <a:t> - 7517 км.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Характер </a:t>
            </a:r>
            <a:r>
              <a:rPr lang="ru-RU" sz="2000" dirty="0" err="1" smtClean="0">
                <a:solidFill>
                  <a:srgbClr val="002060"/>
                </a:solidFill>
              </a:rPr>
              <a:t>узбережжя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континентальної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Індії</a:t>
            </a:r>
            <a:r>
              <a:rPr lang="ru-RU" sz="2000" dirty="0" smtClean="0">
                <a:solidFill>
                  <a:srgbClr val="002060"/>
                </a:solidFill>
              </a:rPr>
              <a:t>: 43% - </a:t>
            </a:r>
            <a:r>
              <a:rPr lang="ru-RU" sz="2000" dirty="0" err="1" smtClean="0">
                <a:solidFill>
                  <a:srgbClr val="002060"/>
                </a:solidFill>
              </a:rPr>
              <a:t>піщані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пляжі</a:t>
            </a:r>
            <a:r>
              <a:rPr lang="ru-RU" sz="2000" dirty="0" smtClean="0">
                <a:solidFill>
                  <a:srgbClr val="002060"/>
                </a:solidFill>
              </a:rPr>
              <a:t>, 11% </a:t>
            </a:r>
            <a:r>
              <a:rPr lang="ru-RU" sz="2000" dirty="0" err="1" smtClean="0">
                <a:solidFill>
                  <a:srgbClr val="002060"/>
                </a:solidFill>
              </a:rPr>
              <a:t>кам'янистий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скелястий</a:t>
            </a:r>
            <a:r>
              <a:rPr lang="ru-RU" sz="2000" dirty="0" smtClean="0">
                <a:solidFill>
                  <a:srgbClr val="002060"/>
                </a:solidFill>
              </a:rPr>
              <a:t> берег,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46% </a:t>
            </a:r>
            <a:r>
              <a:rPr lang="ru-RU" sz="2000" dirty="0" err="1" smtClean="0">
                <a:solidFill>
                  <a:srgbClr val="002060"/>
                </a:solidFill>
              </a:rPr>
              <a:t>болотистий</a:t>
            </a:r>
            <a:r>
              <a:rPr lang="ru-RU" sz="2000" dirty="0" smtClean="0">
                <a:solidFill>
                  <a:srgbClr val="002060"/>
                </a:solidFill>
              </a:rPr>
              <a:t> берег.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Слабо </a:t>
            </a:r>
            <a:r>
              <a:rPr lang="ru-RU" sz="2000" dirty="0" err="1" smtClean="0">
                <a:solidFill>
                  <a:srgbClr val="002060"/>
                </a:solidFill>
              </a:rPr>
              <a:t>розчленовані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низькі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піщані</a:t>
            </a:r>
            <a:r>
              <a:rPr lang="ru-RU" sz="2000" dirty="0" smtClean="0">
                <a:solidFill>
                  <a:srgbClr val="002060"/>
                </a:solidFill>
              </a:rPr>
              <a:t> береги </a:t>
            </a:r>
            <a:r>
              <a:rPr lang="ru-RU" sz="2000" dirty="0" err="1" smtClean="0">
                <a:solidFill>
                  <a:srgbClr val="002060"/>
                </a:solidFill>
              </a:rPr>
              <a:t>майже</a:t>
            </a:r>
            <a:r>
              <a:rPr lang="ru-RU" sz="2000" dirty="0" smtClean="0">
                <a:solidFill>
                  <a:srgbClr val="002060"/>
                </a:solidFill>
              </a:rPr>
              <a:t> не </a:t>
            </a:r>
            <a:r>
              <a:rPr lang="ru-RU" sz="2000" dirty="0" err="1" smtClean="0">
                <a:solidFill>
                  <a:srgbClr val="002060"/>
                </a:solidFill>
              </a:rPr>
              <a:t>мають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зручних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природних</a:t>
            </a:r>
            <a:r>
              <a:rPr lang="ru-RU" sz="2000" dirty="0" smtClean="0">
                <a:solidFill>
                  <a:srgbClr val="002060"/>
                </a:solidFill>
              </a:rPr>
              <a:t> гаваней, тому </a:t>
            </a:r>
            <a:r>
              <a:rPr lang="ru-RU" sz="2000" dirty="0" err="1" smtClean="0">
                <a:solidFill>
                  <a:srgbClr val="002060"/>
                </a:solidFill>
              </a:rPr>
              <a:t>великі</a:t>
            </a:r>
            <a:r>
              <a:rPr lang="ru-RU" sz="2000" dirty="0" smtClean="0">
                <a:solidFill>
                  <a:srgbClr val="002060"/>
                </a:solidFill>
              </a:rPr>
              <a:t> порти </a:t>
            </a:r>
            <a:r>
              <a:rPr lang="ru-RU" sz="2000" dirty="0" err="1" smtClean="0">
                <a:solidFill>
                  <a:srgbClr val="002060"/>
                </a:solidFill>
              </a:rPr>
              <a:t>розташовані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або</a:t>
            </a:r>
            <a:r>
              <a:rPr lang="ru-RU" sz="2000" dirty="0" smtClean="0">
                <a:solidFill>
                  <a:srgbClr val="002060"/>
                </a:solidFill>
              </a:rPr>
              <a:t> в гирлах </a:t>
            </a:r>
            <a:r>
              <a:rPr lang="ru-RU" sz="2000" dirty="0" err="1" smtClean="0">
                <a:solidFill>
                  <a:srgbClr val="002060"/>
                </a:solidFill>
              </a:rPr>
              <a:t>річок</a:t>
            </a:r>
            <a:r>
              <a:rPr lang="ru-RU" sz="2000" dirty="0" smtClean="0">
                <a:solidFill>
                  <a:srgbClr val="002060"/>
                </a:solidFill>
              </a:rPr>
              <a:t> (Калькутта), </a:t>
            </a:r>
            <a:r>
              <a:rPr lang="ru-RU" sz="2000" dirty="0" err="1" smtClean="0">
                <a:solidFill>
                  <a:srgbClr val="002060"/>
                </a:solidFill>
              </a:rPr>
              <a:t>або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влаштовані</a:t>
            </a:r>
            <a:r>
              <a:rPr lang="ru-RU" sz="2000" dirty="0" smtClean="0">
                <a:solidFill>
                  <a:srgbClr val="002060"/>
                </a:solidFill>
              </a:rPr>
              <a:t> штучно (</a:t>
            </a:r>
            <a:r>
              <a:rPr lang="ru-RU" sz="2000" dirty="0" err="1" smtClean="0">
                <a:solidFill>
                  <a:srgbClr val="002060"/>
                </a:solidFill>
              </a:rPr>
              <a:t>Ченнай</a:t>
            </a:r>
            <a:r>
              <a:rPr lang="ru-RU" sz="2000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Індія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має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сухопутні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кордони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Пакистаном, </a:t>
            </a:r>
            <a:r>
              <a:rPr lang="ru-RU" sz="2000" dirty="0" err="1" smtClean="0">
                <a:solidFill>
                  <a:srgbClr val="002060"/>
                </a:solidFill>
              </a:rPr>
              <a:t>Китаєм</a:t>
            </a:r>
            <a:r>
              <a:rPr lang="ru-RU" sz="2000" dirty="0" smtClean="0">
                <a:solidFill>
                  <a:srgbClr val="002060"/>
                </a:solidFill>
              </a:rPr>
              <a:t>, Непалом, Бутаном, Бангладеш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М'янмою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Морські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кордони</a:t>
            </a:r>
            <a:r>
              <a:rPr lang="ru-RU" sz="2000" dirty="0" smtClean="0">
                <a:solidFill>
                  <a:srgbClr val="002060"/>
                </a:solidFill>
              </a:rPr>
              <a:t> -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Мальдівськими</a:t>
            </a:r>
            <a:r>
              <a:rPr lang="ru-RU" sz="2000" dirty="0" smtClean="0">
                <a:solidFill>
                  <a:srgbClr val="002060"/>
                </a:solidFill>
              </a:rPr>
              <a:t> островами, </a:t>
            </a:r>
            <a:r>
              <a:rPr lang="ru-RU" sz="2000" dirty="0" err="1" smtClean="0">
                <a:solidFill>
                  <a:srgbClr val="002060"/>
                </a:solidFill>
              </a:rPr>
              <a:t>Шрі-Ланкою</a:t>
            </a:r>
            <a:r>
              <a:rPr lang="ru-RU" sz="2000" dirty="0" smtClean="0">
                <a:solidFill>
                  <a:srgbClr val="002060"/>
                </a:solidFill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</a:rPr>
              <a:t>Індонезією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Picture 2" descr="D:\mygeography\Презентации\Индия\map_indi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3068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908304" cy="1224136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Штати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союзні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території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4824536" cy="489654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Індія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складається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з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двадцяти</a:t>
            </a:r>
            <a:r>
              <a:rPr lang="ru-RU" sz="2800" dirty="0" smtClean="0">
                <a:solidFill>
                  <a:srgbClr val="002060"/>
                </a:solidFill>
              </a:rPr>
              <a:t> восьми </a:t>
            </a:r>
            <a:r>
              <a:rPr lang="ru-RU" sz="2800" dirty="0" err="1" smtClean="0">
                <a:solidFill>
                  <a:srgbClr val="002060"/>
                </a:solidFill>
              </a:rPr>
              <a:t>штатів</a:t>
            </a:r>
            <a:r>
              <a:rPr lang="ru-RU" sz="2800" dirty="0" smtClean="0">
                <a:solidFill>
                  <a:srgbClr val="002060"/>
                </a:solidFill>
              </a:rPr>
              <a:t> (</a:t>
            </a:r>
            <a:r>
              <a:rPr lang="ru-RU" sz="2800" dirty="0" err="1" smtClean="0">
                <a:solidFill>
                  <a:srgbClr val="002060"/>
                </a:solidFill>
              </a:rPr>
              <a:t>які</a:t>
            </a:r>
            <a:r>
              <a:rPr lang="ru-RU" sz="2800" dirty="0" smtClean="0">
                <a:solidFill>
                  <a:srgbClr val="002060"/>
                </a:solidFill>
              </a:rPr>
              <a:t>, в свою </a:t>
            </a:r>
            <a:r>
              <a:rPr lang="ru-RU" sz="2800" dirty="0" err="1" smtClean="0">
                <a:solidFill>
                  <a:srgbClr val="002060"/>
                </a:solidFill>
              </a:rPr>
              <a:t>чергу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діляться</a:t>
            </a:r>
            <a:r>
              <a:rPr lang="ru-RU" sz="2800" dirty="0" smtClean="0">
                <a:solidFill>
                  <a:srgbClr val="002060"/>
                </a:solidFill>
              </a:rPr>
              <a:t> на </a:t>
            </a:r>
            <a:r>
              <a:rPr lang="ru-RU" sz="2800" dirty="0" err="1" smtClean="0">
                <a:solidFill>
                  <a:srgbClr val="002060"/>
                </a:solidFill>
              </a:rPr>
              <a:t>райони</a:t>
            </a:r>
            <a:r>
              <a:rPr lang="ru-RU" sz="2800" dirty="0" smtClean="0">
                <a:solidFill>
                  <a:srgbClr val="002060"/>
                </a:solidFill>
              </a:rPr>
              <a:t>), шести </a:t>
            </a:r>
            <a:r>
              <a:rPr lang="ru-RU" sz="2800" dirty="0" err="1" smtClean="0">
                <a:solidFill>
                  <a:srgbClr val="002060"/>
                </a:solidFill>
              </a:rPr>
              <a:t>союзних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територій</a:t>
            </a:r>
            <a:r>
              <a:rPr lang="ru-RU" sz="2800" dirty="0" smtClean="0">
                <a:solidFill>
                  <a:srgbClr val="002060"/>
                </a:solidFill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</a:rPr>
              <a:t>Національного</a:t>
            </a:r>
            <a:r>
              <a:rPr lang="ru-RU" sz="2800" dirty="0" smtClean="0">
                <a:solidFill>
                  <a:srgbClr val="002060"/>
                </a:solidFill>
              </a:rPr>
              <a:t> столичного округу </a:t>
            </a:r>
            <a:r>
              <a:rPr lang="ru-RU" sz="2800" dirty="0" err="1" smtClean="0">
                <a:solidFill>
                  <a:srgbClr val="002060"/>
                </a:solidFill>
              </a:rPr>
              <a:t>Делі</a:t>
            </a:r>
            <a:r>
              <a:rPr lang="ru-RU" sz="2800" dirty="0" smtClean="0">
                <a:solidFill>
                  <a:srgbClr val="002060"/>
                </a:solidFill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</a:rPr>
              <a:t>Кожен</a:t>
            </a:r>
            <a:r>
              <a:rPr lang="ru-RU" sz="2800" dirty="0" smtClean="0">
                <a:solidFill>
                  <a:srgbClr val="002060"/>
                </a:solidFill>
              </a:rPr>
              <a:t> штат </a:t>
            </a:r>
            <a:r>
              <a:rPr lang="ru-RU" sz="2800" dirty="0" err="1" smtClean="0">
                <a:solidFill>
                  <a:srgbClr val="002060"/>
                </a:solidFill>
              </a:rPr>
              <a:t>має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власне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обирається</a:t>
            </a:r>
            <a:r>
              <a:rPr lang="ru-RU" sz="2800" dirty="0" smtClean="0">
                <a:solidFill>
                  <a:srgbClr val="002060"/>
                </a:solidFill>
              </a:rPr>
              <a:t> уряд, в той час як </a:t>
            </a:r>
            <a:r>
              <a:rPr lang="ru-RU" sz="2800" dirty="0" err="1" smtClean="0">
                <a:solidFill>
                  <a:srgbClr val="002060"/>
                </a:solidFill>
              </a:rPr>
              <a:t>союзні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території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керуються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адміністратором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який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призначається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союзним</a:t>
            </a:r>
            <a:r>
              <a:rPr lang="ru-RU" sz="2800" dirty="0" smtClean="0">
                <a:solidFill>
                  <a:srgbClr val="002060"/>
                </a:solidFill>
              </a:rPr>
              <a:t> урядом. </a:t>
            </a:r>
            <a:r>
              <a:rPr lang="ru-RU" sz="2800" dirty="0" err="1" smtClean="0">
                <a:solidFill>
                  <a:srgbClr val="002060"/>
                </a:solidFill>
              </a:rPr>
              <a:t>Втім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деякі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союзні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території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мають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власні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обираються</a:t>
            </a:r>
            <a:r>
              <a:rPr lang="ru-RU" sz="2800" dirty="0" smtClean="0">
                <a:solidFill>
                  <a:srgbClr val="002060"/>
                </a:solidFill>
              </a:rPr>
              <a:t> уряду.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10" descr="Административное деление Индии">
            <a:hlinkClick r:id="rId2" tooltip="&quot;Административное деление Индии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1556792"/>
            <a:ext cx="3532187" cy="4495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1792</Words>
  <Application>Microsoft Office PowerPoint</Application>
  <PresentationFormat>Экран (4:3)</PresentationFormat>
  <Paragraphs>112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Індія</vt:lpstr>
      <vt:lpstr>Презентация PowerPoint</vt:lpstr>
      <vt:lpstr>Державні символи Індії</vt:lpstr>
      <vt:lpstr>Державно-політичний устрій</vt:lpstr>
      <vt:lpstr>Зовнішня політика</vt:lpstr>
      <vt:lpstr>Географічне положення</vt:lpstr>
      <vt:lpstr>Економіко-географічне положення</vt:lpstr>
      <vt:lpstr>Презентация PowerPoint</vt:lpstr>
      <vt:lpstr>Штати і союзні території</vt:lpstr>
      <vt:lpstr>Населення</vt:lpstr>
      <vt:lpstr>Мови Індії</vt:lpstr>
      <vt:lpstr>Релігія</vt:lpstr>
      <vt:lpstr>Экономика Индии</vt:lpstr>
      <vt:lpstr>Презентация PowerPoint</vt:lpstr>
      <vt:lpstr>Туристичний бізнес в Індії</vt:lpstr>
      <vt:lpstr>Культура</vt:lpstr>
      <vt:lpstr>Транспорт</vt:lpstr>
      <vt:lpstr>Презентация PowerPoint</vt:lpstr>
      <vt:lpstr>Презентация PowerPoint</vt:lpstr>
      <vt:lpstr>Дякую за увагу!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Індія</dc:title>
  <dc:creator>userbook</dc:creator>
  <cp:lastModifiedBy>Пользователь Windows</cp:lastModifiedBy>
  <cp:revision>31</cp:revision>
  <dcterms:created xsi:type="dcterms:W3CDTF">2014-03-14T21:29:37Z</dcterms:created>
  <dcterms:modified xsi:type="dcterms:W3CDTF">2020-09-14T11:10:52Z</dcterms:modified>
</cp:coreProperties>
</file>