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308" r:id="rId3"/>
    <p:sldId id="309" r:id="rId4"/>
    <p:sldId id="310" r:id="rId5"/>
    <p:sldId id="267" r:id="rId6"/>
    <p:sldId id="314" r:id="rId7"/>
    <p:sldId id="315" r:id="rId8"/>
    <p:sldId id="311" r:id="rId9"/>
    <p:sldId id="260" r:id="rId10"/>
    <p:sldId id="281" r:id="rId11"/>
    <p:sldId id="282" r:id="rId12"/>
    <p:sldId id="283" r:id="rId13"/>
    <p:sldId id="294" r:id="rId14"/>
    <p:sldId id="284" r:id="rId15"/>
    <p:sldId id="306" r:id="rId16"/>
    <p:sldId id="285" r:id="rId17"/>
    <p:sldId id="286" r:id="rId18"/>
    <p:sldId id="289" r:id="rId19"/>
    <p:sldId id="290" r:id="rId20"/>
    <p:sldId id="316" r:id="rId21"/>
    <p:sldId id="317" r:id="rId22"/>
    <p:sldId id="307" r:id="rId23"/>
    <p:sldId id="291" r:id="rId24"/>
    <p:sldId id="292" r:id="rId25"/>
    <p:sldId id="293" r:id="rId26"/>
    <p:sldId id="313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B85"/>
    <a:srgbClr val="FFCC66"/>
    <a:srgbClr val="CC6600"/>
    <a:srgbClr val="CC9900"/>
    <a:srgbClr val="FFFF66"/>
    <a:srgbClr val="FFFF99"/>
    <a:srgbClr val="F472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-43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160B-41AD-45B3-894D-61B66C892C03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1788-55B3-4E41-B392-D9842E24C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A263-18EC-4D78-B599-70C7DAA0CF9B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D9CC-0D51-4761-8821-52BBAA7BA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4BFB-AAF9-44BF-8FBB-DF7A05472FAA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C463-08CD-4D0B-8670-C530AB246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5D24-15C8-4FAF-866C-5217FAAAAA84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7919-45B9-48B5-A36B-51D877877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3420-BE2F-4F1A-A907-5D2AC62770C4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D6C2-2F3D-4763-983A-8E1EBDDBC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91F2-7150-4812-A5B5-A205B3EF0727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6A41-415A-493E-A1CF-ECA567E3C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54A5-2593-433F-8986-CD7E1182A0F4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E5D2-4AC7-412E-830F-654A68D97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77D1-345D-48ED-A433-743188244F20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5F53-B089-4F05-BC81-9F6D7218F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3365-BC13-433B-9EF1-6C5235887D95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0C3F-C56B-4697-8A8D-AAB04A894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8A04-474D-4256-911F-C4CA97BF58BE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9CF6-2B77-454C-BD61-D57E2147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4F15-C2C4-4BED-AA08-F10CF4370D29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ED80-44A1-496A-90C9-58E6A29DD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4FAA-69AC-427B-80E7-4BF6427016A4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DDD9-1BB4-42B8-B2B6-35D5DAD71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6CB2-2D83-4442-9E30-A8821EC74BC7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DD40-9D6A-4C99-B0A0-281C96BFC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68B0-EB75-4E2B-B0BF-D252143D59A5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E066-6577-4B86-91D0-5AA46F55F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85C5-1627-4128-8C42-6DA9168268CE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B74A-73D1-4507-9CCE-5C4C6BB0D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5E6A-59F9-452E-BF62-80D74454609D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6BD6-9B03-4F4A-A5A1-8D5D02B3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8933" cy="3646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905"/>
              <a:ext cx="349763" cy="1310037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3005"/>
              <a:ext cx="357653" cy="820746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64"/>
              <a:ext cx="457585" cy="185325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632"/>
              <a:ext cx="144639" cy="2508273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43"/>
              <a:ext cx="111767" cy="23280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86"/>
              <a:ext cx="68375" cy="424841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530"/>
              <a:ext cx="1168945" cy="22504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8"/>
              <a:ext cx="99932" cy="209133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42"/>
              <a:ext cx="114396" cy="55900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33"/>
              <a:ext cx="32872" cy="18940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42"/>
              <a:ext cx="174882" cy="439309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0649E-B0D7-42FB-94DA-819F545BBE92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11C7CFD-40D9-4753-B2A2-FB02BEB9E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Картинки по запросу &quot;прапор україни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87313"/>
            <a:ext cx="122602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3770313"/>
            <a:ext cx="9696450" cy="2300287"/>
          </a:xfrm>
        </p:spPr>
        <p:txBody>
          <a:bodyPr/>
          <a:lstStyle/>
          <a:p>
            <a:pPr eaLnBrk="1" hangingPunct="1"/>
            <a:r>
              <a:rPr lang="uk-UA" sz="4900" b="1" smtClean="0"/>
              <a:t>Прояви сепаратизму в Україні у </a:t>
            </a:r>
            <a:r>
              <a:rPr lang="be-BY" sz="4900" b="1" smtClean="0"/>
              <a:t>1991-2013 рр. </a:t>
            </a:r>
            <a:r>
              <a:rPr lang="ru-RU" sz="4900" smtClean="0"/>
              <a:t/>
            </a:r>
            <a:br>
              <a:rPr lang="ru-RU" sz="4900" smtClean="0"/>
            </a:br>
            <a:endParaRPr lang="ru-RU" sz="49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46038"/>
            <a:ext cx="10883900" cy="48895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be-BY" sz="2800" b="1" i="1" dirty="0">
                <a:solidFill>
                  <a:schemeClr val="tx1"/>
                </a:solidFill>
              </a:rPr>
              <a:t>«Мы представляем интересы Юго-Восточного региона». </a:t>
            </a:r>
            <a:endParaRPr lang="be-BY" sz="2800" b="1" i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be-BY" sz="2800" dirty="0">
                <a:solidFill>
                  <a:schemeClr val="tx1"/>
                </a:solidFill>
              </a:rPr>
              <a:t>У</a:t>
            </a:r>
            <a:r>
              <a:rPr lang="be-BY" sz="2800" dirty="0" smtClean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зв’язку з тим, що, у Південно-Східній Україні </a:t>
            </a:r>
            <a:r>
              <a:rPr lang="be-BY" sz="2800" b="1" i="1" dirty="0">
                <a:solidFill>
                  <a:schemeClr val="tx1"/>
                </a:solidFill>
              </a:rPr>
              <a:t>«в основном весь промышленный потенциал…, управлять страной, экономикой должны представители Юго-Востока». </a:t>
            </a:r>
            <a:endParaRPr lang="ru-RU" sz="2800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107" name="Picture 2" descr="Картинки по запросу &quot;в богуслає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2082800"/>
            <a:ext cx="629126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1"/>
          <p:cNvSpPr>
            <a:spLocks noChangeArrowheads="1"/>
          </p:cNvSpPr>
          <p:nvPr/>
        </p:nvSpPr>
        <p:spPr bwMode="auto">
          <a:xfrm>
            <a:off x="7577138" y="2124075"/>
            <a:ext cx="444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Century Gothic" pitchFamily="34" charset="0"/>
              </a:rPr>
              <a:t>З телевиступа В. Богуслаєва.</a:t>
            </a:r>
            <a:endParaRPr lang="ru-RU" b="1" i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625600" y="1265238"/>
            <a:ext cx="11061700" cy="5122862"/>
          </a:xfrm>
          <a:prstGeom prst="verticalScroll">
            <a:avLst/>
          </a:prstGeom>
          <a:solidFill>
            <a:srgbClr val="FFCC6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4013" y="2371725"/>
            <a:ext cx="8915400" cy="33782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be-BY" sz="2600" i="1" dirty="0">
                <a:solidFill>
                  <a:schemeClr val="tx1"/>
                </a:solidFill>
              </a:rPr>
              <a:t>«Політичні прив’язаності В’ячеслава Богуслаєва, як і економічні, — незмінні і одновекторні: рівняння на Росію. Схоже, що довгі роки проживання в Україні і навіть звання Героя України не допомогли росіянину з Казахстану зрозуміти просту річ: окрім спільної історії з Росією (як із Польщею, Туреччиною, Молдовою та іншими сусідами), Україна має ВЛАСНУ тисячолітню історію, право на власних героїв і власну державу». </a:t>
            </a:r>
            <a:endParaRPr lang="ru-RU" sz="2600" i="1" dirty="0">
              <a:solidFill>
                <a:schemeClr val="tx1"/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Запорізький журналіст І. </a:t>
            </a:r>
            <a:r>
              <a:rPr lang="uk-UA" dirty="0" err="1" smtClean="0">
                <a:solidFill>
                  <a:schemeClr val="tx1"/>
                </a:solidFill>
              </a:rPr>
              <a:t>Ювас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Picture 2" descr="Картинки по запросу &quot;«Русское движение Украины&quot;"/>
          <p:cNvPicPr>
            <a:picLocks noChangeAspect="1" noChangeArrowheads="1"/>
          </p:cNvPicPr>
          <p:nvPr/>
        </p:nvPicPr>
        <p:blipFill>
          <a:blip r:embed="rId3"/>
          <a:srcRect b="17401"/>
          <a:stretch>
            <a:fillRect/>
          </a:stretch>
        </p:blipFill>
        <p:spPr bwMode="auto">
          <a:xfrm>
            <a:off x="8791575" y="92075"/>
            <a:ext cx="34004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Картинки по запросу &quot;«За Русь единую»,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3888"/>
            <a:ext cx="8791575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Картинки по запросу &quot;«Русский культурный центр»,&quot;"/>
          <p:cNvPicPr>
            <a:picLocks noChangeAspect="1" noChangeArrowheads="1"/>
          </p:cNvPicPr>
          <p:nvPr/>
        </p:nvPicPr>
        <p:blipFill>
          <a:blip r:embed="rId5"/>
          <a:srcRect l="31816" r="33469"/>
          <a:stretch>
            <a:fillRect/>
          </a:stretch>
        </p:blipFill>
        <p:spPr bwMode="auto">
          <a:xfrm>
            <a:off x="8791575" y="3748088"/>
            <a:ext cx="34004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роцесс 3"/>
          <p:cNvSpPr/>
          <p:nvPr/>
        </p:nvSpPr>
        <p:spPr>
          <a:xfrm>
            <a:off x="5564188" y="5610225"/>
            <a:ext cx="2654300" cy="5207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м. Миколаїв, 2012 р.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2"/>
          <p:cNvSpPr>
            <a:spLocks noGrp="1"/>
          </p:cNvSpPr>
          <p:nvPr>
            <p:ph idx="1"/>
          </p:nvPr>
        </p:nvSpPr>
        <p:spPr>
          <a:xfrm>
            <a:off x="5283200" y="546100"/>
            <a:ext cx="6284913" cy="3778250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>В 2012 році </a:t>
            </a:r>
            <a:r>
              <a:rPr lang="uk-UA" sz="2400" b="1" smtClean="0">
                <a:solidFill>
                  <a:schemeClr val="tx1"/>
                </a:solidFill>
              </a:rPr>
              <a:t>за участі В. Богуслаєва</a:t>
            </a:r>
            <a:r>
              <a:rPr lang="uk-UA" sz="2400" smtClean="0">
                <a:solidFill>
                  <a:schemeClr val="tx1"/>
                </a:solidFill>
              </a:rPr>
              <a:t>, а 17 січня 2012 р. в Запорізькій обласній обласній бібліотеці організована </a:t>
            </a:r>
            <a:r>
              <a:rPr lang="uk-UA" sz="2400" b="1" smtClean="0">
                <a:solidFill>
                  <a:schemeClr val="tx1"/>
                </a:solidFill>
              </a:rPr>
              <a:t>прес-конференція</a:t>
            </a:r>
            <a:r>
              <a:rPr lang="uk-UA" sz="2400" smtClean="0">
                <a:solidFill>
                  <a:schemeClr val="tx1"/>
                </a:solidFill>
              </a:rPr>
              <a:t> з приводу презентації книги В. Поліщука </a:t>
            </a:r>
            <a:r>
              <a:rPr lang="uk-UA" sz="2400" b="1" smtClean="0">
                <a:solidFill>
                  <a:schemeClr val="tx1"/>
                </a:solidFill>
              </a:rPr>
              <a:t>«Горькая правда. Преступность ОУН-УПА». </a:t>
            </a:r>
            <a:r>
              <a:rPr lang="uk-UA" sz="2400" smtClean="0">
                <a:solidFill>
                  <a:schemeClr val="tx1"/>
                </a:solidFill>
              </a:rPr>
              <a:t>У інформації про цю подію, опублікованій в газеті «Мотор-Січ», оунівський рух характеризувався як різновидність фашизму, а його симпатики – українськими </a:t>
            </a:r>
            <a:r>
              <a:rPr lang="uk-UA" sz="2400" b="1" smtClean="0">
                <a:solidFill>
                  <a:schemeClr val="tx1"/>
                </a:solidFill>
              </a:rPr>
              <a:t>неонацистами</a:t>
            </a:r>
            <a:r>
              <a:rPr lang="uk-UA" sz="2400" smtClean="0">
                <a:solidFill>
                  <a:schemeClr val="tx1"/>
                </a:solidFill>
              </a:rPr>
              <a:t>.</a:t>
            </a: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50178" name="Picture 8" descr="Презентация книги &quot;Горькая правда. Преступления ОУН-УП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4157663" y="2219325"/>
            <a:ext cx="8013700" cy="43878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Голова Запорізької обласної громадської організації «</a:t>
            </a:r>
            <a:r>
              <a:rPr lang="ru-RU" sz="2000" b="1" u="sng" smtClean="0">
                <a:solidFill>
                  <a:schemeClr val="tx1"/>
                </a:solidFill>
              </a:rPr>
              <a:t>Російський культурний центр» </a:t>
            </a:r>
            <a:r>
              <a:rPr lang="ru-RU" sz="2000" smtClean="0">
                <a:solidFill>
                  <a:schemeClr val="tx1"/>
                </a:solidFill>
              </a:rPr>
              <a:t>з </a:t>
            </a:r>
            <a:r>
              <a:rPr lang="ru-RU" sz="2000" b="1" smtClean="0">
                <a:solidFill>
                  <a:schemeClr val="tx1"/>
                </a:solidFill>
              </a:rPr>
              <a:t>1999 р.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Член Ради ВГО «Правозахисний громадський рух «</a:t>
            </a:r>
            <a:r>
              <a:rPr lang="ru-RU" sz="2000" b="1" u="sng" smtClean="0">
                <a:solidFill>
                  <a:schemeClr val="tx1"/>
                </a:solidFill>
              </a:rPr>
              <a:t>Російськомовна Україна » </a:t>
            </a:r>
            <a:r>
              <a:rPr lang="ru-RU" sz="2000" smtClean="0">
                <a:solidFill>
                  <a:schemeClr val="tx1"/>
                </a:solidFill>
              </a:rPr>
              <a:t>з </a:t>
            </a:r>
            <a:r>
              <a:rPr lang="ru-RU" sz="2000" b="1" smtClean="0">
                <a:solidFill>
                  <a:schemeClr val="tx1"/>
                </a:solidFill>
              </a:rPr>
              <a:t>2009 р.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У </a:t>
            </a:r>
            <a:r>
              <a:rPr lang="ru-RU" sz="2000" b="1" smtClean="0">
                <a:solidFill>
                  <a:schemeClr val="tx1"/>
                </a:solidFill>
              </a:rPr>
              <a:t>2006 </a:t>
            </a:r>
            <a:r>
              <a:rPr lang="ru-RU" sz="2000" smtClean="0">
                <a:solidFill>
                  <a:schemeClr val="tx1"/>
                </a:solidFill>
              </a:rPr>
              <a:t>р. Національним комітетом громадських нагород Російської Федерації нагороджений </a:t>
            </a:r>
            <a:r>
              <a:rPr lang="ru-RU" sz="2000" i="1" smtClean="0">
                <a:solidFill>
                  <a:schemeClr val="tx1"/>
                </a:solidFill>
              </a:rPr>
              <a:t>орденом Петра Великого </a:t>
            </a:r>
            <a:r>
              <a:rPr lang="en-US" sz="2000" i="1" smtClean="0">
                <a:solidFill>
                  <a:schemeClr val="tx1"/>
                </a:solidFill>
              </a:rPr>
              <a:t>I </a:t>
            </a:r>
            <a:r>
              <a:rPr lang="ru-RU" sz="2000" smtClean="0">
                <a:solidFill>
                  <a:schemeClr val="tx1"/>
                </a:solidFill>
              </a:rPr>
              <a:t>ступеня, </a:t>
            </a:r>
            <a:r>
              <a:rPr lang="ru-RU" sz="2000" b="1" smtClean="0">
                <a:solidFill>
                  <a:schemeClr val="tx1"/>
                </a:solidFill>
              </a:rPr>
              <a:t>15.12.08</a:t>
            </a:r>
            <a:r>
              <a:rPr lang="ru-RU" sz="2000" smtClean="0">
                <a:solidFill>
                  <a:schemeClr val="tx1"/>
                </a:solidFill>
              </a:rPr>
              <a:t> нагороджений орденом «За заслуги перед Запорізьким краєм» </a:t>
            </a:r>
            <a:r>
              <a:rPr lang="en-US" sz="2000" smtClean="0">
                <a:solidFill>
                  <a:schemeClr val="tx1"/>
                </a:solidFill>
              </a:rPr>
              <a:t>III </a:t>
            </a:r>
            <a:r>
              <a:rPr lang="ru-RU" sz="2000" smtClean="0">
                <a:solidFill>
                  <a:schemeClr val="tx1"/>
                </a:solidFill>
              </a:rPr>
              <a:t>ступеня.</a:t>
            </a:r>
          </a:p>
          <a:p>
            <a:pPr eaLnBrk="1" hangingPunct="1"/>
            <a:r>
              <a:rPr lang="ru-RU" sz="2000" b="1" smtClean="0">
                <a:solidFill>
                  <a:schemeClr val="tx1"/>
                </a:solidFill>
              </a:rPr>
              <a:t>2006-2016 р. </a:t>
            </a:r>
            <a:r>
              <a:rPr lang="ru-RU" sz="2000" smtClean="0">
                <a:solidFill>
                  <a:schemeClr val="tx1"/>
                </a:solidFill>
              </a:rPr>
              <a:t>- ректор Запорізького обласного інституту післядипломної педагогічної освіти</a:t>
            </a:r>
          </a:p>
          <a:p>
            <a:pPr eaLnBrk="1" hangingPunct="1"/>
            <a:r>
              <a:rPr lang="ru-RU" sz="2000" b="1" smtClean="0">
                <a:solidFill>
                  <a:schemeClr val="tx1"/>
                </a:solidFill>
              </a:rPr>
              <a:t>2006-2010</a:t>
            </a:r>
            <a:r>
              <a:rPr lang="ru-RU" sz="2000" smtClean="0">
                <a:solidFill>
                  <a:schemeClr val="tx1"/>
                </a:solidFill>
              </a:rPr>
              <a:t> - депутат Запорізької обласної ради 5-го скликання (за списком Партії регіонів)</a:t>
            </a:r>
          </a:p>
        </p:txBody>
      </p:sp>
      <p:pic>
        <p:nvPicPr>
          <p:cNvPr id="51203" name="Picture 4" descr="Запорожского ректора лишили докторского звания из-за плагиата ..."/>
          <p:cNvPicPr>
            <a:picLocks noChangeAspect="1" noChangeArrowheads="1"/>
          </p:cNvPicPr>
          <p:nvPr/>
        </p:nvPicPr>
        <p:blipFill>
          <a:blip r:embed="rId3"/>
          <a:srcRect b="13071"/>
          <a:stretch>
            <a:fillRect/>
          </a:stretch>
        </p:blipFill>
        <p:spPr bwMode="auto">
          <a:xfrm>
            <a:off x="0" y="622300"/>
            <a:ext cx="415766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727075" y="5162550"/>
            <a:ext cx="1350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entury Gothic" pitchFamily="34" charset="0"/>
              </a:rPr>
              <a:t>В. Пашков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5098" y="0"/>
            <a:ext cx="833913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/>
                <a:solidFill>
                  <a:schemeClr val="accent3"/>
                </a:solidFill>
                <a:latin typeface="+mn-lt"/>
              </a:rPr>
              <a:t>З біографії В. Пашкова - активного </a:t>
            </a:r>
            <a:r>
              <a:rPr lang="uk-UA" sz="4000" b="1" dirty="0" err="1">
                <a:ln/>
                <a:solidFill>
                  <a:schemeClr val="accent3"/>
                </a:solidFill>
                <a:latin typeface="+mn-lt"/>
              </a:rPr>
              <a:t>впроваджувача</a:t>
            </a:r>
            <a:r>
              <a:rPr lang="uk-UA" sz="4000" b="1" dirty="0">
                <a:ln/>
                <a:solidFill>
                  <a:schemeClr val="accent3"/>
                </a:solidFill>
                <a:latin typeface="+mn-lt"/>
              </a:rPr>
              <a:t> ідеї «Руського мира» на Запоріжжі:</a:t>
            </a: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ъект 2"/>
          <p:cNvSpPr>
            <a:spLocks noGrp="1"/>
          </p:cNvSpPr>
          <p:nvPr>
            <p:ph idx="1"/>
          </p:nvPr>
        </p:nvSpPr>
        <p:spPr>
          <a:xfrm>
            <a:off x="6965950" y="177800"/>
            <a:ext cx="5226050" cy="4660900"/>
          </a:xfrm>
        </p:spPr>
        <p:txBody>
          <a:bodyPr/>
          <a:lstStyle/>
          <a:p>
            <a:pPr eaLnBrk="1" hangingPunct="1"/>
            <a:r>
              <a:rPr lang="be-BY" sz="2400" smtClean="0">
                <a:solidFill>
                  <a:schemeClr val="tx1"/>
                </a:solidFill>
              </a:rPr>
              <a:t>Протягом 2009–2013 рр. В. Пашковим з використанням ресурсів інституту організовувалися щорічні </a:t>
            </a:r>
            <a:r>
              <a:rPr lang="be-BY" sz="2400" b="1" i="1" smtClean="0">
                <a:solidFill>
                  <a:schemeClr val="tx1"/>
                </a:solidFill>
              </a:rPr>
              <a:t>«Літні школи патріотизму молодих співвітчизників». </a:t>
            </a:r>
            <a:r>
              <a:rPr lang="be-BY" sz="2400" smtClean="0">
                <a:solidFill>
                  <a:schemeClr val="tx1"/>
                </a:solidFill>
              </a:rPr>
              <a:t>Звичайно, </a:t>
            </a:r>
            <a:r>
              <a:rPr lang="be-BY" sz="2400" b="1" smtClean="0">
                <a:solidFill>
                  <a:schemeClr val="tx1"/>
                </a:solidFill>
              </a:rPr>
              <a:t>російських</a:t>
            </a:r>
            <a:r>
              <a:rPr lang="be-BY" sz="2400" smtClean="0">
                <a:solidFill>
                  <a:schemeClr val="tx1"/>
                </a:solidFill>
              </a:rPr>
              <a:t>.</a:t>
            </a:r>
            <a:endParaRPr lang="be-BY" smtClean="0">
              <a:solidFill>
                <a:schemeClr val="tx1"/>
              </a:solidFill>
            </a:endParaRPr>
          </a:p>
          <a:p>
            <a:pPr eaLnBrk="1" hangingPunct="1"/>
            <a:r>
              <a:rPr lang="be-BY" sz="2400" smtClean="0">
                <a:solidFill>
                  <a:schemeClr val="tx1"/>
                </a:solidFill>
              </a:rPr>
              <a:t>Наприклад: у 2012 р. слухачі літньої школи розглядали питання про те, як наприкінці листопада 2004 р. члени Асоціації молодіжних організацій російських співвітчизників стояли в центрі Києва проти </a:t>
            </a:r>
            <a:r>
              <a:rPr lang="be-BY" sz="2400" b="1" smtClean="0">
                <a:solidFill>
                  <a:schemeClr val="tx1"/>
                </a:solidFill>
              </a:rPr>
              <a:t>«помаранчево</a:t>
            </a:r>
            <a:r>
              <a:rPr lang="ru-RU" sz="2400" b="1" smtClean="0">
                <a:solidFill>
                  <a:schemeClr val="tx1"/>
                </a:solidFill>
              </a:rPr>
              <a:t>й</a:t>
            </a:r>
            <a:r>
              <a:rPr lang="be-BY" sz="2400" b="1" smtClean="0">
                <a:solidFill>
                  <a:schemeClr val="tx1"/>
                </a:solidFill>
              </a:rPr>
              <a:t> смуты самонов</a:t>
            </a:r>
            <a:r>
              <a:rPr lang="ru-RU" sz="2400" b="1" smtClean="0">
                <a:solidFill>
                  <a:schemeClr val="tx1"/>
                </a:solidFill>
              </a:rPr>
              <a:t>ейш</a:t>
            </a:r>
            <a:r>
              <a:rPr lang="be-BY" sz="2400" b="1" smtClean="0">
                <a:solidFill>
                  <a:schemeClr val="tx1"/>
                </a:solidFill>
              </a:rPr>
              <a:t>ы</a:t>
            </a:r>
            <a:r>
              <a:rPr lang="ru-RU" sz="2400" b="1" smtClean="0">
                <a:solidFill>
                  <a:schemeClr val="tx1"/>
                </a:solidFill>
              </a:rPr>
              <a:t>х</a:t>
            </a:r>
            <a:r>
              <a:rPr lang="be-BY" sz="2400" b="1" smtClean="0">
                <a:solidFill>
                  <a:schemeClr val="tx1"/>
                </a:solidFill>
              </a:rPr>
              <a:t> Смердяковим». </a:t>
            </a:r>
          </a:p>
          <a:p>
            <a:pPr eaLnBrk="1" hangingPunct="1"/>
            <a:endParaRPr lang="be-BY" sz="2400" smtClean="0">
              <a:solidFill>
                <a:schemeClr val="tx1"/>
              </a:solidFill>
            </a:endParaRPr>
          </a:p>
          <a:p>
            <a:pPr eaLnBrk="1" hangingPunct="1"/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52226" name="Picture 2" descr="Экс-начальника запорожского Пенсионного фонда назначили ректором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7788"/>
            <a:ext cx="696595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ъект 2"/>
          <p:cNvSpPr>
            <a:spLocks noGrp="1"/>
          </p:cNvSpPr>
          <p:nvPr>
            <p:ph idx="1"/>
          </p:nvPr>
        </p:nvSpPr>
        <p:spPr>
          <a:xfrm>
            <a:off x="6464300" y="114300"/>
            <a:ext cx="5727700" cy="6743700"/>
          </a:xfrm>
        </p:spPr>
        <p:txBody>
          <a:bodyPr/>
          <a:lstStyle/>
          <a:p>
            <a:pPr eaLnBrk="1" hangingPunct="1"/>
            <a:r>
              <a:rPr lang="be-BY" sz="2400" smtClean="0">
                <a:solidFill>
                  <a:schemeClr val="tx1"/>
                </a:solidFill>
              </a:rPr>
              <a:t>«Літня школа патріотизму молодих співвітчизників» (російськиХ) 19-21 серпня 2013</a:t>
            </a:r>
            <a:r>
              <a:rPr lang="ru-RU" sz="2400" smtClean="0">
                <a:solidFill>
                  <a:schemeClr val="tx1"/>
                </a:solidFill>
              </a:rPr>
              <a:t> р.</a:t>
            </a:r>
            <a:r>
              <a:rPr lang="be-BY" sz="2400" smtClean="0">
                <a:solidFill>
                  <a:schemeClr val="tx1"/>
                </a:solidFill>
              </a:rPr>
              <a:t> була присвячена 230-річчю </a:t>
            </a:r>
            <a:r>
              <a:rPr lang="be-BY" sz="2400" b="1" smtClean="0">
                <a:solidFill>
                  <a:schemeClr val="tx1"/>
                </a:solidFill>
              </a:rPr>
              <a:t>приєднання Криму до Росії.</a:t>
            </a:r>
          </a:p>
          <a:p>
            <a:pPr eaLnBrk="1" hangingPunct="1"/>
            <a:r>
              <a:rPr lang="be-BY" sz="2400" smtClean="0">
                <a:solidFill>
                  <a:schemeClr val="tx1"/>
                </a:solidFill>
              </a:rPr>
              <a:t>Був проведений конкурс творчих робіт, де розглядалася історія «приєднання Криму до Росії». </a:t>
            </a:r>
          </a:p>
          <a:p>
            <a:pPr eaLnBrk="1" hangingPunct="1"/>
            <a:r>
              <a:rPr lang="be-BY" sz="2000" smtClean="0">
                <a:solidFill>
                  <a:schemeClr val="tx1"/>
                </a:solidFill>
              </a:rPr>
              <a:t>Засновниками конкурсу були: Запорізька молодіжна громадська організація </a:t>
            </a:r>
            <a:r>
              <a:rPr lang="be-BY" sz="2000" b="1" smtClean="0">
                <a:solidFill>
                  <a:schemeClr val="tx1"/>
                </a:solidFill>
              </a:rPr>
              <a:t>«</a:t>
            </a:r>
            <a:r>
              <a:rPr lang="be-BY" sz="2000" b="1" i="1" smtClean="0">
                <a:solidFill>
                  <a:schemeClr val="tx1"/>
                </a:solidFill>
              </a:rPr>
              <a:t>Акцент», «Русский культурній центр»</a:t>
            </a:r>
            <a:r>
              <a:rPr lang="be-BY" sz="2000" smtClean="0">
                <a:solidFill>
                  <a:schemeClr val="tx1"/>
                </a:solidFill>
              </a:rPr>
              <a:t>, Всеукраїнська громадська організація </a:t>
            </a:r>
            <a:r>
              <a:rPr lang="be-BY" sz="2000" b="1" i="1" smtClean="0">
                <a:solidFill>
                  <a:schemeClr val="tx1"/>
                </a:solidFill>
              </a:rPr>
              <a:t>«Русская школа</a:t>
            </a:r>
            <a:r>
              <a:rPr lang="be-BY" sz="2000" i="1" smtClean="0">
                <a:solidFill>
                  <a:schemeClr val="tx1"/>
                </a:solidFill>
              </a:rPr>
              <a:t>»</a:t>
            </a:r>
            <a:r>
              <a:rPr lang="be-BY" sz="2000" smtClean="0">
                <a:solidFill>
                  <a:schemeClr val="tx1"/>
                </a:solidFill>
              </a:rPr>
              <a:t>, Регіональне представництво </a:t>
            </a:r>
            <a:r>
              <a:rPr lang="be-BY" sz="2000" b="1" i="1" smtClean="0">
                <a:solidFill>
                  <a:schemeClr val="tx1"/>
                </a:solidFill>
              </a:rPr>
              <a:t>«Восток» </a:t>
            </a:r>
            <a:r>
              <a:rPr lang="be-BY" sz="2000" smtClean="0">
                <a:solidFill>
                  <a:schemeClr val="tx1"/>
                </a:solidFill>
              </a:rPr>
              <a:t>всеукраїнської громадської організації </a:t>
            </a:r>
            <a:r>
              <a:rPr lang="be-BY" sz="2000" b="1" i="1" smtClean="0">
                <a:solidFill>
                  <a:schemeClr val="tx1"/>
                </a:solidFill>
              </a:rPr>
              <a:t>«Русскоязычная Украина»</a:t>
            </a:r>
            <a:r>
              <a:rPr lang="be-BY" sz="2000" b="1" smtClean="0">
                <a:solidFill>
                  <a:schemeClr val="tx1"/>
                </a:solidFill>
              </a:rPr>
              <a:t>, </a:t>
            </a:r>
            <a:r>
              <a:rPr lang="be-BY" sz="2000" smtClean="0">
                <a:solidFill>
                  <a:schemeClr val="tx1"/>
                </a:solidFill>
              </a:rPr>
              <a:t>міжвузівський дослідний центр </a:t>
            </a:r>
            <a:r>
              <a:rPr lang="be-BY" sz="2000" b="1" i="1" smtClean="0">
                <a:solidFill>
                  <a:schemeClr val="tx1"/>
                </a:solidFill>
              </a:rPr>
              <a:t>«Політика та освіта»</a:t>
            </a:r>
            <a:r>
              <a:rPr lang="be-BY" sz="2000" i="1" smtClean="0">
                <a:solidFill>
                  <a:schemeClr val="tx1"/>
                </a:solidFill>
              </a:rPr>
              <a:t> </a:t>
            </a:r>
            <a:r>
              <a:rPr lang="be-BY" sz="2000" smtClean="0">
                <a:solidFill>
                  <a:schemeClr val="tx1"/>
                </a:solidFill>
              </a:rPr>
              <a:t>(ЗОІППО) та ін.</a:t>
            </a:r>
            <a:endParaRPr lang="ru-RU" sz="2000" b="1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53250" name="Picture 2" descr="Картинки по запросу &quot;Всеукраїнська громадська організація «Русская школа»&quot;"/>
          <p:cNvPicPr>
            <a:picLocks noChangeAspect="1" noChangeArrowheads="1"/>
          </p:cNvPicPr>
          <p:nvPr/>
        </p:nvPicPr>
        <p:blipFill>
          <a:blip r:embed="rId2"/>
          <a:srcRect r="47810"/>
          <a:stretch>
            <a:fillRect/>
          </a:stretch>
        </p:blipFill>
        <p:spPr bwMode="auto">
          <a:xfrm>
            <a:off x="98425" y="520700"/>
            <a:ext cx="62515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5588" y="5461000"/>
            <a:ext cx="2792412" cy="13462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Відкриття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Руського</a:t>
            </a:r>
            <a:r>
              <a:rPr lang="ru-RU" dirty="0" smtClean="0">
                <a:solidFill>
                  <a:schemeClr val="tx1"/>
                </a:solidFill>
              </a:rPr>
              <a:t> центру в </a:t>
            </a:r>
            <a:r>
              <a:rPr lang="ru-RU" dirty="0" err="1" smtClean="0">
                <a:solidFill>
                  <a:schemeClr val="tx1"/>
                </a:solidFill>
              </a:rPr>
              <a:t>Запорізькій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обласній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універсальній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науковій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бібліотеці</a:t>
            </a:r>
            <a:r>
              <a:rPr lang="ru-RU" dirty="0" smtClean="0">
                <a:solidFill>
                  <a:schemeClr val="tx1"/>
                </a:solidFill>
              </a:rPr>
              <a:t>, 2013 р.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4275" name="Picture 4" descr="https://russkiymir.ru/export/sites/default/russkiymir/ru/images/fund/f_221113_Zaporozi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9063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Картинки по запросу &quot;прапор україни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87313"/>
            <a:ext cx="122602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1281113" y="3403600"/>
            <a:ext cx="9983787" cy="298926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be-BY" sz="3200" b="1" smtClean="0">
                <a:solidFill>
                  <a:schemeClr val="tx1"/>
                </a:solidFill>
              </a:rPr>
              <a:t>Майже відкриту антиукраїнську діяльність на Півдні України вела «Слов’янська гвардія», деякі козацькі формування, які не приховували своєї орієнтації на «</a:t>
            </a:r>
            <a:r>
              <a:rPr lang="uk-UA" sz="3200" b="1" smtClean="0">
                <a:solidFill>
                  <a:schemeClr val="tx1"/>
                </a:solidFill>
              </a:rPr>
              <a:t>Р</a:t>
            </a:r>
            <a:r>
              <a:rPr lang="be-BY" sz="3200" b="1" smtClean="0">
                <a:solidFill>
                  <a:schemeClr val="tx1"/>
                </a:solidFill>
              </a:rPr>
              <a:t>усский мир». Вони щедро фінансувалися місцевими та іногородніми спонсорами.</a:t>
            </a:r>
            <a:endParaRPr lang="ru-RU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56322" name="Picture 6" descr="Картинки по запросу &quot;памятник ленину запорыжжя&quot;"/>
          <p:cNvPicPr>
            <a:picLocks noChangeAspect="1" noChangeArrowheads="1"/>
          </p:cNvPicPr>
          <p:nvPr/>
        </p:nvPicPr>
        <p:blipFill>
          <a:blip r:embed="rId3"/>
          <a:srcRect l="11491" r="28093"/>
          <a:stretch>
            <a:fillRect/>
          </a:stretch>
        </p:blipFill>
        <p:spPr bwMode="auto">
          <a:xfrm>
            <a:off x="5121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7800" y="14288"/>
            <a:ext cx="4554538" cy="392112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b="1" dirty="0">
                <a:solidFill>
                  <a:schemeClr val="tx1"/>
                </a:solidFill>
              </a:rPr>
              <a:t>м</a:t>
            </a:r>
            <a:r>
              <a:rPr lang="uk-UA" b="1" dirty="0" smtClean="0">
                <a:solidFill>
                  <a:schemeClr val="tx1"/>
                </a:solidFill>
              </a:rPr>
              <a:t>. Запоріжжя, пам'ятник Леніну,  2013 р.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324" name="Прямоугольник 4"/>
          <p:cNvSpPr>
            <a:spLocks noChangeArrowheads="1"/>
          </p:cNvSpPr>
          <p:nvPr/>
        </p:nvSpPr>
        <p:spPr bwMode="auto">
          <a:xfrm>
            <a:off x="403225" y="796925"/>
            <a:ext cx="47180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2800">
                <a:latin typeface="Minion Pro"/>
                <a:cs typeface="Times New Roman" pitchFamily="18" charset="0"/>
              </a:rPr>
              <a:t>Як своєрідні вартові «</a:t>
            </a:r>
            <a:r>
              <a:rPr lang="uk-UA" sz="2800">
                <a:latin typeface="Minion Pro"/>
                <a:cs typeface="Times New Roman" pitchFamily="18" charset="0"/>
              </a:rPr>
              <a:t>Р</a:t>
            </a:r>
            <a:r>
              <a:rPr lang="be-BY" sz="2800">
                <a:latin typeface="Minion Pro"/>
                <a:cs typeface="Times New Roman" pitchFamily="18" charset="0"/>
              </a:rPr>
              <a:t>усского мира» в кожному населеному пункті східних і південних областей України стояли пам’</a:t>
            </a:r>
            <a:r>
              <a:rPr lang="ru-RU" sz="2800">
                <a:latin typeface="Minion Pro"/>
                <a:cs typeface="Times New Roman" pitchFamily="18" charset="0"/>
              </a:rPr>
              <a:t>ятники тототал</a:t>
            </a:r>
            <a:r>
              <a:rPr lang="be-BY" sz="2800">
                <a:latin typeface="Minion Pro"/>
                <a:cs typeface="Times New Roman" pitchFamily="18" charset="0"/>
              </a:rPr>
              <a:t>і</a:t>
            </a:r>
            <a:r>
              <a:rPr lang="ru-RU" sz="2800">
                <a:latin typeface="Minion Pro"/>
                <a:cs typeface="Times New Roman" pitchFamily="18" charset="0"/>
              </a:rPr>
              <a:t>тарного минулого. У Запоріжжі</a:t>
            </a:r>
            <a:r>
              <a:rPr lang="be-BY" sz="2800">
                <a:latin typeface="Minion Pro"/>
                <a:cs typeface="Times New Roman" pitchFamily="18" charset="0"/>
              </a:rPr>
              <a:t> на початку і в кінці центральної вулиці </a:t>
            </a:r>
            <a:r>
              <a:rPr lang="uk-UA" sz="2800">
                <a:latin typeface="Minion Pro"/>
                <a:cs typeface="Times New Roman" pitchFamily="18" charset="0"/>
              </a:rPr>
              <a:t>міста</a:t>
            </a:r>
            <a:r>
              <a:rPr lang="be-BY" sz="2800">
                <a:latin typeface="Minion Pro"/>
                <a:cs typeface="Times New Roman" pitchFamily="18" charset="0"/>
              </a:rPr>
              <a:t> — проспекту Леніна, височили монументи Дзержинському і Леніну. </a:t>
            </a:r>
            <a:endParaRPr lang="ru-RU" sz="28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оммунизм и коммунизмы: ilya_yu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2855913" y="1130300"/>
            <a:ext cx="8915400" cy="37782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2800" b="1" smtClean="0">
                <a:solidFill>
                  <a:schemeClr val="bg1"/>
                </a:solidFill>
              </a:rPr>
              <a:t>Частина радянсько-компартійної і господарської еліти Півдня і Сходу, не зацікавленої в демократичних перетвореннях і суверенізації України, взяла курс на її розкол. Спекулюючи на місцевих особливостях і територіальних відмінностях, вони стали закликати населення окремих регіонів до самовизначення і виділення зі складу України</a:t>
            </a:r>
            <a:endParaRPr lang="ru-RU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10548938" y="5245100"/>
            <a:ext cx="1643062" cy="1612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1700" b="1" smtClean="0">
                <a:solidFill>
                  <a:schemeClr val="tx1"/>
                </a:solidFill>
              </a:rPr>
              <a:t>Знесення пам'ятника Леніну в Запоріжжі , березень 2016 р.</a:t>
            </a:r>
            <a:endParaRPr lang="ru-RU" sz="1700" b="1" smtClean="0">
              <a:solidFill>
                <a:schemeClr val="tx1"/>
              </a:solidFill>
            </a:endParaRPr>
          </a:p>
        </p:txBody>
      </p:sp>
      <p:pic>
        <p:nvPicPr>
          <p:cNvPr id="57347" name="Picture 2" descr="Запорожский Ленин пишет в Twitter, в сети постят мем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200"/>
            <a:ext cx="104394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1" name="Picture 2" descr="У Запоріжжі добіг кінця дводенний демонтаж шестиметровог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749300"/>
            <a:ext cx="73326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Картинки по запросу &quot;памятник дзержинскому запорыжжя&quot;"/>
          <p:cNvPicPr>
            <a:picLocks noChangeAspect="1" noChangeArrowheads="1"/>
          </p:cNvPicPr>
          <p:nvPr/>
        </p:nvPicPr>
        <p:blipFill>
          <a:blip r:embed="rId3"/>
          <a:srcRect l="19312" r="31740"/>
          <a:stretch>
            <a:fillRect/>
          </a:stretch>
        </p:blipFill>
        <p:spPr bwMode="auto">
          <a:xfrm>
            <a:off x="114300" y="0"/>
            <a:ext cx="466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Прямоугольник 5"/>
          <p:cNvSpPr>
            <a:spLocks noChangeArrowheads="1"/>
          </p:cNvSpPr>
          <p:nvPr/>
        </p:nvSpPr>
        <p:spPr bwMode="auto">
          <a:xfrm>
            <a:off x="4859338" y="6488113"/>
            <a:ext cx="406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entury Gothic" pitchFamily="34" charset="0"/>
              </a:rPr>
              <a:t>Пам'ятник</a:t>
            </a:r>
            <a:r>
              <a:rPr lang="ru-RU" b="1"/>
              <a:t> Дзержинському, 2003 р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58374" name="TextBox 3"/>
          <p:cNvSpPr txBox="1">
            <a:spLocks noChangeArrowheads="1"/>
          </p:cNvSpPr>
          <p:nvPr/>
        </p:nvSpPr>
        <p:spPr bwMode="auto">
          <a:xfrm>
            <a:off x="8505825" y="5680075"/>
            <a:ext cx="350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entury Gothic" pitchFamily="34" charset="0"/>
              </a:rPr>
              <a:t>Демонтаж, березень 2016 р.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59394" name="Объект 2"/>
          <p:cNvSpPr>
            <a:spLocks noGrp="1"/>
          </p:cNvSpPr>
          <p:nvPr>
            <p:ph idx="1"/>
          </p:nvPr>
        </p:nvSpPr>
        <p:spPr>
          <a:xfrm>
            <a:off x="101600" y="0"/>
            <a:ext cx="12217400" cy="22606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be-BY" sz="2800" smtClean="0">
                <a:solidFill>
                  <a:schemeClr val="tx1"/>
                </a:solidFill>
              </a:rPr>
              <a:t>Як політичну провокацію зустріли в Україні встановлення в Запоріжжі у травні 2010 р. пам’ятника Й. Сталіну — одному з найжорстокіших тиранів в історії людства, жертвами політики якого стали мільйони українців і представників інших національностей СРСР.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59395" name="Picture 4" descr="В центре Киева провели молебен с портретом Сталина - реакция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944688"/>
            <a:ext cx="78184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2154238" y="65166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entury Gothic" pitchFamily="34" charset="0"/>
              </a:rPr>
              <a:t>м. Київ</a:t>
            </a:r>
            <a:r>
              <a:rPr lang="uk-UA">
                <a:latin typeface="Century Gothic" pitchFamily="34" charset="0"/>
              </a:rPr>
              <a:t>.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18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9" name="Picture 2" descr="Картинки по запросу &quot;памятник сталыну запорыжжя&quot;"/>
          <p:cNvPicPr>
            <a:picLocks noChangeAspect="1" noChangeArrowheads="1"/>
          </p:cNvPicPr>
          <p:nvPr/>
        </p:nvPicPr>
        <p:blipFill>
          <a:blip r:embed="rId2"/>
          <a:srcRect b="5077"/>
          <a:stretch>
            <a:fillRect/>
          </a:stretch>
        </p:blipFill>
        <p:spPr bwMode="auto">
          <a:xfrm>
            <a:off x="142875" y="0"/>
            <a:ext cx="1038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Картинки по запросу &quot;прапор україни фон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8263" y="-125413"/>
            <a:ext cx="122602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5295900" y="2133600"/>
            <a:ext cx="6208713" cy="37782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be-BY" sz="2400" i="1" smtClean="0">
                <a:solidFill>
                  <a:schemeClr val="tx1"/>
                </a:solidFill>
                <a:latin typeface="Arial" charset="0"/>
                <a:cs typeface="Arial" charset="0"/>
              </a:rPr>
              <a:t>«Пам’ятники Леніну і Дзержинському, як і вулиці і площі, які носять їхні імена, — це прямий доказ того, що можна анексувати території, які належать Україні, позбавити її державності, можна убивати, здійснювати масовий терор, можна гноїти в концтаборах мільйони співгромадян і все це залишиться безкарним». </a:t>
            </a:r>
            <a:endParaRPr lang="ru-RU" sz="2400" i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61444" name="Picture 2" descr="Картинки по запросу &quot;О. Білоусенк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0"/>
            <a:ext cx="460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Прямоугольник 5"/>
          <p:cNvSpPr>
            <a:spLocks noChangeArrowheads="1"/>
          </p:cNvSpPr>
          <p:nvPr/>
        </p:nvSpPr>
        <p:spPr bwMode="auto">
          <a:xfrm>
            <a:off x="7421563" y="5738813"/>
            <a:ext cx="427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Century Gothic" pitchFamily="34" charset="0"/>
              </a:rPr>
              <a:t>Народний лепутат України першого скликання </a:t>
            </a:r>
            <a:r>
              <a:rPr lang="ru-RU" b="1">
                <a:latin typeface="Century Gothic" pitchFamily="34" charset="0"/>
              </a:rPr>
              <a:t>О. Білоусенко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2271713" y="2528888"/>
            <a:ext cx="8915400" cy="3778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8" name="Picture 4" descr="Картинки по запросу &quot;В. Колесніченко&quot;"/>
          <p:cNvPicPr>
            <a:picLocks noChangeAspect="1" noChangeArrowheads="1"/>
          </p:cNvPicPr>
          <p:nvPr/>
        </p:nvPicPr>
        <p:blipFill>
          <a:blip r:embed="rId3"/>
          <a:srcRect l="9114"/>
          <a:stretch>
            <a:fillRect/>
          </a:stretch>
        </p:blipFill>
        <p:spPr bwMode="auto">
          <a:xfrm>
            <a:off x="0" y="-41275"/>
            <a:ext cx="77597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Картинки по запросу &quot;«Всеукраинского координационного совета организаций русских соотечественников»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3988" y="-53975"/>
            <a:ext cx="44037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Прямоугольник 3"/>
          <p:cNvSpPr>
            <a:spLocks noChangeArrowheads="1"/>
          </p:cNvSpPr>
          <p:nvPr/>
        </p:nvSpPr>
        <p:spPr bwMode="auto">
          <a:xfrm>
            <a:off x="8080375" y="3402013"/>
            <a:ext cx="379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Народний депутат України В. Колесніченко</a:t>
            </a:r>
          </a:p>
        </p:txBody>
      </p:sp>
      <p:sp>
        <p:nvSpPr>
          <p:cNvPr id="62471" name="Прямоугольник 5"/>
          <p:cNvSpPr>
            <a:spLocks noChangeArrowheads="1"/>
          </p:cNvSpPr>
          <p:nvPr/>
        </p:nvSpPr>
        <p:spPr bwMode="auto">
          <a:xfrm>
            <a:off x="646113" y="5162550"/>
            <a:ext cx="1064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2400">
                <a:latin typeface="Minion Pro"/>
                <a:cs typeface="Times New Roman" pitchFamily="18" charset="0"/>
              </a:rPr>
              <a:t>Південь і Схід вважалися надійним форпостом Партії Регіонів та КПУ. Зокрема, </a:t>
            </a:r>
            <a:r>
              <a:rPr lang="uk-UA" sz="2400">
                <a:latin typeface="Minion Pro"/>
                <a:cs typeface="Times New Roman" pitchFamily="18" charset="0"/>
              </a:rPr>
              <a:t>у</a:t>
            </a:r>
            <a:r>
              <a:rPr lang="be-BY" sz="2400">
                <a:latin typeface="Minion Pro"/>
                <a:cs typeface="Times New Roman" pitchFamily="18" charset="0"/>
              </a:rPr>
              <a:t> Запоріжжі часто бував нардеп</a:t>
            </a:r>
            <a:r>
              <a:rPr lang="uk-UA" sz="2400">
                <a:latin typeface="Minion Pro"/>
                <a:cs typeface="Times New Roman" pitchFamily="18" charset="0"/>
              </a:rPr>
              <a:t>-регіонал</a:t>
            </a:r>
            <a:r>
              <a:rPr lang="be-BY" sz="2400">
                <a:latin typeface="Minion Pro"/>
                <a:cs typeface="Times New Roman" pitchFamily="18" charset="0"/>
              </a:rPr>
              <a:t> В. Колесніченко — голова «Всеукраинского координационного совета организаций русских соотечественников», ініціатор багатьох антиукраїнських акцій. </a:t>
            </a:r>
            <a:endParaRPr lang="ru-RU" sz="2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1447800" y="2345034"/>
            <a:ext cx="95631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Дякую за увагу!</a:t>
            </a:r>
            <a:endParaRPr lang="ru-RU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28577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4449763"/>
            <a:ext cx="10896600" cy="24511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У </a:t>
            </a:r>
            <a:r>
              <a:rPr lang="uk-UA" sz="2400" b="1" dirty="0" smtClean="0">
                <a:solidFill>
                  <a:schemeClr val="tx1"/>
                </a:solidFill>
              </a:rPr>
              <a:t>жовтні </a:t>
            </a:r>
            <a:r>
              <a:rPr lang="uk-UA" sz="2400" b="1" dirty="0">
                <a:solidFill>
                  <a:schemeClr val="tx1"/>
                </a:solidFill>
              </a:rPr>
              <a:t>1990 р. </a:t>
            </a:r>
            <a:r>
              <a:rPr lang="uk-UA" sz="2400" dirty="0">
                <a:solidFill>
                  <a:schemeClr val="tx1"/>
                </a:solidFill>
              </a:rPr>
              <a:t>на юридичному факультеті Одеського </a:t>
            </a:r>
            <a:r>
              <a:rPr lang="uk-UA" sz="2400" dirty="0" smtClean="0">
                <a:solidFill>
                  <a:schemeClr val="tx1"/>
                </a:solidFill>
              </a:rPr>
              <a:t>університету </a:t>
            </a:r>
            <a:r>
              <a:rPr lang="uk-UA" sz="2400" dirty="0">
                <a:solidFill>
                  <a:schemeClr val="tx1"/>
                </a:solidFill>
              </a:rPr>
              <a:t>було оголошено про створення партії "</a:t>
            </a:r>
            <a:r>
              <a:rPr lang="uk-UA" sz="2400" dirty="0" err="1">
                <a:solidFill>
                  <a:schemeClr val="tx1"/>
                </a:solidFill>
              </a:rPr>
              <a:t>новоросів</a:t>
            </a:r>
            <a:r>
              <a:rPr lang="uk-UA" sz="2400" dirty="0">
                <a:solidFill>
                  <a:schemeClr val="tx1"/>
                </a:solidFill>
              </a:rPr>
              <a:t>” ("</a:t>
            </a:r>
            <a:r>
              <a:rPr lang="uk-UA" sz="2400" dirty="0" err="1">
                <a:solidFill>
                  <a:schemeClr val="tx1"/>
                </a:solidFill>
              </a:rPr>
              <a:t>югоросів</a:t>
            </a:r>
            <a:r>
              <a:rPr lang="uk-UA" sz="2400" dirty="0">
                <a:solidFill>
                  <a:schemeClr val="tx1"/>
                </a:solidFill>
              </a:rPr>
              <a:t>"), представники якої стверджували, що в Одеській, Миколаївській і Херсонській областях </a:t>
            </a:r>
            <a:r>
              <a:rPr lang="uk-UA" sz="2400" b="1" dirty="0">
                <a:solidFill>
                  <a:schemeClr val="tx1"/>
                </a:solidFill>
              </a:rPr>
              <a:t>немає ні українців, ні росіян</a:t>
            </a:r>
            <a:r>
              <a:rPr lang="uk-UA" sz="2400" dirty="0">
                <a:solidFill>
                  <a:schemeClr val="tx1"/>
                </a:solidFill>
              </a:rPr>
              <a:t>, </a:t>
            </a:r>
            <a:r>
              <a:rPr lang="uk-UA" sz="2400" b="1" dirty="0">
                <a:solidFill>
                  <a:schemeClr val="tx1"/>
                </a:solidFill>
              </a:rPr>
              <a:t>а живе новий етнос (народ) "</a:t>
            </a:r>
            <a:r>
              <a:rPr lang="uk-UA" sz="2400" b="1" dirty="0" err="1">
                <a:solidFill>
                  <a:schemeClr val="tx1"/>
                </a:solidFill>
              </a:rPr>
              <a:t>новороси</a:t>
            </a:r>
            <a:r>
              <a:rPr lang="uk-UA" sz="2400" b="1" dirty="0">
                <a:solidFill>
                  <a:schemeClr val="tx1"/>
                </a:solidFill>
              </a:rPr>
              <a:t>" ("</a:t>
            </a:r>
            <a:r>
              <a:rPr lang="uk-UA" sz="2400" b="1" dirty="0" err="1">
                <a:solidFill>
                  <a:schemeClr val="tx1"/>
                </a:solidFill>
              </a:rPr>
              <a:t>югороси</a:t>
            </a:r>
            <a:r>
              <a:rPr lang="uk-UA" sz="2400" b="1" dirty="0">
                <a:solidFill>
                  <a:schemeClr val="tx1"/>
                </a:solidFill>
              </a:rPr>
              <a:t>"), </a:t>
            </a:r>
            <a:r>
              <a:rPr lang="uk-UA" sz="2400" dirty="0">
                <a:solidFill>
                  <a:schemeClr val="tx1"/>
                </a:solidFill>
              </a:rPr>
              <a:t>які мають право на самовизначення. </a:t>
            </a:r>
            <a:endParaRPr lang="ru-RU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Picture 2" descr="Проект &quot;Новоросія&quot; зазнав краху - Порошенко - Korrespondent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85725"/>
            <a:ext cx="6846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28577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88" y="80963"/>
            <a:ext cx="10514012" cy="20955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800" dirty="0">
                <a:solidFill>
                  <a:schemeClr val="tx1"/>
                </a:solidFill>
              </a:rPr>
              <a:t>В Криму на початку </a:t>
            </a:r>
            <a:r>
              <a:rPr lang="uk-UA" sz="2800" dirty="0" smtClean="0">
                <a:solidFill>
                  <a:schemeClr val="tx1"/>
                </a:solidFill>
              </a:rPr>
              <a:t>1990-х </a:t>
            </a:r>
            <a:r>
              <a:rPr lang="uk-UA" sz="2800" dirty="0">
                <a:solidFill>
                  <a:schemeClr val="tx1"/>
                </a:solidFill>
              </a:rPr>
              <a:t>рр. місцеві сепаратисти за підтримки російського політикуму поставили </a:t>
            </a:r>
            <a:r>
              <a:rPr lang="uk-UA" sz="2800" b="1" dirty="0">
                <a:solidFill>
                  <a:schemeClr val="tx1"/>
                </a:solidFill>
              </a:rPr>
              <a:t>завдання про вихід півострова із складу України і приєднання до Російської Федерації.</a:t>
            </a:r>
            <a:r>
              <a:rPr lang="uk-UA" sz="2800" dirty="0">
                <a:solidFill>
                  <a:schemeClr val="tx1"/>
                </a:solidFill>
              </a:rPr>
              <a:t> Одним з найголовніших аргументів для обґрунтування цього наміру була надумана </a:t>
            </a:r>
            <a:r>
              <a:rPr lang="uk-UA" sz="2800" b="1" dirty="0">
                <a:solidFill>
                  <a:schemeClr val="tx1"/>
                </a:solidFill>
              </a:rPr>
              <a:t>ідея про "віковічні" зв’язки Криму з Росією</a:t>
            </a:r>
            <a:r>
              <a:rPr lang="uk-UA" sz="2800" dirty="0">
                <a:solidFill>
                  <a:schemeClr val="tx1"/>
                </a:solidFill>
              </a:rPr>
              <a:t> і про відсутність таких </a:t>
            </a:r>
            <a:r>
              <a:rPr lang="uk-UA" sz="2800" dirty="0" err="1">
                <a:solidFill>
                  <a:schemeClr val="tx1"/>
                </a:solidFill>
              </a:rPr>
              <a:t>зв’язків</a:t>
            </a:r>
            <a:r>
              <a:rPr lang="uk-UA" sz="2800" dirty="0">
                <a:solidFill>
                  <a:schemeClr val="tx1"/>
                </a:solidFill>
              </a:rPr>
              <a:t> з Україною. </a:t>
            </a:r>
            <a:endParaRPr lang="ru-RU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3" name="Picture 6" descr="Крым в филателии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2282825"/>
            <a:ext cx="741203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0325" y="5437188"/>
            <a:ext cx="1971675" cy="1420812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Проросійський мітинг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Севастополі.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серпень 1993 р.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7" name="Picture 2" descr="Пророссийский митинг в порту Севастополя. 4 августа 1993 г. Фотохроника Т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2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5321300" y="368300"/>
            <a:ext cx="6183313" cy="5543550"/>
          </a:xfrm>
        </p:spPr>
        <p:txBody>
          <a:bodyPr/>
          <a:lstStyle/>
          <a:p>
            <a:pPr eaLnBrk="1" hangingPunct="1"/>
            <a:r>
              <a:rPr lang="uk-UA" sz="2600" b="1" smtClean="0">
                <a:solidFill>
                  <a:schemeClr val="tx1"/>
                </a:solidFill>
              </a:rPr>
              <a:t>Зима 1994 </a:t>
            </a:r>
            <a:r>
              <a:rPr lang="uk-UA" sz="2600" smtClean="0">
                <a:solidFill>
                  <a:schemeClr val="tx1"/>
                </a:solidFill>
              </a:rPr>
              <a:t>р. - вибори до ВР АРК та вибори президента Криму. Вибори виграв </a:t>
            </a:r>
            <a:r>
              <a:rPr lang="uk-UA" sz="2600" b="1" smtClean="0">
                <a:solidFill>
                  <a:schemeClr val="tx1"/>
                </a:solidFill>
              </a:rPr>
              <a:t> Ю. Мєшков</a:t>
            </a:r>
            <a:r>
              <a:rPr lang="uk-UA" sz="2600" smtClean="0">
                <a:solidFill>
                  <a:schemeClr val="tx1"/>
                </a:solidFill>
              </a:rPr>
              <a:t> та очолюваний ним </a:t>
            </a:r>
            <a:r>
              <a:rPr lang="uk-UA" sz="2600" b="1" smtClean="0">
                <a:solidFill>
                  <a:schemeClr val="tx1"/>
                </a:solidFill>
              </a:rPr>
              <a:t>блок «Росія». </a:t>
            </a:r>
            <a:r>
              <a:rPr lang="uk-UA" sz="2600" smtClean="0">
                <a:solidFill>
                  <a:schemeClr val="tx1"/>
                </a:solidFill>
              </a:rPr>
              <a:t>На виборах за нього проголосувало у першому турі 38,5% виборців, а у другому – 75,2%. </a:t>
            </a:r>
          </a:p>
          <a:p>
            <a:pPr eaLnBrk="1" hangingPunct="1"/>
            <a:r>
              <a:rPr lang="uk-UA" sz="2600" b="1" smtClean="0">
                <a:solidFill>
                  <a:schemeClr val="tx1"/>
                </a:solidFill>
              </a:rPr>
              <a:t>Ю. Мєшков</a:t>
            </a:r>
            <a:r>
              <a:rPr lang="uk-UA" sz="2600" smtClean="0">
                <a:solidFill>
                  <a:schemeClr val="tx1"/>
                </a:solidFill>
              </a:rPr>
              <a:t> та очолюваний ним </a:t>
            </a:r>
            <a:r>
              <a:rPr lang="uk-UA" sz="2600" b="1" smtClean="0">
                <a:solidFill>
                  <a:schemeClr val="tx1"/>
                </a:solidFill>
              </a:rPr>
              <a:t>блок «Росія» </a:t>
            </a:r>
            <a:r>
              <a:rPr lang="uk-UA" sz="2600" smtClean="0">
                <a:solidFill>
                  <a:schemeClr val="tx1"/>
                </a:solidFill>
              </a:rPr>
              <a:t>виступав з лозунгами </a:t>
            </a:r>
            <a:r>
              <a:rPr lang="uk-UA" sz="2600" b="1" smtClean="0">
                <a:solidFill>
                  <a:schemeClr val="tx1"/>
                </a:solidFill>
              </a:rPr>
              <a:t>налагодження зв’язків з Росією аж до входження Криму до її складу</a:t>
            </a:r>
            <a:r>
              <a:rPr lang="uk-UA" sz="2600" smtClean="0">
                <a:solidFill>
                  <a:schemeClr val="tx1"/>
                </a:solidFill>
              </a:rPr>
              <a:t>. </a:t>
            </a:r>
            <a:endParaRPr lang="ru-RU" sz="2600" smtClean="0">
              <a:solidFill>
                <a:schemeClr val="tx1"/>
              </a:solidFill>
            </a:endParaRPr>
          </a:p>
        </p:txBody>
      </p:sp>
      <p:pic>
        <p:nvPicPr>
          <p:cNvPr id="32770" name="Picture 2" descr="Юрий Мешков (в центре) в день второго тура выборов президента Республики Крым. 16 января 1994 г. Дмитрий Телеоров. Фотохроника Т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700"/>
            <a:ext cx="42513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4575175" y="6211888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F3F3A"/>
                </a:solidFill>
                <a:latin typeface="Gotham Pro"/>
              </a:rPr>
              <a:t>Ю. Мєшков (в центрі) в день другого туру виборів президента Республіки Крим. Січень 1994 р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7778750" y="317500"/>
            <a:ext cx="4125913" cy="581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В </a:t>
            </a:r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</a:rPr>
              <a:t>2003 р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. РФ наважилась спорудити дамбу в Керченській протоці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від Таманського півострова до острова Тузла. Це був відкритий тиск РФ на Україну, відомий як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конфлікт навколо Тузли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Мета побудови -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з'єднання Криму з російським берегом.</a:t>
            </a:r>
          </a:p>
        </p:txBody>
      </p:sp>
      <p:pic>
        <p:nvPicPr>
          <p:cNvPr id="33794" name="Picture 2" descr="https://upload.wikimedia.org/wikipedia/commons/thumb/c/c9/Kerch_Strait%2C_Ukraine%2C_Russia%2C_near_natural_colors_satellite_image%2C_LandSat-5%2C_2011-08-30.jpg/1024px-Kerch_Strait%2C_Ukraine%2C_Russia%2C_near_natural_colors_satellite_image%2C_LandSat-5%2C_2011-08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0"/>
            <a:ext cx="7248525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7378700" y="6127750"/>
            <a:ext cx="433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222222"/>
                </a:solidFill>
              </a:rPr>
              <a:t>Керченська протока після спорудження дамби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28577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42900" y="984250"/>
            <a:ext cx="5753100" cy="4889500"/>
          </a:xfrm>
        </p:spPr>
        <p:txBody>
          <a:bodyPr/>
          <a:lstStyle/>
          <a:p>
            <a:pPr eaLnBrk="1" hangingPunct="1"/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В Донбасі, на Харківщині, Дніпропетровщині і Запоріжжі в середовищі місцевої компартійної бюрократії і директорів великих підприємств (так званих "червоних директорів") на початку 1990 рр. стала поширюватися ідея створення тут місцевої автономії як засобу протистояти "жовто-блакитній" експансії з Заходу.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4819" name="Picture 2" descr="https://upload.wikimedia.org/wikipedia/commons/5/57/Motor_Sich_coin_R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680200" y="984250"/>
            <a:ext cx="50927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35842" name="Picture 4" descr="https://upload.wikimedia.org/wikipedia/commons/thumb/0/06/Ukr_Referendum_1991.png/1280px-Ukr_Referendum_1991.png"/>
          <p:cNvPicPr>
            <a:picLocks noChangeAspect="1" noChangeArrowheads="1"/>
          </p:cNvPicPr>
          <p:nvPr/>
        </p:nvPicPr>
        <p:blipFill>
          <a:blip r:embed="rId3"/>
          <a:srcRect l="3989" t="5618" r="6818"/>
          <a:stretch>
            <a:fillRect/>
          </a:stretch>
        </p:blipFill>
        <p:spPr bwMode="auto">
          <a:xfrm>
            <a:off x="111125" y="150813"/>
            <a:ext cx="77565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879475" y="6488113"/>
            <a:ext cx="1116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Підтримка Акту незалежності по областях у %, республіканський референдум </a:t>
            </a:r>
            <a:r>
              <a:rPr lang="ru-RU" b="1">
                <a:latin typeface="Century Gothic" pitchFamily="34" charset="0"/>
              </a:rPr>
              <a:t>1 грудня 1991 р. </a:t>
            </a:r>
          </a:p>
        </p:txBody>
      </p:sp>
      <p:sp>
        <p:nvSpPr>
          <p:cNvPr id="35844" name="Прямоугольник 7"/>
          <p:cNvSpPr>
            <a:spLocks noChangeArrowheads="1"/>
          </p:cNvSpPr>
          <p:nvPr/>
        </p:nvSpPr>
        <p:spPr bwMode="auto">
          <a:xfrm>
            <a:off x="7880350" y="296863"/>
            <a:ext cx="429736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2800">
                <a:latin typeface="Century Gothic" pitchFamily="34" charset="0"/>
              </a:rPr>
              <a:t>Сепаратистські настрої на початку 1990-х рр. не мали відчутної підтримки в населенні Півдня і Сходу України.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800">
                <a:latin typeface="Century Gothic" pitchFamily="34" charset="0"/>
              </a:rPr>
              <a:t>Переважна більшість жителів регіону на референдумі 1 грудня 1991 р. проголосувало за незалежність України</a:t>
            </a:r>
            <a:endParaRPr lang="ru-RU" sz="28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8318</TotalTime>
  <Words>886</Words>
  <Application>Microsoft Office PowerPoint</Application>
  <PresentationFormat>Произвольный</PresentationFormat>
  <Paragraphs>47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26</vt:i4>
      </vt:variant>
    </vt:vector>
  </HeadingPairs>
  <TitlesOfParts>
    <vt:vector size="51" baseType="lpstr">
      <vt:lpstr>Arial</vt:lpstr>
      <vt:lpstr>Century Gothic</vt:lpstr>
      <vt:lpstr>Wingdings 3</vt:lpstr>
      <vt:lpstr>Calibri</vt:lpstr>
      <vt:lpstr>Gotham Pro</vt:lpstr>
      <vt:lpstr>Times New Roman</vt:lpstr>
      <vt:lpstr>Wingdings</vt:lpstr>
      <vt:lpstr>Minion Pro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Прояви сепаратизму в Україні у 1991-2013 рр.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Admin</cp:lastModifiedBy>
  <cp:revision>164</cp:revision>
  <dcterms:created xsi:type="dcterms:W3CDTF">2020-02-06T13:53:25Z</dcterms:created>
  <dcterms:modified xsi:type="dcterms:W3CDTF">2020-09-19T16:00:57Z</dcterms:modified>
</cp:coreProperties>
</file>