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6" d="100"/>
          <a:sy n="96" d="100"/>
        </p:scale>
        <p:origin x="72" y="-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dirty="0"/>
              <a:t>9/25/2020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dirty="0"/>
              <a:t>9/25/2020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dirty="0"/>
              <a:t>9/25/2020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dirty="0"/>
              <a:t>9/25/2020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dirty="0"/>
              <a:t>9/25/2020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dirty="0"/>
              <a:t>9/25/2020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dirty="0"/>
              <a:t>9/25/2020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dirty="0"/>
              <a:t>9/25/2020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dirty="0"/>
              <a:t>9/25/2020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dirty="0"/>
              <a:t>9/25/2020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dirty="0"/>
              <a:t>9/25/2020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dirty="0"/>
              <a:t>9/25/2020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dirty="0"/>
              <a:t>ВСТУП ДО МІЖНАРОДНОЇ ЕКОНОМІКИ </a:t>
            </a:r>
            <a:endParaRPr lang="en-US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1 курс, 1 семестр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535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ВИКЛАДАЧІ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Лекції – </a:t>
            </a:r>
            <a:r>
              <a:rPr lang="uk-UA" dirty="0" err="1" smtClean="0"/>
              <a:t>Осаул</a:t>
            </a:r>
            <a:r>
              <a:rPr lang="uk-UA" dirty="0" smtClean="0"/>
              <a:t> Аліна Олександрівна, </a:t>
            </a:r>
            <a:r>
              <a:rPr lang="uk-UA" dirty="0" err="1" smtClean="0"/>
              <a:t>ст.викладач</a:t>
            </a:r>
            <a:r>
              <a:rPr lang="uk-UA" dirty="0" smtClean="0"/>
              <a:t> </a:t>
            </a:r>
            <a:r>
              <a:rPr lang="ru-RU" dirty="0" err="1"/>
              <a:t>кафедри</a:t>
            </a:r>
            <a:r>
              <a:rPr lang="ru-RU" dirty="0"/>
              <a:t> </a:t>
            </a:r>
            <a:r>
              <a:rPr lang="ru-RU" dirty="0" err="1"/>
              <a:t>міжнародної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,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та </a:t>
            </a:r>
            <a:r>
              <a:rPr lang="ru-RU" dirty="0" err="1"/>
              <a:t>економіки</a:t>
            </a:r>
            <a:r>
              <a:rPr lang="ru-RU" dirty="0"/>
              <a:t> </a:t>
            </a:r>
            <a:r>
              <a:rPr lang="ru-RU" dirty="0" err="1"/>
              <a:t>міжнародного</a:t>
            </a:r>
            <a:r>
              <a:rPr lang="ru-RU" dirty="0"/>
              <a:t> туризму </a:t>
            </a:r>
            <a:r>
              <a:rPr lang="ru-RU" dirty="0" smtClean="0"/>
              <a:t>ЗНУ.</a:t>
            </a:r>
            <a:endParaRPr lang="ru-RU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Іспит – </a:t>
            </a:r>
            <a:r>
              <a:rPr lang="uk-UA" dirty="0" err="1" smtClean="0"/>
              <a:t>Осаул</a:t>
            </a:r>
            <a:r>
              <a:rPr lang="uk-UA" dirty="0" smtClean="0"/>
              <a:t> </a:t>
            </a:r>
            <a:r>
              <a:rPr lang="uk-UA" dirty="0"/>
              <a:t>Аліна </a:t>
            </a:r>
            <a:r>
              <a:rPr lang="uk-UA" dirty="0" smtClean="0"/>
              <a:t>Олександрівна.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 smtClean="0"/>
              <a:t>Практичні заняття  -- </a:t>
            </a:r>
            <a:r>
              <a:rPr lang="uk-UA" dirty="0" err="1" smtClean="0"/>
              <a:t>Гамова</a:t>
            </a:r>
            <a:r>
              <a:rPr lang="uk-UA" dirty="0" smtClean="0"/>
              <a:t> Оксана Вікторівна, </a:t>
            </a:r>
            <a:r>
              <a:rPr lang="uk-UA" dirty="0" err="1" smtClean="0"/>
              <a:t>к.е.н</a:t>
            </a:r>
            <a:r>
              <a:rPr lang="uk-UA" dirty="0" smtClean="0"/>
              <a:t>., доцент кафедри міжнародної економіки, природних ресурсів та економіки міжнародного туризму ЗНУ.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853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МЕТА КУРСУ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Набуття</a:t>
            </a:r>
            <a:r>
              <a:rPr lang="ru-RU" dirty="0" smtClean="0"/>
              <a:t> </a:t>
            </a:r>
            <a:r>
              <a:rPr lang="ru-RU" dirty="0" err="1"/>
              <a:t>майбутніми</a:t>
            </a:r>
            <a:r>
              <a:rPr lang="ru-RU" dirty="0"/>
              <a:t> </a:t>
            </a:r>
            <a:r>
              <a:rPr lang="ru-RU" dirty="0" err="1"/>
              <a:t>фахівцями</a:t>
            </a:r>
            <a:r>
              <a:rPr lang="ru-RU" dirty="0"/>
              <a:t> </a:t>
            </a:r>
            <a:r>
              <a:rPr lang="ru-RU" dirty="0" err="1"/>
              <a:t>глибоких</a:t>
            </a:r>
            <a:r>
              <a:rPr lang="ru-RU" dirty="0"/>
              <a:t> </a:t>
            </a:r>
            <a:r>
              <a:rPr lang="ru-RU" dirty="0" err="1"/>
              <a:t>економічних</a:t>
            </a:r>
            <a:r>
              <a:rPr lang="ru-RU" dirty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 у рамках </a:t>
            </a:r>
            <a:r>
              <a:rPr lang="ru-RU" dirty="0" err="1" smtClean="0"/>
              <a:t>освітньої</a:t>
            </a:r>
            <a:r>
              <a:rPr lang="ru-RU" dirty="0" smtClean="0"/>
              <a:t> </a:t>
            </a:r>
            <a:r>
              <a:rPr lang="ru-RU" dirty="0" err="1" smtClean="0"/>
              <a:t>програми</a:t>
            </a:r>
            <a:r>
              <a:rPr lang="ru-RU" dirty="0" smtClean="0"/>
              <a:t> </a:t>
            </a:r>
            <a:r>
              <a:rPr lang="ru-RU" dirty="0" err="1" smtClean="0"/>
              <a:t>міжнародна</a:t>
            </a:r>
            <a:r>
              <a:rPr lang="ru-RU" dirty="0" smtClean="0"/>
              <a:t> </a:t>
            </a:r>
            <a:r>
              <a:rPr lang="ru-RU" dirty="0" err="1" smtClean="0"/>
              <a:t>економіка</a:t>
            </a:r>
            <a:r>
              <a:rPr lang="ru-RU" dirty="0" smtClean="0"/>
              <a:t>, </a:t>
            </a:r>
            <a:r>
              <a:rPr lang="ru-RU" dirty="0" err="1"/>
              <a:t>формування</a:t>
            </a:r>
            <a:r>
              <a:rPr lang="ru-RU" dirty="0"/>
              <a:t> у них </a:t>
            </a:r>
            <a:r>
              <a:rPr lang="ru-RU" dirty="0" err="1"/>
              <a:t>логіки</a:t>
            </a:r>
            <a:r>
              <a:rPr lang="ru-RU" dirty="0"/>
              <a:t> нового </a:t>
            </a:r>
            <a:r>
              <a:rPr lang="ru-RU" dirty="0" err="1"/>
              <a:t>економічного</a:t>
            </a:r>
            <a:r>
              <a:rPr lang="ru-RU" dirty="0"/>
              <a:t> </a:t>
            </a:r>
            <a:r>
              <a:rPr lang="ru-RU" dirty="0" err="1"/>
              <a:t>мислення</a:t>
            </a:r>
            <a:r>
              <a:rPr lang="ru-RU" dirty="0"/>
              <a:t> і </a:t>
            </a:r>
            <a:r>
              <a:rPr lang="ru-RU" dirty="0" err="1"/>
              <a:t>економічної</a:t>
            </a:r>
            <a:r>
              <a:rPr lang="ru-RU" dirty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err="1" smtClean="0"/>
              <a:t>Опанування</a:t>
            </a:r>
            <a:r>
              <a:rPr lang="ru-RU" dirty="0" smtClean="0"/>
              <a:t> </a:t>
            </a:r>
            <a:r>
              <a:rPr lang="ru-RU" dirty="0" err="1" smtClean="0"/>
              <a:t>базових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 err="1" smtClean="0"/>
              <a:t>пізнання</a:t>
            </a:r>
            <a:r>
              <a:rPr lang="ru-RU" dirty="0" smtClean="0"/>
              <a:t> й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економічних</a:t>
            </a:r>
            <a:r>
              <a:rPr lang="ru-RU" dirty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pPr algn="just"/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досв</a:t>
            </a:r>
            <a:r>
              <a:rPr lang="uk-UA" dirty="0" smtClean="0"/>
              <a:t>іду</a:t>
            </a:r>
            <a:r>
              <a:rPr lang="ru-RU" dirty="0" smtClean="0"/>
              <a:t> </a:t>
            </a:r>
            <a:r>
              <a:rPr lang="ru-RU" dirty="0" err="1" smtClean="0"/>
              <a:t>прийняття</a:t>
            </a:r>
            <a:r>
              <a:rPr lang="ru-RU" dirty="0" smtClean="0"/>
              <a:t> </a:t>
            </a:r>
            <a:r>
              <a:rPr lang="ru-RU" dirty="0" err="1" smtClean="0"/>
              <a:t>обґрунтованих</a:t>
            </a:r>
            <a:r>
              <a:rPr lang="ru-RU" dirty="0" smtClean="0"/>
              <a:t> </a:t>
            </a:r>
            <a:r>
              <a:rPr lang="ru-RU" dirty="0" err="1" smtClean="0"/>
              <a:t>рішень</a:t>
            </a:r>
            <a:r>
              <a:rPr lang="ru-RU" dirty="0" smtClean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економічних</a:t>
            </a:r>
            <a:r>
              <a:rPr lang="ru-RU" dirty="0"/>
              <a:t> проблем,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у </a:t>
            </a:r>
            <a:r>
              <a:rPr lang="ru-RU" dirty="0" err="1"/>
              <a:t>господарському</a:t>
            </a:r>
            <a:r>
              <a:rPr lang="ru-RU" dirty="0"/>
              <a:t> </a:t>
            </a:r>
            <a:r>
              <a:rPr lang="ru-RU" dirty="0" err="1"/>
              <a:t>житті</a:t>
            </a:r>
            <a:r>
              <a:rPr lang="ru-RU" dirty="0"/>
              <a:t> на </a:t>
            </a:r>
            <a:r>
              <a:rPr lang="ru-RU" dirty="0" err="1"/>
              <a:t>міжнародному</a:t>
            </a:r>
            <a:r>
              <a:rPr lang="ru-RU" dirty="0"/>
              <a:t> </a:t>
            </a:r>
            <a:r>
              <a:rPr lang="ru-RU" dirty="0" err="1" smtClean="0"/>
              <a:t>рівні</a:t>
            </a:r>
            <a:r>
              <a:rPr lang="ru-RU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921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ЗАВДАННЯ КУРСУ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</a:t>
            </a:r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/>
              <a:t>сутності</a:t>
            </a:r>
            <a:r>
              <a:rPr lang="ru-RU" dirty="0"/>
              <a:t> </a:t>
            </a:r>
            <a:r>
              <a:rPr lang="ru-RU" dirty="0" err="1"/>
              <a:t>міжнародної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, </a:t>
            </a:r>
            <a:r>
              <a:rPr lang="ru-RU" dirty="0" err="1"/>
              <a:t>взаємозв'язків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форм, </a:t>
            </a:r>
            <a:r>
              <a:rPr lang="ru-RU" dirty="0" err="1"/>
              <a:t>суб'єктів</a:t>
            </a:r>
            <a:r>
              <a:rPr lang="ru-RU" dirty="0"/>
              <a:t> та </a:t>
            </a:r>
            <a:r>
              <a:rPr lang="ru-RU" dirty="0" err="1"/>
              <a:t>рівнів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/>
              <a:t>вміння</a:t>
            </a:r>
            <a:r>
              <a:rPr lang="ru-RU" dirty="0"/>
              <a:t> </a:t>
            </a:r>
            <a:r>
              <a:rPr lang="ru-RU" dirty="0" err="1"/>
              <a:t>аналізувати</a:t>
            </a:r>
            <a:r>
              <a:rPr lang="ru-RU" dirty="0"/>
              <a:t> і </a:t>
            </a:r>
            <a:r>
              <a:rPr lang="ru-RU" dirty="0" err="1"/>
              <a:t>оцінювати</a:t>
            </a:r>
            <a:r>
              <a:rPr lang="ru-RU" dirty="0"/>
              <a:t> </a:t>
            </a:r>
            <a:r>
              <a:rPr lang="ru-RU" dirty="0" err="1"/>
              <a:t>економічне</a:t>
            </a:r>
            <a:r>
              <a:rPr lang="ru-RU" dirty="0"/>
              <a:t>, </a:t>
            </a:r>
            <a:r>
              <a:rPr lang="ru-RU" dirty="0" err="1"/>
              <a:t>політико-правове</a:t>
            </a:r>
            <a:r>
              <a:rPr lang="ru-RU" dirty="0"/>
              <a:t>, </a:t>
            </a:r>
            <a:r>
              <a:rPr lang="ru-RU" dirty="0" err="1"/>
              <a:t>соціально-культурне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 та </a:t>
            </a:r>
            <a:r>
              <a:rPr lang="ru-RU" dirty="0" err="1"/>
              <a:t>інфраструктуру</a:t>
            </a:r>
            <a:r>
              <a:rPr lang="ru-RU" dirty="0"/>
              <a:t> </a:t>
            </a:r>
            <a:r>
              <a:rPr lang="ru-RU" dirty="0" err="1"/>
              <a:t>міжнародної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принципів</a:t>
            </a:r>
            <a:r>
              <a:rPr lang="ru-RU" dirty="0"/>
              <a:t> і </a:t>
            </a:r>
            <a:r>
              <a:rPr lang="ru-RU" dirty="0" err="1"/>
              <a:t>законів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міжнародної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 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/>
              <a:t>аналіз</a:t>
            </a:r>
            <a:r>
              <a:rPr lang="ru-RU" dirty="0"/>
              <a:t> форм, </a:t>
            </a:r>
            <a:r>
              <a:rPr lang="ru-RU" dirty="0" err="1"/>
              <a:t>методів</a:t>
            </a:r>
            <a:r>
              <a:rPr lang="ru-RU" dirty="0"/>
              <a:t> і </a:t>
            </a:r>
            <a:r>
              <a:rPr lang="ru-RU" dirty="0" err="1"/>
              <a:t>механізмів</a:t>
            </a:r>
            <a:r>
              <a:rPr lang="ru-RU" dirty="0"/>
              <a:t>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міжнародної</a:t>
            </a:r>
            <a:r>
              <a:rPr lang="ru-RU" dirty="0"/>
              <a:t> </a:t>
            </a:r>
            <a:r>
              <a:rPr lang="ru-RU" dirty="0" err="1"/>
              <a:t>торгівлі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– критична </a:t>
            </a:r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</a:t>
            </a:r>
            <a:r>
              <a:rPr lang="ru-RU" dirty="0" err="1"/>
              <a:t>міжнародного</a:t>
            </a:r>
            <a:r>
              <a:rPr lang="ru-RU" dirty="0"/>
              <a:t> </a:t>
            </a:r>
            <a:r>
              <a:rPr lang="ru-RU" dirty="0" err="1"/>
              <a:t>поділу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спеціалізації</a:t>
            </a:r>
            <a:r>
              <a:rPr lang="ru-RU" dirty="0"/>
              <a:t> та </a:t>
            </a:r>
            <a:r>
              <a:rPr lang="ru-RU" dirty="0" err="1"/>
              <a:t>кооперування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–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</a:t>
            </a:r>
            <a:r>
              <a:rPr lang="ru-RU" dirty="0" err="1"/>
              <a:t>міграції</a:t>
            </a:r>
            <a:r>
              <a:rPr lang="ru-RU" dirty="0"/>
              <a:t> </a:t>
            </a:r>
            <a:r>
              <a:rPr lang="ru-RU" dirty="0" err="1"/>
              <a:t>робочої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 та </a:t>
            </a:r>
            <a:r>
              <a:rPr lang="ru-RU" dirty="0" err="1"/>
              <a:t>руху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 smtClean="0"/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216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ЗАВДАННЯ КУРСУ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з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 та проблем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світової</a:t>
            </a:r>
            <a:r>
              <a:rPr lang="ru-RU" dirty="0"/>
              <a:t> </a:t>
            </a:r>
            <a:r>
              <a:rPr lang="ru-RU" dirty="0" err="1"/>
              <a:t>валютної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методології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розрахунків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/>
              <a:t>розуміння</a:t>
            </a:r>
            <a:r>
              <a:rPr lang="ru-RU" dirty="0"/>
              <a:t> </a:t>
            </a:r>
            <a:r>
              <a:rPr lang="ru-RU" dirty="0" err="1"/>
              <a:t>логіки</a:t>
            </a:r>
            <a:r>
              <a:rPr lang="ru-RU" dirty="0"/>
              <a:t>, </a:t>
            </a:r>
            <a:r>
              <a:rPr lang="ru-RU" dirty="0" err="1"/>
              <a:t>напрямів</a:t>
            </a:r>
            <a:r>
              <a:rPr lang="ru-RU" dirty="0"/>
              <a:t> і форм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</a:t>
            </a:r>
            <a:r>
              <a:rPr lang="ru-RU" dirty="0" err="1"/>
              <a:t>міжнародної</a:t>
            </a:r>
            <a:r>
              <a:rPr lang="ru-RU" dirty="0"/>
              <a:t> </a:t>
            </a:r>
            <a:r>
              <a:rPr lang="ru-RU" dirty="0" err="1"/>
              <a:t>економічної</a:t>
            </a:r>
            <a:r>
              <a:rPr lang="ru-RU" dirty="0"/>
              <a:t> </a:t>
            </a:r>
            <a:r>
              <a:rPr lang="ru-RU" dirty="0" err="1"/>
              <a:t>інтеграції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/>
              <a:t>розуміння</a:t>
            </a:r>
            <a:r>
              <a:rPr lang="ru-RU" dirty="0"/>
              <a:t> </a:t>
            </a:r>
            <a:r>
              <a:rPr lang="ru-RU" dirty="0" err="1"/>
              <a:t>напрямків</a:t>
            </a:r>
            <a:r>
              <a:rPr lang="ru-RU" dirty="0"/>
              <a:t> </a:t>
            </a:r>
            <a:r>
              <a:rPr lang="ru-RU" dirty="0" err="1"/>
              <a:t>міжнародного</a:t>
            </a:r>
            <a:r>
              <a:rPr lang="ru-RU" dirty="0"/>
              <a:t> </a:t>
            </a:r>
            <a:r>
              <a:rPr lang="ru-RU" dirty="0" err="1"/>
              <a:t>науково-технічного</a:t>
            </a:r>
            <a:r>
              <a:rPr lang="ru-RU" dirty="0"/>
              <a:t> </a:t>
            </a:r>
            <a:r>
              <a:rPr lang="ru-RU" dirty="0" err="1"/>
              <a:t>обміну</a:t>
            </a:r>
            <a:r>
              <a:rPr lang="ru-RU" dirty="0"/>
              <a:t>,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бізнес-інжинірингу</a:t>
            </a:r>
            <a:r>
              <a:rPr lang="ru-RU" dirty="0"/>
              <a:t>, </a:t>
            </a:r>
            <a:r>
              <a:rPr lang="ru-RU" dirty="0" err="1"/>
              <a:t>системних</a:t>
            </a:r>
            <a:r>
              <a:rPr lang="ru-RU" dirty="0"/>
              <a:t> </a:t>
            </a:r>
            <a:r>
              <a:rPr lang="ru-RU" dirty="0" err="1"/>
              <a:t>інновацій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–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сучасних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</a:t>
            </a:r>
            <a:r>
              <a:rPr lang="ru-RU" dirty="0" err="1"/>
              <a:t>трансформації</a:t>
            </a:r>
            <a:r>
              <a:rPr lang="ru-RU" dirty="0"/>
              <a:t> та </a:t>
            </a:r>
            <a:r>
              <a:rPr lang="ru-RU" dirty="0" err="1"/>
              <a:t>глобалізації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/>
              <a:t>вміння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одержані</a:t>
            </a:r>
            <a:r>
              <a:rPr lang="ru-RU" dirty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, </a:t>
            </a:r>
            <a:r>
              <a:rPr lang="ru-RU" dirty="0" err="1"/>
              <a:t>враховуючи</a:t>
            </a:r>
            <a:r>
              <a:rPr lang="ru-RU" dirty="0"/>
              <a:t> </a:t>
            </a:r>
            <a:r>
              <a:rPr lang="ru-RU" dirty="0" err="1"/>
              <a:t>тенденції</a:t>
            </a:r>
            <a:r>
              <a:rPr lang="ru-RU" dirty="0"/>
              <a:t> і </a:t>
            </a:r>
            <a:r>
              <a:rPr lang="ru-RU" dirty="0" err="1"/>
              <a:t>перспективи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економічних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205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ТЕМАТИКА КУРСУ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1. </a:t>
            </a:r>
            <a:r>
              <a:rPr lang="ru-RU" dirty="0" err="1"/>
              <a:t>Поняття</a:t>
            </a:r>
            <a:r>
              <a:rPr lang="ru-RU" dirty="0"/>
              <a:t> «</a:t>
            </a:r>
            <a:r>
              <a:rPr lang="ru-RU" dirty="0" err="1"/>
              <a:t>міжнародна</a:t>
            </a:r>
            <a:r>
              <a:rPr lang="ru-RU" dirty="0"/>
              <a:t> </a:t>
            </a:r>
            <a:r>
              <a:rPr lang="ru-RU" dirty="0" err="1"/>
              <a:t>економіка</a:t>
            </a:r>
            <a:r>
              <a:rPr lang="ru-RU" dirty="0"/>
              <a:t>», «</a:t>
            </a:r>
            <a:r>
              <a:rPr lang="ru-RU" dirty="0" err="1"/>
              <a:t>світова</a:t>
            </a:r>
            <a:r>
              <a:rPr lang="ru-RU" dirty="0"/>
              <a:t> </a:t>
            </a:r>
            <a:r>
              <a:rPr lang="ru-RU" dirty="0" err="1"/>
              <a:t>економіка</a:t>
            </a:r>
            <a:r>
              <a:rPr lang="ru-RU" dirty="0"/>
              <a:t>» і «</a:t>
            </a:r>
            <a:r>
              <a:rPr lang="ru-RU" dirty="0" err="1"/>
              <a:t>світове</a:t>
            </a:r>
            <a:r>
              <a:rPr lang="ru-RU" dirty="0"/>
              <a:t> </a:t>
            </a:r>
            <a:r>
              <a:rPr lang="ru-RU" dirty="0" err="1"/>
              <a:t>господарство</a:t>
            </a:r>
            <a:r>
              <a:rPr lang="ru-RU" dirty="0"/>
              <a:t>». </a:t>
            </a:r>
            <a:r>
              <a:rPr lang="ru-RU" dirty="0" err="1"/>
              <a:t>Суб'єкти</a:t>
            </a:r>
            <a:r>
              <a:rPr lang="ru-RU" dirty="0"/>
              <a:t> </a:t>
            </a:r>
            <a:r>
              <a:rPr lang="ru-RU" dirty="0" err="1"/>
              <a:t>міжнародної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 smtClean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Типологія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/>
              <a:t>3. </a:t>
            </a:r>
            <a:r>
              <a:rPr lang="ru-RU" dirty="0" err="1"/>
              <a:t>Тенденції</a:t>
            </a:r>
            <a:r>
              <a:rPr lang="ru-RU" dirty="0"/>
              <a:t> та </a:t>
            </a:r>
            <a:r>
              <a:rPr lang="ru-RU" dirty="0" err="1"/>
              <a:t>перспективи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міжнародної</a:t>
            </a:r>
            <a:r>
              <a:rPr lang="ru-RU" dirty="0"/>
              <a:t> </a:t>
            </a:r>
            <a:r>
              <a:rPr lang="ru-RU" dirty="0" err="1" smtClean="0"/>
              <a:t>економіки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4</a:t>
            </a:r>
            <a:r>
              <a:rPr lang="ru-RU" dirty="0"/>
              <a:t>. </a:t>
            </a:r>
            <a:r>
              <a:rPr lang="ru-RU" dirty="0" err="1"/>
              <a:t>Міжнародна</a:t>
            </a:r>
            <a:r>
              <a:rPr lang="ru-RU" dirty="0"/>
              <a:t> </a:t>
            </a:r>
            <a:r>
              <a:rPr lang="ru-RU" dirty="0" err="1"/>
              <a:t>економіка</a:t>
            </a:r>
            <a:r>
              <a:rPr lang="ru-RU" dirty="0"/>
              <a:t>: структура та </a:t>
            </a:r>
            <a:r>
              <a:rPr lang="ru-RU" dirty="0" err="1" smtClean="0"/>
              <a:t>розміщення</a:t>
            </a:r>
            <a:r>
              <a:rPr lang="ru-RU" dirty="0" smtClean="0"/>
              <a:t>.</a:t>
            </a:r>
          </a:p>
          <a:p>
            <a:r>
              <a:rPr lang="ru-RU" dirty="0"/>
              <a:t>5. </a:t>
            </a:r>
            <a:r>
              <a:rPr lang="ru-RU" dirty="0" err="1"/>
              <a:t>Ресурси</a:t>
            </a:r>
            <a:r>
              <a:rPr lang="ru-RU" dirty="0"/>
              <a:t> </a:t>
            </a:r>
            <a:r>
              <a:rPr lang="ru-RU" dirty="0" err="1"/>
              <a:t>світового</a:t>
            </a:r>
            <a:r>
              <a:rPr lang="ru-RU" dirty="0"/>
              <a:t> </a:t>
            </a:r>
            <a:r>
              <a:rPr lang="ru-RU" dirty="0" err="1" smtClean="0"/>
              <a:t>господарства</a:t>
            </a:r>
            <a:r>
              <a:rPr lang="ru-RU" dirty="0" smtClean="0"/>
              <a:t>.</a:t>
            </a:r>
          </a:p>
          <a:p>
            <a:r>
              <a:rPr lang="ru-RU" dirty="0"/>
              <a:t>6. </a:t>
            </a:r>
            <a:r>
              <a:rPr lang="ru-RU" dirty="0" err="1"/>
              <a:t>Глобальні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міжнародної</a:t>
            </a:r>
            <a:r>
              <a:rPr lang="ru-RU" dirty="0"/>
              <a:t> </a:t>
            </a:r>
            <a:r>
              <a:rPr lang="ru-RU" dirty="0" err="1" smtClean="0"/>
              <a:t>економіки</a:t>
            </a:r>
            <a:r>
              <a:rPr lang="ru-RU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818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Література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1. </a:t>
            </a:r>
            <a:r>
              <a:rPr lang="ru-RU" dirty="0"/>
              <a:t>.</a:t>
            </a:r>
            <a:r>
              <a:rPr lang="ru-RU" dirty="0" err="1"/>
              <a:t>Линдерт</a:t>
            </a:r>
            <a:r>
              <a:rPr lang="ru-RU" dirty="0"/>
              <a:t> П.Х. Экономика мирохозяйственных связей. – М.: «Прогресс», 1992. – 520с. </a:t>
            </a:r>
            <a:endParaRPr lang="ru-RU" dirty="0" smtClean="0"/>
          </a:p>
          <a:p>
            <a:pPr algn="just"/>
            <a:r>
              <a:rPr lang="ru-RU" dirty="0"/>
              <a:t>2. </a:t>
            </a:r>
            <a:r>
              <a:rPr lang="ru-RU" dirty="0" err="1"/>
              <a:t>Миклашевская</a:t>
            </a:r>
            <a:r>
              <a:rPr lang="ru-RU" dirty="0"/>
              <a:t> Н.А., Холопов А.В. Международная экономика: Учебник / Под общ. ред. д.э.н. проф. </a:t>
            </a:r>
            <a:r>
              <a:rPr lang="ru-RU" dirty="0" err="1"/>
              <a:t>А.В.Сидоровича</a:t>
            </a:r>
            <a:r>
              <a:rPr lang="ru-RU" dirty="0"/>
              <a:t>. – М.: Издательство «Дело и сервис», 2000. – 304с. </a:t>
            </a:r>
            <a:endParaRPr lang="ru-RU" dirty="0" smtClean="0"/>
          </a:p>
          <a:p>
            <a:pPr algn="just"/>
            <a:r>
              <a:rPr lang="ru-RU" dirty="0"/>
              <a:t>3. Киреев А. Международная экономика: </a:t>
            </a:r>
            <a:r>
              <a:rPr lang="ru-RU" dirty="0" err="1"/>
              <a:t>Учебн</a:t>
            </a:r>
            <a:r>
              <a:rPr lang="ru-RU" dirty="0"/>
              <a:t>. пособие. В 2-х ч. – Ч.1. Международная микроэкономика: движение товаров и факторов производства. – М.: Международные отношения, 1998. – 416 с. Киреев А. Международная экономика: </a:t>
            </a:r>
            <a:r>
              <a:rPr lang="ru-RU" dirty="0" err="1"/>
              <a:t>Учебн</a:t>
            </a:r>
            <a:r>
              <a:rPr lang="ru-RU" dirty="0"/>
              <a:t>. пособие. В 2-х ч. – Ч.2. Международная макроэкономика: открытая экономика и макроэкономическое программирование. – М.: Международные отношения, 1999. – 488 с.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368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ТЕМАТИКА КУРСУ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7. </a:t>
            </a:r>
            <a:r>
              <a:rPr lang="ru-RU" dirty="0" err="1"/>
              <a:t>Північна</a:t>
            </a:r>
            <a:r>
              <a:rPr lang="ru-RU" dirty="0"/>
              <a:t> Америка в </a:t>
            </a:r>
            <a:r>
              <a:rPr lang="ru-RU" dirty="0" err="1"/>
              <a:t>міжнародній</a:t>
            </a:r>
            <a:r>
              <a:rPr lang="ru-RU" dirty="0"/>
              <a:t> </a:t>
            </a:r>
            <a:r>
              <a:rPr lang="ru-RU" dirty="0" err="1" smtClean="0"/>
              <a:t>економіці</a:t>
            </a:r>
            <a:r>
              <a:rPr lang="ru-RU" dirty="0" smtClean="0"/>
              <a:t>.</a:t>
            </a:r>
          </a:p>
          <a:p>
            <a:r>
              <a:rPr lang="ru-RU" dirty="0"/>
              <a:t>8. </a:t>
            </a:r>
            <a:r>
              <a:rPr lang="ru-RU" dirty="0" err="1"/>
              <a:t>Західна</a:t>
            </a:r>
            <a:r>
              <a:rPr lang="ru-RU" dirty="0"/>
              <a:t> </a:t>
            </a:r>
            <a:r>
              <a:rPr lang="ru-RU" dirty="0" err="1"/>
              <a:t>Європа</a:t>
            </a:r>
            <a:r>
              <a:rPr lang="ru-RU" dirty="0"/>
              <a:t> в </a:t>
            </a:r>
            <a:r>
              <a:rPr lang="ru-RU" dirty="0" err="1"/>
              <a:t>міжнародній</a:t>
            </a:r>
            <a:r>
              <a:rPr lang="ru-RU" dirty="0"/>
              <a:t> </a:t>
            </a:r>
            <a:r>
              <a:rPr lang="ru-RU" dirty="0" err="1" smtClean="0"/>
              <a:t>економіці</a:t>
            </a:r>
            <a:r>
              <a:rPr lang="ru-RU" dirty="0" smtClean="0"/>
              <a:t>.</a:t>
            </a:r>
          </a:p>
          <a:p>
            <a:r>
              <a:rPr lang="ru-RU" dirty="0"/>
              <a:t>9. </a:t>
            </a:r>
            <a:r>
              <a:rPr lang="ru-RU" dirty="0" err="1"/>
              <a:t>Японія</a:t>
            </a:r>
            <a:r>
              <a:rPr lang="ru-RU" dirty="0"/>
              <a:t> в </a:t>
            </a:r>
            <a:r>
              <a:rPr lang="ru-RU" dirty="0" err="1"/>
              <a:t>міжнародній</a:t>
            </a:r>
            <a:r>
              <a:rPr lang="ru-RU" dirty="0"/>
              <a:t> </a:t>
            </a:r>
            <a:r>
              <a:rPr lang="ru-RU" dirty="0" err="1" smtClean="0"/>
              <a:t>економіці</a:t>
            </a:r>
            <a:r>
              <a:rPr lang="ru-RU" dirty="0" smtClean="0"/>
              <a:t>.</a:t>
            </a:r>
          </a:p>
          <a:p>
            <a:r>
              <a:rPr lang="ru-RU" dirty="0"/>
              <a:t>10. </a:t>
            </a:r>
            <a:r>
              <a:rPr lang="ru-RU" dirty="0" err="1"/>
              <a:t>Загальна</a:t>
            </a:r>
            <a:r>
              <a:rPr lang="ru-RU" dirty="0"/>
              <a:t> характеристика </a:t>
            </a:r>
            <a:r>
              <a:rPr lang="ru-RU" dirty="0" err="1"/>
              <a:t>країн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розвиваються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/>
              <a:t>11. </a:t>
            </a:r>
            <a:r>
              <a:rPr lang="ru-RU" dirty="0" err="1"/>
              <a:t>Місце</a:t>
            </a:r>
            <a:r>
              <a:rPr lang="ru-RU" dirty="0"/>
              <a:t> КНР в </a:t>
            </a:r>
            <a:r>
              <a:rPr lang="ru-RU" dirty="0" err="1"/>
              <a:t>міжнародній</a:t>
            </a:r>
            <a:r>
              <a:rPr lang="ru-RU" dirty="0"/>
              <a:t> </a:t>
            </a:r>
            <a:r>
              <a:rPr lang="ru-RU" dirty="0" err="1"/>
              <a:t>економіці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/>
              <a:t>12. Роль </a:t>
            </a:r>
            <a:r>
              <a:rPr lang="ru-RU" dirty="0" err="1"/>
              <a:t>Південно-Східної</a:t>
            </a:r>
            <a:r>
              <a:rPr lang="ru-RU" dirty="0"/>
              <a:t> та </a:t>
            </a:r>
            <a:r>
              <a:rPr lang="ru-RU" dirty="0" err="1"/>
              <a:t>Західної</a:t>
            </a:r>
            <a:r>
              <a:rPr lang="ru-RU" dirty="0"/>
              <a:t> </a:t>
            </a:r>
            <a:r>
              <a:rPr lang="ru-RU" dirty="0" err="1"/>
              <a:t>Азії</a:t>
            </a:r>
            <a:r>
              <a:rPr lang="ru-RU" dirty="0"/>
              <a:t> в </a:t>
            </a:r>
            <a:r>
              <a:rPr lang="ru-RU" dirty="0" err="1"/>
              <a:t>міжнародній</a:t>
            </a:r>
            <a:r>
              <a:rPr lang="ru-RU" dirty="0"/>
              <a:t> </a:t>
            </a:r>
            <a:r>
              <a:rPr lang="ru-RU" dirty="0" err="1"/>
              <a:t>економіці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/>
              <a:t>13. </a:t>
            </a:r>
            <a:r>
              <a:rPr lang="ru-RU" dirty="0" err="1"/>
              <a:t>Загальна</a:t>
            </a:r>
            <a:r>
              <a:rPr lang="ru-RU" dirty="0"/>
              <a:t> характеристика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Латинської</a:t>
            </a:r>
            <a:r>
              <a:rPr lang="ru-RU" dirty="0"/>
              <a:t> </a:t>
            </a:r>
            <a:r>
              <a:rPr lang="ru-RU" dirty="0" smtClean="0"/>
              <a:t>Америки.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33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220</TotalTime>
  <Words>519</Words>
  <Application>Microsoft Office PowerPoint</Application>
  <PresentationFormat>Широкоэкранный</PresentationFormat>
  <Paragraphs>46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Garamond</vt:lpstr>
      <vt:lpstr>Савон</vt:lpstr>
      <vt:lpstr>ВСТУП ДО МІЖНАРОДНОЇ ЕКОНОМІКИ </vt:lpstr>
      <vt:lpstr>ВИКЛАДАЧІ</vt:lpstr>
      <vt:lpstr>МЕТА КУРСУ</vt:lpstr>
      <vt:lpstr>ЗАВДАННЯ КУРСУ</vt:lpstr>
      <vt:lpstr>ЗАВДАННЯ КУРСУ</vt:lpstr>
      <vt:lpstr>ТЕМАТИКА КУРСУ</vt:lpstr>
      <vt:lpstr>Література </vt:lpstr>
      <vt:lpstr>ТЕМАТИКА КУРСУ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ВСТУП ДО МІЖНАРОДНОЇ ЕКОНОМІКИ </dc:title>
  <dc:creator>RePack by Diakov</dc:creator>
  <cp:lastModifiedBy>RePack by Diakov</cp:lastModifiedBy>
  <cp:revision>9</cp:revision>
  <dcterms:created xsi:type="dcterms:W3CDTF">2020-09-25T08:42:27Z</dcterms:created>
  <dcterms:modified xsi:type="dcterms:W3CDTF">2020-09-25T12:22:39Z</dcterms:modified>
</cp:coreProperties>
</file>