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6CE13-29CA-4EA5-9C1F-DA0085CEF6BA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EF0E0-CCCC-4C33-9AC0-35404A1014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8231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6CE13-29CA-4EA5-9C1F-DA0085CEF6BA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EF0E0-CCCC-4C33-9AC0-35404A1014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81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6CE13-29CA-4EA5-9C1F-DA0085CEF6BA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EF0E0-CCCC-4C33-9AC0-35404A1014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8671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6CE13-29CA-4EA5-9C1F-DA0085CEF6BA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EF0E0-CCCC-4C33-9AC0-35404A1014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6264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6CE13-29CA-4EA5-9C1F-DA0085CEF6BA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EF0E0-CCCC-4C33-9AC0-35404A1014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8540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6CE13-29CA-4EA5-9C1F-DA0085CEF6BA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EF0E0-CCCC-4C33-9AC0-35404A1014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8967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6CE13-29CA-4EA5-9C1F-DA0085CEF6BA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EF0E0-CCCC-4C33-9AC0-35404A1014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40987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6CE13-29CA-4EA5-9C1F-DA0085CEF6BA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EF0E0-CCCC-4C33-9AC0-35404A1014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5526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6CE13-29CA-4EA5-9C1F-DA0085CEF6BA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EF0E0-CCCC-4C33-9AC0-35404A1014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6147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6CE13-29CA-4EA5-9C1F-DA0085CEF6BA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1D9EF0E0-CCCC-4C33-9AC0-35404A1014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904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6CE13-29CA-4EA5-9C1F-DA0085CEF6BA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EF0E0-CCCC-4C33-9AC0-35404A1014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645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6CE13-29CA-4EA5-9C1F-DA0085CEF6BA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EF0E0-CCCC-4C33-9AC0-35404A1014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0388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6CE13-29CA-4EA5-9C1F-DA0085CEF6BA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EF0E0-CCCC-4C33-9AC0-35404A1014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3074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6CE13-29CA-4EA5-9C1F-DA0085CEF6BA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EF0E0-CCCC-4C33-9AC0-35404A1014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45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6CE13-29CA-4EA5-9C1F-DA0085CEF6BA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EF0E0-CCCC-4C33-9AC0-35404A1014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7351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6CE13-29CA-4EA5-9C1F-DA0085CEF6BA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EF0E0-CCCC-4C33-9AC0-35404A1014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688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6CE13-29CA-4EA5-9C1F-DA0085CEF6BA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EF0E0-CCCC-4C33-9AC0-35404A1014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043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D66CE13-29CA-4EA5-9C1F-DA0085CEF6BA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D9EF0E0-CCCC-4C33-9AC0-35404A1014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47042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oodle.znu.edu.ua/course/view.php?id=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oodle.znu.edu.ua/course/view.php?id=10984" TargetMode="External"/><Relationship Id="rId2" Type="http://schemas.openxmlformats.org/officeDocument/2006/relationships/hyperlink" Target="https://moodle.znu.edu.ua/course/view.php?id=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oodle.znu.edu.ua/course/view.php?id=7317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znuecologmas@gmail.co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28401" y="863126"/>
            <a:ext cx="8574622" cy="2777382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Інформаційні технології у лісовому та мисливському господарстві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92289" y="4731206"/>
            <a:ext cx="6987645" cy="138853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Викладач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кандидат фізико-математичних наук, доцент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Маслова Оксана Володимирівна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452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921407"/>
              </p:ext>
            </p:extLst>
          </p:nvPr>
        </p:nvGraphicFramePr>
        <p:xfrm>
          <a:off x="1871531" y="1350236"/>
          <a:ext cx="9861845" cy="42985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5056">
                  <a:extLst>
                    <a:ext uri="{9D8B030D-6E8A-4147-A177-3AD203B41FA5}">
                      <a16:colId xmlns:a16="http://schemas.microsoft.com/office/drawing/2014/main" val="2820957786"/>
                    </a:ext>
                  </a:extLst>
                </a:gridCol>
                <a:gridCol w="622441">
                  <a:extLst>
                    <a:ext uri="{9D8B030D-6E8A-4147-A177-3AD203B41FA5}">
                      <a16:colId xmlns:a16="http://schemas.microsoft.com/office/drawing/2014/main" val="2067663595"/>
                    </a:ext>
                  </a:extLst>
                </a:gridCol>
                <a:gridCol w="2215245">
                  <a:extLst>
                    <a:ext uri="{9D8B030D-6E8A-4147-A177-3AD203B41FA5}">
                      <a16:colId xmlns:a16="http://schemas.microsoft.com/office/drawing/2014/main" val="1058531446"/>
                    </a:ext>
                  </a:extLst>
                </a:gridCol>
                <a:gridCol w="1215335">
                  <a:extLst>
                    <a:ext uri="{9D8B030D-6E8A-4147-A177-3AD203B41FA5}">
                      <a16:colId xmlns:a16="http://schemas.microsoft.com/office/drawing/2014/main" val="1507365229"/>
                    </a:ext>
                  </a:extLst>
                </a:gridCol>
                <a:gridCol w="1486998">
                  <a:extLst>
                    <a:ext uri="{9D8B030D-6E8A-4147-A177-3AD203B41FA5}">
                      <a16:colId xmlns:a16="http://schemas.microsoft.com/office/drawing/2014/main" val="3636465130"/>
                    </a:ext>
                  </a:extLst>
                </a:gridCol>
                <a:gridCol w="543326">
                  <a:extLst>
                    <a:ext uri="{9D8B030D-6E8A-4147-A177-3AD203B41FA5}">
                      <a16:colId xmlns:a16="http://schemas.microsoft.com/office/drawing/2014/main" val="1800481377"/>
                    </a:ext>
                  </a:extLst>
                </a:gridCol>
                <a:gridCol w="945578">
                  <a:extLst>
                    <a:ext uri="{9D8B030D-6E8A-4147-A177-3AD203B41FA5}">
                      <a16:colId xmlns:a16="http://schemas.microsoft.com/office/drawing/2014/main" val="4253465589"/>
                    </a:ext>
                  </a:extLst>
                </a:gridCol>
                <a:gridCol w="837866">
                  <a:extLst>
                    <a:ext uri="{9D8B030D-6E8A-4147-A177-3AD203B41FA5}">
                      <a16:colId xmlns:a16="http://schemas.microsoft.com/office/drawing/2014/main" val="389816871"/>
                    </a:ext>
                  </a:extLst>
                </a:gridCol>
              </a:tblGrid>
              <a:tr h="887416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uk-UA" sz="1800">
                          <a:effectLst/>
                        </a:rPr>
                        <a:t>Освітня програма, рівень вищої освіти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uk-UA" sz="1800">
                          <a:effectLst/>
                        </a:rPr>
                        <a:t>205 Мисливське господарство</a:t>
                      </a:r>
                      <a:endParaRPr lang="ru-RU" sz="1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uk-UA" sz="1800">
                          <a:effectLst/>
                        </a:rPr>
                        <a:t>Магістр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7642075"/>
                  </a:ext>
                </a:extLst>
              </a:tr>
              <a:tr h="827505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uk-UA" sz="1800">
                          <a:effectLst/>
                        </a:rPr>
                        <a:t>Статус дисципліни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uk-UA" sz="1400" dirty="0">
                          <a:effectLst/>
                        </a:rPr>
                        <a:t>Обов'язкова дисципліна циклу професійної підготовки спеціальності ( за </a:t>
                      </a:r>
                      <a:r>
                        <a:rPr lang="uk-UA" sz="1400" dirty="0" err="1">
                          <a:effectLst/>
                        </a:rPr>
                        <a:t>нав.пл</a:t>
                      </a:r>
                      <a:r>
                        <a:rPr lang="uk-UA" sz="1400" dirty="0">
                          <a:effectLst/>
                        </a:rPr>
                        <a:t>. № 33)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3963529"/>
                  </a:ext>
                </a:extLst>
              </a:tr>
              <a:tr h="4043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uk-UA" sz="1800">
                          <a:effectLst/>
                        </a:rPr>
                        <a:t>Кредити ECTS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uk-UA" sz="1800">
                          <a:effectLst/>
                        </a:rPr>
                        <a:t>5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uk-UA" sz="1800">
                          <a:effectLst/>
                        </a:rPr>
                        <a:t>Навч. рік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uk-UA" sz="1800">
                          <a:effectLst/>
                        </a:rPr>
                        <a:t>2020-2021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uk-UA" sz="1800">
                          <a:effectLst/>
                        </a:rPr>
                        <a:t>Рік навчання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uk-UA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uk-UA" sz="1400">
                          <a:effectLst/>
                        </a:rPr>
                        <a:t>Тижні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uk-UA" sz="1400" dirty="0">
                          <a:effectLst/>
                        </a:rPr>
                        <a:t>11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1670849"/>
                  </a:ext>
                </a:extLst>
              </a:tr>
              <a:tr h="13704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uk-UA" sz="1800">
                          <a:effectLst/>
                        </a:rPr>
                        <a:t>Кількість годин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uk-UA" sz="1800">
                          <a:effectLst/>
                        </a:rPr>
                        <a:t>150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uk-UA" sz="1800">
                          <a:effectLst/>
                        </a:rPr>
                        <a:t>Кількість змістових модулів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uk-UA" sz="1800">
                          <a:effectLst/>
                        </a:rPr>
                        <a:t>8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uk-UA" sz="1800">
                          <a:effectLst/>
                        </a:rPr>
                        <a:t>Лекційні заняття – </a:t>
                      </a:r>
                      <a:r>
                        <a:rPr lang="ru-RU" sz="1800">
                          <a:effectLst/>
                        </a:rPr>
                        <a:t>2</a:t>
                      </a:r>
                      <a:r>
                        <a:rPr lang="uk-UA" sz="1800">
                          <a:effectLst/>
                        </a:rPr>
                        <a:t>2</a:t>
                      </a:r>
                      <a:endParaRPr lang="ru-RU" sz="1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uk-UA" sz="1800">
                          <a:effectLst/>
                        </a:rPr>
                        <a:t>Лабораторні заняття – 22</a:t>
                      </a:r>
                      <a:endParaRPr lang="ru-RU" sz="1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uk-UA" sz="1800">
                          <a:effectLst/>
                        </a:rPr>
                        <a:t>Самостійна робота – 106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8798226"/>
                  </a:ext>
                </a:extLst>
              </a:tr>
              <a:tr h="404392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uk-UA" sz="1800">
                          <a:effectLst/>
                        </a:rPr>
                        <a:t>Вид контролю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uk-UA" sz="1800">
                          <a:effectLst/>
                        </a:rPr>
                        <a:t>залік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53979"/>
                  </a:ext>
                </a:extLst>
              </a:tr>
              <a:tr h="404392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uk-UA" sz="1800">
                          <a:effectLst/>
                        </a:rPr>
                        <a:t>Посилання на курс в Moodle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400" u="sng" dirty="0">
                          <a:effectLst/>
                          <a:hlinkClick r:id="rId2"/>
                        </a:rPr>
                        <a:t>https</a:t>
                      </a:r>
                      <a:r>
                        <a:rPr lang="uk-UA" sz="1400" u="sng" dirty="0">
                          <a:effectLst/>
                          <a:hlinkClick r:id="rId2"/>
                        </a:rPr>
                        <a:t>://</a:t>
                      </a:r>
                      <a:r>
                        <a:rPr lang="en-US" sz="1400" u="sng" dirty="0" err="1">
                          <a:effectLst/>
                          <a:hlinkClick r:id="rId2"/>
                        </a:rPr>
                        <a:t>moodle</a:t>
                      </a:r>
                      <a:r>
                        <a:rPr lang="uk-UA" sz="1400" u="sng" dirty="0">
                          <a:effectLst/>
                          <a:hlinkClick r:id="rId2"/>
                        </a:rPr>
                        <a:t>.</a:t>
                      </a:r>
                      <a:r>
                        <a:rPr lang="en-US" sz="1400" u="sng" dirty="0" err="1">
                          <a:effectLst/>
                          <a:hlinkClick r:id="rId2"/>
                        </a:rPr>
                        <a:t>znu</a:t>
                      </a:r>
                      <a:r>
                        <a:rPr lang="uk-UA" sz="1400" u="sng" dirty="0">
                          <a:effectLst/>
                          <a:hlinkClick r:id="rId2"/>
                        </a:rPr>
                        <a:t>.</a:t>
                      </a:r>
                      <a:r>
                        <a:rPr lang="en-US" sz="1400" u="sng" dirty="0" err="1">
                          <a:effectLst/>
                          <a:hlinkClick r:id="rId2"/>
                        </a:rPr>
                        <a:t>edu</a:t>
                      </a:r>
                      <a:r>
                        <a:rPr lang="uk-UA" sz="1400" u="sng" dirty="0">
                          <a:effectLst/>
                          <a:hlinkClick r:id="rId2"/>
                        </a:rPr>
                        <a:t>.</a:t>
                      </a:r>
                      <a:r>
                        <a:rPr lang="en-US" sz="1400" u="sng" dirty="0" err="1">
                          <a:effectLst/>
                          <a:hlinkClick r:id="rId2"/>
                        </a:rPr>
                        <a:t>ua</a:t>
                      </a:r>
                      <a:r>
                        <a:rPr lang="uk-UA" sz="1400" u="sng" dirty="0">
                          <a:effectLst/>
                          <a:hlinkClick r:id="rId2"/>
                        </a:rPr>
                        <a:t>/</a:t>
                      </a:r>
                      <a:r>
                        <a:rPr lang="en-US" sz="1400" u="sng" dirty="0">
                          <a:effectLst/>
                          <a:hlinkClick r:id="rId2"/>
                        </a:rPr>
                        <a:t>course</a:t>
                      </a:r>
                      <a:r>
                        <a:rPr lang="uk-UA" sz="1400" u="sng" dirty="0">
                          <a:effectLst/>
                          <a:hlinkClick r:id="rId2"/>
                        </a:rPr>
                        <a:t>/</a:t>
                      </a:r>
                      <a:r>
                        <a:rPr lang="en-US" sz="1400" u="sng" dirty="0">
                          <a:effectLst/>
                          <a:hlinkClick r:id="rId2"/>
                        </a:rPr>
                        <a:t>view</a:t>
                      </a:r>
                      <a:r>
                        <a:rPr lang="uk-UA" sz="1400" u="sng" dirty="0">
                          <a:effectLst/>
                          <a:hlinkClick r:id="rId2"/>
                        </a:rPr>
                        <a:t>.</a:t>
                      </a:r>
                      <a:r>
                        <a:rPr lang="en-US" sz="1400" u="sng" dirty="0" err="1">
                          <a:effectLst/>
                          <a:hlinkClick r:id="rId2"/>
                        </a:rPr>
                        <a:t>php</a:t>
                      </a:r>
                      <a:r>
                        <a:rPr lang="uk-UA" sz="1400" u="sng" dirty="0">
                          <a:effectLst/>
                          <a:hlinkClick r:id="rId2"/>
                        </a:rPr>
                        <a:t>?</a:t>
                      </a:r>
                      <a:r>
                        <a:rPr lang="en-US" sz="1400" u="sng" dirty="0">
                          <a:effectLst/>
                          <a:hlinkClick r:id="rId2"/>
                        </a:rPr>
                        <a:t>id</a:t>
                      </a:r>
                      <a:r>
                        <a:rPr lang="uk-UA" sz="1400" u="sng" dirty="0">
                          <a:effectLst/>
                          <a:hlinkClick r:id="rId2"/>
                        </a:rPr>
                        <a:t>=</a:t>
                      </a:r>
                      <a:r>
                        <a:rPr lang="uk-UA" sz="1400" u="sng" dirty="0">
                          <a:effectLst/>
                        </a:rPr>
                        <a:t>10984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94415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596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79178" y="501500"/>
            <a:ext cx="9032904" cy="5585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uk-UA" sz="2400" b="1" dirty="0" smtClean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КОНТРОЛЬНІ ЗАХОДИ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1600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Поточні контрольні заходи: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1600" i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Обов’язкові види роботи: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–"/>
            </a:pPr>
            <a:r>
              <a:rPr lang="uk-UA" sz="16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виконання тестових завдань у СЕЗН ЗНУ </a:t>
            </a:r>
            <a:r>
              <a:rPr lang="uk-UA" sz="1600" i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Moodle</a:t>
            </a:r>
            <a:r>
              <a:rPr lang="uk-UA" sz="16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до кожного розділу по темам</a:t>
            </a:r>
            <a:r>
              <a:rPr lang="uk-UA" sz="1600" dirty="0" smtClean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uk-UA" sz="16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max</a:t>
            </a:r>
            <a:r>
              <a:rPr lang="uk-UA" sz="16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 = 30), вимоги до виконання тестів і критерії оцінювання дивіться на сторінці дисципліни у СЕЗН ЗНУ </a:t>
            </a:r>
            <a:r>
              <a:rPr lang="uk-UA" sz="1600" i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Moodle</a:t>
            </a:r>
            <a:r>
              <a:rPr lang="uk-UA" sz="1600" i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/>
              </a:rPr>
              <a:t>https</a:t>
            </a:r>
            <a:r>
              <a:rPr lang="uk-UA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/>
              </a:rPr>
              <a:t>://</a:t>
            </a:r>
            <a:r>
              <a:rPr lang="en-US" sz="1600" u="sng" dirty="0" err="1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/>
              </a:rPr>
              <a:t>moodle</a:t>
            </a:r>
            <a:r>
              <a:rPr lang="uk-UA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/>
              </a:rPr>
              <a:t>.</a:t>
            </a:r>
            <a:r>
              <a:rPr lang="en-US" sz="1600" u="sng" dirty="0" err="1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/>
              </a:rPr>
              <a:t>znu</a:t>
            </a:r>
            <a:r>
              <a:rPr lang="uk-UA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/>
              </a:rPr>
              <a:t>.</a:t>
            </a:r>
            <a:r>
              <a:rPr lang="en-US" sz="1600" u="sng" dirty="0" err="1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/>
              </a:rPr>
              <a:t>edu</a:t>
            </a:r>
            <a:r>
              <a:rPr lang="uk-UA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/>
              </a:rPr>
              <a:t>.</a:t>
            </a:r>
            <a:r>
              <a:rPr lang="en-US" sz="1600" u="sng" dirty="0" err="1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/>
              </a:rPr>
              <a:t>ua</a:t>
            </a:r>
            <a:r>
              <a:rPr lang="uk-UA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/>
              </a:rPr>
              <a:t>/</a:t>
            </a:r>
            <a:r>
              <a:rPr lang="en-US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/>
              </a:rPr>
              <a:t>course</a:t>
            </a:r>
            <a:r>
              <a:rPr lang="uk-UA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/>
              </a:rPr>
              <a:t>/</a:t>
            </a:r>
            <a:r>
              <a:rPr lang="en-US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/>
              </a:rPr>
              <a:t>view</a:t>
            </a:r>
            <a:r>
              <a:rPr lang="uk-UA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/>
              </a:rPr>
              <a:t>.</a:t>
            </a:r>
            <a:r>
              <a:rPr lang="en-US" sz="1600" u="sng" dirty="0" err="1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/>
              </a:rPr>
              <a:t>php</a:t>
            </a:r>
            <a:r>
              <a:rPr lang="uk-UA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/>
              </a:rPr>
              <a:t>?</a:t>
            </a:r>
            <a:r>
              <a:rPr lang="en-US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/>
              </a:rPr>
              <a:t>id</a:t>
            </a:r>
            <a:r>
              <a:rPr lang="uk-UA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/>
              </a:rPr>
              <a:t>=</a:t>
            </a:r>
            <a:r>
              <a:rPr lang="uk-UA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10984</a:t>
            </a:r>
            <a:r>
              <a:rPr lang="uk-UA" sz="16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);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–"/>
            </a:pPr>
            <a:r>
              <a:rPr lang="uk-UA" sz="16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виконання і захист лабораторних робіт (</a:t>
            </a:r>
            <a:r>
              <a:rPr lang="uk-UA" sz="16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max</a:t>
            </a:r>
            <a:r>
              <a:rPr lang="uk-UA" sz="16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 = 30), вимоги, практичні рекомендації до оформлення практичних завдань і критерії оцінювання дивіться на сторінці дисципліни у СЕЗН ЗНУ </a:t>
            </a:r>
            <a:r>
              <a:rPr lang="uk-UA" sz="1600" i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Moodle</a:t>
            </a:r>
            <a:r>
              <a:rPr lang="uk-UA" sz="1600" i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3"/>
              </a:rPr>
              <a:t>https</a:t>
            </a:r>
            <a:r>
              <a:rPr lang="uk-UA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3"/>
              </a:rPr>
              <a:t>://</a:t>
            </a:r>
            <a:r>
              <a:rPr lang="en-US" sz="1600" u="sng" dirty="0" err="1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3"/>
              </a:rPr>
              <a:t>moodle</a:t>
            </a:r>
            <a:r>
              <a:rPr lang="uk-UA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3"/>
              </a:rPr>
              <a:t>.</a:t>
            </a:r>
            <a:r>
              <a:rPr lang="en-US" sz="1600" u="sng" dirty="0" err="1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3"/>
              </a:rPr>
              <a:t>znu</a:t>
            </a:r>
            <a:r>
              <a:rPr lang="uk-UA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3"/>
              </a:rPr>
              <a:t>.</a:t>
            </a:r>
            <a:r>
              <a:rPr lang="en-US" sz="1600" u="sng" dirty="0" err="1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3"/>
              </a:rPr>
              <a:t>edu</a:t>
            </a:r>
            <a:r>
              <a:rPr lang="uk-UA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3"/>
              </a:rPr>
              <a:t>.</a:t>
            </a:r>
            <a:r>
              <a:rPr lang="en-US" sz="1600" u="sng" dirty="0" err="1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3"/>
              </a:rPr>
              <a:t>ua</a:t>
            </a:r>
            <a:r>
              <a:rPr lang="uk-UA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3"/>
              </a:rPr>
              <a:t>/</a:t>
            </a:r>
            <a:r>
              <a:rPr lang="en-US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3"/>
              </a:rPr>
              <a:t>course</a:t>
            </a:r>
            <a:r>
              <a:rPr lang="uk-UA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3"/>
              </a:rPr>
              <a:t>/</a:t>
            </a:r>
            <a:r>
              <a:rPr lang="en-US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3"/>
              </a:rPr>
              <a:t>view</a:t>
            </a:r>
            <a:r>
              <a:rPr lang="uk-UA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3"/>
              </a:rPr>
              <a:t>.</a:t>
            </a:r>
            <a:r>
              <a:rPr lang="en-US" sz="1600" u="sng" dirty="0" err="1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3"/>
              </a:rPr>
              <a:t>php</a:t>
            </a:r>
            <a:r>
              <a:rPr lang="uk-UA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3"/>
              </a:rPr>
              <a:t>?</a:t>
            </a:r>
            <a:r>
              <a:rPr lang="en-US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3"/>
              </a:rPr>
              <a:t>id</a:t>
            </a:r>
            <a:r>
              <a:rPr lang="uk-UA" sz="1600" u="sng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3"/>
              </a:rPr>
              <a:t>=10984</a:t>
            </a:r>
            <a:r>
              <a:rPr lang="uk-UA" sz="16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).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1600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Підсумкові контрольні заходи: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–"/>
            </a:pPr>
            <a:r>
              <a:rPr lang="uk-UA" sz="16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індивідуальне науково-аналітичне завдання (</a:t>
            </a:r>
            <a:r>
              <a:rPr lang="uk-UA" sz="16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max</a:t>
            </a:r>
            <a:r>
              <a:rPr lang="uk-UA" sz="16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 = 20) вимоги та практичні рекомендації до оформлення індивідуального завдання дивіться на сторінці дисципліни у СЕЗН ЗНУ </a:t>
            </a:r>
            <a:r>
              <a:rPr lang="uk-UA" sz="1600" i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Moodle</a:t>
            </a:r>
            <a:r>
              <a:rPr lang="uk-UA" sz="1600" i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1600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4"/>
              </a:rPr>
              <a:t>https</a:t>
            </a:r>
            <a:r>
              <a:rPr lang="uk-UA" sz="1600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4"/>
              </a:rPr>
              <a:t>://</a:t>
            </a:r>
            <a:r>
              <a:rPr lang="en-US" sz="1600" dirty="0" err="1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4"/>
              </a:rPr>
              <a:t>moodle</a:t>
            </a:r>
            <a:r>
              <a:rPr lang="uk-UA" sz="1600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4"/>
              </a:rPr>
              <a:t>.</a:t>
            </a:r>
            <a:r>
              <a:rPr lang="en-US" sz="1600" dirty="0" err="1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4"/>
              </a:rPr>
              <a:t>znu</a:t>
            </a:r>
            <a:r>
              <a:rPr lang="uk-UA" sz="1600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4"/>
              </a:rPr>
              <a:t>.</a:t>
            </a:r>
            <a:r>
              <a:rPr lang="en-US" sz="1600" dirty="0" err="1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4"/>
              </a:rPr>
              <a:t>edu</a:t>
            </a:r>
            <a:r>
              <a:rPr lang="uk-UA" sz="1600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4"/>
              </a:rPr>
              <a:t>.</a:t>
            </a:r>
            <a:r>
              <a:rPr lang="en-US" sz="1600" dirty="0" err="1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4"/>
              </a:rPr>
              <a:t>ua</a:t>
            </a:r>
            <a:r>
              <a:rPr lang="uk-UA" sz="1600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4"/>
              </a:rPr>
              <a:t>/</a:t>
            </a:r>
            <a:r>
              <a:rPr lang="en-US" sz="1600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4"/>
              </a:rPr>
              <a:t>course</a:t>
            </a:r>
            <a:r>
              <a:rPr lang="uk-UA" sz="1600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4"/>
              </a:rPr>
              <a:t>/</a:t>
            </a:r>
            <a:r>
              <a:rPr lang="en-US" sz="1600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4"/>
              </a:rPr>
              <a:t>view</a:t>
            </a:r>
            <a:r>
              <a:rPr lang="uk-UA" sz="1600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4"/>
              </a:rPr>
              <a:t>.</a:t>
            </a:r>
            <a:r>
              <a:rPr lang="en-US" sz="1600" dirty="0" err="1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4"/>
              </a:rPr>
              <a:t>php</a:t>
            </a:r>
            <a:r>
              <a:rPr lang="uk-UA" sz="1600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4"/>
              </a:rPr>
              <a:t>?</a:t>
            </a:r>
            <a:r>
              <a:rPr lang="en-US" sz="1600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4"/>
              </a:rPr>
              <a:t>id</a:t>
            </a:r>
            <a:r>
              <a:rPr lang="uk-UA" sz="1600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4"/>
              </a:rPr>
              <a:t>=</a:t>
            </a:r>
            <a:r>
              <a:rPr lang="uk-UA" sz="1600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10984</a:t>
            </a:r>
            <a:r>
              <a:rPr lang="uk-UA" sz="16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);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–"/>
            </a:pPr>
            <a:r>
              <a:rPr lang="uk-UA" sz="16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складання заліку (</a:t>
            </a:r>
            <a:r>
              <a:rPr lang="uk-UA" sz="16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max</a:t>
            </a:r>
            <a:r>
              <a:rPr lang="uk-UA" sz="16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 = 20).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959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48000" y="2967335"/>
            <a:ext cx="6096000" cy="56092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24760" y="1551018"/>
            <a:ext cx="10018713" cy="1294354"/>
          </a:xfrm>
          <a:solidFill>
            <a:schemeClr val="accent1">
              <a:lumMod val="75000"/>
            </a:schemeClr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r>
              <a:rPr lang="uk-UA" b="1" dirty="0">
                <a:solidFill>
                  <a:srgbClr val="FFFF00"/>
                </a:solidFill>
              </a:rPr>
              <a:t>ОСНОВНІ НАВЧАЛЬНІ </a:t>
            </a:r>
            <a:r>
              <a:rPr lang="uk-UA" b="1" dirty="0" smtClean="0">
                <a:solidFill>
                  <a:srgbClr val="FFFF00"/>
                </a:solidFill>
              </a:rPr>
              <a:t>РЕСУРСИ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724760" y="3247796"/>
            <a:ext cx="10018713" cy="1447800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r>
              <a:rPr lang="uk-UA" dirty="0" smtClean="0"/>
              <a:t>Навчально-методичні матеріали до дисципліни розміщено у СЕЗН ЗНУ </a:t>
            </a:r>
            <a:r>
              <a:rPr lang="uk-UA" dirty="0" err="1" smtClean="0"/>
              <a:t>Moodle</a:t>
            </a:r>
            <a:r>
              <a:rPr lang="uk-UA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96419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68084" y="815833"/>
            <a:ext cx="9596926" cy="38457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Aft>
                <a:spcPts val="300"/>
              </a:spcAft>
            </a:pPr>
            <a:r>
              <a:rPr lang="uk-UA" sz="2000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Викладач:</a:t>
            </a:r>
            <a:r>
              <a:rPr lang="uk-UA" sz="20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кандидат фізико-математичних наук, доцент </a:t>
            </a:r>
            <a:r>
              <a:rPr lang="uk-UA" sz="2000" b="1" i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Маслова Оксана Володимирівна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300"/>
              </a:spcAft>
            </a:pPr>
            <a:r>
              <a:rPr lang="uk-UA" sz="2000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Кафедра: </a:t>
            </a:r>
            <a:r>
              <a:rPr lang="uk-UA" sz="20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загальної та прикладної екології і зоології, </a:t>
            </a:r>
            <a:r>
              <a:rPr lang="en-US" sz="20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</a:t>
            </a:r>
            <a:r>
              <a:rPr lang="uk-UA" sz="20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ІІ корпус, </a:t>
            </a:r>
            <a:r>
              <a:rPr lang="uk-UA" sz="20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ауд</a:t>
            </a:r>
            <a:r>
              <a:rPr lang="uk-UA" sz="20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  <a:r>
              <a:rPr lang="ru-RU" sz="20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21</a:t>
            </a:r>
            <a:r>
              <a:rPr lang="uk-UA" sz="20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3</a:t>
            </a:r>
            <a:r>
              <a:rPr lang="ru-RU" sz="20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-в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300"/>
              </a:spcAft>
              <a:tabLst>
                <a:tab pos="4763135" algn="l"/>
              </a:tabLst>
            </a:pPr>
            <a:r>
              <a:rPr lang="uk-UA" sz="2000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E-</a:t>
            </a:r>
            <a:r>
              <a:rPr lang="uk-UA" sz="2000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mail</a:t>
            </a:r>
            <a:r>
              <a:rPr lang="uk-UA" sz="2000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:</a:t>
            </a:r>
            <a:r>
              <a:rPr lang="uk-UA" sz="20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u="sng" dirty="0" err="1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/>
              </a:rPr>
              <a:t>znuecologmas</a:t>
            </a:r>
            <a:r>
              <a:rPr lang="uk-UA" sz="2000" u="sng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/>
              </a:rPr>
              <a:t>@</a:t>
            </a:r>
            <a:r>
              <a:rPr lang="en-US" sz="2000" u="sng" dirty="0" err="1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/>
              </a:rPr>
              <a:t>gmail</a:t>
            </a:r>
            <a:r>
              <a:rPr lang="uk-UA" sz="2000" u="sng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/>
              </a:rPr>
              <a:t>.</a:t>
            </a:r>
            <a:r>
              <a:rPr lang="en-US" sz="2000" u="sng" dirty="0">
                <a:solidFill>
                  <a:srgbClr val="0000FF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  <a:hlinkClick r:id="rId2"/>
              </a:rPr>
              <a:t>com</a:t>
            </a:r>
            <a:r>
              <a:rPr lang="uk-UA" sz="20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300"/>
              </a:spcAft>
            </a:pPr>
            <a:r>
              <a:rPr lang="uk-UA" sz="2000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Телефон:</a:t>
            </a:r>
            <a:r>
              <a:rPr lang="uk-UA" sz="20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+380980295413 (</a:t>
            </a:r>
            <a:r>
              <a:rPr lang="uk-UA" sz="2000" i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Viber</a:t>
            </a:r>
            <a:r>
              <a:rPr lang="uk-UA" sz="2000" i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000" i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Telegram</a:t>
            </a:r>
            <a:r>
              <a:rPr lang="uk-UA" sz="20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  <a:spcAft>
                <a:spcPts val="300"/>
              </a:spcAft>
            </a:pPr>
            <a:r>
              <a:rPr lang="uk-UA" sz="2000" b="1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Інші засоби зв’язку: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особисті повідомлення у СЕЗН ЗНУ </a:t>
            </a:r>
            <a:r>
              <a:rPr lang="uk-UA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Moodle</a:t>
            </a:r>
            <a:r>
              <a:rPr lang="uk-UA" sz="2000" b="1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8170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Зеленый и желтый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onstantia/Franklin Gothic Book">
      <a:majorFont>
        <a:latin typeface="Constantia" panose="02030602050306030303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екстура гранж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2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191</Words>
  <Application>Microsoft Office PowerPoint</Application>
  <PresentationFormat>Широкоэкранный</PresentationFormat>
  <Paragraphs>42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MS Mincho</vt:lpstr>
      <vt:lpstr>Arial</vt:lpstr>
      <vt:lpstr>Calibri</vt:lpstr>
      <vt:lpstr>Constantia</vt:lpstr>
      <vt:lpstr>Franklin Gothic Book</vt:lpstr>
      <vt:lpstr>Times New Roman</vt:lpstr>
      <vt:lpstr>Параллакс</vt:lpstr>
      <vt:lpstr>Інформаційні технології у лісовому та мисливському господарстві</vt:lpstr>
      <vt:lpstr>Презентация PowerPoint</vt:lpstr>
      <vt:lpstr>Презентация PowerPoint</vt:lpstr>
      <vt:lpstr>ОСНОВНІ НАВЧАЛЬНІ РЕСУРСИ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Інформаційні технології у лісовому та мисливському господарстві</dc:title>
  <dc:creator>User</dc:creator>
  <cp:lastModifiedBy>User</cp:lastModifiedBy>
  <cp:revision>8</cp:revision>
  <dcterms:created xsi:type="dcterms:W3CDTF">2020-09-27T15:17:29Z</dcterms:created>
  <dcterms:modified xsi:type="dcterms:W3CDTF">2020-09-27T15:54:42Z</dcterms:modified>
</cp:coreProperties>
</file>