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9" r:id="rId6"/>
    <p:sldId id="271" r:id="rId7"/>
    <p:sldId id="273" r:id="rId8"/>
    <p:sldId id="275" r:id="rId9"/>
    <p:sldId id="261" r:id="rId10"/>
    <p:sldId id="263" r:id="rId11"/>
    <p:sldId id="265" r:id="rId12"/>
    <p:sldId id="278" r:id="rId13"/>
    <p:sldId id="282" r:id="rId14"/>
    <p:sldId id="284" r:id="rId15"/>
    <p:sldId id="286" r:id="rId16"/>
    <p:sldId id="287" r:id="rId17"/>
    <p:sldId id="290" r:id="rId18"/>
    <p:sldId id="29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0" autoAdjust="0"/>
    <p:restoredTop sz="86441" autoAdjust="0"/>
  </p:normalViewPr>
  <p:slideViewPr>
    <p:cSldViewPr snapToGrid="0">
      <p:cViewPr varScale="1">
        <p:scale>
          <a:sx n="61" d="100"/>
          <a:sy n="61" d="100"/>
        </p:scale>
        <p:origin x="-72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013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473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6846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096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8695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3900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2053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927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024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711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352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30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02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31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566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63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71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AB641F-736F-4F18-B4AE-7FDE54024B54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3E89D9-4BFB-4238-975E-B4107193C2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330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5jQ0xT-ZDc&amp;list=PL9pns6-9kKCuJk2H-olVAuAnAmtaYw_Ii&amp;index=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VQYWNNzc0k&amp;list=PL9pns6-9kKCuJk2H-olVAuAnAmtaYw_Ii&amp;index=7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t9No11G_-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niof-Hqql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yF2cdEA-dg&amp;index=198&amp;list=PL9pns6-9kKCvApwluMovx5kZHtQkcPEc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8BZ0j0Z9l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4UdzjqfDl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jQxybE8WM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aFj8XPWjP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l7IWLvQvW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h6rmr4e0UM&amp;list=PL9pns6-9kKCvApwluMovx5kZHtQkcPEcR&amp;index=35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snpAwRhUlo&amp;list=PL9pns6-9kKCvApwluMovx5kZHtQkcPEcR&amp;index=21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bYmAarEGug&amp;list=PL9pns6-9kKCvApwluMovx5kZHtQkcPEcR&amp;index=15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fGS2BC9WZ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tbdi-v1RE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ЛЕКЦІЯ: </a:t>
            </a:r>
            <a:r>
              <a:rPr lang="uk-UA" dirty="0" err="1" smtClean="0"/>
              <a:t>Маніпулятивні</a:t>
            </a:r>
            <a:r>
              <a:rPr lang="uk-UA" dirty="0" smtClean="0"/>
              <a:t> </a:t>
            </a:r>
            <a:r>
              <a:rPr lang="uk-UA" dirty="0" smtClean="0"/>
              <a:t>техніки в рекламі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760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Глас народу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Метод, у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сенсі</a:t>
            </a:r>
            <a:r>
              <a:rPr lang="ru-RU" dirty="0"/>
              <a:t> </a:t>
            </a:r>
            <a:r>
              <a:rPr lang="ru-RU" dirty="0" err="1"/>
              <a:t>протилежний</a:t>
            </a:r>
            <a:r>
              <a:rPr lang="ru-RU" dirty="0"/>
              <a:t> </a:t>
            </a:r>
            <a:r>
              <a:rPr lang="ru-RU" dirty="0" err="1"/>
              <a:t>попередньому</a:t>
            </a:r>
            <a:r>
              <a:rPr lang="ru-RU" dirty="0"/>
              <a:t>. </a:t>
            </a:r>
            <a:r>
              <a:rPr lang="ru-RU" dirty="0" err="1"/>
              <a:t>Обігрується</a:t>
            </a:r>
            <a:r>
              <a:rPr lang="ru-RU" dirty="0"/>
              <a:t> образ </a:t>
            </a:r>
            <a:r>
              <a:rPr lang="ru-RU" dirty="0" err="1"/>
              <a:t>людини</a:t>
            </a:r>
            <a:r>
              <a:rPr lang="ru-RU" dirty="0"/>
              <a:t> з </a:t>
            </a:r>
            <a:r>
              <a:rPr lang="ru-RU" dirty="0" err="1"/>
              <a:t>вулиці</a:t>
            </a:r>
            <a:r>
              <a:rPr lang="ru-RU" dirty="0"/>
              <a:t>, </a:t>
            </a:r>
            <a:r>
              <a:rPr lang="ru-RU" dirty="0" err="1"/>
              <a:t>такої</a:t>
            </a:r>
            <a:r>
              <a:rPr lang="ru-RU" dirty="0"/>
              <a:t>, як </a:t>
            </a:r>
            <a:r>
              <a:rPr lang="ru-RU" dirty="0" err="1"/>
              <a:t>усі</a:t>
            </a:r>
            <a:r>
              <a:rPr lang="ru-RU" dirty="0"/>
              <a:t>. </a:t>
            </a:r>
            <a:r>
              <a:rPr lang="ru-RU" dirty="0" err="1"/>
              <a:t>Споживачеві</a:t>
            </a:r>
            <a:r>
              <a:rPr lang="ru-RU" dirty="0"/>
              <a:t> </a:t>
            </a:r>
            <a:r>
              <a:rPr lang="ru-RU" dirty="0" err="1"/>
              <a:t>ніби</a:t>
            </a:r>
            <a:r>
              <a:rPr lang="ru-RU" dirty="0"/>
              <a:t> </a:t>
            </a:r>
            <a:r>
              <a:rPr lang="ru-RU" dirty="0" err="1"/>
              <a:t>кажуть</a:t>
            </a:r>
            <a:r>
              <a:rPr lang="ru-RU" dirty="0"/>
              <a:t>: «Ну </a:t>
            </a:r>
            <a:r>
              <a:rPr lang="ru-RU" dirty="0" err="1"/>
              <a:t>це</a:t>
            </a:r>
            <a:r>
              <a:rPr lang="ru-RU" dirty="0"/>
              <a:t> ж не реклама, для </a:t>
            </a:r>
            <a:r>
              <a:rPr lang="ru-RU" dirty="0" err="1"/>
              <a:t>реклами</a:t>
            </a:r>
            <a:r>
              <a:rPr lang="ru-RU" dirty="0"/>
              <a:t> ми б </a:t>
            </a:r>
            <a:r>
              <a:rPr lang="ru-RU" dirty="0" err="1"/>
              <a:t>найняли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. Тут просто </a:t>
            </a:r>
            <a:r>
              <a:rPr lang="ru-RU" dirty="0" err="1"/>
              <a:t>демонстрація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звичайних</a:t>
            </a:r>
            <a:r>
              <a:rPr lang="ru-RU" dirty="0"/>
              <a:t> людей</a:t>
            </a:r>
            <a:r>
              <a:rPr lang="ru-RU" dirty="0" smtClean="0"/>
              <a:t>».</a:t>
            </a:r>
          </a:p>
          <a:p>
            <a:pPr marL="0" indent="0" algn="just">
              <a:buNone/>
            </a:pPr>
            <a:r>
              <a:rPr lang="uk-UA" b="1" dirty="0" smtClean="0"/>
              <a:t>Приклад: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www.youtube.com/watch?v=v5jQ0xT-ZDc&amp;list=PL9pns6-9kKCuJk2H-olVAuAnAmtaYw_Ii&amp;index=4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473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Наслідування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змусити</a:t>
            </a:r>
            <a:r>
              <a:rPr lang="ru-RU" dirty="0"/>
              <a:t> </a:t>
            </a:r>
            <a:r>
              <a:rPr lang="ru-RU" dirty="0" err="1"/>
              <a:t>купувати</a:t>
            </a:r>
            <a:r>
              <a:rPr lang="ru-RU" dirty="0"/>
              <a:t> </a:t>
            </a:r>
            <a:r>
              <a:rPr lang="ru-RU" dirty="0" err="1"/>
              <a:t>рекламований</a:t>
            </a:r>
            <a:r>
              <a:rPr lang="ru-RU" dirty="0"/>
              <a:t> товар у </a:t>
            </a:r>
            <a:r>
              <a:rPr lang="ru-RU" dirty="0" err="1"/>
              <a:t>якомога</a:t>
            </a:r>
            <a:r>
              <a:rPr lang="ru-RU" dirty="0"/>
              <a:t> </a:t>
            </a:r>
            <a:r>
              <a:rPr lang="ru-RU" dirty="0" err="1"/>
              <a:t>більших</a:t>
            </a:r>
            <a:r>
              <a:rPr lang="ru-RU" dirty="0"/>
              <a:t> </a:t>
            </a:r>
            <a:r>
              <a:rPr lang="ru-RU" dirty="0" err="1"/>
              <a:t>кількостях</a:t>
            </a:r>
            <a:r>
              <a:rPr lang="ru-RU" dirty="0"/>
              <a:t>. Тут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експлуатується</a:t>
            </a:r>
            <a:r>
              <a:rPr lang="ru-RU" dirty="0"/>
              <a:t> </a:t>
            </a:r>
            <a:r>
              <a:rPr lang="ru-RU" dirty="0" err="1"/>
              <a:t>психологічний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наслідування</a:t>
            </a:r>
            <a:r>
              <a:rPr lang="ru-RU" dirty="0"/>
              <a:t>. </a:t>
            </a:r>
            <a:r>
              <a:rPr lang="ru-RU" dirty="0" err="1"/>
              <a:t>Заклик</a:t>
            </a:r>
            <a:r>
              <a:rPr lang="ru-RU" dirty="0"/>
              <a:t> «доктора-стоматолога» з рекламного ролика: «Просто </a:t>
            </a:r>
            <a:r>
              <a:rPr lang="ru-RU" dirty="0" err="1"/>
              <a:t>візьміть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подушечок</a:t>
            </a:r>
            <a:r>
              <a:rPr lang="ru-RU" dirty="0"/>
              <a:t> </a:t>
            </a:r>
            <a:r>
              <a:rPr lang="ru-RU" dirty="0" err="1"/>
              <a:t>Орбіта</a:t>
            </a:r>
            <a:r>
              <a:rPr lang="ru-RU" dirty="0"/>
              <a:t> і пожуйте </a:t>
            </a:r>
            <a:r>
              <a:rPr lang="ru-RU" dirty="0" err="1"/>
              <a:t>їх</a:t>
            </a:r>
            <a:r>
              <a:rPr lang="ru-RU" dirty="0"/>
              <a:t>...». У </a:t>
            </a:r>
            <a:r>
              <a:rPr lang="ru-RU" dirty="0" err="1"/>
              <a:t>багатьох</a:t>
            </a:r>
            <a:r>
              <a:rPr lang="ru-RU" dirty="0"/>
              <a:t> роликах </a:t>
            </a:r>
            <a:r>
              <a:rPr lang="ru-RU" dirty="0" err="1"/>
              <a:t>відправляють</a:t>
            </a:r>
            <a:r>
              <a:rPr lang="ru-RU" dirty="0"/>
              <a:t> у рот </a:t>
            </a:r>
            <a:r>
              <a:rPr lang="ru-RU" dirty="0" err="1"/>
              <a:t>одразу</a:t>
            </a:r>
            <a:r>
              <a:rPr lang="ru-RU" dirty="0"/>
              <a:t> по </a:t>
            </a:r>
            <a:r>
              <a:rPr lang="ru-RU" dirty="0" err="1"/>
              <a:t>дві</a:t>
            </a:r>
            <a:r>
              <a:rPr lang="ru-RU" dirty="0"/>
              <a:t> подушечки </a:t>
            </a:r>
            <a:r>
              <a:rPr lang="ru-RU" dirty="0" err="1"/>
              <a:t>жуйки</a:t>
            </a:r>
            <a:r>
              <a:rPr lang="ru-RU" dirty="0"/>
              <a:t>, </a:t>
            </a:r>
            <a:r>
              <a:rPr lang="ru-RU" dirty="0" err="1"/>
              <a:t>кидають</a:t>
            </a:r>
            <a:r>
              <a:rPr lang="ru-RU" dirty="0"/>
              <a:t> у суп не один, а два-три кубика «</a:t>
            </a:r>
            <a:r>
              <a:rPr lang="ru-RU" dirty="0" err="1"/>
              <a:t>Маґґі</a:t>
            </a:r>
            <a:r>
              <a:rPr lang="ru-RU" dirty="0"/>
              <a:t>», </a:t>
            </a:r>
            <a:r>
              <a:rPr lang="ru-RU" dirty="0" err="1"/>
              <a:t>розчиняють</a:t>
            </a:r>
            <a:r>
              <a:rPr lang="ru-RU" dirty="0"/>
              <a:t> у </a:t>
            </a:r>
            <a:r>
              <a:rPr lang="ru-RU" dirty="0" err="1"/>
              <a:t>склянці</a:t>
            </a:r>
            <a:r>
              <a:rPr lang="ru-RU" dirty="0"/>
              <a:t> по </a:t>
            </a:r>
            <a:r>
              <a:rPr lang="ru-RU" dirty="0" err="1"/>
              <a:t>дві</a:t>
            </a:r>
            <a:r>
              <a:rPr lang="ru-RU" dirty="0"/>
              <a:t> таблетки </a:t>
            </a:r>
            <a:r>
              <a:rPr lang="ru-RU" dirty="0" err="1"/>
              <a:t>ліків</a:t>
            </a:r>
            <a:r>
              <a:rPr lang="ru-RU" dirty="0"/>
              <a:t> і т. д.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підсвідомо</a:t>
            </a:r>
            <a:r>
              <a:rPr lang="ru-RU" dirty="0"/>
              <a:t> </a:t>
            </a:r>
            <a:r>
              <a:rPr lang="ru-RU" dirty="0" err="1"/>
              <a:t>змушує</a:t>
            </a:r>
            <a:r>
              <a:rPr lang="ru-RU" dirty="0"/>
              <a:t> </a:t>
            </a:r>
            <a:r>
              <a:rPr lang="ru-RU" dirty="0" err="1"/>
              <a:t>споживати</a:t>
            </a:r>
            <a:r>
              <a:rPr lang="ru-RU" dirty="0"/>
              <a:t> </a:t>
            </a:r>
            <a:r>
              <a:rPr lang="ru-RU" dirty="0" err="1"/>
              <a:t>вдвічі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витрачати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грошей на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рекламованого</a:t>
            </a:r>
            <a:r>
              <a:rPr lang="ru-RU" dirty="0"/>
              <a:t> </a:t>
            </a:r>
            <a:r>
              <a:rPr lang="ru-RU" dirty="0" smtClean="0"/>
              <a:t>товару.</a:t>
            </a:r>
          </a:p>
          <a:p>
            <a:pPr marL="0" indent="0" algn="just">
              <a:buNone/>
            </a:pPr>
            <a:r>
              <a:rPr lang="uk-UA" b="1" dirty="0" smtClean="0"/>
              <a:t>Приклад: 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www.youtube.com/watch?v=9VQYWNNzc0k&amp;list=PL9pns6-9kKCuJk2H-olVAuAnAmtaYw_Ii&amp;index=75</a:t>
            </a:r>
            <a:r>
              <a:rPr lang="uk-UA" b="1" dirty="0" smtClean="0"/>
              <a:t> </a:t>
            </a:r>
            <a:endParaRPr lang="ru-RU" b="1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55749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b="1" dirty="0"/>
              <a:t>Шантаж, </a:t>
            </a:r>
            <a:r>
              <a:rPr lang="ru-RU" b="1" dirty="0" err="1"/>
              <a:t>залякування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Шантаж, </a:t>
            </a:r>
            <a:r>
              <a:rPr lang="ru-RU" dirty="0" err="1"/>
              <a:t>залякування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, </a:t>
            </a:r>
            <a:r>
              <a:rPr lang="ru-RU" dirty="0" err="1"/>
              <a:t>експлуатація</a:t>
            </a:r>
            <a:r>
              <a:rPr lang="ru-RU" dirty="0"/>
              <a:t> </a:t>
            </a:r>
            <a:r>
              <a:rPr lang="ru-RU" dirty="0" err="1"/>
              <a:t>типових</a:t>
            </a:r>
            <a:r>
              <a:rPr lang="ru-RU" dirty="0"/>
              <a:t> </a:t>
            </a:r>
            <a:r>
              <a:rPr lang="ru-RU" dirty="0" err="1"/>
              <a:t>страхів</a:t>
            </a:r>
            <a:r>
              <a:rPr lang="ru-RU" dirty="0"/>
              <a:t> і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 – </a:t>
            </a:r>
            <a:r>
              <a:rPr lang="ru-RU" dirty="0" err="1"/>
              <a:t>ще</a:t>
            </a:r>
            <a:r>
              <a:rPr lang="ru-RU" dirty="0"/>
              <a:t> один метод </a:t>
            </a:r>
            <a:r>
              <a:rPr lang="ru-RU" dirty="0" err="1"/>
              <a:t>телереклами</a:t>
            </a:r>
            <a:r>
              <a:rPr lang="ru-RU" dirty="0"/>
              <a:t>. </a:t>
            </a: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переконати</a:t>
            </a:r>
            <a:r>
              <a:rPr lang="ru-RU" dirty="0"/>
              <a:t> вас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– </a:t>
            </a:r>
            <a:r>
              <a:rPr lang="ru-RU" dirty="0" err="1"/>
              <a:t>нікчема</a:t>
            </a:r>
            <a:r>
              <a:rPr lang="ru-RU" dirty="0"/>
              <a:t> і </a:t>
            </a:r>
            <a:r>
              <a:rPr lang="ru-RU" dirty="0" err="1"/>
              <a:t>невдаха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відмовляєтеся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порада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. (</a:t>
            </a:r>
            <a:r>
              <a:rPr lang="ru-RU" dirty="0" err="1"/>
              <a:t>Наприклад</a:t>
            </a:r>
            <a:r>
              <a:rPr lang="ru-RU" dirty="0"/>
              <a:t>, вас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запросять</a:t>
            </a:r>
            <a:r>
              <a:rPr lang="ru-RU" dirty="0"/>
              <a:t> на </a:t>
            </a:r>
            <a:r>
              <a:rPr lang="ru-RU" dirty="0" err="1"/>
              <a:t>побачення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не </a:t>
            </a:r>
            <a:r>
              <a:rPr lang="ru-RU" dirty="0" err="1"/>
              <a:t>придбаєте</a:t>
            </a:r>
            <a:r>
              <a:rPr lang="ru-RU" dirty="0"/>
              <a:t> </a:t>
            </a:r>
            <a:r>
              <a:rPr lang="ru-RU" dirty="0" err="1"/>
              <a:t>запропонованого</a:t>
            </a:r>
            <a:r>
              <a:rPr lang="ru-RU" dirty="0"/>
              <a:t> товару.) </a:t>
            </a:r>
            <a:r>
              <a:rPr lang="ru-RU" dirty="0" err="1"/>
              <a:t>Збудження</a:t>
            </a:r>
            <a:r>
              <a:rPr lang="ru-RU" dirty="0"/>
              <a:t> </a:t>
            </a:r>
            <a:r>
              <a:rPr lang="ru-RU" dirty="0" err="1"/>
              <a:t>інстинкту</a:t>
            </a:r>
            <a:r>
              <a:rPr lang="ru-RU" dirty="0"/>
              <a:t> </a:t>
            </a:r>
            <a:r>
              <a:rPr lang="ru-RU" dirty="0" err="1"/>
              <a:t>самозбереження</a:t>
            </a:r>
            <a:r>
              <a:rPr lang="ru-RU" dirty="0"/>
              <a:t> шляхом </a:t>
            </a:r>
            <a:r>
              <a:rPr lang="ru-RU" dirty="0" err="1"/>
              <a:t>демонстрації</a:t>
            </a:r>
            <a:r>
              <a:rPr lang="ru-RU" dirty="0"/>
              <a:t> </a:t>
            </a:r>
            <a:r>
              <a:rPr lang="ru-RU" dirty="0" err="1"/>
              <a:t>помилкових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гіпотетичних</a:t>
            </a:r>
            <a:r>
              <a:rPr lang="ru-RU" dirty="0"/>
              <a:t> </a:t>
            </a:r>
            <a:r>
              <a:rPr lang="ru-RU" dirty="0" err="1"/>
              <a:t>загроз</a:t>
            </a:r>
            <a:r>
              <a:rPr lang="ru-RU" dirty="0"/>
              <a:t>. («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користуйся</a:t>
            </a:r>
            <a:r>
              <a:rPr lang="ru-RU" dirty="0"/>
              <a:t> </a:t>
            </a:r>
            <a:r>
              <a:rPr lang="ru-RU" dirty="0" err="1"/>
              <a:t>нашою</a:t>
            </a:r>
            <a:r>
              <a:rPr lang="ru-RU" dirty="0"/>
              <a:t> зубною пастою,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твої</a:t>
            </a:r>
            <a:r>
              <a:rPr lang="ru-RU" dirty="0"/>
              <a:t> </a:t>
            </a:r>
            <a:r>
              <a:rPr lang="ru-RU" dirty="0" err="1"/>
              <a:t>зуби</a:t>
            </a:r>
            <a:r>
              <a:rPr lang="ru-RU" dirty="0"/>
              <a:t> </a:t>
            </a:r>
            <a:r>
              <a:rPr lang="ru-RU" dirty="0" err="1"/>
              <a:t>з’їсть</a:t>
            </a:r>
            <a:r>
              <a:rPr lang="ru-RU" dirty="0"/>
              <a:t> </a:t>
            </a:r>
            <a:r>
              <a:rPr lang="ru-RU" dirty="0" err="1"/>
              <a:t>карієс</a:t>
            </a:r>
            <a:r>
              <a:rPr lang="ru-RU" dirty="0"/>
              <a:t>», «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тампони</a:t>
            </a:r>
            <a:r>
              <a:rPr lang="ru-RU" dirty="0"/>
              <a:t> </a:t>
            </a:r>
            <a:r>
              <a:rPr lang="ru-RU" dirty="0" err="1"/>
              <a:t>забезпечать</a:t>
            </a:r>
            <a:r>
              <a:rPr lang="ru-RU" dirty="0"/>
              <a:t> </a:t>
            </a:r>
            <a:r>
              <a:rPr lang="ru-RU" dirty="0" err="1"/>
              <a:t>жінці</a:t>
            </a:r>
            <a:r>
              <a:rPr lang="ru-RU" dirty="0"/>
              <a:t> 100-відсотковий </a:t>
            </a:r>
            <a:r>
              <a:rPr lang="ru-RU" dirty="0" err="1"/>
              <a:t>захист</a:t>
            </a:r>
            <a:r>
              <a:rPr lang="ru-RU" dirty="0"/>
              <a:t>»). У </a:t>
            </a:r>
            <a:r>
              <a:rPr lang="ru-RU" dirty="0" err="1"/>
              <a:t>м’якшому</a:t>
            </a:r>
            <a:r>
              <a:rPr lang="ru-RU" dirty="0"/>
              <a:t> </a:t>
            </a:r>
            <a:r>
              <a:rPr lang="ru-RU" dirty="0" err="1"/>
              <a:t>варіанті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рекламу </a:t>
            </a:r>
            <a:r>
              <a:rPr lang="ru-RU" dirty="0" err="1"/>
              <a:t>може</a:t>
            </a:r>
            <a:r>
              <a:rPr lang="ru-RU" dirty="0"/>
              <a:t> бути представлено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усе ж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загроза</a:t>
            </a:r>
            <a:r>
              <a:rPr lang="ru-RU" dirty="0"/>
              <a:t>. «Ви ж не </a:t>
            </a:r>
            <a:r>
              <a:rPr lang="ru-RU" dirty="0" err="1"/>
              <a:t>хочете</a:t>
            </a:r>
            <a:r>
              <a:rPr lang="ru-RU" dirty="0"/>
              <a:t> </a:t>
            </a:r>
            <a:r>
              <a:rPr lang="ru-RU" dirty="0" err="1"/>
              <a:t>захворіти</a:t>
            </a:r>
            <a:r>
              <a:rPr lang="ru-RU" dirty="0"/>
              <a:t>?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купіть</a:t>
            </a:r>
            <a:r>
              <a:rPr lang="ru-RU" dirty="0"/>
              <a:t> </a:t>
            </a:r>
            <a:r>
              <a:rPr lang="ru-RU" dirty="0" err="1"/>
              <a:t>вітаміни</a:t>
            </a:r>
            <a:r>
              <a:rPr lang="ru-RU" dirty="0" smtClean="0"/>
              <a:t>».</a:t>
            </a:r>
          </a:p>
          <a:p>
            <a:pPr marL="0" indent="0" algn="just">
              <a:buNone/>
            </a:pPr>
            <a:r>
              <a:rPr lang="uk-UA" b="1" dirty="0" smtClean="0"/>
              <a:t>Приклад: </a:t>
            </a:r>
            <a:r>
              <a:rPr lang="en-US" dirty="0">
                <a:hlinkClick r:id="rId2"/>
              </a:rPr>
              <a:t>https://www.youtube.com/watch?v=st9No11G_-</a:t>
            </a:r>
            <a:r>
              <a:rPr lang="en-US" dirty="0" smtClean="0">
                <a:hlinkClick r:id="rId2"/>
              </a:rPr>
              <a:t>g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8642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b="1" dirty="0" err="1"/>
              <a:t>Експлуатація</a:t>
            </a:r>
            <a:r>
              <a:rPr lang="ru-RU" b="1" dirty="0"/>
              <a:t> </a:t>
            </a:r>
            <a:r>
              <a:rPr lang="ru-RU" b="1" dirty="0" err="1"/>
              <a:t>батьківського</a:t>
            </a:r>
            <a:r>
              <a:rPr lang="ru-RU" b="1" dirty="0"/>
              <a:t> </a:t>
            </a:r>
            <a:r>
              <a:rPr lang="ru-RU" b="1" dirty="0" err="1"/>
              <a:t>інстинкту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215438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Товар </a:t>
            </a:r>
            <a:r>
              <a:rPr lang="ru-RU" dirty="0" err="1"/>
              <a:t>представляють</a:t>
            </a:r>
            <a:r>
              <a:rPr lang="ru-RU" dirty="0"/>
              <a:t> як </a:t>
            </a:r>
            <a:r>
              <a:rPr lang="ru-RU" dirty="0" err="1"/>
              <a:t>корисний</a:t>
            </a:r>
            <a:r>
              <a:rPr lang="ru-RU" dirty="0"/>
              <a:t> і </a:t>
            </a:r>
            <a:r>
              <a:rPr lang="ru-RU" dirty="0" err="1"/>
              <a:t>потрібний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.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щаслива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купите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рекламовану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: </a:t>
            </a:r>
            <a:r>
              <a:rPr lang="ru-RU" dirty="0" err="1"/>
              <a:t>підгузки</a:t>
            </a:r>
            <a:r>
              <a:rPr lang="ru-RU" dirty="0"/>
              <a:t>, шампунь </a:t>
            </a:r>
            <a:r>
              <a:rPr lang="ru-RU" dirty="0" err="1"/>
              <a:t>тощо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uk-UA" b="1" dirty="0" smtClean="0"/>
              <a:t>Приклад: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www.youtube.com/watch?v=Vniof-Hqqlc</a:t>
            </a:r>
            <a:endParaRPr lang="uk-UA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6405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Апеляція</a:t>
            </a:r>
            <a:r>
              <a:rPr lang="ru-RU" b="1" dirty="0"/>
              <a:t> до «</a:t>
            </a:r>
            <a:r>
              <a:rPr lang="ru-RU" b="1" dirty="0" err="1"/>
              <a:t>добрих</a:t>
            </a:r>
            <a:r>
              <a:rPr lang="ru-RU" b="1" dirty="0"/>
              <a:t> </a:t>
            </a:r>
            <a:r>
              <a:rPr lang="ru-RU" b="1" dirty="0" err="1"/>
              <a:t>почуттів</a:t>
            </a:r>
            <a:r>
              <a:rPr lang="ru-RU" b="1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306781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Сюжет </a:t>
            </a:r>
            <a:r>
              <a:rPr lang="ru-RU" dirty="0" err="1"/>
              <a:t>кліпу</a:t>
            </a:r>
            <a:r>
              <a:rPr lang="ru-RU" dirty="0"/>
              <a:t> </a:t>
            </a:r>
            <a:r>
              <a:rPr lang="ru-RU" dirty="0" err="1"/>
              <a:t>будується</a:t>
            </a:r>
            <a:r>
              <a:rPr lang="ru-RU" dirty="0"/>
              <a:t> таким чином, </a:t>
            </a:r>
            <a:r>
              <a:rPr lang="ru-RU" dirty="0" err="1"/>
              <a:t>щоби</a:t>
            </a:r>
            <a:r>
              <a:rPr lang="ru-RU" dirty="0"/>
              <a:t> товар </a:t>
            </a:r>
            <a:r>
              <a:rPr lang="ru-RU" dirty="0" err="1"/>
              <a:t>асоціювався</a:t>
            </a:r>
            <a:r>
              <a:rPr lang="ru-RU" dirty="0"/>
              <a:t> з </a:t>
            </a:r>
            <a:r>
              <a:rPr lang="ru-RU" dirty="0" err="1"/>
              <a:t>подіями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. Дружба, </a:t>
            </a:r>
            <a:r>
              <a:rPr lang="ru-RU" dirty="0" err="1"/>
              <a:t>зустріч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батьками, </a:t>
            </a:r>
            <a:r>
              <a:rPr lang="ru-RU" dirty="0" err="1"/>
              <a:t>спорудження</a:t>
            </a:r>
            <a:r>
              <a:rPr lang="ru-RU" dirty="0"/>
              <a:t> нового </a:t>
            </a:r>
            <a:r>
              <a:rPr lang="ru-RU" dirty="0" err="1"/>
              <a:t>будинку</a:t>
            </a:r>
            <a:r>
              <a:rPr lang="ru-RU" dirty="0"/>
              <a:t>, </a:t>
            </a:r>
            <a:r>
              <a:rPr lang="ru-RU" dirty="0" err="1"/>
              <a:t>здача</a:t>
            </a:r>
            <a:r>
              <a:rPr lang="ru-RU" dirty="0"/>
              <a:t> </a:t>
            </a:r>
            <a:r>
              <a:rPr lang="ru-RU" dirty="0" err="1"/>
              <a:t>іспиту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b="1" dirty="0" smtClean="0"/>
              <a:t>Приклад: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www.youtube.com/watch?v=8yF2cdEA-dg&amp;index=198&amp;list=PL9pns6-9kKCvApwluMovx5kZHtQkcPEcR</a:t>
            </a:r>
            <a:r>
              <a:rPr lang="uk-UA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19421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Приголомшити</a:t>
            </a:r>
            <a:r>
              <a:rPr lang="ru-RU" b="1" dirty="0"/>
              <a:t>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272241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Мета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– </a:t>
            </a:r>
            <a:r>
              <a:rPr lang="ru-RU" dirty="0" err="1"/>
              <a:t>вразити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так сильно,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рекламований</a:t>
            </a:r>
            <a:r>
              <a:rPr lang="ru-RU" dirty="0"/>
              <a:t> товар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засів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в </a:t>
            </a:r>
            <a:r>
              <a:rPr lang="ru-RU" dirty="0" err="1"/>
              <a:t>пам’яті</a:t>
            </a:r>
            <a:r>
              <a:rPr lang="ru-RU" dirty="0"/>
              <a:t>.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/>
              <a:t>рекламна</a:t>
            </a:r>
            <a:r>
              <a:rPr lang="ru-RU" dirty="0"/>
              <a:t> </a:t>
            </a:r>
            <a:r>
              <a:rPr lang="ru-RU" dirty="0" err="1"/>
              <a:t>кампанія</a:t>
            </a:r>
            <a:r>
              <a:rPr lang="ru-RU" dirty="0"/>
              <a:t> «Шок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по-нашому</a:t>
            </a:r>
            <a:r>
              <a:rPr lang="ru-RU" dirty="0"/>
              <a:t>» є </a:t>
            </a:r>
            <a:r>
              <a:rPr lang="ru-RU" dirty="0" err="1"/>
              <a:t>м’якою</a:t>
            </a:r>
            <a:r>
              <a:rPr lang="ru-RU" dirty="0"/>
              <a:t> формою </a:t>
            </a:r>
            <a:r>
              <a:rPr lang="ru-RU" dirty="0" err="1"/>
              <a:t>втілення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uk-UA" b="1" dirty="0" smtClean="0"/>
              <a:t>Приклад:</a:t>
            </a:r>
            <a:r>
              <a:rPr lang="uk-UA" dirty="0" smtClean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www.youtube.com/watch?v=D8BZ0j0Z9lM</a:t>
            </a:r>
            <a:endParaRPr lang="uk-UA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8848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Патріотизм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639291"/>
            <a:ext cx="10018713" cy="31242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/>
              <a:t>Ключові</a:t>
            </a:r>
            <a:r>
              <a:rPr lang="ru-RU" dirty="0"/>
              <a:t> слова: «</a:t>
            </a:r>
            <a:r>
              <a:rPr lang="ru-RU" dirty="0" err="1"/>
              <a:t>Україна</a:t>
            </a:r>
            <a:r>
              <a:rPr lang="ru-RU" dirty="0"/>
              <a:t>», «</a:t>
            </a:r>
            <a:r>
              <a:rPr lang="ru-RU" dirty="0" err="1"/>
              <a:t>козацька</a:t>
            </a:r>
            <a:r>
              <a:rPr lang="ru-RU" dirty="0"/>
              <a:t> сила», «наше», «</a:t>
            </a:r>
            <a:r>
              <a:rPr lang="ru-RU" dirty="0" err="1"/>
              <a:t>рідна</a:t>
            </a:r>
            <a:r>
              <a:rPr lang="ru-RU" dirty="0"/>
              <a:t> земля»….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героїв</a:t>
            </a:r>
            <a:r>
              <a:rPr lang="ru-RU" dirty="0"/>
              <a:t>, </a:t>
            </a:r>
            <a:r>
              <a:rPr lang="ru-RU" dirty="0" err="1"/>
              <a:t>історичних</a:t>
            </a:r>
            <a:r>
              <a:rPr lang="ru-RU" dirty="0"/>
              <a:t> і </a:t>
            </a:r>
            <a:r>
              <a:rPr lang="ru-RU" dirty="0" err="1"/>
              <a:t>фольклорних</a:t>
            </a:r>
            <a:r>
              <a:rPr lang="ru-RU" dirty="0"/>
              <a:t> </a:t>
            </a:r>
            <a:r>
              <a:rPr lang="ru-RU" dirty="0" err="1"/>
              <a:t>персонажів</a:t>
            </a:r>
            <a:r>
              <a:rPr lang="ru-RU" dirty="0"/>
              <a:t>,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костюми</a:t>
            </a:r>
            <a:r>
              <a:rPr lang="ru-RU" dirty="0"/>
              <a:t> і так </a:t>
            </a:r>
            <a:r>
              <a:rPr lang="ru-RU" dirty="0" err="1"/>
              <a:t>далі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uk-UA" b="1" dirty="0" smtClean="0"/>
              <a:t>Приклад: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www.youtube.com/watch?v=64UdzjqfDlk</a:t>
            </a:r>
            <a:endParaRPr lang="uk-UA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262433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Задоволення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312420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err="1"/>
              <a:t>Левова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кліпів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сексуально </a:t>
            </a:r>
            <a:r>
              <a:rPr lang="ru-RU" dirty="0" err="1"/>
              <a:t>забарвлені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, </a:t>
            </a:r>
            <a:r>
              <a:rPr lang="ru-RU" dirty="0" err="1"/>
              <a:t>пропонують</a:t>
            </a:r>
            <a:r>
              <a:rPr lang="ru-RU" dirty="0"/>
              <a:t> «</a:t>
            </a:r>
            <a:r>
              <a:rPr lang="ru-RU" dirty="0" err="1"/>
              <a:t>райську</a:t>
            </a:r>
            <a:r>
              <a:rPr lang="ru-RU" dirty="0"/>
              <a:t> </a:t>
            </a:r>
            <a:r>
              <a:rPr lang="ru-RU" dirty="0" err="1"/>
              <a:t>насолоду</a:t>
            </a:r>
            <a:r>
              <a:rPr lang="ru-RU" dirty="0"/>
              <a:t>», «</a:t>
            </a:r>
            <a:r>
              <a:rPr lang="ru-RU" dirty="0" err="1"/>
              <a:t>спокусу</a:t>
            </a:r>
            <a:r>
              <a:rPr lang="ru-RU" dirty="0"/>
              <a:t> смаком» і так </a:t>
            </a:r>
            <a:r>
              <a:rPr lang="ru-RU" dirty="0" err="1"/>
              <a:t>далі</a:t>
            </a:r>
            <a:r>
              <a:rPr lang="ru-RU" dirty="0"/>
              <a:t>. Мета – </a:t>
            </a:r>
            <a:r>
              <a:rPr lang="ru-RU" dirty="0" err="1"/>
              <a:t>пов’язати</a:t>
            </a:r>
            <a:r>
              <a:rPr lang="ru-RU" dirty="0"/>
              <a:t> товар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задоволеннями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Перераховані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 є </a:t>
            </a:r>
            <a:r>
              <a:rPr lang="ru-RU" dirty="0" err="1"/>
              <a:t>ідейним</a:t>
            </a:r>
            <a:r>
              <a:rPr lang="ru-RU" dirty="0"/>
              <a:t> каркасом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кампаній</a:t>
            </a:r>
            <a:r>
              <a:rPr lang="ru-RU" dirty="0"/>
              <a:t>. Скелет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обростає</a:t>
            </a:r>
            <a:r>
              <a:rPr lang="ru-RU" dirty="0"/>
              <a:t> </a:t>
            </a:r>
            <a:r>
              <a:rPr lang="ru-RU" dirty="0" err="1"/>
              <a:t>шаблонними</a:t>
            </a:r>
            <a:r>
              <a:rPr lang="ru-RU" dirty="0"/>
              <a:t> образами: </a:t>
            </a:r>
            <a:r>
              <a:rPr lang="ru-RU" dirty="0" err="1"/>
              <a:t>красунями</a:t>
            </a:r>
            <a:r>
              <a:rPr lang="ru-RU" dirty="0"/>
              <a:t>, «просунутою» </a:t>
            </a:r>
            <a:r>
              <a:rPr lang="ru-RU" dirty="0" err="1"/>
              <a:t>молоддю</a:t>
            </a:r>
            <a:r>
              <a:rPr lang="ru-RU" dirty="0"/>
              <a:t>, </a:t>
            </a:r>
            <a:r>
              <a:rPr lang="ru-RU" dirty="0" err="1"/>
              <a:t>поблажливим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, доброю </a:t>
            </a:r>
            <a:r>
              <a:rPr lang="ru-RU" dirty="0" err="1"/>
              <a:t>бабусею</a:t>
            </a:r>
            <a:r>
              <a:rPr lang="ru-RU" dirty="0"/>
              <a:t>, мачо, </a:t>
            </a:r>
            <a:r>
              <a:rPr lang="ru-RU" dirty="0" err="1"/>
              <a:t>веселими</a:t>
            </a:r>
            <a:r>
              <a:rPr lang="ru-RU" dirty="0"/>
              <a:t> </a:t>
            </a:r>
            <a:r>
              <a:rPr lang="ru-RU" dirty="0" err="1"/>
              <a:t>дітками</a:t>
            </a:r>
            <a:r>
              <a:rPr lang="ru-RU" dirty="0"/>
              <a:t> і так </a:t>
            </a:r>
            <a:r>
              <a:rPr lang="ru-RU" dirty="0" err="1"/>
              <a:t>далі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конструюються</a:t>
            </a:r>
            <a:r>
              <a:rPr lang="ru-RU" dirty="0"/>
              <a:t> </a:t>
            </a:r>
            <a:r>
              <a:rPr lang="ru-RU" dirty="0" err="1"/>
              <a:t>рефлекторні</a:t>
            </a:r>
            <a:r>
              <a:rPr lang="ru-RU" dirty="0"/>
              <a:t> </a:t>
            </a:r>
            <a:r>
              <a:rPr lang="ru-RU" dirty="0" err="1"/>
              <a:t>зв’язки-асоціації</a:t>
            </a:r>
            <a:r>
              <a:rPr lang="ru-RU" dirty="0"/>
              <a:t> в </a:t>
            </a:r>
            <a:r>
              <a:rPr lang="ru-RU" dirty="0" err="1"/>
              <a:t>дусі</a:t>
            </a:r>
            <a:r>
              <a:rPr lang="ru-RU" dirty="0"/>
              <a:t> Павлова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b="1" dirty="0" smtClean="0"/>
              <a:t>Приклад: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www.youtube.com/watch?v=6jQxybE8WM0</a:t>
            </a:r>
            <a:endParaRPr lang="uk-UA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151530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0564" y="1932708"/>
            <a:ext cx="10018713" cy="312420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 smtClean="0"/>
              <a:t>маніпулювання</a:t>
            </a:r>
            <a:r>
              <a:rPr lang="ru-RU" dirty="0" smtClean="0"/>
              <a:t> в </a:t>
            </a:r>
            <a:r>
              <a:rPr lang="ru-RU" dirty="0" err="1" smtClean="0"/>
              <a:t>рекламі</a:t>
            </a:r>
            <a:r>
              <a:rPr lang="ru-RU" dirty="0" smtClean="0"/>
              <a:t>  </a:t>
            </a:r>
            <a:r>
              <a:rPr lang="ru-RU" dirty="0" err="1"/>
              <a:t>актуальне</a:t>
            </a:r>
            <a:r>
              <a:rPr lang="ru-RU" dirty="0"/>
              <a:t> як </a:t>
            </a:r>
            <a:r>
              <a:rPr lang="ru-RU" dirty="0" err="1"/>
              <a:t>ніколи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конфлікт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інтересами</a:t>
            </a:r>
            <a:r>
              <a:rPr lang="ru-RU" dirty="0"/>
              <a:t> </a:t>
            </a:r>
            <a:r>
              <a:rPr lang="ru-RU" dirty="0" err="1"/>
              <a:t>рекламодавця-маніпулятора</a:t>
            </a:r>
            <a:r>
              <a:rPr lang="ru-RU" dirty="0"/>
              <a:t> (</a:t>
            </a:r>
            <a:r>
              <a:rPr lang="ru-RU" dirty="0" err="1"/>
              <a:t>нав'язати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) і </a:t>
            </a:r>
            <a:r>
              <a:rPr lang="ru-RU" dirty="0" err="1"/>
              <a:t>споживача</a:t>
            </a:r>
            <a:r>
              <a:rPr lang="ru-RU" dirty="0"/>
              <a:t> (</a:t>
            </a:r>
            <a:r>
              <a:rPr lang="ru-RU" dirty="0" err="1"/>
              <a:t>купити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) </a:t>
            </a:r>
            <a:r>
              <a:rPr lang="ru-RU" dirty="0" err="1"/>
              <a:t>загострюється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конкурентної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. </a:t>
            </a:r>
            <a:r>
              <a:rPr lang="ru-RU" dirty="0" err="1"/>
              <a:t>Маніпуляція</a:t>
            </a:r>
            <a:r>
              <a:rPr lang="ru-RU" dirty="0"/>
              <a:t> ж за </a:t>
            </a:r>
            <a:r>
              <a:rPr lang="ru-RU" dirty="0" err="1"/>
              <a:t>своєю</a:t>
            </a:r>
            <a:r>
              <a:rPr lang="ru-RU" dirty="0"/>
              <a:t> природою покликана </a:t>
            </a:r>
            <a:r>
              <a:rPr lang="ru-RU" dirty="0" err="1"/>
              <a:t>згладжувати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конфлікт</a:t>
            </a:r>
            <a:r>
              <a:rPr lang="ru-RU" dirty="0"/>
              <a:t>, </a:t>
            </a:r>
            <a:r>
              <a:rPr lang="ru-RU" dirty="0" err="1"/>
              <a:t>створюючи</a:t>
            </a:r>
            <a:r>
              <a:rPr lang="ru-RU" dirty="0"/>
              <a:t> </a:t>
            </a:r>
            <a:r>
              <a:rPr lang="ru-RU" dirty="0" err="1"/>
              <a:t>ілюзію</a:t>
            </a:r>
            <a:r>
              <a:rPr lang="ru-RU" dirty="0"/>
              <a:t> </a:t>
            </a:r>
            <a:r>
              <a:rPr lang="ru-RU" dirty="0" err="1"/>
              <a:t>самостійності</a:t>
            </a:r>
            <a:r>
              <a:rPr lang="ru-RU" dirty="0"/>
              <a:t> </a:t>
            </a:r>
            <a:r>
              <a:rPr lang="ru-RU" dirty="0" err="1"/>
              <a:t>ухвалення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реципієнтом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6830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МАНІПУЛЯЦІЯ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err="1"/>
              <a:t>Маніпуляція</a:t>
            </a:r>
            <a:r>
              <a:rPr lang="ru-RU" dirty="0"/>
              <a:t> – вид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, </a:t>
            </a:r>
            <a:r>
              <a:rPr lang="ru-RU" dirty="0" err="1"/>
              <a:t>майстерне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прихованого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в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намірів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збігаються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актуально </a:t>
            </a:r>
            <a:r>
              <a:rPr lang="ru-RU" dirty="0" err="1"/>
              <a:t>наявними</a:t>
            </a:r>
            <a:r>
              <a:rPr lang="ru-RU" dirty="0"/>
              <a:t> </a:t>
            </a:r>
            <a:r>
              <a:rPr lang="ru-RU" dirty="0" err="1"/>
              <a:t>бажаннями</a:t>
            </a:r>
            <a:r>
              <a:rPr lang="ru-RU" dirty="0"/>
              <a:t>.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 у </a:t>
            </a:r>
            <a:r>
              <a:rPr lang="ru-RU" dirty="0" err="1"/>
              <a:t>рекламній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є не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, як формою </a:t>
            </a:r>
            <a:r>
              <a:rPr lang="ru-RU" dirty="0" err="1"/>
              <a:t>маніпуляції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головне </a:t>
            </a:r>
            <a:r>
              <a:rPr lang="ru-RU" dirty="0" err="1"/>
              <a:t>завдання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рекламіста</a:t>
            </a:r>
            <a:r>
              <a:rPr lang="ru-RU" dirty="0"/>
              <a:t> – </a:t>
            </a:r>
            <a:r>
              <a:rPr lang="ru-RU" dirty="0" err="1"/>
              <a:t>зробити</a:t>
            </a:r>
            <a:r>
              <a:rPr lang="ru-RU" dirty="0"/>
              <a:t> так, </a:t>
            </a:r>
            <a:r>
              <a:rPr lang="ru-RU" dirty="0" err="1"/>
              <a:t>щоби</a:t>
            </a:r>
            <a:r>
              <a:rPr lang="ru-RU" dirty="0"/>
              <a:t> </a:t>
            </a:r>
            <a:r>
              <a:rPr lang="ru-RU" dirty="0" err="1"/>
              <a:t>споживач</a:t>
            </a:r>
            <a:r>
              <a:rPr lang="ru-RU" dirty="0"/>
              <a:t> </a:t>
            </a:r>
            <a:r>
              <a:rPr lang="ru-RU" dirty="0" err="1"/>
              <a:t>сприймав</a:t>
            </a:r>
            <a:r>
              <a:rPr lang="ru-RU" dirty="0"/>
              <a:t> </a:t>
            </a:r>
            <a:r>
              <a:rPr lang="ru-RU" dirty="0" err="1"/>
              <a:t>рекламне</a:t>
            </a:r>
            <a:r>
              <a:rPr lang="ru-RU" dirty="0"/>
              <a:t> </a:t>
            </a:r>
            <a:r>
              <a:rPr lang="ru-RU" dirty="0" err="1"/>
              <a:t>твердження</a:t>
            </a:r>
            <a:r>
              <a:rPr lang="ru-RU" dirty="0"/>
              <a:t> як свою </a:t>
            </a:r>
            <a:r>
              <a:rPr lang="ru-RU" dirty="0" err="1"/>
              <a:t>особисту</a:t>
            </a:r>
            <a:r>
              <a:rPr lang="ru-RU" dirty="0"/>
              <a:t> думку. У </a:t>
            </a:r>
            <a:r>
              <a:rPr lang="ru-RU" dirty="0" err="1"/>
              <a:t>виробників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з </a:t>
            </a:r>
            <a:r>
              <a:rPr lang="ru-RU" dirty="0" err="1"/>
              <a:t>цілої</a:t>
            </a:r>
            <a:r>
              <a:rPr lang="ru-RU" dirty="0"/>
              <a:t> низки причин, але те, </a:t>
            </a:r>
            <a:r>
              <a:rPr lang="ru-RU" dirty="0" err="1"/>
              <a:t>що</a:t>
            </a:r>
            <a:r>
              <a:rPr lang="ru-RU" dirty="0"/>
              <a:t> реклама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психологічне</a:t>
            </a:r>
            <a:r>
              <a:rPr lang="ru-RU" dirty="0"/>
              <a:t> </a:t>
            </a:r>
            <a:r>
              <a:rPr lang="ru-RU" dirty="0" err="1"/>
              <a:t>маніпулювання</a:t>
            </a:r>
            <a:r>
              <a:rPr lang="ru-RU" dirty="0"/>
              <a:t>, </a:t>
            </a:r>
            <a:r>
              <a:rPr lang="ru-RU" dirty="0" err="1"/>
              <a:t>відзначають</a:t>
            </a:r>
            <a:r>
              <a:rPr lang="ru-RU" dirty="0"/>
              <a:t> практично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рекламісти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фахівці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4788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ШТАМПИ І ПРИЙОМИ В РЕКЛАМІ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/>
              <a:t>Створення</a:t>
            </a:r>
            <a:r>
              <a:rPr lang="ru-RU" b="1" dirty="0"/>
              <a:t> психозу «брак часу»</a:t>
            </a:r>
          </a:p>
          <a:p>
            <a:pPr marL="0" indent="0" algn="just">
              <a:buNone/>
            </a:pPr>
            <a:r>
              <a:rPr lang="ru-RU" dirty="0" err="1" smtClean="0"/>
              <a:t>Ключові</a:t>
            </a:r>
            <a:r>
              <a:rPr lang="ru-RU" dirty="0" smtClean="0"/>
              <a:t> </a:t>
            </a:r>
            <a:r>
              <a:rPr lang="ru-RU" dirty="0"/>
              <a:t>слова: «</a:t>
            </a:r>
            <a:r>
              <a:rPr lang="ru-RU" dirty="0" err="1"/>
              <a:t>поспішайте</a:t>
            </a:r>
            <a:r>
              <a:rPr lang="ru-RU" dirty="0"/>
              <a:t>», «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божевільні</a:t>
            </a:r>
            <a:r>
              <a:rPr lang="ru-RU" dirty="0"/>
              <a:t> </a:t>
            </a:r>
            <a:r>
              <a:rPr lang="ru-RU" dirty="0" err="1"/>
              <a:t>знижки</a:t>
            </a:r>
            <a:r>
              <a:rPr lang="ru-RU" dirty="0"/>
              <a:t>», «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сотні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зателефонує</a:t>
            </a:r>
            <a:r>
              <a:rPr lang="ru-RU" dirty="0"/>
              <a:t>, </a:t>
            </a:r>
            <a:r>
              <a:rPr lang="ru-RU" dirty="0" err="1"/>
              <a:t>вручається</a:t>
            </a:r>
            <a:r>
              <a:rPr lang="ru-RU" dirty="0"/>
              <a:t> приз» і так </a:t>
            </a:r>
            <a:r>
              <a:rPr lang="ru-RU" dirty="0" err="1"/>
              <a:t>далі</a:t>
            </a:r>
            <a:r>
              <a:rPr lang="ru-RU" dirty="0"/>
              <a:t>. </a:t>
            </a:r>
            <a:r>
              <a:rPr lang="ru-RU" dirty="0" err="1"/>
              <a:t>Варіантів</a:t>
            </a:r>
            <a:r>
              <a:rPr lang="ru-RU" dirty="0"/>
              <a:t> тут </a:t>
            </a:r>
            <a:r>
              <a:rPr lang="ru-RU" dirty="0" err="1"/>
              <a:t>багато</a:t>
            </a:r>
            <a:r>
              <a:rPr lang="ru-RU" dirty="0"/>
              <a:t>, але </a:t>
            </a:r>
            <a:r>
              <a:rPr lang="ru-RU" dirty="0" err="1"/>
              <a:t>всі</a:t>
            </a:r>
            <a:r>
              <a:rPr lang="ru-RU" dirty="0"/>
              <a:t> вони </a:t>
            </a:r>
            <a:r>
              <a:rPr lang="ru-RU" dirty="0" err="1"/>
              <a:t>зводяться</a:t>
            </a:r>
            <a:r>
              <a:rPr lang="ru-RU" dirty="0"/>
              <a:t> до того, </a:t>
            </a:r>
            <a:r>
              <a:rPr lang="ru-RU" dirty="0" err="1"/>
              <a:t>щоби</a:t>
            </a:r>
            <a:r>
              <a:rPr lang="ru-RU" dirty="0"/>
              <a:t> </a:t>
            </a:r>
            <a:r>
              <a:rPr lang="ru-RU" dirty="0" err="1"/>
              <a:t>втягти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в стан </a:t>
            </a:r>
            <a:r>
              <a:rPr lang="ru-RU" dirty="0" err="1"/>
              <a:t>ажіотажу</a:t>
            </a:r>
            <a:r>
              <a:rPr lang="ru-RU" dirty="0"/>
              <a:t>, </a:t>
            </a:r>
            <a:r>
              <a:rPr lang="ru-RU" dirty="0" err="1"/>
              <a:t>гарячкового</a:t>
            </a:r>
            <a:r>
              <a:rPr lang="ru-RU" dirty="0"/>
              <a:t> </a:t>
            </a:r>
            <a:r>
              <a:rPr lang="ru-RU" dirty="0" err="1"/>
              <a:t>поспіху</a:t>
            </a:r>
            <a:r>
              <a:rPr lang="ru-RU" dirty="0"/>
              <a:t>.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</a:t>
            </a:r>
            <a:r>
              <a:rPr lang="ru-RU" dirty="0" err="1"/>
              <a:t>подумати</a:t>
            </a:r>
            <a:r>
              <a:rPr lang="ru-RU" dirty="0"/>
              <a:t>,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терміново</a:t>
            </a:r>
            <a:r>
              <a:rPr lang="ru-RU" dirty="0"/>
              <a:t> </a:t>
            </a:r>
            <a:r>
              <a:rPr lang="ru-RU" dirty="0" err="1"/>
              <a:t>бігти</a:t>
            </a:r>
            <a:r>
              <a:rPr lang="ru-RU" dirty="0"/>
              <a:t> й </a:t>
            </a:r>
            <a:r>
              <a:rPr lang="ru-RU" dirty="0" err="1"/>
              <a:t>купувати</a:t>
            </a:r>
            <a:r>
              <a:rPr lang="ru-RU" dirty="0" smtClean="0"/>
              <a:t>!</a:t>
            </a:r>
          </a:p>
          <a:p>
            <a:pPr marL="0" indent="0" algn="just">
              <a:buNone/>
            </a:pPr>
            <a:r>
              <a:rPr lang="uk-UA" b="1" dirty="0" smtClean="0"/>
              <a:t>Приклад: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www.youtube.com/watch?v=HaFj8XPWjP8</a:t>
            </a:r>
            <a:r>
              <a:rPr lang="uk-UA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930647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Апеляція</a:t>
            </a:r>
            <a:r>
              <a:rPr lang="ru-RU" b="1" dirty="0"/>
              <a:t> до </a:t>
            </a:r>
            <a:r>
              <a:rPr lang="ru-RU" b="1" dirty="0" err="1"/>
              <a:t>прогресу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2855" y="2583873"/>
            <a:ext cx="10018713" cy="25838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 smtClean="0"/>
              <a:t>Ключові</a:t>
            </a:r>
            <a:r>
              <a:rPr lang="ru-RU" dirty="0" smtClean="0"/>
              <a:t> </a:t>
            </a:r>
            <a:r>
              <a:rPr lang="ru-RU" dirty="0"/>
              <a:t>слова: «</a:t>
            </a:r>
            <a:r>
              <a:rPr lang="ru-RU" dirty="0" err="1"/>
              <a:t>новий</a:t>
            </a:r>
            <a:r>
              <a:rPr lang="ru-RU" dirty="0"/>
              <a:t> смак», «</a:t>
            </a:r>
            <a:r>
              <a:rPr lang="ru-RU" dirty="0" err="1"/>
              <a:t>новий</a:t>
            </a:r>
            <a:r>
              <a:rPr lang="ru-RU" dirty="0"/>
              <a:t> дизайн», «нова упаковка»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метод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перетинається</a:t>
            </a:r>
            <a:r>
              <a:rPr lang="ru-RU" dirty="0"/>
              <a:t> з </a:t>
            </a:r>
            <a:r>
              <a:rPr lang="ru-RU" dirty="0" err="1"/>
              <a:t>попереднім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підштовхує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купувати</a:t>
            </a:r>
            <a:r>
              <a:rPr lang="ru-RU" dirty="0"/>
              <a:t> </a:t>
            </a:r>
            <a:r>
              <a:rPr lang="ru-RU" dirty="0" err="1"/>
              <a:t>нове</a:t>
            </a:r>
            <a:r>
              <a:rPr lang="ru-RU" dirty="0"/>
              <a:t>, </a:t>
            </a:r>
            <a:r>
              <a:rPr lang="ru-RU" dirty="0" err="1"/>
              <a:t>щоби</a:t>
            </a:r>
            <a:r>
              <a:rPr lang="ru-RU" dirty="0"/>
              <a:t> </a:t>
            </a:r>
            <a:r>
              <a:rPr lang="ru-RU" dirty="0" err="1"/>
              <a:t>йти</a:t>
            </a:r>
            <a:r>
              <a:rPr lang="ru-RU" dirty="0"/>
              <a:t> в ногу з часом, не </a:t>
            </a:r>
            <a:r>
              <a:rPr lang="ru-RU" dirty="0" err="1"/>
              <a:t>відставати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методу </a:t>
            </a:r>
            <a:r>
              <a:rPr lang="ru-RU" dirty="0" err="1"/>
              <a:t>лежить</a:t>
            </a:r>
            <a:r>
              <a:rPr lang="ru-RU" dirty="0"/>
              <a:t> </a:t>
            </a:r>
            <a:r>
              <a:rPr lang="ru-RU" dirty="0" err="1"/>
              <a:t>експлуатація</a:t>
            </a:r>
            <a:r>
              <a:rPr lang="ru-RU" dirty="0"/>
              <a:t> </a:t>
            </a:r>
            <a:r>
              <a:rPr lang="ru-RU" dirty="0" err="1"/>
              <a:t>цікавості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позиціонування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як </a:t>
            </a:r>
            <a:r>
              <a:rPr lang="ru-RU" dirty="0" err="1"/>
              <a:t>втілення</a:t>
            </a:r>
            <a:r>
              <a:rPr lang="ru-RU" dirty="0"/>
              <a:t> </a:t>
            </a:r>
            <a:r>
              <a:rPr lang="ru-RU" dirty="0" err="1"/>
              <a:t>прогресу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uk-UA" b="1" dirty="0" smtClean="0"/>
              <a:t>Приклад: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www.youtube.com/watch?v=Jl7IWLvQvWU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021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67146"/>
            <a:ext cx="10018713" cy="1752599"/>
          </a:xfrm>
        </p:spPr>
        <p:txBody>
          <a:bodyPr/>
          <a:lstStyle/>
          <a:p>
            <a:r>
              <a:rPr lang="ru-RU" b="1" dirty="0" err="1"/>
              <a:t>Підміна</a:t>
            </a:r>
            <a:r>
              <a:rPr lang="ru-RU" b="1" dirty="0"/>
              <a:t> понять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2856" y="1995054"/>
            <a:ext cx="10018713" cy="42810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показують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купити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рекламують</a:t>
            </a:r>
            <a:r>
              <a:rPr lang="ru-RU" dirty="0"/>
              <a:t> </a:t>
            </a:r>
            <a:r>
              <a:rPr lang="ru-RU" dirty="0" err="1"/>
              <a:t>сухий</a:t>
            </a:r>
            <a:r>
              <a:rPr lang="ru-RU" dirty="0"/>
              <a:t> корм для собак – </a:t>
            </a:r>
            <a:r>
              <a:rPr lang="ru-RU" dirty="0" err="1"/>
              <a:t>маленькі</a:t>
            </a:r>
            <a:r>
              <a:rPr lang="ru-RU" dirty="0"/>
              <a:t>, </a:t>
            </a:r>
            <a:r>
              <a:rPr lang="ru-RU" dirty="0" err="1"/>
              <a:t>непоказні</a:t>
            </a:r>
            <a:r>
              <a:rPr lang="ru-RU" dirty="0"/>
              <a:t> </a:t>
            </a:r>
            <a:r>
              <a:rPr lang="ru-RU" dirty="0" err="1"/>
              <a:t>гранули</a:t>
            </a:r>
            <a:r>
              <a:rPr lang="ru-RU" dirty="0"/>
              <a:t>, а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відеоряд</a:t>
            </a:r>
            <a:r>
              <a:rPr lang="ru-RU" dirty="0"/>
              <a:t>: </a:t>
            </a:r>
            <a:r>
              <a:rPr lang="ru-RU" dirty="0" err="1"/>
              <a:t>соковите</a:t>
            </a:r>
            <a:r>
              <a:rPr lang="ru-RU" dirty="0"/>
              <a:t> </a:t>
            </a:r>
            <a:r>
              <a:rPr lang="ru-RU" dirty="0" err="1"/>
              <a:t>м’ясо</a:t>
            </a:r>
            <a:r>
              <a:rPr lang="ru-RU" dirty="0"/>
              <a:t>, </a:t>
            </a:r>
            <a:r>
              <a:rPr lang="ru-RU" dirty="0" err="1"/>
              <a:t>овочі</a:t>
            </a:r>
            <a:r>
              <a:rPr lang="ru-RU" dirty="0"/>
              <a:t>, зелень і тому </a:t>
            </a:r>
            <a:r>
              <a:rPr lang="ru-RU" dirty="0" err="1"/>
              <a:t>подібне</a:t>
            </a:r>
            <a:r>
              <a:rPr lang="ru-RU" dirty="0"/>
              <a:t>. Шляхом </a:t>
            </a:r>
            <a:r>
              <a:rPr lang="ru-RU" dirty="0" err="1"/>
              <a:t>нескінченних</a:t>
            </a:r>
            <a:r>
              <a:rPr lang="ru-RU" dirty="0"/>
              <a:t> </a:t>
            </a:r>
            <a:r>
              <a:rPr lang="ru-RU" dirty="0" err="1"/>
              <a:t>повторень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у </a:t>
            </a:r>
            <a:r>
              <a:rPr lang="ru-RU" dirty="0" err="1"/>
              <a:t>підсвідомості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</a:t>
            </a:r>
            <a:r>
              <a:rPr lang="ru-RU" dirty="0" err="1"/>
              <a:t>асоціативний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натуральними</a:t>
            </a:r>
            <a:r>
              <a:rPr lang="ru-RU" dirty="0"/>
              <a:t> продуктами й готовим кормом. </a:t>
            </a:r>
            <a:r>
              <a:rPr lang="ru-RU" dirty="0" err="1"/>
              <a:t>Аналогічно</a:t>
            </a:r>
            <a:r>
              <a:rPr lang="ru-RU" dirty="0"/>
              <a:t> </a:t>
            </a:r>
            <a:r>
              <a:rPr lang="ru-RU" dirty="0" err="1"/>
              <a:t>побудовано</a:t>
            </a:r>
            <a:r>
              <a:rPr lang="ru-RU" dirty="0"/>
              <a:t> й рекламу </a:t>
            </a:r>
            <a:r>
              <a:rPr lang="ru-RU" dirty="0" err="1"/>
              <a:t>зубної</a:t>
            </a:r>
            <a:r>
              <a:rPr lang="ru-RU" dirty="0"/>
              <a:t> пасти з </a:t>
            </a:r>
            <a:r>
              <a:rPr lang="ru-RU" dirty="0" err="1"/>
              <a:t>прополісом</a:t>
            </a:r>
            <a:r>
              <a:rPr lang="ru-RU" dirty="0"/>
              <a:t>. </a:t>
            </a:r>
            <a:r>
              <a:rPr lang="ru-RU" dirty="0" err="1"/>
              <a:t>Демонструють</a:t>
            </a:r>
            <a:r>
              <a:rPr lang="ru-RU" dirty="0"/>
              <a:t> </a:t>
            </a:r>
            <a:r>
              <a:rPr lang="ru-RU" dirty="0" err="1"/>
              <a:t>стільники</a:t>
            </a:r>
            <a:r>
              <a:rPr lang="ru-RU" dirty="0"/>
              <a:t> і мед, але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інгредієнтів</a:t>
            </a:r>
            <a:r>
              <a:rPr lang="ru-RU" dirty="0"/>
              <a:t> пасти. Так само </a:t>
            </a:r>
            <a:r>
              <a:rPr lang="ru-RU" dirty="0" err="1"/>
              <a:t>представляють</a:t>
            </a:r>
            <a:r>
              <a:rPr lang="ru-RU" dirty="0"/>
              <a:t> і </a:t>
            </a:r>
            <a:r>
              <a:rPr lang="ru-RU" dirty="0" err="1"/>
              <a:t>їжу</a:t>
            </a:r>
            <a:r>
              <a:rPr lang="ru-RU" dirty="0"/>
              <a:t>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приготування</a:t>
            </a:r>
            <a:r>
              <a:rPr lang="ru-RU" dirty="0"/>
              <a:t>. </a:t>
            </a:r>
            <a:r>
              <a:rPr lang="ru-RU" dirty="0" err="1"/>
              <a:t>Прикладів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 smtClean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У </a:t>
            </a:r>
            <a:r>
              <a:rPr lang="ru-RU" dirty="0" err="1"/>
              <a:t>низці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підміну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тонше</a:t>
            </a:r>
            <a:r>
              <a:rPr lang="ru-RU" dirty="0"/>
              <a:t>. </a:t>
            </a:r>
            <a:r>
              <a:rPr lang="ru-RU" dirty="0" err="1"/>
              <a:t>Візьмімо</a:t>
            </a:r>
            <a:r>
              <a:rPr lang="ru-RU" dirty="0"/>
              <a:t> рекламу майонезу. «</a:t>
            </a:r>
            <a:r>
              <a:rPr lang="ru-RU" dirty="0" err="1"/>
              <a:t>Мрія</a:t>
            </a:r>
            <a:r>
              <a:rPr lang="ru-RU" dirty="0"/>
              <a:t> </a:t>
            </a:r>
            <a:r>
              <a:rPr lang="ru-RU" dirty="0" err="1"/>
              <a:t>господині</a:t>
            </a:r>
            <a:r>
              <a:rPr lang="ru-RU" dirty="0"/>
              <a:t> – </a:t>
            </a:r>
            <a:r>
              <a:rPr lang="ru-RU" dirty="0" err="1"/>
              <a:t>мрії</a:t>
            </a:r>
            <a:r>
              <a:rPr lang="ru-RU" dirty="0"/>
              <a:t> </a:t>
            </a:r>
            <a:r>
              <a:rPr lang="ru-RU" dirty="0" err="1"/>
              <a:t>збуваються</a:t>
            </a:r>
            <a:r>
              <a:rPr lang="ru-RU" dirty="0"/>
              <a:t>». </a:t>
            </a:r>
            <a:r>
              <a:rPr lang="ru-RU" dirty="0" err="1"/>
              <a:t>Мрії</a:t>
            </a:r>
            <a:r>
              <a:rPr lang="ru-RU" dirty="0"/>
              <a:t> </a:t>
            </a:r>
            <a:r>
              <a:rPr lang="ru-RU" dirty="0" err="1"/>
              <a:t>покупця</a:t>
            </a:r>
            <a:r>
              <a:rPr lang="ru-RU" dirty="0"/>
              <a:t> </a:t>
            </a:r>
            <a:r>
              <a:rPr lang="ru-RU" dirty="0" err="1"/>
              <a:t>ототожнюються</a:t>
            </a:r>
            <a:r>
              <a:rPr lang="ru-RU" dirty="0"/>
              <a:t> з майонезом, в </a:t>
            </a:r>
            <a:r>
              <a:rPr lang="ru-RU" dirty="0" err="1"/>
              <a:t>назві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вжито</a:t>
            </a:r>
            <a:r>
              <a:rPr lang="ru-RU" dirty="0"/>
              <a:t> слово «</a:t>
            </a:r>
            <a:r>
              <a:rPr lang="ru-RU" dirty="0" err="1"/>
              <a:t>мрія</a:t>
            </a:r>
            <a:r>
              <a:rPr lang="ru-RU" dirty="0"/>
              <a:t>». Або в </a:t>
            </a:r>
            <a:r>
              <a:rPr lang="ru-RU" dirty="0" err="1"/>
              <a:t>рекламі</a:t>
            </a:r>
            <a:r>
              <a:rPr lang="ru-RU" dirty="0"/>
              <a:t> </a:t>
            </a:r>
            <a:r>
              <a:rPr lang="ru-RU" dirty="0" err="1"/>
              <a:t>дитячого</a:t>
            </a:r>
            <a:r>
              <a:rPr lang="ru-RU" dirty="0"/>
              <a:t> йогурту: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показують</a:t>
            </a:r>
            <a:r>
              <a:rPr lang="ru-RU" dirty="0"/>
              <a:t> веселку, а </a:t>
            </a:r>
            <a:r>
              <a:rPr lang="ru-RU" dirty="0" err="1"/>
              <a:t>потім</a:t>
            </a:r>
            <a:r>
              <a:rPr lang="ru-RU" dirty="0"/>
              <a:t> голос ставить </a:t>
            </a:r>
            <a:r>
              <a:rPr lang="ru-RU" dirty="0" err="1"/>
              <a:t>питання</a:t>
            </a:r>
            <a:r>
              <a:rPr lang="ru-RU" dirty="0"/>
              <a:t>: «</a:t>
            </a:r>
            <a:r>
              <a:rPr lang="ru-RU" dirty="0" err="1"/>
              <a:t>Хочете</a:t>
            </a:r>
            <a:r>
              <a:rPr lang="ru-RU" dirty="0"/>
              <a:t> </a:t>
            </a:r>
            <a:r>
              <a:rPr lang="ru-RU" dirty="0" err="1"/>
              <a:t>шматочок</a:t>
            </a:r>
            <a:r>
              <a:rPr lang="ru-RU" dirty="0"/>
              <a:t> веселки?».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пропонується</a:t>
            </a:r>
            <a:r>
              <a:rPr lang="ru-RU" dirty="0"/>
              <a:t> </a:t>
            </a:r>
            <a:r>
              <a:rPr lang="ru-RU" dirty="0" err="1"/>
              <a:t>різнокольоровий</a:t>
            </a:r>
            <a:r>
              <a:rPr lang="ru-RU" dirty="0"/>
              <a:t> йогурт. А </a:t>
            </a:r>
            <a:r>
              <a:rPr lang="ru-RU" dirty="0" err="1"/>
              <a:t>деколи</a:t>
            </a:r>
            <a:r>
              <a:rPr lang="ru-RU" dirty="0"/>
              <a:t> і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вибудовується</a:t>
            </a:r>
            <a:r>
              <a:rPr lang="ru-RU" dirty="0"/>
              <a:t> </a:t>
            </a:r>
            <a:r>
              <a:rPr lang="ru-RU" dirty="0" err="1"/>
              <a:t>штучний</a:t>
            </a:r>
            <a:r>
              <a:rPr lang="ru-RU" dirty="0"/>
              <a:t> причинно-</a:t>
            </a:r>
            <a:r>
              <a:rPr lang="ru-RU" dirty="0" err="1"/>
              <a:t>наслідковий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(«</a:t>
            </a:r>
            <a:r>
              <a:rPr lang="ru-RU" dirty="0" err="1"/>
              <a:t>Випий</a:t>
            </a:r>
            <a:r>
              <a:rPr lang="ru-RU" dirty="0"/>
              <a:t> </a:t>
            </a:r>
            <a:r>
              <a:rPr lang="ru-RU" dirty="0" err="1"/>
              <a:t>філіжанку</a:t>
            </a:r>
            <a:r>
              <a:rPr lang="ru-RU" dirty="0"/>
              <a:t> </a:t>
            </a:r>
            <a:r>
              <a:rPr lang="ru-RU" dirty="0" err="1"/>
              <a:t>розчинної</a:t>
            </a:r>
            <a:r>
              <a:rPr lang="ru-RU" dirty="0"/>
              <a:t> </a:t>
            </a:r>
            <a:r>
              <a:rPr lang="ru-RU" dirty="0" err="1"/>
              <a:t>кави</a:t>
            </a:r>
            <a:r>
              <a:rPr lang="ru-RU" dirty="0"/>
              <a:t> – і тебе </a:t>
            </a:r>
            <a:r>
              <a:rPr lang="ru-RU" dirty="0" err="1"/>
              <a:t>чекають</a:t>
            </a:r>
            <a:r>
              <a:rPr lang="ru-RU" dirty="0"/>
              <a:t> </a:t>
            </a:r>
            <a:r>
              <a:rPr lang="ru-RU" dirty="0" err="1"/>
              <a:t>незабутні</a:t>
            </a:r>
            <a:r>
              <a:rPr lang="ru-RU" dirty="0"/>
              <a:t> </a:t>
            </a:r>
            <a:r>
              <a:rPr lang="ru-RU" dirty="0" err="1"/>
              <a:t>пригоди</a:t>
            </a:r>
            <a:r>
              <a:rPr lang="ru-RU" dirty="0" smtClean="0"/>
              <a:t>»).</a:t>
            </a:r>
          </a:p>
          <a:p>
            <a:pPr marL="0" indent="0" algn="just">
              <a:buNone/>
            </a:pPr>
            <a:r>
              <a:rPr lang="uk-UA" b="1" dirty="0" smtClean="0"/>
              <a:t>Приклад: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www.youtube.com/watch?v=gh6rmr4e0UM&amp;list=PL9pns6-9kKCvApwluMovx5kZHtQkcPEcR&amp;index=350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27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Комплекс </a:t>
            </a:r>
            <a:r>
              <a:rPr lang="ru-RU" b="1" dirty="0" err="1"/>
              <a:t>переваги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Класик</a:t>
            </a:r>
            <a:r>
              <a:rPr lang="ru-RU" dirty="0"/>
              <a:t> </a:t>
            </a:r>
            <a:r>
              <a:rPr lang="ru-RU" dirty="0" err="1"/>
              <a:t>психоаналізу</a:t>
            </a:r>
            <a:r>
              <a:rPr lang="ru-RU" dirty="0"/>
              <a:t> Альфред Адлер створив </a:t>
            </a:r>
            <a:r>
              <a:rPr lang="ru-RU" dirty="0" err="1"/>
              <a:t>концепцію</a:t>
            </a:r>
            <a:r>
              <a:rPr lang="ru-RU" dirty="0"/>
              <a:t> комплексу </a:t>
            </a:r>
            <a:r>
              <a:rPr lang="ru-RU" dirty="0" err="1"/>
              <a:t>неповноцінності</a:t>
            </a:r>
            <a:r>
              <a:rPr lang="ru-RU" dirty="0"/>
              <a:t> та комплексу </a:t>
            </a:r>
            <a:r>
              <a:rPr lang="ru-RU" dirty="0" err="1"/>
              <a:t>зверхності</a:t>
            </a:r>
            <a:r>
              <a:rPr lang="ru-RU" dirty="0"/>
              <a:t> як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компенсації</a:t>
            </a:r>
            <a:r>
              <a:rPr lang="ru-RU" dirty="0"/>
              <a:t> </a:t>
            </a:r>
            <a:r>
              <a:rPr lang="ru-RU" dirty="0" err="1"/>
              <a:t>неповноцінності</a:t>
            </a:r>
            <a:r>
              <a:rPr lang="ru-RU" dirty="0"/>
              <a:t>. За Адлером, </a:t>
            </a:r>
            <a:r>
              <a:rPr lang="ru-RU" dirty="0" err="1"/>
              <a:t>усі</a:t>
            </a:r>
            <a:r>
              <a:rPr lang="ru-RU" dirty="0"/>
              <a:t> люди </a:t>
            </a:r>
            <a:r>
              <a:rPr lang="ru-RU" dirty="0" err="1"/>
              <a:t>тією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неповноцінності</a:t>
            </a:r>
            <a:r>
              <a:rPr lang="ru-RU" dirty="0"/>
              <a:t> і </a:t>
            </a:r>
            <a:r>
              <a:rPr lang="ru-RU" dirty="0" err="1"/>
              <a:t>прагнуть</a:t>
            </a:r>
            <a:r>
              <a:rPr lang="ru-RU" dirty="0"/>
              <a:t> </a:t>
            </a:r>
            <a:r>
              <a:rPr lang="ru-RU" dirty="0" err="1"/>
              <a:t>компенсувати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успіхами</a:t>
            </a:r>
            <a:r>
              <a:rPr lang="ru-RU" dirty="0"/>
              <a:t>, хай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уявними</a:t>
            </a:r>
            <a:r>
              <a:rPr lang="ru-RU" dirty="0"/>
              <a:t>. </a:t>
            </a:r>
            <a:r>
              <a:rPr lang="ru-RU" dirty="0" err="1"/>
              <a:t>Відкриття</a:t>
            </a:r>
            <a:r>
              <a:rPr lang="ru-RU" dirty="0"/>
              <a:t> Адлера широко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рекламі</a:t>
            </a:r>
            <a:r>
              <a:rPr lang="ru-RU" dirty="0"/>
              <a:t>. </a:t>
            </a:r>
            <a:r>
              <a:rPr lang="ru-RU" dirty="0" err="1"/>
              <a:t>Споживачеві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придбати</a:t>
            </a:r>
            <a:r>
              <a:rPr lang="ru-RU" dirty="0"/>
              <a:t> товар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відчути</a:t>
            </a:r>
            <a:r>
              <a:rPr lang="ru-RU" dirty="0"/>
              <a:t> свою </a:t>
            </a:r>
            <a:r>
              <a:rPr lang="ru-RU" dirty="0" err="1"/>
              <a:t>винятковість</a:t>
            </a:r>
            <a:r>
              <a:rPr lang="ru-RU" dirty="0"/>
              <a:t>, </a:t>
            </a:r>
            <a:r>
              <a:rPr lang="ru-RU" dirty="0" err="1"/>
              <a:t>всесилля</a:t>
            </a:r>
            <a:r>
              <a:rPr lang="ru-RU" dirty="0"/>
              <a:t>,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статус. «</a:t>
            </a:r>
            <a:r>
              <a:rPr lang="ru-RU" dirty="0" err="1"/>
              <a:t>Вірний</a:t>
            </a:r>
            <a:r>
              <a:rPr lang="ru-RU" dirty="0"/>
              <a:t> секрет </a:t>
            </a:r>
            <a:r>
              <a:rPr lang="ru-RU" dirty="0" err="1"/>
              <a:t>жіночих</a:t>
            </a:r>
            <a:r>
              <a:rPr lang="ru-RU" dirty="0"/>
              <a:t> перемог», «Для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крутий</a:t>
            </a:r>
            <a:r>
              <a:rPr lang="ru-RU" dirty="0"/>
              <a:t>», «</a:t>
            </a:r>
            <a:r>
              <a:rPr lang="ru-RU" dirty="0" err="1"/>
              <a:t>Ти</a:t>
            </a:r>
            <a:r>
              <a:rPr lang="ru-RU" dirty="0"/>
              <a:t> всесильна», «Ви </a:t>
            </a:r>
            <a:r>
              <a:rPr lang="ru-RU" dirty="0" err="1"/>
              <a:t>чарівні</a:t>
            </a:r>
            <a:r>
              <a:rPr lang="ru-RU" dirty="0"/>
              <a:t>», «</a:t>
            </a:r>
            <a:r>
              <a:rPr lang="ru-RU" dirty="0" err="1"/>
              <a:t>Він</a:t>
            </a:r>
            <a:r>
              <a:rPr lang="ru-RU" dirty="0"/>
              <a:t> один </a:t>
            </a:r>
            <a:r>
              <a:rPr lang="ru-RU" dirty="0" err="1"/>
              <a:t>такий</a:t>
            </a:r>
            <a:r>
              <a:rPr lang="ru-RU" dirty="0"/>
              <a:t>» – </a:t>
            </a:r>
            <a:r>
              <a:rPr lang="ru-RU" dirty="0" err="1"/>
              <a:t>типові</a:t>
            </a:r>
            <a:r>
              <a:rPr lang="ru-RU" dirty="0"/>
              <a:t>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слогани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uk-UA" b="1" dirty="0" smtClean="0"/>
              <a:t>Приклад: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www.youtube.com/watch?v=bsnpAwRhUlo&amp;list=PL9pns6-9kKCvApwluMovx5kZHtQkcPEcR&amp;index=210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72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Безкоштовний</a:t>
            </a:r>
            <a:r>
              <a:rPr lang="ru-RU" b="1" dirty="0"/>
              <a:t> сир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мишоловки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 </a:t>
            </a:r>
            <a:r>
              <a:rPr lang="ru-RU" dirty="0" err="1"/>
              <a:t>акцентують</a:t>
            </a:r>
            <a:r>
              <a:rPr lang="ru-RU" dirty="0"/>
              <a:t> на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«</a:t>
            </a:r>
            <a:r>
              <a:rPr lang="ru-RU" dirty="0" err="1"/>
              <a:t>безкоштовно</a:t>
            </a:r>
            <a:r>
              <a:rPr lang="ru-RU" dirty="0"/>
              <a:t>», «в </a:t>
            </a:r>
            <a:r>
              <a:rPr lang="ru-RU" dirty="0" err="1"/>
              <a:t>подарунок</a:t>
            </a:r>
            <a:r>
              <a:rPr lang="ru-RU" dirty="0"/>
              <a:t>» яку-</a:t>
            </a:r>
            <a:r>
              <a:rPr lang="ru-RU" dirty="0" err="1"/>
              <a:t>небудь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на </a:t>
            </a:r>
            <a:r>
              <a:rPr lang="ru-RU" dirty="0" err="1"/>
              <a:t>додаток</a:t>
            </a:r>
            <a:r>
              <a:rPr lang="ru-RU" dirty="0"/>
              <a:t> до </a:t>
            </a:r>
            <a:r>
              <a:rPr lang="ru-RU" dirty="0" err="1"/>
              <a:t>основної</a:t>
            </a:r>
            <a:r>
              <a:rPr lang="ru-RU" dirty="0"/>
              <a:t> покупки. </a:t>
            </a:r>
            <a:r>
              <a:rPr lang="ru-RU" dirty="0" err="1"/>
              <a:t>Зрозуміло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 «</a:t>
            </a:r>
            <a:r>
              <a:rPr lang="ru-RU" dirty="0" err="1"/>
              <a:t>безкоштовного</a:t>
            </a:r>
            <a:r>
              <a:rPr lang="ru-RU" dirty="0"/>
              <a:t> </a:t>
            </a:r>
            <a:r>
              <a:rPr lang="ru-RU" dirty="0" err="1"/>
              <a:t>подарунка</a:t>
            </a:r>
            <a:r>
              <a:rPr lang="ru-RU" dirty="0"/>
              <a:t>» просто включено в </a:t>
            </a:r>
            <a:r>
              <a:rPr lang="ru-RU" dirty="0" err="1"/>
              <a:t>ціну</a:t>
            </a:r>
            <a:r>
              <a:rPr lang="ru-RU" dirty="0"/>
              <a:t> </a:t>
            </a:r>
            <a:r>
              <a:rPr lang="ru-RU" dirty="0" err="1"/>
              <a:t>рекламованого</a:t>
            </a:r>
            <a:r>
              <a:rPr lang="ru-RU" dirty="0"/>
              <a:t> товару і </a:t>
            </a:r>
            <a:r>
              <a:rPr lang="ru-RU" dirty="0" err="1"/>
              <a:t>покупець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оплачує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кишені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. Мало того, </a:t>
            </a:r>
            <a:r>
              <a:rPr lang="ru-RU" dirty="0" err="1"/>
              <a:t>нерідко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«призу» </a:t>
            </a:r>
            <a:r>
              <a:rPr lang="ru-RU" dirty="0" err="1"/>
              <a:t>підсовують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по </a:t>
            </a:r>
            <a:r>
              <a:rPr lang="ru-RU" dirty="0" err="1"/>
              <a:t>собі</a:t>
            </a:r>
            <a:r>
              <a:rPr lang="ru-RU" dirty="0"/>
              <a:t> не </a:t>
            </a:r>
            <a:r>
              <a:rPr lang="ru-RU" dirty="0" err="1"/>
              <a:t>користуються</a:t>
            </a:r>
            <a:r>
              <a:rPr lang="ru-RU" dirty="0"/>
              <a:t> попитом і з </a:t>
            </a:r>
            <a:r>
              <a:rPr lang="ru-RU" dirty="0" err="1"/>
              <a:t>цієї</a:t>
            </a:r>
            <a:r>
              <a:rPr lang="ru-RU" dirty="0"/>
              <a:t> причини 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/>
              <a:t>беруть</a:t>
            </a:r>
            <a:r>
              <a:rPr lang="ru-RU" dirty="0"/>
              <a:t> у </a:t>
            </a:r>
            <a:r>
              <a:rPr lang="ru-RU" dirty="0" err="1"/>
              <a:t>торговельні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фірма</a:t>
            </a:r>
            <a:r>
              <a:rPr lang="ru-RU" dirty="0"/>
              <a:t> </a:t>
            </a:r>
            <a:r>
              <a:rPr lang="ru-RU" dirty="0" err="1"/>
              <a:t>оголошує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«</a:t>
            </a:r>
            <a:r>
              <a:rPr lang="ru-RU" dirty="0" err="1"/>
              <a:t>подарунок</a:t>
            </a:r>
            <a:r>
              <a:rPr lang="ru-RU" dirty="0"/>
              <a:t>»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ексклюзивний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і не </a:t>
            </a:r>
            <a:r>
              <a:rPr lang="ru-RU" dirty="0" err="1"/>
              <a:t>продається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призу. Як-то </a:t>
            </a:r>
            <a:r>
              <a:rPr lang="ru-RU" dirty="0" err="1"/>
              <a:t>кажуть</a:t>
            </a:r>
            <a:r>
              <a:rPr lang="ru-RU" dirty="0"/>
              <a:t>, потребу </a:t>
            </a:r>
            <a:r>
              <a:rPr lang="ru-RU" dirty="0" err="1"/>
              <a:t>видають</a:t>
            </a:r>
            <a:r>
              <a:rPr lang="ru-RU" dirty="0"/>
              <a:t> за </a:t>
            </a:r>
            <a:r>
              <a:rPr lang="ru-RU" dirty="0" err="1"/>
              <a:t>доброчесність</a:t>
            </a:r>
            <a:r>
              <a:rPr lang="ru-RU" dirty="0"/>
              <a:t>, і </a:t>
            </a:r>
            <a:r>
              <a:rPr lang="ru-RU" dirty="0" err="1"/>
              <a:t>обидва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один на одного.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простий</a:t>
            </a:r>
            <a:r>
              <a:rPr lang="ru-RU" dirty="0"/>
              <a:t>, але </a:t>
            </a:r>
            <a:r>
              <a:rPr lang="ru-RU" dirty="0" err="1"/>
              <a:t>ефективний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uk-UA" b="1" dirty="0" smtClean="0"/>
              <a:t>Приклад: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www.youtube.com/watch?v=3bYmAarEGug&amp;list=PL9pns6-9kKCvApwluMovx5kZHtQkcPEcR&amp;index=150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992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Перемога над </a:t>
            </a:r>
            <a:r>
              <a:rPr lang="ru-RU" b="1" dirty="0" err="1"/>
              <a:t>іншими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31242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/>
              <a:t>Ключові</a:t>
            </a:r>
            <a:r>
              <a:rPr lang="ru-RU" dirty="0"/>
              <a:t> слова: «на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». </a:t>
            </a:r>
            <a:r>
              <a:rPr lang="ru-RU" dirty="0" err="1"/>
              <a:t>Класичні</a:t>
            </a:r>
            <a:r>
              <a:rPr lang="ru-RU" dirty="0"/>
              <a:t> </a:t>
            </a:r>
            <a:r>
              <a:rPr lang="ru-RU" dirty="0" err="1"/>
              <a:t>приклади</a:t>
            </a:r>
            <a:r>
              <a:rPr lang="ru-RU" dirty="0"/>
              <a:t> – реклама </a:t>
            </a:r>
            <a:r>
              <a:rPr lang="ru-RU" dirty="0" err="1"/>
              <a:t>батарейок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«</a:t>
            </a:r>
            <a:r>
              <a:rPr lang="ru-RU" dirty="0" err="1"/>
              <a:t>працюють</a:t>
            </a:r>
            <a:r>
              <a:rPr lang="ru-RU" dirty="0"/>
              <a:t> </a:t>
            </a:r>
            <a:r>
              <a:rPr lang="ru-RU" dirty="0" err="1"/>
              <a:t>довше</a:t>
            </a:r>
            <a:r>
              <a:rPr lang="ru-RU" dirty="0"/>
              <a:t> </a:t>
            </a:r>
            <a:r>
              <a:rPr lang="ru-RU" dirty="0" err="1"/>
              <a:t>звичайних</a:t>
            </a:r>
            <a:r>
              <a:rPr lang="ru-RU" dirty="0"/>
              <a:t>», реклама нового порошку, з </a:t>
            </a:r>
            <a:r>
              <a:rPr lang="ru-RU" dirty="0" err="1"/>
              <a:t>яким</a:t>
            </a:r>
            <a:r>
              <a:rPr lang="ru-RU" dirty="0"/>
              <a:t> «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вимиєте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посуду,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і </a:t>
            </a:r>
            <a:r>
              <a:rPr lang="ru-RU" dirty="0" err="1"/>
              <a:t>краще</a:t>
            </a:r>
            <a:r>
              <a:rPr lang="ru-RU" dirty="0"/>
              <a:t>». </a:t>
            </a:r>
            <a:r>
              <a:rPr lang="ru-RU" dirty="0" err="1"/>
              <a:t>Самі</a:t>
            </a:r>
            <a:r>
              <a:rPr lang="ru-RU" dirty="0"/>
              <a:t> слова «</a:t>
            </a:r>
            <a:r>
              <a:rPr lang="ru-RU" dirty="0" err="1"/>
              <a:t>краще</a:t>
            </a:r>
            <a:r>
              <a:rPr lang="ru-RU" dirty="0"/>
              <a:t>», «</a:t>
            </a:r>
            <a:r>
              <a:rPr lang="ru-RU" dirty="0" err="1"/>
              <a:t>довше</a:t>
            </a:r>
            <a:r>
              <a:rPr lang="ru-RU" dirty="0"/>
              <a:t>», «</a:t>
            </a:r>
            <a:r>
              <a:rPr lang="ru-RU" dirty="0" err="1"/>
              <a:t>швидше</a:t>
            </a:r>
            <a:r>
              <a:rPr lang="ru-RU" dirty="0"/>
              <a:t>»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купите товар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, у вас буде «</a:t>
            </a:r>
            <a:r>
              <a:rPr lang="ru-RU" dirty="0" err="1"/>
              <a:t>гірше</a:t>
            </a:r>
            <a:r>
              <a:rPr lang="ru-RU" dirty="0"/>
              <a:t>» і «</a:t>
            </a:r>
            <a:r>
              <a:rPr lang="ru-RU" dirty="0" err="1"/>
              <a:t>повільніше</a:t>
            </a:r>
            <a:r>
              <a:rPr lang="ru-RU" dirty="0"/>
              <a:t>». У </a:t>
            </a:r>
            <a:r>
              <a:rPr lang="ru-RU" dirty="0" err="1"/>
              <a:t>рекламі</a:t>
            </a:r>
            <a:r>
              <a:rPr lang="ru-RU" dirty="0"/>
              <a:t> </a:t>
            </a:r>
            <a:r>
              <a:rPr lang="ru-RU" dirty="0" err="1"/>
              <a:t>пропонований</a:t>
            </a:r>
            <a:r>
              <a:rPr lang="ru-RU" dirty="0"/>
              <a:t> товар </a:t>
            </a:r>
            <a:r>
              <a:rPr lang="ru-RU" dirty="0" err="1"/>
              <a:t>змагається</a:t>
            </a:r>
            <a:r>
              <a:rPr lang="ru-RU" dirty="0"/>
              <a:t> й </a:t>
            </a:r>
            <a:r>
              <a:rPr lang="ru-RU" dirty="0" err="1"/>
              <a:t>перемагає</a:t>
            </a:r>
            <a:r>
              <a:rPr lang="ru-RU" dirty="0"/>
              <a:t>, але з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змагається</a:t>
            </a:r>
            <a:r>
              <a:rPr lang="ru-RU" dirty="0"/>
              <a:t>, не </a:t>
            </a:r>
            <a:r>
              <a:rPr lang="ru-RU" dirty="0" err="1"/>
              <a:t>кажуть</a:t>
            </a:r>
            <a:r>
              <a:rPr lang="ru-RU" dirty="0"/>
              <a:t>, </a:t>
            </a:r>
            <a:r>
              <a:rPr lang="ru-RU" dirty="0" err="1"/>
              <a:t>тож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перевірити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й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здобуто</a:t>
            </a:r>
            <a:r>
              <a:rPr lang="ru-RU" dirty="0"/>
              <a:t> перемогу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b="1" dirty="0" smtClean="0"/>
              <a:t>Приклад: </a:t>
            </a:r>
            <a:r>
              <a:rPr lang="en-US" b="1" dirty="0">
                <a:hlinkClick r:id="rId2"/>
              </a:rPr>
              <a:t>https://</a:t>
            </a:r>
            <a:r>
              <a:rPr lang="en-US" b="1" dirty="0" smtClean="0">
                <a:hlinkClick r:id="rId2"/>
              </a:rPr>
              <a:t>www.youtube.com/watch?v=lfGS2BC9WZI</a:t>
            </a:r>
            <a:r>
              <a:rPr lang="uk-UA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63899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Авторитет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189016"/>
            <a:ext cx="10018713" cy="312420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Товар </a:t>
            </a:r>
            <a:r>
              <a:rPr lang="ru-RU" dirty="0" err="1"/>
              <a:t>рекламує</a:t>
            </a:r>
            <a:r>
              <a:rPr lang="ru-RU" dirty="0"/>
              <a:t> популярна </a:t>
            </a:r>
            <a:r>
              <a:rPr lang="ru-RU" dirty="0" err="1"/>
              <a:t>особистість</a:t>
            </a:r>
            <a:r>
              <a:rPr lang="ru-RU" dirty="0"/>
              <a:t>: </a:t>
            </a:r>
            <a:r>
              <a:rPr lang="ru-RU" dirty="0" err="1"/>
              <a:t>кіноактор</a:t>
            </a:r>
            <a:r>
              <a:rPr lang="ru-RU" dirty="0"/>
              <a:t>, кумир </a:t>
            </a:r>
            <a:r>
              <a:rPr lang="ru-RU" dirty="0" err="1"/>
              <a:t>молоді</a:t>
            </a:r>
            <a:r>
              <a:rPr lang="ru-RU" dirty="0"/>
              <a:t> й так </a:t>
            </a:r>
            <a:r>
              <a:rPr lang="ru-RU" dirty="0" err="1"/>
              <a:t>далі</a:t>
            </a:r>
            <a:r>
              <a:rPr lang="ru-RU" dirty="0"/>
              <a:t>. </a:t>
            </a:r>
            <a:r>
              <a:rPr lang="ru-RU" dirty="0" err="1"/>
              <a:t>Розрахунок</a:t>
            </a:r>
            <a:r>
              <a:rPr lang="ru-RU" dirty="0"/>
              <a:t> на стереотип: «раз уже </a:t>
            </a:r>
            <a:r>
              <a:rPr lang="ru-RU" dirty="0" err="1"/>
              <a:t>такі</a:t>
            </a:r>
            <a:r>
              <a:rPr lang="ru-RU" dirty="0"/>
              <a:t> люди </a:t>
            </a:r>
            <a:r>
              <a:rPr lang="ru-RU" dirty="0" err="1"/>
              <a:t>купують</a:t>
            </a:r>
            <a:r>
              <a:rPr lang="ru-RU" dirty="0"/>
              <a:t>, то </a:t>
            </a:r>
            <a:r>
              <a:rPr lang="ru-RU" dirty="0" err="1"/>
              <a:t>сумніватися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, треба </a:t>
            </a:r>
            <a:r>
              <a:rPr lang="ru-RU" dirty="0" err="1"/>
              <a:t>брати</a:t>
            </a:r>
            <a:r>
              <a:rPr lang="ru-RU" dirty="0" smtClean="0"/>
              <a:t>».</a:t>
            </a:r>
          </a:p>
          <a:p>
            <a:pPr marL="0" indent="0" algn="just">
              <a:buNone/>
            </a:pPr>
            <a:r>
              <a:rPr lang="uk-UA" b="1" dirty="0" smtClean="0"/>
              <a:t>Приклад: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www.youtube.com/watch?v=6tbdi-v1RE0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4994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56</TotalTime>
  <Words>1380</Words>
  <Application>Microsoft Office PowerPoint</Application>
  <PresentationFormat>Произвольный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Параллакс</vt:lpstr>
      <vt:lpstr>ЛЕКЦІЯ: Маніпулятивні техніки в рекламі</vt:lpstr>
      <vt:lpstr>МАНІПУЛЯЦІЯ</vt:lpstr>
      <vt:lpstr>ШТАМПИ І ПРИЙОМИ В РЕКЛАМІ</vt:lpstr>
      <vt:lpstr>Апеляція до прогресу</vt:lpstr>
      <vt:lpstr>Підміна понять</vt:lpstr>
      <vt:lpstr>Комплекс переваги</vt:lpstr>
      <vt:lpstr>Безкоштовний сир із мишоловки</vt:lpstr>
      <vt:lpstr>Перемога над іншими</vt:lpstr>
      <vt:lpstr>Авторитет</vt:lpstr>
      <vt:lpstr>Глас народу</vt:lpstr>
      <vt:lpstr>Наслідування</vt:lpstr>
      <vt:lpstr> Шантаж, залякування</vt:lpstr>
      <vt:lpstr> Експлуатація батьківського інстинкту</vt:lpstr>
      <vt:lpstr>Апеляція до «добрих почуттів»</vt:lpstr>
      <vt:lpstr>Приголомшити!</vt:lpstr>
      <vt:lpstr>Патріотизм</vt:lpstr>
      <vt:lpstr>Задоволення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Маніпулятивні техніки в рекламі</dc:title>
  <dc:creator>Лена</dc:creator>
  <cp:lastModifiedBy>allo</cp:lastModifiedBy>
  <cp:revision>14</cp:revision>
  <dcterms:created xsi:type="dcterms:W3CDTF">2019-03-22T09:09:53Z</dcterms:created>
  <dcterms:modified xsi:type="dcterms:W3CDTF">2019-03-27T19:53:49Z</dcterms:modified>
</cp:coreProperties>
</file>