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4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1348" y="1828800"/>
            <a:ext cx="2819400" cy="2819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761348" y="5870955"/>
            <a:ext cx="990600" cy="9870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588" y="2679700"/>
            <a:ext cx="4190937" cy="4178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502142" y="1519047"/>
            <a:ext cx="3288029" cy="768350"/>
          </a:xfrm>
          <a:custGeom>
            <a:avLst/>
            <a:gdLst/>
            <a:ahLst/>
            <a:cxnLst/>
            <a:rect l="l" t="t" r="r" b="b"/>
            <a:pathLst>
              <a:path w="3288029" h="768350">
                <a:moveTo>
                  <a:pt x="3226307" y="0"/>
                </a:moveTo>
                <a:lnTo>
                  <a:pt x="2909951" y="104775"/>
                </a:lnTo>
                <a:lnTo>
                  <a:pt x="2591054" y="200660"/>
                </a:lnTo>
                <a:lnTo>
                  <a:pt x="2485643" y="229997"/>
                </a:lnTo>
                <a:lnTo>
                  <a:pt x="2271522" y="287274"/>
                </a:lnTo>
                <a:lnTo>
                  <a:pt x="2059812" y="340487"/>
                </a:lnTo>
                <a:lnTo>
                  <a:pt x="1954656" y="365760"/>
                </a:lnTo>
                <a:lnTo>
                  <a:pt x="1639697" y="436244"/>
                </a:lnTo>
                <a:lnTo>
                  <a:pt x="1330071" y="498855"/>
                </a:lnTo>
                <a:lnTo>
                  <a:pt x="1127378" y="536828"/>
                </a:lnTo>
                <a:lnTo>
                  <a:pt x="829309" y="588517"/>
                </a:lnTo>
                <a:lnTo>
                  <a:pt x="447928" y="646811"/>
                </a:lnTo>
                <a:lnTo>
                  <a:pt x="174751" y="683894"/>
                </a:lnTo>
                <a:lnTo>
                  <a:pt x="0" y="705103"/>
                </a:lnTo>
                <a:lnTo>
                  <a:pt x="9701" y="720494"/>
                </a:lnTo>
                <a:lnTo>
                  <a:pt x="29342" y="751181"/>
                </a:lnTo>
                <a:lnTo>
                  <a:pt x="39115" y="766572"/>
                </a:lnTo>
                <a:lnTo>
                  <a:pt x="66166" y="767349"/>
                </a:lnTo>
                <a:lnTo>
                  <a:pt x="95131" y="767793"/>
                </a:lnTo>
                <a:lnTo>
                  <a:pt x="125954" y="767911"/>
                </a:lnTo>
                <a:lnTo>
                  <a:pt x="192949" y="767195"/>
                </a:lnTo>
                <a:lnTo>
                  <a:pt x="305973" y="763849"/>
                </a:lnTo>
                <a:lnTo>
                  <a:pt x="477701" y="755441"/>
                </a:lnTo>
                <a:lnTo>
                  <a:pt x="773052" y="735284"/>
                </a:lnTo>
                <a:lnTo>
                  <a:pt x="1336019" y="685315"/>
                </a:lnTo>
                <a:lnTo>
                  <a:pt x="2059023" y="606988"/>
                </a:lnTo>
                <a:lnTo>
                  <a:pt x="2689041" y="527362"/>
                </a:lnTo>
                <a:lnTo>
                  <a:pt x="3038251" y="477217"/>
                </a:lnTo>
                <a:lnTo>
                  <a:pt x="3250138" y="443265"/>
                </a:lnTo>
                <a:lnTo>
                  <a:pt x="3288029" y="436752"/>
                </a:lnTo>
                <a:lnTo>
                  <a:pt x="3280235" y="379771"/>
                </a:lnTo>
                <a:lnTo>
                  <a:pt x="3273959" y="334487"/>
                </a:lnTo>
                <a:lnTo>
                  <a:pt x="3264862" y="270500"/>
                </a:lnTo>
                <a:lnTo>
                  <a:pt x="3252759" y="189298"/>
                </a:lnTo>
                <a:lnTo>
                  <a:pt x="3249394" y="166333"/>
                </a:lnTo>
                <a:lnTo>
                  <a:pt x="3245343" y="138048"/>
                </a:lnTo>
                <a:lnTo>
                  <a:pt x="3240328" y="102315"/>
                </a:lnTo>
                <a:lnTo>
                  <a:pt x="3234075" y="57008"/>
                </a:lnTo>
                <a:lnTo>
                  <a:pt x="3226307" y="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59511" y="1866392"/>
            <a:ext cx="11277600" cy="4534535"/>
          </a:xfrm>
          <a:custGeom>
            <a:avLst/>
            <a:gdLst/>
            <a:ahLst/>
            <a:cxnLst/>
            <a:rect l="l" t="t" r="r" b="b"/>
            <a:pathLst>
              <a:path w="11277600" h="4534535">
                <a:moveTo>
                  <a:pt x="0" y="0"/>
                </a:moveTo>
                <a:lnTo>
                  <a:pt x="0" y="4533912"/>
                </a:lnTo>
                <a:lnTo>
                  <a:pt x="11277574" y="4533912"/>
                </a:lnTo>
                <a:lnTo>
                  <a:pt x="11277574" y="400050"/>
                </a:lnTo>
                <a:lnTo>
                  <a:pt x="6013424" y="400050"/>
                </a:lnTo>
                <a:lnTo>
                  <a:pt x="5546699" y="398525"/>
                </a:lnTo>
                <a:lnTo>
                  <a:pt x="4648174" y="381000"/>
                </a:lnTo>
                <a:lnTo>
                  <a:pt x="4006824" y="357250"/>
                </a:lnTo>
                <a:lnTo>
                  <a:pt x="2828899" y="290575"/>
                </a:lnTo>
                <a:lnTo>
                  <a:pt x="2132050" y="238125"/>
                </a:lnTo>
                <a:lnTo>
                  <a:pt x="1519275" y="180975"/>
                </a:lnTo>
                <a:lnTo>
                  <a:pt x="773112" y="100075"/>
                </a:lnTo>
                <a:lnTo>
                  <a:pt x="403225" y="55625"/>
                </a:lnTo>
                <a:lnTo>
                  <a:pt x="0" y="0"/>
                </a:lnTo>
                <a:close/>
              </a:path>
              <a:path w="11277600" h="4534535">
                <a:moveTo>
                  <a:pt x="11277574" y="1650"/>
                </a:moveTo>
                <a:lnTo>
                  <a:pt x="10510875" y="115950"/>
                </a:lnTo>
                <a:lnTo>
                  <a:pt x="9740874" y="209550"/>
                </a:lnTo>
                <a:lnTo>
                  <a:pt x="9486874" y="234950"/>
                </a:lnTo>
                <a:lnTo>
                  <a:pt x="8974175" y="281050"/>
                </a:lnTo>
                <a:lnTo>
                  <a:pt x="8467699" y="319150"/>
                </a:lnTo>
                <a:lnTo>
                  <a:pt x="8215350" y="335025"/>
                </a:lnTo>
                <a:lnTo>
                  <a:pt x="7466050" y="371475"/>
                </a:lnTo>
                <a:lnTo>
                  <a:pt x="6730974" y="392175"/>
                </a:lnTo>
                <a:lnTo>
                  <a:pt x="6013424" y="400050"/>
                </a:lnTo>
                <a:lnTo>
                  <a:pt x="11277574" y="400050"/>
                </a:lnTo>
                <a:lnTo>
                  <a:pt x="11277574" y="16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0" y="6381750"/>
            <a:ext cx="12192000" cy="476250"/>
          </a:xfrm>
          <a:custGeom>
            <a:avLst/>
            <a:gdLst/>
            <a:ahLst/>
            <a:cxnLst/>
            <a:rect l="l" t="t" r="r" b="b"/>
            <a:pathLst>
              <a:path w="12192000" h="476250">
                <a:moveTo>
                  <a:pt x="0" y="476250"/>
                </a:moveTo>
                <a:lnTo>
                  <a:pt x="12192000" y="476250"/>
                </a:lnTo>
                <a:lnTo>
                  <a:pt x="12192000" y="0"/>
                </a:lnTo>
                <a:lnTo>
                  <a:pt x="0" y="0"/>
                </a:lnTo>
                <a:lnTo>
                  <a:pt x="0" y="4762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471169"/>
            <a:ext cx="476884" cy="5910580"/>
          </a:xfrm>
          <a:custGeom>
            <a:avLst/>
            <a:gdLst/>
            <a:ahLst/>
            <a:cxnLst/>
            <a:rect l="l" t="t" r="r" b="b"/>
            <a:pathLst>
              <a:path w="476884" h="5910580">
                <a:moveTo>
                  <a:pt x="0" y="5910580"/>
                </a:moveTo>
                <a:lnTo>
                  <a:pt x="476377" y="5910580"/>
                </a:lnTo>
                <a:lnTo>
                  <a:pt x="476377" y="0"/>
                </a:lnTo>
                <a:lnTo>
                  <a:pt x="0" y="0"/>
                </a:lnTo>
                <a:lnTo>
                  <a:pt x="0" y="59105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1123548" y="1270"/>
            <a:ext cx="1068705" cy="469900"/>
          </a:xfrm>
          <a:custGeom>
            <a:avLst/>
            <a:gdLst/>
            <a:ahLst/>
            <a:cxnLst/>
            <a:rect l="l" t="t" r="r" b="b"/>
            <a:pathLst>
              <a:path w="1068704" h="469900">
                <a:moveTo>
                  <a:pt x="0" y="469899"/>
                </a:moveTo>
                <a:lnTo>
                  <a:pt x="1068451" y="469899"/>
                </a:lnTo>
                <a:lnTo>
                  <a:pt x="1068451" y="0"/>
                </a:lnTo>
                <a:lnTo>
                  <a:pt x="0" y="0"/>
                </a:lnTo>
                <a:lnTo>
                  <a:pt x="0" y="4698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1270"/>
            <a:ext cx="10438130" cy="469900"/>
          </a:xfrm>
          <a:custGeom>
            <a:avLst/>
            <a:gdLst/>
            <a:ahLst/>
            <a:cxnLst/>
            <a:rect l="l" t="t" r="r" b="b"/>
            <a:pathLst>
              <a:path w="10438130" h="469900">
                <a:moveTo>
                  <a:pt x="0" y="469899"/>
                </a:moveTo>
                <a:lnTo>
                  <a:pt x="10437749" y="469899"/>
                </a:lnTo>
                <a:lnTo>
                  <a:pt x="10437749" y="0"/>
                </a:lnTo>
                <a:lnTo>
                  <a:pt x="0" y="0"/>
                </a:lnTo>
                <a:lnTo>
                  <a:pt x="0" y="4698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1709272" y="471423"/>
            <a:ext cx="483234" cy="5910580"/>
          </a:xfrm>
          <a:custGeom>
            <a:avLst/>
            <a:gdLst/>
            <a:ahLst/>
            <a:cxnLst/>
            <a:rect l="l" t="t" r="r" b="b"/>
            <a:pathLst>
              <a:path w="483234" h="5910580">
                <a:moveTo>
                  <a:pt x="482726" y="0"/>
                </a:moveTo>
                <a:lnTo>
                  <a:pt x="0" y="0"/>
                </a:lnTo>
                <a:lnTo>
                  <a:pt x="0" y="5910326"/>
                </a:lnTo>
                <a:lnTo>
                  <a:pt x="482726" y="5910326"/>
                </a:lnTo>
                <a:lnTo>
                  <a:pt x="4827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398252" y="0"/>
            <a:ext cx="765048" cy="12085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0437748" y="0"/>
            <a:ext cx="685800" cy="1143000"/>
          </a:xfrm>
          <a:custGeom>
            <a:avLst/>
            <a:gdLst/>
            <a:ahLst/>
            <a:cxnLst/>
            <a:rect l="l" t="t" r="r" b="b"/>
            <a:pathLst>
              <a:path w="685800" h="1143000">
                <a:moveTo>
                  <a:pt x="0" y="1143000"/>
                </a:moveTo>
                <a:lnTo>
                  <a:pt x="685800" y="1143000"/>
                </a:lnTo>
                <a:lnTo>
                  <a:pt x="6858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1348" y="1828800"/>
            <a:ext cx="2819400" cy="2819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761348" y="5870955"/>
            <a:ext cx="990600" cy="9870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588" y="2679700"/>
            <a:ext cx="4190937" cy="4178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381750"/>
            <a:ext cx="12192000" cy="476250"/>
          </a:xfrm>
          <a:custGeom>
            <a:avLst/>
            <a:gdLst/>
            <a:ahLst/>
            <a:cxnLst/>
            <a:rect l="l" t="t" r="r" b="b"/>
            <a:pathLst>
              <a:path w="12192000" h="476250">
                <a:moveTo>
                  <a:pt x="0" y="476250"/>
                </a:moveTo>
                <a:lnTo>
                  <a:pt x="12192000" y="476250"/>
                </a:lnTo>
                <a:lnTo>
                  <a:pt x="12192000" y="0"/>
                </a:lnTo>
                <a:lnTo>
                  <a:pt x="0" y="0"/>
                </a:lnTo>
                <a:lnTo>
                  <a:pt x="0" y="4762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471169"/>
            <a:ext cx="476884" cy="5910580"/>
          </a:xfrm>
          <a:custGeom>
            <a:avLst/>
            <a:gdLst/>
            <a:ahLst/>
            <a:cxnLst/>
            <a:rect l="l" t="t" r="r" b="b"/>
            <a:pathLst>
              <a:path w="476884" h="5910580">
                <a:moveTo>
                  <a:pt x="0" y="5910580"/>
                </a:moveTo>
                <a:lnTo>
                  <a:pt x="476377" y="5910580"/>
                </a:lnTo>
                <a:lnTo>
                  <a:pt x="476377" y="0"/>
                </a:lnTo>
                <a:lnTo>
                  <a:pt x="0" y="0"/>
                </a:lnTo>
                <a:lnTo>
                  <a:pt x="0" y="59105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1123548" y="1270"/>
            <a:ext cx="1068705" cy="469900"/>
          </a:xfrm>
          <a:custGeom>
            <a:avLst/>
            <a:gdLst/>
            <a:ahLst/>
            <a:cxnLst/>
            <a:rect l="l" t="t" r="r" b="b"/>
            <a:pathLst>
              <a:path w="1068704" h="469900">
                <a:moveTo>
                  <a:pt x="0" y="469899"/>
                </a:moveTo>
                <a:lnTo>
                  <a:pt x="1068451" y="469899"/>
                </a:lnTo>
                <a:lnTo>
                  <a:pt x="1068451" y="0"/>
                </a:lnTo>
                <a:lnTo>
                  <a:pt x="0" y="0"/>
                </a:lnTo>
                <a:lnTo>
                  <a:pt x="0" y="4698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1270"/>
            <a:ext cx="10438130" cy="469900"/>
          </a:xfrm>
          <a:custGeom>
            <a:avLst/>
            <a:gdLst/>
            <a:ahLst/>
            <a:cxnLst/>
            <a:rect l="l" t="t" r="r" b="b"/>
            <a:pathLst>
              <a:path w="10438130" h="469900">
                <a:moveTo>
                  <a:pt x="0" y="469899"/>
                </a:moveTo>
                <a:lnTo>
                  <a:pt x="10437749" y="469899"/>
                </a:lnTo>
                <a:lnTo>
                  <a:pt x="10437749" y="0"/>
                </a:lnTo>
                <a:lnTo>
                  <a:pt x="0" y="0"/>
                </a:lnTo>
                <a:lnTo>
                  <a:pt x="0" y="4698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1709272" y="471423"/>
            <a:ext cx="483234" cy="5910580"/>
          </a:xfrm>
          <a:custGeom>
            <a:avLst/>
            <a:gdLst/>
            <a:ahLst/>
            <a:cxnLst/>
            <a:rect l="l" t="t" r="r" b="b"/>
            <a:pathLst>
              <a:path w="483234" h="5910580">
                <a:moveTo>
                  <a:pt x="482726" y="0"/>
                </a:moveTo>
                <a:lnTo>
                  <a:pt x="0" y="0"/>
                </a:lnTo>
                <a:lnTo>
                  <a:pt x="0" y="5910326"/>
                </a:lnTo>
                <a:lnTo>
                  <a:pt x="482726" y="5910326"/>
                </a:lnTo>
                <a:lnTo>
                  <a:pt x="4827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398252" y="0"/>
            <a:ext cx="765048" cy="12085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0437748" y="0"/>
            <a:ext cx="685800" cy="1143000"/>
          </a:xfrm>
          <a:custGeom>
            <a:avLst/>
            <a:gdLst/>
            <a:ahLst/>
            <a:cxnLst/>
            <a:rect l="l" t="t" r="r" b="b"/>
            <a:pathLst>
              <a:path w="685800" h="1143000">
                <a:moveTo>
                  <a:pt x="0" y="1143000"/>
                </a:moveTo>
                <a:lnTo>
                  <a:pt x="685800" y="1143000"/>
                </a:lnTo>
                <a:lnTo>
                  <a:pt x="6858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1348" y="1828800"/>
            <a:ext cx="2819400" cy="2819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761348" y="5870955"/>
            <a:ext cx="990600" cy="9870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588" y="2679700"/>
            <a:ext cx="4190937" cy="41783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52673" y="755396"/>
            <a:ext cx="543179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340" y="2605278"/>
            <a:ext cx="11107318" cy="3891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6601" y="881837"/>
            <a:ext cx="6582409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 smtClean="0"/>
              <a:t>ФІЗИЧН</a:t>
            </a:r>
            <a:r>
              <a:rPr lang="uk-UA" sz="5400" spc="-5" dirty="0" smtClean="0"/>
              <a:t>А ТЕРАПІЯ</a:t>
            </a:r>
            <a:endParaRPr sz="5400" dirty="0"/>
          </a:p>
        </p:txBody>
      </p:sp>
      <p:sp>
        <p:nvSpPr>
          <p:cNvPr id="3" name="object 3"/>
          <p:cNvSpPr txBox="1"/>
          <p:nvPr/>
        </p:nvSpPr>
        <p:spPr>
          <a:xfrm>
            <a:off x="2099817" y="1705102"/>
            <a:ext cx="8263383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5400" dirty="0" smtClean="0">
                <a:solidFill>
                  <a:srgbClr val="EBEBEB"/>
                </a:solidFill>
                <a:latin typeface="Century Gothic"/>
                <a:cs typeface="Century Gothic"/>
              </a:rPr>
              <a:t>В НЕЙРОРЕАБІЛІТАЦІЇ</a:t>
            </a:r>
            <a:endParaRPr sz="54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2733675"/>
            <a:ext cx="11256518" cy="36671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9831" y="2632709"/>
            <a:ext cx="5490845" cy="3719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9870" indent="-342900" algn="just">
              <a:lnSpc>
                <a:spcPct val="100000"/>
              </a:lnSpc>
              <a:spcBef>
                <a:spcPts val="100"/>
              </a:spcBef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 </a:t>
            </a:r>
            <a:r>
              <a:rPr sz="1800" b="1" i="1" spc="-5" dirty="0">
                <a:solidFill>
                  <a:srgbClr val="404040"/>
                </a:solidFill>
                <a:latin typeface="Century Gothic"/>
                <a:cs typeface="Century Gothic"/>
              </a:rPr>
              <a:t>Діадинамотерапія </a:t>
            </a:r>
            <a:r>
              <a:rPr sz="1800" b="1" i="1" dirty="0">
                <a:solidFill>
                  <a:srgbClr val="404040"/>
                </a:solidFill>
                <a:latin typeface="Century Gothic"/>
                <a:cs typeface="Century Gothic"/>
              </a:rPr>
              <a:t>(ДДТ)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метод лікування  за допомогою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постійних</a:t>
            </a:r>
            <a:endParaRPr sz="1800">
              <a:latin typeface="Century Gothic"/>
              <a:cs typeface="Century Gothic"/>
            </a:endParaRPr>
          </a:p>
          <a:p>
            <a:pPr marL="355600" marR="5080" algn="just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напівсинусощальних струмів частотою 50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100 Гц за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1 с.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Застосовують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окремо, так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в річних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поєднаннях. Основний</a:t>
            </a:r>
            <a:r>
              <a:rPr sz="18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ефект</a:t>
            </a:r>
            <a:endParaRPr sz="1800">
              <a:latin typeface="Century Gothic"/>
              <a:cs typeface="Century Gothic"/>
            </a:endParaRPr>
          </a:p>
          <a:p>
            <a:pPr marL="355600" marR="215900" algn="just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діадинамічних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струмів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(струми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Бернара)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обезболюючий.</a:t>
            </a:r>
            <a:endParaRPr sz="1800">
              <a:latin typeface="Century Gothic"/>
              <a:cs typeface="Century Gothic"/>
            </a:endParaRPr>
          </a:p>
          <a:p>
            <a:pPr marL="355600" marR="373380" indent="-342900">
              <a:lnSpc>
                <a:spcPct val="100000"/>
              </a:lnSpc>
              <a:spcBef>
                <a:spcPts val="994"/>
              </a:spcBef>
              <a:tabLst>
                <a:tab pos="419100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Поряд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цим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вони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підвищують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лабільність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нервово-м'язового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апарату,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діють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протиспастично,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судиннорозширююче,</a:t>
            </a:r>
            <a:endParaRPr sz="1800">
              <a:latin typeface="Century Gothic"/>
              <a:cs typeface="Century Gothic"/>
            </a:endParaRPr>
          </a:p>
          <a:p>
            <a:pPr marL="355600" marR="38735" algn="just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сприяючи покращанню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лімфо 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кровообігу,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обмінних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процесів, розм'якшенню рубцевої  тканини, прискоренню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регенерації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00800" y="2467648"/>
            <a:ext cx="5160772" cy="41586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7321" y="2606801"/>
            <a:ext cx="5486400" cy="40366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939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b="1" i="1" dirty="0">
                <a:solidFill>
                  <a:srgbClr val="404040"/>
                </a:solidFill>
                <a:latin typeface="Century Gothic"/>
                <a:cs typeface="Century Gothic"/>
              </a:rPr>
              <a:t>Ампліпульсотарапія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- застосування</a:t>
            </a:r>
            <a:r>
              <a:rPr sz="17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змінних</a:t>
            </a:r>
            <a:endParaRPr sz="1700">
              <a:latin typeface="Century Gothic"/>
              <a:cs typeface="Century Gothic"/>
            </a:endParaRPr>
          </a:p>
          <a:p>
            <a:pPr marL="355600" marR="86995">
              <a:lnSpc>
                <a:spcPts val="1839"/>
              </a:lnSpc>
              <a:spcBef>
                <a:spcPts val="125"/>
              </a:spcBef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синусоїдальних модульованих струмів</a:t>
            </a:r>
            <a:r>
              <a:rPr sz="1700" spc="-10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(СМС), 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висока частота яких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(5000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Гц)</a:t>
            </a:r>
            <a:r>
              <a:rPr sz="17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модулюється</a:t>
            </a:r>
            <a:endParaRPr sz="1700">
              <a:latin typeface="Century Gothic"/>
              <a:cs typeface="Century Gothic"/>
            </a:endParaRPr>
          </a:p>
          <a:p>
            <a:pPr marL="355600">
              <a:lnSpc>
                <a:spcPts val="1805"/>
              </a:lnSpc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коливаннями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низької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частоти </a:t>
            </a:r>
            <a:r>
              <a:rPr sz="1700" spc="-10" dirty="0">
                <a:solidFill>
                  <a:srgbClr val="404040"/>
                </a:solidFill>
                <a:latin typeface="Century Gothic"/>
                <a:cs typeface="Century Gothic"/>
              </a:rPr>
              <a:t>(від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10 до 150</a:t>
            </a:r>
            <a:r>
              <a:rPr sz="17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Гц).</a:t>
            </a:r>
            <a:endParaRPr sz="1700">
              <a:latin typeface="Century Gothic"/>
              <a:cs typeface="Century Gothic"/>
            </a:endParaRPr>
          </a:p>
          <a:p>
            <a:pPr marL="12700">
              <a:lnSpc>
                <a:spcPts val="1939"/>
              </a:lnSpc>
              <a:spcBef>
                <a:spcPts val="795"/>
              </a:spcBef>
              <a:tabLst>
                <a:tab pos="355600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Відрізняючись від струмів низької частоти,</a:t>
            </a:r>
            <a:r>
              <a:rPr sz="1700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які</a:t>
            </a:r>
            <a:endParaRPr sz="1700">
              <a:latin typeface="Century Gothic"/>
              <a:cs typeface="Century Gothic"/>
            </a:endParaRPr>
          </a:p>
          <a:p>
            <a:pPr marL="355600" marR="111760">
              <a:lnSpc>
                <a:spcPts val="1839"/>
              </a:lnSpc>
              <a:spcBef>
                <a:spcPts val="125"/>
              </a:spcBef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збуджуючи діють на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нервово-м'язову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 судинну  системи, струми високої частоти внаслідок  малої протидії </a:t>
            </a:r>
            <a:r>
              <a:rPr sz="1700" spc="5" dirty="0">
                <a:solidFill>
                  <a:srgbClr val="404040"/>
                </a:solidFill>
                <a:latin typeface="Century Gothic"/>
                <a:cs typeface="Century Gothic"/>
              </a:rPr>
              <a:t>їм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шкіри глибоко проникають</a:t>
            </a:r>
            <a:r>
              <a:rPr sz="1700" spc="-1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у  тканини.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Вони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мають</a:t>
            </a:r>
            <a:r>
              <a:rPr sz="17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обезболюючу,</a:t>
            </a:r>
            <a:endParaRPr sz="1700">
              <a:latin typeface="Century Gothic"/>
              <a:cs typeface="Century Gothic"/>
            </a:endParaRPr>
          </a:p>
          <a:p>
            <a:pPr marL="355600">
              <a:lnSpc>
                <a:spcPts val="1695"/>
              </a:lnSpc>
            </a:pP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протинабрякову,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протизапальну</a:t>
            </a:r>
            <a:r>
              <a:rPr sz="17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властивість,</a:t>
            </a:r>
            <a:endParaRPr sz="1700">
              <a:latin typeface="Century Gothic"/>
              <a:cs typeface="Century Gothic"/>
            </a:endParaRPr>
          </a:p>
          <a:p>
            <a:pPr marL="355600" marR="295275">
              <a:lnSpc>
                <a:spcPts val="1839"/>
              </a:lnSpc>
              <a:spcBef>
                <a:spcPts val="125"/>
              </a:spcBef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покращують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функціональний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стан </a:t>
            </a:r>
            <a:r>
              <a:rPr sz="1700" spc="-10" dirty="0">
                <a:solidFill>
                  <a:srgbClr val="404040"/>
                </a:solidFill>
                <a:latin typeface="Century Gothic"/>
                <a:cs typeface="Century Gothic"/>
              </a:rPr>
              <a:t>нервово- 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м'язового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апарату.</a:t>
            </a:r>
            <a:endParaRPr sz="1700">
              <a:latin typeface="Century Gothic"/>
              <a:cs typeface="Century Gothic"/>
            </a:endParaRPr>
          </a:p>
          <a:p>
            <a:pPr marL="12700">
              <a:lnSpc>
                <a:spcPts val="1939"/>
              </a:lnSpc>
              <a:spcBef>
                <a:spcPts val="760"/>
              </a:spcBef>
              <a:tabLst>
                <a:tab pos="355600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Комбінуючи модуляції частоти,</a:t>
            </a:r>
            <a:r>
              <a:rPr sz="17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тривалість</a:t>
            </a:r>
            <a:endParaRPr sz="1700">
              <a:latin typeface="Century Gothic"/>
              <a:cs typeface="Century Gothic"/>
            </a:endParaRPr>
          </a:p>
          <a:p>
            <a:pPr marL="355600" marR="5080">
              <a:lnSpc>
                <a:spcPct val="90100"/>
              </a:lnSpc>
              <a:spcBef>
                <a:spcPts val="100"/>
              </a:spcBef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посилання струму та паузи, одержують чотири  режими, кожен з яких має свої особливості і  переваги у дії на</a:t>
            </a:r>
            <a:r>
              <a:rPr sz="17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організм.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27826" y="2416733"/>
            <a:ext cx="5964173" cy="4229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4837" y="2606801"/>
            <a:ext cx="4915535" cy="403669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355600" marR="449580" indent="-342900">
              <a:lnSpc>
                <a:spcPct val="90000"/>
              </a:lnSpc>
              <a:spcBef>
                <a:spcPts val="305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b="1" i="1" spc="-5" dirty="0">
                <a:solidFill>
                  <a:srgbClr val="404040"/>
                </a:solidFill>
                <a:latin typeface="Century Gothic"/>
                <a:cs typeface="Century Gothic"/>
              </a:rPr>
              <a:t>Електросон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- це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стан,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близький до  фізіологічного стану, який виникає</a:t>
            </a:r>
            <a:r>
              <a:rPr sz="1700" spc="-1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під  дією на головний мозок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постійного 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імпульсного струму низької частоти і  малої</a:t>
            </a:r>
            <a:r>
              <a:rPr sz="17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сили.</a:t>
            </a:r>
            <a:endParaRPr sz="1700">
              <a:latin typeface="Century Gothic"/>
              <a:cs typeface="Century Gothic"/>
            </a:endParaRPr>
          </a:p>
          <a:p>
            <a:pPr marL="355600" marR="346075" indent="-342900">
              <a:lnSpc>
                <a:spcPts val="1839"/>
              </a:lnSpc>
              <a:spcBef>
                <a:spcPts val="1019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Він викликає охоронне гальмування у  корі і підкоркостовбурових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структурах 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головного мозку, позитивно діє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на  функції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вищої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нервової діяльності; 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нормалізує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роботу внутрішніх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органів</a:t>
            </a:r>
            <a:r>
              <a:rPr sz="1700" spc="-1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endParaRPr sz="1700">
              <a:latin typeface="Century Gothic"/>
              <a:cs typeface="Century Gothic"/>
            </a:endParaRPr>
          </a:p>
          <a:p>
            <a:pPr marL="355600">
              <a:lnSpc>
                <a:spcPts val="1689"/>
              </a:lnSpc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систем;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поліпшує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самопочуття і</a:t>
            </a:r>
            <a:r>
              <a:rPr sz="17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настрій,</a:t>
            </a:r>
            <a:endParaRPr sz="1700">
              <a:latin typeface="Century Gothic"/>
              <a:cs typeface="Century Gothic"/>
            </a:endParaRPr>
          </a:p>
          <a:p>
            <a:pPr marL="355600">
              <a:lnSpc>
                <a:spcPts val="1835"/>
              </a:lnSpc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знімає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нервову напругу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r>
              <a:rPr sz="17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втому,</a:t>
            </a:r>
            <a:endParaRPr sz="1700">
              <a:latin typeface="Century Gothic"/>
              <a:cs typeface="Century Gothic"/>
            </a:endParaRPr>
          </a:p>
          <a:p>
            <a:pPr marL="355600" marR="5080">
              <a:lnSpc>
                <a:spcPts val="1839"/>
              </a:lnSpc>
              <a:spcBef>
                <a:spcPts val="130"/>
              </a:spcBef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заспокоює; сприяє підвищенню</a:t>
            </a:r>
            <a:r>
              <a:rPr sz="1700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нервово-  психічної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 фізичної</a:t>
            </a:r>
            <a:r>
              <a:rPr sz="17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працездатності.</a:t>
            </a:r>
            <a:endParaRPr sz="1700">
              <a:latin typeface="Century Gothic"/>
              <a:cs typeface="Century Gothic"/>
            </a:endParaRPr>
          </a:p>
          <a:p>
            <a:pPr marL="355600" marR="805815" indent="-342900">
              <a:lnSpc>
                <a:spcPts val="1839"/>
              </a:lnSpc>
              <a:spcBef>
                <a:spcPts val="985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Електросон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можна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застосовувати  практично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усіх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галузях</a:t>
            </a:r>
            <a:r>
              <a:rPr sz="17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медицини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74435" y="2603474"/>
            <a:ext cx="5937377" cy="3972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9551" y="2632709"/>
            <a:ext cx="5168265" cy="3993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b="1" i="1" dirty="0">
                <a:solidFill>
                  <a:srgbClr val="404040"/>
                </a:solidFill>
                <a:latin typeface="Century Gothic"/>
                <a:cs typeface="Century Gothic"/>
              </a:rPr>
              <a:t>Електростимуляція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метод</a:t>
            </a:r>
            <a:r>
              <a:rPr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підсилення</a:t>
            </a:r>
            <a:endParaRPr sz="1800">
              <a:latin typeface="Century Gothic"/>
              <a:cs typeface="Century Gothic"/>
            </a:endParaRPr>
          </a:p>
          <a:p>
            <a:pPr marL="355600" marR="5080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діяльності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органів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систем організму, при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якому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штучний електросигнал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подразнює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замість</a:t>
            </a:r>
            <a:r>
              <a:rPr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природного</a:t>
            </a:r>
            <a:endParaRPr sz="1800">
              <a:latin typeface="Century Gothic"/>
              <a:cs typeface="Century Gothic"/>
            </a:endParaRPr>
          </a:p>
          <a:p>
            <a:pPr marL="355600" marR="98933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нервового імпульсу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стимулює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діяльність.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Найбільше розповсюдження вона</a:t>
            </a:r>
            <a:endParaRPr sz="1800">
              <a:latin typeface="Century Gothic"/>
              <a:cs typeface="Century Gothic"/>
            </a:endParaRPr>
          </a:p>
          <a:p>
            <a:pPr marL="355600" marR="174625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отримала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метод електрогімнастики  поперечно- смугастих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м'язів з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метою  підтримки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скорочувальної здатності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сили; попередження атрофії</a:t>
            </a:r>
            <a:r>
              <a:rPr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</a:t>
            </a:r>
            <a:endParaRPr sz="1800">
              <a:latin typeface="Century Gothic"/>
              <a:cs typeface="Century Gothic"/>
            </a:endParaRPr>
          </a:p>
          <a:p>
            <a:pPr marL="355600" marR="21907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відновлення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функції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м'язів,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підвищення</a:t>
            </a:r>
            <a:r>
              <a:rPr sz="1800" spc="-1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функціонального стану,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тому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числі у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спортсменів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62396" y="2603497"/>
            <a:ext cx="6112636" cy="425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256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високої</a:t>
            </a:r>
            <a:r>
              <a:rPr b="1" spc="-70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340" y="2605278"/>
            <a:ext cx="4925060" cy="3891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b="1" i="1" dirty="0">
                <a:solidFill>
                  <a:srgbClr val="404040"/>
                </a:solidFill>
                <a:latin typeface="Century Gothic"/>
                <a:cs typeface="Century Gothic"/>
              </a:rPr>
              <a:t>Дарсонвалізація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метод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лікування</a:t>
            </a:r>
            <a:endParaRPr sz="1800">
              <a:latin typeface="Century Gothic"/>
              <a:cs typeface="Century Gothic"/>
            </a:endParaRPr>
          </a:p>
          <a:p>
            <a:pPr marL="354965" marR="50165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змінним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високочастотним Імпульсним  струмом високої напруги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малої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сили.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Застосовують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її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переважно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місцево.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2050"/>
              </a:lnSpc>
              <a:spcBef>
                <a:spcPts val="78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Струм,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діючи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рецептори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шкіри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endParaRPr sz="1800">
              <a:latin typeface="Century Gothic"/>
              <a:cs typeface="Century Gothic"/>
            </a:endParaRPr>
          </a:p>
          <a:p>
            <a:pPr marL="354965" marR="5080">
              <a:lnSpc>
                <a:spcPts val="1939"/>
              </a:lnSpc>
              <a:spcBef>
                <a:spcPts val="140"/>
              </a:spcBef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слизових оболонок, інтенсивно впливає  на вегетативну нервову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систему,</a:t>
            </a:r>
            <a:endParaRPr sz="1800">
              <a:latin typeface="Century Gothic"/>
              <a:cs typeface="Century Gothic"/>
            </a:endParaRPr>
          </a:p>
          <a:p>
            <a:pPr marL="354965" marR="337820">
              <a:lnSpc>
                <a:spcPts val="1939"/>
              </a:lnSpc>
              <a:spcBef>
                <a:spcPts val="10"/>
              </a:spcBef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розширює периферичні судини,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покращує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трофіку тканин, зменшує  спазми гладкої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мускулатури,</a:t>
            </a:r>
            <a:endParaRPr sz="1800">
              <a:latin typeface="Century Gothic"/>
              <a:cs typeface="Century Gothic"/>
            </a:endParaRPr>
          </a:p>
          <a:p>
            <a:pPr marL="354965">
              <a:lnSpc>
                <a:spcPts val="1925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сфінктерів;</a:t>
            </a:r>
            <a:endParaRPr sz="1800">
              <a:latin typeface="Century Gothic"/>
              <a:cs typeface="Century Gothic"/>
            </a:endParaRPr>
          </a:p>
          <a:p>
            <a:pPr marL="354965" marR="545465" indent="-342900">
              <a:lnSpc>
                <a:spcPct val="90100"/>
              </a:lnSpc>
              <a:spcBef>
                <a:spcPts val="1005"/>
              </a:spcBef>
              <a:tabLst>
                <a:tab pos="419100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викликає болезаспокійливий,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протизапальний,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протисвербіжний  ефект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62396" y="2603487"/>
            <a:ext cx="3695192" cy="39350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75303" y="1031240"/>
            <a:ext cx="29864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entury Gothic"/>
                <a:cs typeface="Century Gothic"/>
              </a:rPr>
              <a:t>ФІЗІОТЕРАПІЯ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3932" y="2632709"/>
            <a:ext cx="8634095" cy="234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335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Фізіотерапія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лікування природними силами, широко застосовується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у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комплексі засобів фізичної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реабілітації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під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час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лікування різноманітних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захворювань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 з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профілактичною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метою.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Розрізняють природні фізичні лікувальні фактори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сонце,</a:t>
            </a:r>
            <a:r>
              <a:rPr sz="1800" spc="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повітря,</a:t>
            </a:r>
            <a:endParaRPr sz="1800">
              <a:latin typeface="Century Gothic"/>
              <a:cs typeface="Century Gothic"/>
            </a:endParaRPr>
          </a:p>
          <a:p>
            <a:pPr marL="355600" marR="5080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клімат,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вода (прісна, морська, мінеральна), лікувальні грязі (пелоїди)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преформовані (штучні),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одержують за допомогою спеціальних  апаратів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шляхом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трансформування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переважно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електричної енергії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у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різні види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форми.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7670" y="484123"/>
            <a:ext cx="7783195" cy="112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310"/>
              </a:lnSpc>
              <a:spcBef>
                <a:spcPts val="100"/>
              </a:spcBef>
            </a:pPr>
            <a:r>
              <a:rPr b="1" dirty="0">
                <a:latin typeface="Century Gothic"/>
                <a:cs typeface="Century Gothic"/>
              </a:rPr>
              <a:t>ФІЗІОТЕРАПІЯ</a:t>
            </a:r>
          </a:p>
          <a:p>
            <a:pPr algn="ctr">
              <a:lnSpc>
                <a:spcPts val="4310"/>
              </a:lnSpc>
            </a:pPr>
            <a:r>
              <a:rPr dirty="0"/>
              <a:t>Класифікація</a:t>
            </a:r>
            <a:r>
              <a:rPr spc="-70" dirty="0"/>
              <a:t> </a:t>
            </a:r>
            <a:r>
              <a:rPr spc="-5" dirty="0"/>
              <a:t>фізіотерапевтичних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8515" y="1578305"/>
            <a:ext cx="18802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EBEBEB"/>
                </a:solidFill>
                <a:latin typeface="Century Gothic"/>
                <a:cs typeface="Century Gothic"/>
              </a:rPr>
              <a:t>чи</a:t>
            </a:r>
            <a:r>
              <a:rPr sz="3600" spc="-15" dirty="0">
                <a:solidFill>
                  <a:srgbClr val="EBEBEB"/>
                </a:solidFill>
                <a:latin typeface="Century Gothic"/>
                <a:cs typeface="Century Gothic"/>
              </a:rPr>
              <a:t>н</a:t>
            </a:r>
            <a:r>
              <a:rPr sz="3600" spc="-5" dirty="0">
                <a:solidFill>
                  <a:srgbClr val="EBEBEB"/>
                </a:solidFill>
                <a:latin typeface="Century Gothic"/>
                <a:cs typeface="Century Gothic"/>
              </a:rPr>
              <a:t>ників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46980" y="2317369"/>
            <a:ext cx="2342515" cy="588645"/>
          </a:xfrm>
          <a:custGeom>
            <a:avLst/>
            <a:gdLst/>
            <a:ahLst/>
            <a:cxnLst/>
            <a:rect l="l" t="t" r="r" b="b"/>
            <a:pathLst>
              <a:path w="2342515" h="588644">
                <a:moveTo>
                  <a:pt x="2244217" y="0"/>
                </a:moveTo>
                <a:lnTo>
                  <a:pt x="98044" y="0"/>
                </a:lnTo>
                <a:lnTo>
                  <a:pt x="59900" y="7693"/>
                </a:lnTo>
                <a:lnTo>
                  <a:pt x="28733" y="28686"/>
                </a:lnTo>
                <a:lnTo>
                  <a:pt x="7711" y="59846"/>
                </a:lnTo>
                <a:lnTo>
                  <a:pt x="0" y="98043"/>
                </a:lnTo>
                <a:lnTo>
                  <a:pt x="0" y="490600"/>
                </a:lnTo>
                <a:lnTo>
                  <a:pt x="7711" y="528744"/>
                </a:lnTo>
                <a:lnTo>
                  <a:pt x="28733" y="559911"/>
                </a:lnTo>
                <a:lnTo>
                  <a:pt x="59900" y="580933"/>
                </a:lnTo>
                <a:lnTo>
                  <a:pt x="98044" y="588644"/>
                </a:lnTo>
                <a:lnTo>
                  <a:pt x="2244217" y="588644"/>
                </a:lnTo>
                <a:lnTo>
                  <a:pt x="2282434" y="580933"/>
                </a:lnTo>
                <a:lnTo>
                  <a:pt x="2313638" y="559911"/>
                </a:lnTo>
                <a:lnTo>
                  <a:pt x="2334674" y="528744"/>
                </a:lnTo>
                <a:lnTo>
                  <a:pt x="2342388" y="490600"/>
                </a:lnTo>
                <a:lnTo>
                  <a:pt x="2342388" y="98043"/>
                </a:lnTo>
                <a:lnTo>
                  <a:pt x="2334674" y="59846"/>
                </a:lnTo>
                <a:lnTo>
                  <a:pt x="2313638" y="28686"/>
                </a:lnTo>
                <a:lnTo>
                  <a:pt x="2282434" y="7693"/>
                </a:lnTo>
                <a:lnTo>
                  <a:pt x="2244217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46980" y="2317369"/>
            <a:ext cx="2342515" cy="588645"/>
          </a:xfrm>
          <a:custGeom>
            <a:avLst/>
            <a:gdLst/>
            <a:ahLst/>
            <a:cxnLst/>
            <a:rect l="l" t="t" r="r" b="b"/>
            <a:pathLst>
              <a:path w="2342515" h="588644">
                <a:moveTo>
                  <a:pt x="0" y="98043"/>
                </a:moveTo>
                <a:lnTo>
                  <a:pt x="7711" y="59846"/>
                </a:lnTo>
                <a:lnTo>
                  <a:pt x="28733" y="28686"/>
                </a:lnTo>
                <a:lnTo>
                  <a:pt x="59900" y="7693"/>
                </a:lnTo>
                <a:lnTo>
                  <a:pt x="98044" y="0"/>
                </a:lnTo>
                <a:lnTo>
                  <a:pt x="2244217" y="0"/>
                </a:lnTo>
                <a:lnTo>
                  <a:pt x="2282434" y="7693"/>
                </a:lnTo>
                <a:lnTo>
                  <a:pt x="2313638" y="28686"/>
                </a:lnTo>
                <a:lnTo>
                  <a:pt x="2334674" y="59846"/>
                </a:lnTo>
                <a:lnTo>
                  <a:pt x="2342388" y="98043"/>
                </a:lnTo>
                <a:lnTo>
                  <a:pt x="2342388" y="490600"/>
                </a:lnTo>
                <a:lnTo>
                  <a:pt x="2334674" y="528744"/>
                </a:lnTo>
                <a:lnTo>
                  <a:pt x="2313638" y="559911"/>
                </a:lnTo>
                <a:lnTo>
                  <a:pt x="2282434" y="580933"/>
                </a:lnTo>
                <a:lnTo>
                  <a:pt x="2244217" y="588644"/>
                </a:lnTo>
                <a:lnTo>
                  <a:pt x="98044" y="588644"/>
                </a:lnTo>
                <a:lnTo>
                  <a:pt x="59900" y="580933"/>
                </a:lnTo>
                <a:lnTo>
                  <a:pt x="28733" y="559911"/>
                </a:lnTo>
                <a:lnTo>
                  <a:pt x="7711" y="528744"/>
                </a:lnTo>
                <a:lnTo>
                  <a:pt x="0" y="490600"/>
                </a:lnTo>
                <a:lnTo>
                  <a:pt x="0" y="98043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54015" y="2457653"/>
            <a:ext cx="15303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Ф</a:t>
            </a:r>
            <a:r>
              <a:rPr sz="1800" spc="25" dirty="0">
                <a:solidFill>
                  <a:srgbClr val="FFFFFF"/>
                </a:solidFill>
                <a:latin typeface="Century Gothic"/>
                <a:cs typeface="Century Gothic"/>
              </a:rPr>
              <a:t>І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З</a:t>
            </a:r>
            <a:r>
              <a:rPr sz="1800" spc="5" dirty="0">
                <a:solidFill>
                  <a:srgbClr val="FFFFFF"/>
                </a:solidFill>
                <a:latin typeface="Century Gothic"/>
                <a:cs typeface="Century Gothic"/>
              </a:rPr>
              <a:t>І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О</a:t>
            </a:r>
            <a:r>
              <a:rPr sz="1800" spc="-15" dirty="0">
                <a:solidFill>
                  <a:srgbClr val="FFFFFF"/>
                </a:solidFill>
                <a:latin typeface="Century Gothic"/>
                <a:cs typeface="Century Gothic"/>
              </a:rPr>
              <a:t>Т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Е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Р</a:t>
            </a:r>
            <a:r>
              <a:rPr sz="1800" spc="5" dirty="0">
                <a:solidFill>
                  <a:srgbClr val="FFFFFF"/>
                </a:solidFill>
                <a:latin typeface="Century Gothic"/>
                <a:cs typeface="Century Gothic"/>
              </a:rPr>
              <a:t>А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П</a:t>
            </a:r>
            <a:r>
              <a:rPr sz="1800" spc="10" dirty="0">
                <a:solidFill>
                  <a:srgbClr val="FFFFFF"/>
                </a:solidFill>
                <a:latin typeface="Century Gothic"/>
                <a:cs typeface="Century Gothic"/>
              </a:rPr>
              <a:t>І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Я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94052" y="2957195"/>
            <a:ext cx="2117090" cy="676910"/>
          </a:xfrm>
          <a:custGeom>
            <a:avLst/>
            <a:gdLst/>
            <a:ahLst/>
            <a:cxnLst/>
            <a:rect l="l" t="t" r="r" b="b"/>
            <a:pathLst>
              <a:path w="2117090" h="676910">
                <a:moveTo>
                  <a:pt x="2004187" y="0"/>
                </a:moveTo>
                <a:lnTo>
                  <a:pt x="112776" y="0"/>
                </a:lnTo>
                <a:lnTo>
                  <a:pt x="68847" y="8870"/>
                </a:lnTo>
                <a:lnTo>
                  <a:pt x="33004" y="33051"/>
                </a:lnTo>
                <a:lnTo>
                  <a:pt x="8852" y="68901"/>
                </a:lnTo>
                <a:lnTo>
                  <a:pt x="0" y="112775"/>
                </a:lnTo>
                <a:lnTo>
                  <a:pt x="0" y="563752"/>
                </a:lnTo>
                <a:lnTo>
                  <a:pt x="8852" y="607607"/>
                </a:lnTo>
                <a:lnTo>
                  <a:pt x="33004" y="643413"/>
                </a:lnTo>
                <a:lnTo>
                  <a:pt x="68847" y="667551"/>
                </a:lnTo>
                <a:lnTo>
                  <a:pt x="112776" y="676401"/>
                </a:lnTo>
                <a:lnTo>
                  <a:pt x="2004187" y="676401"/>
                </a:lnTo>
                <a:lnTo>
                  <a:pt x="2048041" y="667551"/>
                </a:lnTo>
                <a:lnTo>
                  <a:pt x="2083847" y="643413"/>
                </a:lnTo>
                <a:lnTo>
                  <a:pt x="2107985" y="607607"/>
                </a:lnTo>
                <a:lnTo>
                  <a:pt x="2116836" y="563752"/>
                </a:lnTo>
                <a:lnTo>
                  <a:pt x="2116836" y="112775"/>
                </a:lnTo>
                <a:lnTo>
                  <a:pt x="2107985" y="68901"/>
                </a:lnTo>
                <a:lnTo>
                  <a:pt x="2083847" y="33051"/>
                </a:lnTo>
                <a:lnTo>
                  <a:pt x="2048041" y="8870"/>
                </a:lnTo>
                <a:lnTo>
                  <a:pt x="2004187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94052" y="2957195"/>
            <a:ext cx="2117090" cy="676910"/>
          </a:xfrm>
          <a:custGeom>
            <a:avLst/>
            <a:gdLst/>
            <a:ahLst/>
            <a:cxnLst/>
            <a:rect l="l" t="t" r="r" b="b"/>
            <a:pathLst>
              <a:path w="2117090" h="676910">
                <a:moveTo>
                  <a:pt x="0" y="112775"/>
                </a:moveTo>
                <a:lnTo>
                  <a:pt x="8852" y="68901"/>
                </a:lnTo>
                <a:lnTo>
                  <a:pt x="33004" y="33051"/>
                </a:lnTo>
                <a:lnTo>
                  <a:pt x="68847" y="8870"/>
                </a:lnTo>
                <a:lnTo>
                  <a:pt x="112776" y="0"/>
                </a:lnTo>
                <a:lnTo>
                  <a:pt x="2004187" y="0"/>
                </a:lnTo>
                <a:lnTo>
                  <a:pt x="2048041" y="8870"/>
                </a:lnTo>
                <a:lnTo>
                  <a:pt x="2083847" y="33051"/>
                </a:lnTo>
                <a:lnTo>
                  <a:pt x="2107985" y="68901"/>
                </a:lnTo>
                <a:lnTo>
                  <a:pt x="2116836" y="112775"/>
                </a:lnTo>
                <a:lnTo>
                  <a:pt x="2116836" y="563752"/>
                </a:lnTo>
                <a:lnTo>
                  <a:pt x="2107985" y="607607"/>
                </a:lnTo>
                <a:lnTo>
                  <a:pt x="2083847" y="643413"/>
                </a:lnTo>
                <a:lnTo>
                  <a:pt x="2048041" y="667551"/>
                </a:lnTo>
                <a:lnTo>
                  <a:pt x="2004187" y="676401"/>
                </a:lnTo>
                <a:lnTo>
                  <a:pt x="112776" y="676401"/>
                </a:lnTo>
                <a:lnTo>
                  <a:pt x="68847" y="667551"/>
                </a:lnTo>
                <a:lnTo>
                  <a:pt x="33004" y="643413"/>
                </a:lnTo>
                <a:lnTo>
                  <a:pt x="8852" y="607607"/>
                </a:lnTo>
                <a:lnTo>
                  <a:pt x="0" y="563752"/>
                </a:lnTo>
                <a:lnTo>
                  <a:pt x="0" y="112775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99894" y="3004565"/>
            <a:ext cx="1102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П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р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и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р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о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д</a:t>
            </a:r>
            <a:r>
              <a:rPr sz="1800" spc="5" dirty="0">
                <a:solidFill>
                  <a:srgbClr val="FFFFFF"/>
                </a:solidFill>
                <a:latin typeface="Century Gothic"/>
                <a:cs typeface="Century Gothic"/>
              </a:rPr>
              <a:t>н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і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92618" y="2906014"/>
            <a:ext cx="2117090" cy="676910"/>
          </a:xfrm>
          <a:custGeom>
            <a:avLst/>
            <a:gdLst/>
            <a:ahLst/>
            <a:cxnLst/>
            <a:rect l="l" t="t" r="r" b="b"/>
            <a:pathLst>
              <a:path w="2117090" h="676910">
                <a:moveTo>
                  <a:pt x="2004186" y="0"/>
                </a:moveTo>
                <a:lnTo>
                  <a:pt x="112775" y="0"/>
                </a:lnTo>
                <a:lnTo>
                  <a:pt x="68901" y="8870"/>
                </a:lnTo>
                <a:lnTo>
                  <a:pt x="33051" y="33051"/>
                </a:lnTo>
                <a:lnTo>
                  <a:pt x="8870" y="68901"/>
                </a:lnTo>
                <a:lnTo>
                  <a:pt x="0" y="112775"/>
                </a:lnTo>
                <a:lnTo>
                  <a:pt x="0" y="563752"/>
                </a:lnTo>
                <a:lnTo>
                  <a:pt x="8870" y="607607"/>
                </a:lnTo>
                <a:lnTo>
                  <a:pt x="33051" y="643413"/>
                </a:lnTo>
                <a:lnTo>
                  <a:pt x="68901" y="667551"/>
                </a:lnTo>
                <a:lnTo>
                  <a:pt x="112775" y="676401"/>
                </a:lnTo>
                <a:lnTo>
                  <a:pt x="2004186" y="676401"/>
                </a:lnTo>
                <a:lnTo>
                  <a:pt x="2048061" y="667551"/>
                </a:lnTo>
                <a:lnTo>
                  <a:pt x="2083911" y="643413"/>
                </a:lnTo>
                <a:lnTo>
                  <a:pt x="2108092" y="607607"/>
                </a:lnTo>
                <a:lnTo>
                  <a:pt x="2116962" y="563752"/>
                </a:lnTo>
                <a:lnTo>
                  <a:pt x="2116962" y="112775"/>
                </a:lnTo>
                <a:lnTo>
                  <a:pt x="2108092" y="68901"/>
                </a:lnTo>
                <a:lnTo>
                  <a:pt x="2083911" y="33051"/>
                </a:lnTo>
                <a:lnTo>
                  <a:pt x="2048061" y="8870"/>
                </a:lnTo>
                <a:lnTo>
                  <a:pt x="2004186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92618" y="2906014"/>
            <a:ext cx="2117090" cy="676910"/>
          </a:xfrm>
          <a:custGeom>
            <a:avLst/>
            <a:gdLst/>
            <a:ahLst/>
            <a:cxnLst/>
            <a:rect l="l" t="t" r="r" b="b"/>
            <a:pathLst>
              <a:path w="2117090" h="676910">
                <a:moveTo>
                  <a:pt x="0" y="112775"/>
                </a:moveTo>
                <a:lnTo>
                  <a:pt x="8870" y="68901"/>
                </a:lnTo>
                <a:lnTo>
                  <a:pt x="33051" y="33051"/>
                </a:lnTo>
                <a:lnTo>
                  <a:pt x="68901" y="8870"/>
                </a:lnTo>
                <a:lnTo>
                  <a:pt x="112775" y="0"/>
                </a:lnTo>
                <a:lnTo>
                  <a:pt x="2004186" y="0"/>
                </a:lnTo>
                <a:lnTo>
                  <a:pt x="2048061" y="8870"/>
                </a:lnTo>
                <a:lnTo>
                  <a:pt x="2083911" y="33051"/>
                </a:lnTo>
                <a:lnTo>
                  <a:pt x="2108092" y="68901"/>
                </a:lnTo>
                <a:lnTo>
                  <a:pt x="2116962" y="112775"/>
                </a:lnTo>
                <a:lnTo>
                  <a:pt x="2116962" y="563752"/>
                </a:lnTo>
                <a:lnTo>
                  <a:pt x="2108092" y="607607"/>
                </a:lnTo>
                <a:lnTo>
                  <a:pt x="2083911" y="643413"/>
                </a:lnTo>
                <a:lnTo>
                  <a:pt x="2048061" y="667551"/>
                </a:lnTo>
                <a:lnTo>
                  <a:pt x="2004186" y="676401"/>
                </a:lnTo>
                <a:lnTo>
                  <a:pt x="112775" y="676401"/>
                </a:lnTo>
                <a:lnTo>
                  <a:pt x="68901" y="667551"/>
                </a:lnTo>
                <a:lnTo>
                  <a:pt x="33051" y="643413"/>
                </a:lnTo>
                <a:lnTo>
                  <a:pt x="8870" y="607607"/>
                </a:lnTo>
                <a:lnTo>
                  <a:pt x="0" y="563752"/>
                </a:lnTo>
                <a:lnTo>
                  <a:pt x="0" y="112775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634985" y="2953258"/>
            <a:ext cx="1830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П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р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е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ф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о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рмо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ва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ні  (штучні)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332985" y="3720210"/>
            <a:ext cx="2858135" cy="3138170"/>
          </a:xfrm>
          <a:custGeom>
            <a:avLst/>
            <a:gdLst/>
            <a:ahLst/>
            <a:cxnLst/>
            <a:rect l="l" t="t" r="r" b="b"/>
            <a:pathLst>
              <a:path w="2858134" h="3138170">
                <a:moveTo>
                  <a:pt x="2381631" y="0"/>
                </a:moveTo>
                <a:lnTo>
                  <a:pt x="476376" y="0"/>
                </a:lnTo>
                <a:lnTo>
                  <a:pt x="427662" y="2458"/>
                </a:lnTo>
                <a:lnTo>
                  <a:pt x="380356" y="9676"/>
                </a:lnTo>
                <a:lnTo>
                  <a:pt x="334699" y="21412"/>
                </a:lnTo>
                <a:lnTo>
                  <a:pt x="290929" y="37429"/>
                </a:lnTo>
                <a:lnTo>
                  <a:pt x="249286" y="57486"/>
                </a:lnTo>
                <a:lnTo>
                  <a:pt x="210008" y="81344"/>
                </a:lnTo>
                <a:lnTo>
                  <a:pt x="173336" y="108765"/>
                </a:lnTo>
                <a:lnTo>
                  <a:pt x="139509" y="139509"/>
                </a:lnTo>
                <a:lnTo>
                  <a:pt x="108765" y="173336"/>
                </a:lnTo>
                <a:lnTo>
                  <a:pt x="81344" y="210008"/>
                </a:lnTo>
                <a:lnTo>
                  <a:pt x="57486" y="249286"/>
                </a:lnTo>
                <a:lnTo>
                  <a:pt x="37429" y="290929"/>
                </a:lnTo>
                <a:lnTo>
                  <a:pt x="21412" y="334699"/>
                </a:lnTo>
                <a:lnTo>
                  <a:pt x="9676" y="380356"/>
                </a:lnTo>
                <a:lnTo>
                  <a:pt x="2458" y="427662"/>
                </a:lnTo>
                <a:lnTo>
                  <a:pt x="0" y="476376"/>
                </a:lnTo>
                <a:lnTo>
                  <a:pt x="0" y="2661437"/>
                </a:lnTo>
                <a:lnTo>
                  <a:pt x="2458" y="2710141"/>
                </a:lnTo>
                <a:lnTo>
                  <a:pt x="9676" y="2757438"/>
                </a:lnTo>
                <a:lnTo>
                  <a:pt x="21412" y="2803089"/>
                </a:lnTo>
                <a:lnTo>
                  <a:pt x="37429" y="2846854"/>
                </a:lnTo>
                <a:lnTo>
                  <a:pt x="57486" y="2888494"/>
                </a:lnTo>
                <a:lnTo>
                  <a:pt x="81344" y="2927769"/>
                </a:lnTo>
                <a:lnTo>
                  <a:pt x="108765" y="2964440"/>
                </a:lnTo>
                <a:lnTo>
                  <a:pt x="139509" y="2998268"/>
                </a:lnTo>
                <a:lnTo>
                  <a:pt x="173336" y="3029013"/>
                </a:lnTo>
                <a:lnTo>
                  <a:pt x="210008" y="3056435"/>
                </a:lnTo>
                <a:lnTo>
                  <a:pt x="249286" y="3080295"/>
                </a:lnTo>
                <a:lnTo>
                  <a:pt x="290929" y="3100354"/>
                </a:lnTo>
                <a:lnTo>
                  <a:pt x="334699" y="3116372"/>
                </a:lnTo>
                <a:lnTo>
                  <a:pt x="380356" y="3128111"/>
                </a:lnTo>
                <a:lnTo>
                  <a:pt x="427662" y="3135329"/>
                </a:lnTo>
                <a:lnTo>
                  <a:pt x="476376" y="3137788"/>
                </a:lnTo>
                <a:lnTo>
                  <a:pt x="2381631" y="3137788"/>
                </a:lnTo>
                <a:lnTo>
                  <a:pt x="2430345" y="3135329"/>
                </a:lnTo>
                <a:lnTo>
                  <a:pt x="2477651" y="3128111"/>
                </a:lnTo>
                <a:lnTo>
                  <a:pt x="2523308" y="3116372"/>
                </a:lnTo>
                <a:lnTo>
                  <a:pt x="2567078" y="3100354"/>
                </a:lnTo>
                <a:lnTo>
                  <a:pt x="2608721" y="3080295"/>
                </a:lnTo>
                <a:lnTo>
                  <a:pt x="2647999" y="3056435"/>
                </a:lnTo>
                <a:lnTo>
                  <a:pt x="2684671" y="3029013"/>
                </a:lnTo>
                <a:lnTo>
                  <a:pt x="2718498" y="2998268"/>
                </a:lnTo>
                <a:lnTo>
                  <a:pt x="2749242" y="2964440"/>
                </a:lnTo>
                <a:lnTo>
                  <a:pt x="2776663" y="2927769"/>
                </a:lnTo>
                <a:lnTo>
                  <a:pt x="2800521" y="2888494"/>
                </a:lnTo>
                <a:lnTo>
                  <a:pt x="2820578" y="2846854"/>
                </a:lnTo>
                <a:lnTo>
                  <a:pt x="2836595" y="2803089"/>
                </a:lnTo>
                <a:lnTo>
                  <a:pt x="2848331" y="2757438"/>
                </a:lnTo>
                <a:lnTo>
                  <a:pt x="2855549" y="2710141"/>
                </a:lnTo>
                <a:lnTo>
                  <a:pt x="2858008" y="2661437"/>
                </a:lnTo>
                <a:lnTo>
                  <a:pt x="2858008" y="476376"/>
                </a:lnTo>
                <a:lnTo>
                  <a:pt x="2855549" y="427662"/>
                </a:lnTo>
                <a:lnTo>
                  <a:pt x="2848331" y="380356"/>
                </a:lnTo>
                <a:lnTo>
                  <a:pt x="2836595" y="334699"/>
                </a:lnTo>
                <a:lnTo>
                  <a:pt x="2820578" y="290929"/>
                </a:lnTo>
                <a:lnTo>
                  <a:pt x="2800521" y="249286"/>
                </a:lnTo>
                <a:lnTo>
                  <a:pt x="2776663" y="210008"/>
                </a:lnTo>
                <a:lnTo>
                  <a:pt x="2749242" y="173336"/>
                </a:lnTo>
                <a:lnTo>
                  <a:pt x="2718498" y="139509"/>
                </a:lnTo>
                <a:lnTo>
                  <a:pt x="2684671" y="108765"/>
                </a:lnTo>
                <a:lnTo>
                  <a:pt x="2647999" y="81344"/>
                </a:lnTo>
                <a:lnTo>
                  <a:pt x="2608721" y="57486"/>
                </a:lnTo>
                <a:lnTo>
                  <a:pt x="2567078" y="37429"/>
                </a:lnTo>
                <a:lnTo>
                  <a:pt x="2523308" y="21412"/>
                </a:lnTo>
                <a:lnTo>
                  <a:pt x="2477651" y="9676"/>
                </a:lnTo>
                <a:lnTo>
                  <a:pt x="2430345" y="2458"/>
                </a:lnTo>
                <a:lnTo>
                  <a:pt x="2381631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32985" y="3720210"/>
            <a:ext cx="2858135" cy="3138170"/>
          </a:xfrm>
          <a:custGeom>
            <a:avLst/>
            <a:gdLst/>
            <a:ahLst/>
            <a:cxnLst/>
            <a:rect l="l" t="t" r="r" b="b"/>
            <a:pathLst>
              <a:path w="2858134" h="3138170">
                <a:moveTo>
                  <a:pt x="0" y="476376"/>
                </a:moveTo>
                <a:lnTo>
                  <a:pt x="2458" y="427662"/>
                </a:lnTo>
                <a:lnTo>
                  <a:pt x="9676" y="380356"/>
                </a:lnTo>
                <a:lnTo>
                  <a:pt x="21412" y="334699"/>
                </a:lnTo>
                <a:lnTo>
                  <a:pt x="37429" y="290929"/>
                </a:lnTo>
                <a:lnTo>
                  <a:pt x="57486" y="249286"/>
                </a:lnTo>
                <a:lnTo>
                  <a:pt x="81344" y="210008"/>
                </a:lnTo>
                <a:lnTo>
                  <a:pt x="108765" y="173336"/>
                </a:lnTo>
                <a:lnTo>
                  <a:pt x="139509" y="139509"/>
                </a:lnTo>
                <a:lnTo>
                  <a:pt x="173336" y="108765"/>
                </a:lnTo>
                <a:lnTo>
                  <a:pt x="210008" y="81344"/>
                </a:lnTo>
                <a:lnTo>
                  <a:pt x="249286" y="57486"/>
                </a:lnTo>
                <a:lnTo>
                  <a:pt x="290929" y="37429"/>
                </a:lnTo>
                <a:lnTo>
                  <a:pt x="334699" y="21412"/>
                </a:lnTo>
                <a:lnTo>
                  <a:pt x="380356" y="9676"/>
                </a:lnTo>
                <a:lnTo>
                  <a:pt x="427662" y="2458"/>
                </a:lnTo>
                <a:lnTo>
                  <a:pt x="476376" y="0"/>
                </a:lnTo>
                <a:lnTo>
                  <a:pt x="2381631" y="0"/>
                </a:lnTo>
                <a:lnTo>
                  <a:pt x="2430345" y="2458"/>
                </a:lnTo>
                <a:lnTo>
                  <a:pt x="2477651" y="9676"/>
                </a:lnTo>
                <a:lnTo>
                  <a:pt x="2523308" y="21412"/>
                </a:lnTo>
                <a:lnTo>
                  <a:pt x="2567078" y="37429"/>
                </a:lnTo>
                <a:lnTo>
                  <a:pt x="2608721" y="57486"/>
                </a:lnTo>
                <a:lnTo>
                  <a:pt x="2647999" y="81344"/>
                </a:lnTo>
                <a:lnTo>
                  <a:pt x="2684671" y="108765"/>
                </a:lnTo>
                <a:lnTo>
                  <a:pt x="2718498" y="139509"/>
                </a:lnTo>
                <a:lnTo>
                  <a:pt x="2749242" y="173336"/>
                </a:lnTo>
                <a:lnTo>
                  <a:pt x="2776663" y="210008"/>
                </a:lnTo>
                <a:lnTo>
                  <a:pt x="2800521" y="249286"/>
                </a:lnTo>
                <a:lnTo>
                  <a:pt x="2820578" y="290929"/>
                </a:lnTo>
                <a:lnTo>
                  <a:pt x="2836595" y="334699"/>
                </a:lnTo>
                <a:lnTo>
                  <a:pt x="2848331" y="380356"/>
                </a:lnTo>
                <a:lnTo>
                  <a:pt x="2855549" y="427662"/>
                </a:lnTo>
                <a:lnTo>
                  <a:pt x="2858008" y="476376"/>
                </a:lnTo>
                <a:lnTo>
                  <a:pt x="2858008" y="2661437"/>
                </a:lnTo>
                <a:lnTo>
                  <a:pt x="2855549" y="2710141"/>
                </a:lnTo>
                <a:lnTo>
                  <a:pt x="2848331" y="2757438"/>
                </a:lnTo>
                <a:lnTo>
                  <a:pt x="2836595" y="2803089"/>
                </a:lnTo>
                <a:lnTo>
                  <a:pt x="2820578" y="2846854"/>
                </a:lnTo>
                <a:lnTo>
                  <a:pt x="2800521" y="2888494"/>
                </a:lnTo>
                <a:lnTo>
                  <a:pt x="2776663" y="2927769"/>
                </a:lnTo>
                <a:lnTo>
                  <a:pt x="2749242" y="2964440"/>
                </a:lnTo>
                <a:lnTo>
                  <a:pt x="2718498" y="2998268"/>
                </a:lnTo>
                <a:lnTo>
                  <a:pt x="2684671" y="3029013"/>
                </a:lnTo>
                <a:lnTo>
                  <a:pt x="2647999" y="3056435"/>
                </a:lnTo>
                <a:lnTo>
                  <a:pt x="2608721" y="3080295"/>
                </a:lnTo>
                <a:lnTo>
                  <a:pt x="2567078" y="3100354"/>
                </a:lnTo>
                <a:lnTo>
                  <a:pt x="2523308" y="3116372"/>
                </a:lnTo>
                <a:lnTo>
                  <a:pt x="2477651" y="3128111"/>
                </a:lnTo>
                <a:lnTo>
                  <a:pt x="2430345" y="3135329"/>
                </a:lnTo>
                <a:lnTo>
                  <a:pt x="2381631" y="3137788"/>
                </a:lnTo>
                <a:lnTo>
                  <a:pt x="476376" y="3137788"/>
                </a:lnTo>
                <a:lnTo>
                  <a:pt x="427662" y="3135329"/>
                </a:lnTo>
                <a:lnTo>
                  <a:pt x="380356" y="3128111"/>
                </a:lnTo>
                <a:lnTo>
                  <a:pt x="334699" y="3116372"/>
                </a:lnTo>
                <a:lnTo>
                  <a:pt x="290929" y="3100354"/>
                </a:lnTo>
                <a:lnTo>
                  <a:pt x="249286" y="3080295"/>
                </a:lnTo>
                <a:lnTo>
                  <a:pt x="210008" y="3056435"/>
                </a:lnTo>
                <a:lnTo>
                  <a:pt x="173336" y="3029013"/>
                </a:lnTo>
                <a:lnTo>
                  <a:pt x="139509" y="2998268"/>
                </a:lnTo>
                <a:lnTo>
                  <a:pt x="108765" y="2964440"/>
                </a:lnTo>
                <a:lnTo>
                  <a:pt x="81344" y="2927769"/>
                </a:lnTo>
                <a:lnTo>
                  <a:pt x="57486" y="2888494"/>
                </a:lnTo>
                <a:lnTo>
                  <a:pt x="37429" y="2846854"/>
                </a:lnTo>
                <a:lnTo>
                  <a:pt x="21412" y="2803089"/>
                </a:lnTo>
                <a:lnTo>
                  <a:pt x="9676" y="2757438"/>
                </a:lnTo>
                <a:lnTo>
                  <a:pt x="2458" y="2710141"/>
                </a:lnTo>
                <a:lnTo>
                  <a:pt x="0" y="2661437"/>
                </a:lnTo>
                <a:lnTo>
                  <a:pt x="0" y="476376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553458" y="3931665"/>
            <a:ext cx="2419985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5745" marR="241935" indent="129539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Протипоказання  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(загальні):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злоякісні</a:t>
            </a:r>
            <a:endParaRPr sz="1600">
              <a:latin typeface="Century Gothic"/>
              <a:cs typeface="Century Gothic"/>
            </a:endParaRPr>
          </a:p>
          <a:p>
            <a:pPr marL="4318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новоутворення,</a:t>
            </a:r>
            <a:endParaRPr sz="16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загальний важкий</a:t>
            </a:r>
            <a:r>
              <a:rPr sz="1600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стан,  кровотеча чи 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підозра 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на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неї,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активна</a:t>
            </a:r>
            <a:r>
              <a:rPr sz="1600" spc="-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форма  туберкульозу,</a:t>
            </a:r>
            <a:r>
              <a:rPr sz="1600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системні  захворювання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крові,</a:t>
            </a:r>
            <a:endParaRPr sz="16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гострі та</a:t>
            </a:r>
            <a:r>
              <a:rPr sz="16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інфекційні</a:t>
            </a:r>
            <a:endParaRPr sz="16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захворювання,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58029" y="6370726"/>
            <a:ext cx="2407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органічні</a:t>
            </a:r>
            <a:r>
              <a:rPr sz="16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захворювання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853806" y="3720210"/>
            <a:ext cx="1591310" cy="3138170"/>
          </a:xfrm>
          <a:custGeom>
            <a:avLst/>
            <a:gdLst/>
            <a:ahLst/>
            <a:cxnLst/>
            <a:rect l="l" t="t" r="r" b="b"/>
            <a:pathLst>
              <a:path w="1591309" h="3138170">
                <a:moveTo>
                  <a:pt x="1325626" y="0"/>
                </a:moveTo>
                <a:lnTo>
                  <a:pt x="265175" y="0"/>
                </a:lnTo>
                <a:lnTo>
                  <a:pt x="217515" y="4273"/>
                </a:lnTo>
                <a:lnTo>
                  <a:pt x="172656" y="16592"/>
                </a:lnTo>
                <a:lnTo>
                  <a:pt x="131346" y="36209"/>
                </a:lnTo>
                <a:lnTo>
                  <a:pt x="94335" y="62373"/>
                </a:lnTo>
                <a:lnTo>
                  <a:pt x="62373" y="94335"/>
                </a:lnTo>
                <a:lnTo>
                  <a:pt x="36209" y="131346"/>
                </a:lnTo>
                <a:lnTo>
                  <a:pt x="16592" y="172656"/>
                </a:lnTo>
                <a:lnTo>
                  <a:pt x="4273" y="217515"/>
                </a:lnTo>
                <a:lnTo>
                  <a:pt x="0" y="265175"/>
                </a:lnTo>
                <a:lnTo>
                  <a:pt x="0" y="2872651"/>
                </a:lnTo>
                <a:lnTo>
                  <a:pt x="4273" y="2920309"/>
                </a:lnTo>
                <a:lnTo>
                  <a:pt x="16592" y="2965165"/>
                </a:lnTo>
                <a:lnTo>
                  <a:pt x="36209" y="3006470"/>
                </a:lnTo>
                <a:lnTo>
                  <a:pt x="62373" y="3043475"/>
                </a:lnTo>
                <a:lnTo>
                  <a:pt x="94335" y="3075431"/>
                </a:lnTo>
                <a:lnTo>
                  <a:pt x="131346" y="3101589"/>
                </a:lnTo>
                <a:lnTo>
                  <a:pt x="172656" y="3121201"/>
                </a:lnTo>
                <a:lnTo>
                  <a:pt x="217515" y="3133517"/>
                </a:lnTo>
                <a:lnTo>
                  <a:pt x="265175" y="3137788"/>
                </a:lnTo>
                <a:lnTo>
                  <a:pt x="1325626" y="3137788"/>
                </a:lnTo>
                <a:lnTo>
                  <a:pt x="1373286" y="3133517"/>
                </a:lnTo>
                <a:lnTo>
                  <a:pt x="1418145" y="3121201"/>
                </a:lnTo>
                <a:lnTo>
                  <a:pt x="1459455" y="3101589"/>
                </a:lnTo>
                <a:lnTo>
                  <a:pt x="1496466" y="3075431"/>
                </a:lnTo>
                <a:lnTo>
                  <a:pt x="1528428" y="3043475"/>
                </a:lnTo>
                <a:lnTo>
                  <a:pt x="1554592" y="3006470"/>
                </a:lnTo>
                <a:lnTo>
                  <a:pt x="1574209" y="2965165"/>
                </a:lnTo>
                <a:lnTo>
                  <a:pt x="1586528" y="2920309"/>
                </a:lnTo>
                <a:lnTo>
                  <a:pt x="1590802" y="2872651"/>
                </a:lnTo>
                <a:lnTo>
                  <a:pt x="1590802" y="265175"/>
                </a:lnTo>
                <a:lnTo>
                  <a:pt x="1586528" y="217515"/>
                </a:lnTo>
                <a:lnTo>
                  <a:pt x="1574209" y="172656"/>
                </a:lnTo>
                <a:lnTo>
                  <a:pt x="1554592" y="131346"/>
                </a:lnTo>
                <a:lnTo>
                  <a:pt x="1528428" y="94335"/>
                </a:lnTo>
                <a:lnTo>
                  <a:pt x="1496466" y="62373"/>
                </a:lnTo>
                <a:lnTo>
                  <a:pt x="1459455" y="36209"/>
                </a:lnTo>
                <a:lnTo>
                  <a:pt x="1418145" y="16592"/>
                </a:lnTo>
                <a:lnTo>
                  <a:pt x="1373286" y="4273"/>
                </a:lnTo>
                <a:lnTo>
                  <a:pt x="1325626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53806" y="3720210"/>
            <a:ext cx="1591310" cy="3138170"/>
          </a:xfrm>
          <a:custGeom>
            <a:avLst/>
            <a:gdLst/>
            <a:ahLst/>
            <a:cxnLst/>
            <a:rect l="l" t="t" r="r" b="b"/>
            <a:pathLst>
              <a:path w="1591309" h="3138170">
                <a:moveTo>
                  <a:pt x="0" y="265175"/>
                </a:moveTo>
                <a:lnTo>
                  <a:pt x="4273" y="217515"/>
                </a:lnTo>
                <a:lnTo>
                  <a:pt x="16592" y="172656"/>
                </a:lnTo>
                <a:lnTo>
                  <a:pt x="36209" y="131346"/>
                </a:lnTo>
                <a:lnTo>
                  <a:pt x="62373" y="94335"/>
                </a:lnTo>
                <a:lnTo>
                  <a:pt x="94335" y="62373"/>
                </a:lnTo>
                <a:lnTo>
                  <a:pt x="131346" y="36209"/>
                </a:lnTo>
                <a:lnTo>
                  <a:pt x="172656" y="16592"/>
                </a:lnTo>
                <a:lnTo>
                  <a:pt x="217515" y="4273"/>
                </a:lnTo>
                <a:lnTo>
                  <a:pt x="265175" y="0"/>
                </a:lnTo>
                <a:lnTo>
                  <a:pt x="1325626" y="0"/>
                </a:lnTo>
                <a:lnTo>
                  <a:pt x="1373286" y="4273"/>
                </a:lnTo>
                <a:lnTo>
                  <a:pt x="1418145" y="16592"/>
                </a:lnTo>
                <a:lnTo>
                  <a:pt x="1459455" y="36209"/>
                </a:lnTo>
                <a:lnTo>
                  <a:pt x="1496466" y="62373"/>
                </a:lnTo>
                <a:lnTo>
                  <a:pt x="1528428" y="94335"/>
                </a:lnTo>
                <a:lnTo>
                  <a:pt x="1554592" y="131346"/>
                </a:lnTo>
                <a:lnTo>
                  <a:pt x="1574209" y="172656"/>
                </a:lnTo>
                <a:lnTo>
                  <a:pt x="1586528" y="217515"/>
                </a:lnTo>
                <a:lnTo>
                  <a:pt x="1590802" y="265175"/>
                </a:lnTo>
                <a:lnTo>
                  <a:pt x="1590802" y="2872651"/>
                </a:lnTo>
                <a:lnTo>
                  <a:pt x="1586528" y="2920309"/>
                </a:lnTo>
                <a:lnTo>
                  <a:pt x="1574209" y="2965165"/>
                </a:lnTo>
                <a:lnTo>
                  <a:pt x="1554592" y="3006470"/>
                </a:lnTo>
                <a:lnTo>
                  <a:pt x="1528428" y="3043475"/>
                </a:lnTo>
                <a:lnTo>
                  <a:pt x="1496466" y="3075431"/>
                </a:lnTo>
                <a:lnTo>
                  <a:pt x="1459455" y="3101589"/>
                </a:lnTo>
                <a:lnTo>
                  <a:pt x="1418145" y="3121201"/>
                </a:lnTo>
                <a:lnTo>
                  <a:pt x="1373286" y="3133517"/>
                </a:lnTo>
                <a:lnTo>
                  <a:pt x="1325626" y="3137788"/>
                </a:lnTo>
                <a:lnTo>
                  <a:pt x="265175" y="3137788"/>
                </a:lnTo>
                <a:lnTo>
                  <a:pt x="217515" y="3133517"/>
                </a:lnTo>
                <a:lnTo>
                  <a:pt x="172656" y="3121201"/>
                </a:lnTo>
                <a:lnTo>
                  <a:pt x="131346" y="3101589"/>
                </a:lnTo>
                <a:lnTo>
                  <a:pt x="94335" y="3075431"/>
                </a:lnTo>
                <a:lnTo>
                  <a:pt x="62373" y="3043475"/>
                </a:lnTo>
                <a:lnTo>
                  <a:pt x="36209" y="3006470"/>
                </a:lnTo>
                <a:lnTo>
                  <a:pt x="16592" y="2965165"/>
                </a:lnTo>
                <a:lnTo>
                  <a:pt x="4273" y="2920309"/>
                </a:lnTo>
                <a:lnTo>
                  <a:pt x="0" y="2872651"/>
                </a:lnTo>
                <a:lnTo>
                  <a:pt x="0" y="265175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012683" y="3794505"/>
            <a:ext cx="1274445" cy="2708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895" marR="40640"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О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держ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у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ють  за</a:t>
            </a:r>
            <a:endParaRPr sz="1600">
              <a:latin typeface="Century Gothic"/>
              <a:cs typeface="Century Gothic"/>
            </a:endParaRPr>
          </a:p>
          <a:p>
            <a:pPr marL="12700" marR="5080" indent="1270"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допомогою  сп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е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ц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і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а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л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ь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н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их 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апаратів</a:t>
            </a:r>
            <a:endParaRPr sz="16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шляхом</a:t>
            </a:r>
            <a:endParaRPr sz="1600">
              <a:latin typeface="Century Gothic"/>
              <a:cs typeface="Century Gothic"/>
            </a:endParaRPr>
          </a:p>
          <a:p>
            <a:pPr marL="32384" marR="27305" indent="1905"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трансфор  мування  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елект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р</a:t>
            </a:r>
            <a:r>
              <a:rPr sz="1600" spc="-10" dirty="0">
                <a:solidFill>
                  <a:srgbClr val="FFFFFF"/>
                </a:solidFill>
                <a:latin typeface="Century Gothic"/>
                <a:cs typeface="Century Gothic"/>
              </a:rPr>
              <a:t>ич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н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ої  енергії</a:t>
            </a:r>
            <a:r>
              <a:rPr sz="16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у</a:t>
            </a:r>
            <a:endParaRPr sz="16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різні види</a:t>
            </a:r>
            <a:r>
              <a:rPr sz="1600" spc="-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та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21471" y="6477406"/>
            <a:ext cx="85851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фор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ми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11111" y="3720210"/>
            <a:ext cx="939800" cy="3138170"/>
          </a:xfrm>
          <a:custGeom>
            <a:avLst/>
            <a:gdLst/>
            <a:ahLst/>
            <a:cxnLst/>
            <a:rect l="l" t="t" r="r" b="b"/>
            <a:pathLst>
              <a:path w="939800" h="3138170">
                <a:moveTo>
                  <a:pt x="782840" y="0"/>
                </a:moveTo>
                <a:lnTo>
                  <a:pt x="156578" y="0"/>
                </a:lnTo>
                <a:lnTo>
                  <a:pt x="107088" y="7982"/>
                </a:lnTo>
                <a:lnTo>
                  <a:pt x="64105" y="30211"/>
                </a:lnTo>
                <a:lnTo>
                  <a:pt x="30210" y="64108"/>
                </a:lnTo>
                <a:lnTo>
                  <a:pt x="7982" y="107094"/>
                </a:lnTo>
                <a:lnTo>
                  <a:pt x="0" y="156590"/>
                </a:lnTo>
                <a:lnTo>
                  <a:pt x="0" y="2981210"/>
                </a:lnTo>
                <a:lnTo>
                  <a:pt x="7982" y="3030701"/>
                </a:lnTo>
                <a:lnTo>
                  <a:pt x="30210" y="3073683"/>
                </a:lnTo>
                <a:lnTo>
                  <a:pt x="64105" y="3107578"/>
                </a:lnTo>
                <a:lnTo>
                  <a:pt x="107088" y="3129806"/>
                </a:lnTo>
                <a:lnTo>
                  <a:pt x="156578" y="3137788"/>
                </a:lnTo>
                <a:lnTo>
                  <a:pt x="782840" y="3137788"/>
                </a:lnTo>
                <a:lnTo>
                  <a:pt x="832337" y="3129806"/>
                </a:lnTo>
                <a:lnTo>
                  <a:pt x="875323" y="3107578"/>
                </a:lnTo>
                <a:lnTo>
                  <a:pt x="909219" y="3073683"/>
                </a:lnTo>
                <a:lnTo>
                  <a:pt x="931448" y="3030701"/>
                </a:lnTo>
                <a:lnTo>
                  <a:pt x="939431" y="2981210"/>
                </a:lnTo>
                <a:lnTo>
                  <a:pt x="939431" y="156590"/>
                </a:lnTo>
                <a:lnTo>
                  <a:pt x="931448" y="107094"/>
                </a:lnTo>
                <a:lnTo>
                  <a:pt x="909219" y="64108"/>
                </a:lnTo>
                <a:lnTo>
                  <a:pt x="875323" y="30211"/>
                </a:lnTo>
                <a:lnTo>
                  <a:pt x="832337" y="7982"/>
                </a:lnTo>
                <a:lnTo>
                  <a:pt x="782840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1111" y="3720210"/>
            <a:ext cx="939800" cy="3138170"/>
          </a:xfrm>
          <a:custGeom>
            <a:avLst/>
            <a:gdLst/>
            <a:ahLst/>
            <a:cxnLst/>
            <a:rect l="l" t="t" r="r" b="b"/>
            <a:pathLst>
              <a:path w="939800" h="3138170">
                <a:moveTo>
                  <a:pt x="0" y="156590"/>
                </a:moveTo>
                <a:lnTo>
                  <a:pt x="7982" y="107094"/>
                </a:lnTo>
                <a:lnTo>
                  <a:pt x="30210" y="64108"/>
                </a:lnTo>
                <a:lnTo>
                  <a:pt x="64105" y="30211"/>
                </a:lnTo>
                <a:lnTo>
                  <a:pt x="107088" y="7982"/>
                </a:lnTo>
                <a:lnTo>
                  <a:pt x="156578" y="0"/>
                </a:lnTo>
                <a:lnTo>
                  <a:pt x="782840" y="0"/>
                </a:lnTo>
                <a:lnTo>
                  <a:pt x="832337" y="7982"/>
                </a:lnTo>
                <a:lnTo>
                  <a:pt x="875323" y="30211"/>
                </a:lnTo>
                <a:lnTo>
                  <a:pt x="909219" y="64108"/>
                </a:lnTo>
                <a:lnTo>
                  <a:pt x="931448" y="107094"/>
                </a:lnTo>
                <a:lnTo>
                  <a:pt x="939431" y="156590"/>
                </a:lnTo>
                <a:lnTo>
                  <a:pt x="939431" y="2981210"/>
                </a:lnTo>
                <a:lnTo>
                  <a:pt x="931448" y="3030701"/>
                </a:lnTo>
                <a:lnTo>
                  <a:pt x="909219" y="3073683"/>
                </a:lnTo>
                <a:lnTo>
                  <a:pt x="875323" y="3107578"/>
                </a:lnTo>
                <a:lnTo>
                  <a:pt x="832337" y="3129806"/>
                </a:lnTo>
                <a:lnTo>
                  <a:pt x="782840" y="3137788"/>
                </a:lnTo>
                <a:lnTo>
                  <a:pt x="156578" y="3137788"/>
                </a:lnTo>
                <a:lnTo>
                  <a:pt x="107088" y="3129806"/>
                </a:lnTo>
                <a:lnTo>
                  <a:pt x="64105" y="3107578"/>
                </a:lnTo>
                <a:lnTo>
                  <a:pt x="30210" y="3073683"/>
                </a:lnTo>
                <a:lnTo>
                  <a:pt x="7982" y="3030701"/>
                </a:lnTo>
                <a:lnTo>
                  <a:pt x="0" y="2981210"/>
                </a:lnTo>
                <a:lnTo>
                  <a:pt x="0" y="156590"/>
                </a:lnTo>
                <a:close/>
              </a:path>
            </a:pathLst>
          </a:custGeom>
          <a:ln w="19049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25354" y="4008867"/>
            <a:ext cx="306070" cy="2564765"/>
          </a:xfrm>
          <a:prstGeom prst="rect">
            <a:avLst/>
          </a:prstGeom>
        </p:spPr>
        <p:txBody>
          <a:bodyPr vert="vert270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Сонце,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повітря,</a:t>
            </a:r>
            <a:r>
              <a:rPr sz="1800" spc="-8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клімат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743710" y="3720210"/>
            <a:ext cx="939800" cy="3138170"/>
          </a:xfrm>
          <a:custGeom>
            <a:avLst/>
            <a:gdLst/>
            <a:ahLst/>
            <a:cxnLst/>
            <a:rect l="l" t="t" r="r" b="b"/>
            <a:pathLst>
              <a:path w="939800" h="3138170">
                <a:moveTo>
                  <a:pt x="782827" y="0"/>
                </a:moveTo>
                <a:lnTo>
                  <a:pt x="156590" y="0"/>
                </a:lnTo>
                <a:lnTo>
                  <a:pt x="107094" y="7982"/>
                </a:lnTo>
                <a:lnTo>
                  <a:pt x="64108" y="30211"/>
                </a:lnTo>
                <a:lnTo>
                  <a:pt x="30211" y="64108"/>
                </a:lnTo>
                <a:lnTo>
                  <a:pt x="7982" y="107094"/>
                </a:lnTo>
                <a:lnTo>
                  <a:pt x="0" y="156590"/>
                </a:lnTo>
                <a:lnTo>
                  <a:pt x="0" y="2981210"/>
                </a:lnTo>
                <a:lnTo>
                  <a:pt x="7982" y="3030700"/>
                </a:lnTo>
                <a:lnTo>
                  <a:pt x="30211" y="3073681"/>
                </a:lnTo>
                <a:lnTo>
                  <a:pt x="64108" y="3107575"/>
                </a:lnTo>
                <a:lnTo>
                  <a:pt x="107094" y="3129802"/>
                </a:lnTo>
                <a:lnTo>
                  <a:pt x="156590" y="3137785"/>
                </a:lnTo>
                <a:lnTo>
                  <a:pt x="782827" y="3137785"/>
                </a:lnTo>
                <a:lnTo>
                  <a:pt x="832324" y="3129802"/>
                </a:lnTo>
                <a:lnTo>
                  <a:pt x="875310" y="3107575"/>
                </a:lnTo>
                <a:lnTo>
                  <a:pt x="909207" y="3073681"/>
                </a:lnTo>
                <a:lnTo>
                  <a:pt x="931436" y="3030700"/>
                </a:lnTo>
                <a:lnTo>
                  <a:pt x="939419" y="2981210"/>
                </a:lnTo>
                <a:lnTo>
                  <a:pt x="939419" y="156590"/>
                </a:lnTo>
                <a:lnTo>
                  <a:pt x="931436" y="107094"/>
                </a:lnTo>
                <a:lnTo>
                  <a:pt x="909207" y="64108"/>
                </a:lnTo>
                <a:lnTo>
                  <a:pt x="875310" y="30211"/>
                </a:lnTo>
                <a:lnTo>
                  <a:pt x="832324" y="7982"/>
                </a:lnTo>
                <a:lnTo>
                  <a:pt x="782827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43710" y="3720210"/>
            <a:ext cx="939800" cy="3138170"/>
          </a:xfrm>
          <a:custGeom>
            <a:avLst/>
            <a:gdLst/>
            <a:ahLst/>
            <a:cxnLst/>
            <a:rect l="l" t="t" r="r" b="b"/>
            <a:pathLst>
              <a:path w="939800" h="3138170">
                <a:moveTo>
                  <a:pt x="0" y="156590"/>
                </a:moveTo>
                <a:lnTo>
                  <a:pt x="7982" y="107094"/>
                </a:lnTo>
                <a:lnTo>
                  <a:pt x="30211" y="64108"/>
                </a:lnTo>
                <a:lnTo>
                  <a:pt x="64108" y="30211"/>
                </a:lnTo>
                <a:lnTo>
                  <a:pt x="107094" y="7982"/>
                </a:lnTo>
                <a:lnTo>
                  <a:pt x="156590" y="0"/>
                </a:lnTo>
                <a:lnTo>
                  <a:pt x="782827" y="0"/>
                </a:lnTo>
                <a:lnTo>
                  <a:pt x="832324" y="7982"/>
                </a:lnTo>
                <a:lnTo>
                  <a:pt x="875310" y="30211"/>
                </a:lnTo>
                <a:lnTo>
                  <a:pt x="909207" y="64108"/>
                </a:lnTo>
                <a:lnTo>
                  <a:pt x="931436" y="107094"/>
                </a:lnTo>
                <a:lnTo>
                  <a:pt x="939419" y="156590"/>
                </a:lnTo>
                <a:lnTo>
                  <a:pt x="939419" y="2981210"/>
                </a:lnTo>
                <a:lnTo>
                  <a:pt x="931436" y="3030700"/>
                </a:lnTo>
                <a:lnTo>
                  <a:pt x="909207" y="3073681"/>
                </a:lnTo>
                <a:lnTo>
                  <a:pt x="875310" y="3107575"/>
                </a:lnTo>
                <a:lnTo>
                  <a:pt x="832324" y="3129802"/>
                </a:lnTo>
                <a:lnTo>
                  <a:pt x="782827" y="3137785"/>
                </a:lnTo>
                <a:lnTo>
                  <a:pt x="156590" y="3137785"/>
                </a:lnTo>
                <a:lnTo>
                  <a:pt x="107094" y="3129802"/>
                </a:lnTo>
                <a:lnTo>
                  <a:pt x="64108" y="3107575"/>
                </a:lnTo>
                <a:lnTo>
                  <a:pt x="30211" y="3073681"/>
                </a:lnTo>
                <a:lnTo>
                  <a:pt x="7982" y="3030700"/>
                </a:lnTo>
                <a:lnTo>
                  <a:pt x="0" y="2981210"/>
                </a:lnTo>
                <a:lnTo>
                  <a:pt x="0" y="156590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920805" y="4205394"/>
            <a:ext cx="580390" cy="2575560"/>
          </a:xfrm>
          <a:prstGeom prst="rect">
            <a:avLst/>
          </a:prstGeom>
        </p:spPr>
        <p:txBody>
          <a:bodyPr vert="vert270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Вода</a:t>
            </a:r>
            <a:r>
              <a:rPr sz="18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(прісна,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морська,мінеральна)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876295" y="3755644"/>
            <a:ext cx="939800" cy="3102610"/>
          </a:xfrm>
          <a:custGeom>
            <a:avLst/>
            <a:gdLst/>
            <a:ahLst/>
            <a:cxnLst/>
            <a:rect l="l" t="t" r="r" b="b"/>
            <a:pathLst>
              <a:path w="939800" h="3102609">
                <a:moveTo>
                  <a:pt x="782828" y="0"/>
                </a:moveTo>
                <a:lnTo>
                  <a:pt x="156464" y="0"/>
                </a:lnTo>
                <a:lnTo>
                  <a:pt x="107029" y="7982"/>
                </a:lnTo>
                <a:lnTo>
                  <a:pt x="64081" y="30211"/>
                </a:lnTo>
                <a:lnTo>
                  <a:pt x="30203" y="64108"/>
                </a:lnTo>
                <a:lnTo>
                  <a:pt x="7981" y="107094"/>
                </a:lnTo>
                <a:lnTo>
                  <a:pt x="0" y="156590"/>
                </a:lnTo>
                <a:lnTo>
                  <a:pt x="0" y="2981204"/>
                </a:lnTo>
                <a:lnTo>
                  <a:pt x="7981" y="3030695"/>
                </a:lnTo>
                <a:lnTo>
                  <a:pt x="30203" y="3073677"/>
                </a:lnTo>
                <a:lnTo>
                  <a:pt x="58866" y="3102354"/>
                </a:lnTo>
                <a:lnTo>
                  <a:pt x="880528" y="3102354"/>
                </a:lnTo>
                <a:lnTo>
                  <a:pt x="909207" y="3073677"/>
                </a:lnTo>
                <a:lnTo>
                  <a:pt x="931436" y="3030695"/>
                </a:lnTo>
                <a:lnTo>
                  <a:pt x="939419" y="2981204"/>
                </a:lnTo>
                <a:lnTo>
                  <a:pt x="939419" y="156590"/>
                </a:lnTo>
                <a:lnTo>
                  <a:pt x="931436" y="107094"/>
                </a:lnTo>
                <a:lnTo>
                  <a:pt x="909207" y="64108"/>
                </a:lnTo>
                <a:lnTo>
                  <a:pt x="875310" y="30211"/>
                </a:lnTo>
                <a:lnTo>
                  <a:pt x="832324" y="7982"/>
                </a:lnTo>
                <a:lnTo>
                  <a:pt x="782828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76295" y="3755644"/>
            <a:ext cx="939800" cy="3102610"/>
          </a:xfrm>
          <a:custGeom>
            <a:avLst/>
            <a:gdLst/>
            <a:ahLst/>
            <a:cxnLst/>
            <a:rect l="l" t="t" r="r" b="b"/>
            <a:pathLst>
              <a:path w="939800" h="3102609">
                <a:moveTo>
                  <a:pt x="0" y="156590"/>
                </a:moveTo>
                <a:lnTo>
                  <a:pt x="7981" y="107094"/>
                </a:lnTo>
                <a:lnTo>
                  <a:pt x="30203" y="64108"/>
                </a:lnTo>
                <a:lnTo>
                  <a:pt x="64081" y="30211"/>
                </a:lnTo>
                <a:lnTo>
                  <a:pt x="107029" y="7982"/>
                </a:lnTo>
                <a:lnTo>
                  <a:pt x="156464" y="0"/>
                </a:lnTo>
                <a:lnTo>
                  <a:pt x="782828" y="0"/>
                </a:lnTo>
                <a:lnTo>
                  <a:pt x="832324" y="7982"/>
                </a:lnTo>
                <a:lnTo>
                  <a:pt x="875310" y="30211"/>
                </a:lnTo>
                <a:lnTo>
                  <a:pt x="909207" y="64108"/>
                </a:lnTo>
                <a:lnTo>
                  <a:pt x="931436" y="107094"/>
                </a:lnTo>
                <a:lnTo>
                  <a:pt x="939419" y="156590"/>
                </a:lnTo>
                <a:lnTo>
                  <a:pt x="939419" y="2981204"/>
                </a:lnTo>
                <a:lnTo>
                  <a:pt x="931436" y="3030695"/>
                </a:lnTo>
                <a:lnTo>
                  <a:pt x="909207" y="3073677"/>
                </a:lnTo>
                <a:lnTo>
                  <a:pt x="880528" y="3102354"/>
                </a:lnTo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76295" y="3912234"/>
            <a:ext cx="59055" cy="2945765"/>
          </a:xfrm>
          <a:custGeom>
            <a:avLst/>
            <a:gdLst/>
            <a:ahLst/>
            <a:cxnLst/>
            <a:rect l="l" t="t" r="r" b="b"/>
            <a:pathLst>
              <a:path w="59055" h="2945765">
                <a:moveTo>
                  <a:pt x="58866" y="2945763"/>
                </a:moveTo>
                <a:lnTo>
                  <a:pt x="30203" y="2917086"/>
                </a:lnTo>
                <a:lnTo>
                  <a:pt x="7981" y="2874104"/>
                </a:lnTo>
                <a:lnTo>
                  <a:pt x="0" y="2824613"/>
                </a:lnTo>
                <a:lnTo>
                  <a:pt x="0" y="0"/>
                </a:lnTo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190678" y="5123519"/>
            <a:ext cx="306070" cy="1692910"/>
          </a:xfrm>
          <a:prstGeom prst="rect">
            <a:avLst/>
          </a:prstGeom>
        </p:spPr>
        <p:txBody>
          <a:bodyPr vert="vert270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Лікувальні</a:t>
            </a:r>
            <a:r>
              <a:rPr sz="1800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грязі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815715" y="2957195"/>
            <a:ext cx="3677285" cy="747395"/>
          </a:xfrm>
          <a:custGeom>
            <a:avLst/>
            <a:gdLst/>
            <a:ahLst/>
            <a:cxnLst/>
            <a:rect l="l" t="t" r="r" b="b"/>
            <a:pathLst>
              <a:path w="3677284" h="747395">
                <a:moveTo>
                  <a:pt x="2006600" y="579119"/>
                </a:moveTo>
                <a:lnTo>
                  <a:pt x="1670304" y="579119"/>
                </a:lnTo>
                <a:lnTo>
                  <a:pt x="1838452" y="747267"/>
                </a:lnTo>
                <a:lnTo>
                  <a:pt x="2006600" y="579119"/>
                </a:lnTo>
                <a:close/>
              </a:path>
              <a:path w="3677284" h="747395">
                <a:moveTo>
                  <a:pt x="1922526" y="457707"/>
                </a:moveTo>
                <a:lnTo>
                  <a:pt x="1754377" y="457707"/>
                </a:lnTo>
                <a:lnTo>
                  <a:pt x="1754377" y="579119"/>
                </a:lnTo>
                <a:lnTo>
                  <a:pt x="1922526" y="579119"/>
                </a:lnTo>
                <a:lnTo>
                  <a:pt x="1922526" y="457707"/>
                </a:lnTo>
                <a:close/>
              </a:path>
              <a:path w="3677284" h="747395">
                <a:moveTo>
                  <a:pt x="168148" y="205485"/>
                </a:moveTo>
                <a:lnTo>
                  <a:pt x="0" y="373633"/>
                </a:lnTo>
                <a:lnTo>
                  <a:pt x="168148" y="541781"/>
                </a:lnTo>
                <a:lnTo>
                  <a:pt x="168148" y="457707"/>
                </a:lnTo>
                <a:lnTo>
                  <a:pt x="3592830" y="457707"/>
                </a:lnTo>
                <a:lnTo>
                  <a:pt x="3676904" y="373633"/>
                </a:lnTo>
                <a:lnTo>
                  <a:pt x="3592830" y="289559"/>
                </a:lnTo>
                <a:lnTo>
                  <a:pt x="168148" y="289559"/>
                </a:lnTo>
                <a:lnTo>
                  <a:pt x="168148" y="205485"/>
                </a:lnTo>
                <a:close/>
              </a:path>
              <a:path w="3677284" h="747395">
                <a:moveTo>
                  <a:pt x="3592830" y="457707"/>
                </a:moveTo>
                <a:lnTo>
                  <a:pt x="3508756" y="457707"/>
                </a:lnTo>
                <a:lnTo>
                  <a:pt x="3508756" y="541781"/>
                </a:lnTo>
                <a:lnTo>
                  <a:pt x="3592830" y="457707"/>
                </a:lnTo>
                <a:close/>
              </a:path>
              <a:path w="3677284" h="747395">
                <a:moveTo>
                  <a:pt x="1922526" y="168147"/>
                </a:moveTo>
                <a:lnTo>
                  <a:pt x="1754377" y="168147"/>
                </a:lnTo>
                <a:lnTo>
                  <a:pt x="1754377" y="289559"/>
                </a:lnTo>
                <a:lnTo>
                  <a:pt x="1922526" y="289559"/>
                </a:lnTo>
                <a:lnTo>
                  <a:pt x="1922526" y="168147"/>
                </a:lnTo>
                <a:close/>
              </a:path>
              <a:path w="3677284" h="747395">
                <a:moveTo>
                  <a:pt x="3508756" y="205485"/>
                </a:moveTo>
                <a:lnTo>
                  <a:pt x="3508756" y="289559"/>
                </a:lnTo>
                <a:lnTo>
                  <a:pt x="3592830" y="289559"/>
                </a:lnTo>
                <a:lnTo>
                  <a:pt x="3508756" y="205485"/>
                </a:lnTo>
                <a:close/>
              </a:path>
              <a:path w="3677284" h="747395">
                <a:moveTo>
                  <a:pt x="1838452" y="0"/>
                </a:moveTo>
                <a:lnTo>
                  <a:pt x="1670304" y="168147"/>
                </a:lnTo>
                <a:lnTo>
                  <a:pt x="2006600" y="168147"/>
                </a:lnTo>
                <a:lnTo>
                  <a:pt x="1838452" y="0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15715" y="2957195"/>
            <a:ext cx="3677285" cy="747395"/>
          </a:xfrm>
          <a:custGeom>
            <a:avLst/>
            <a:gdLst/>
            <a:ahLst/>
            <a:cxnLst/>
            <a:rect l="l" t="t" r="r" b="b"/>
            <a:pathLst>
              <a:path w="3677284" h="747395">
                <a:moveTo>
                  <a:pt x="0" y="373633"/>
                </a:moveTo>
                <a:lnTo>
                  <a:pt x="168148" y="205485"/>
                </a:lnTo>
                <a:lnTo>
                  <a:pt x="168148" y="289559"/>
                </a:lnTo>
                <a:lnTo>
                  <a:pt x="1754377" y="289559"/>
                </a:lnTo>
                <a:lnTo>
                  <a:pt x="1754377" y="168147"/>
                </a:lnTo>
                <a:lnTo>
                  <a:pt x="1670304" y="168147"/>
                </a:lnTo>
                <a:lnTo>
                  <a:pt x="1838452" y="0"/>
                </a:lnTo>
                <a:lnTo>
                  <a:pt x="2006600" y="168147"/>
                </a:lnTo>
                <a:lnTo>
                  <a:pt x="1922526" y="168147"/>
                </a:lnTo>
                <a:lnTo>
                  <a:pt x="1922526" y="289559"/>
                </a:lnTo>
                <a:lnTo>
                  <a:pt x="3508756" y="289559"/>
                </a:lnTo>
                <a:lnTo>
                  <a:pt x="3508756" y="205485"/>
                </a:lnTo>
                <a:lnTo>
                  <a:pt x="3676904" y="373633"/>
                </a:lnTo>
                <a:lnTo>
                  <a:pt x="3508756" y="541781"/>
                </a:lnTo>
                <a:lnTo>
                  <a:pt x="3508756" y="457707"/>
                </a:lnTo>
                <a:lnTo>
                  <a:pt x="1922526" y="457707"/>
                </a:lnTo>
                <a:lnTo>
                  <a:pt x="1922526" y="579119"/>
                </a:lnTo>
                <a:lnTo>
                  <a:pt x="2006600" y="579119"/>
                </a:lnTo>
                <a:lnTo>
                  <a:pt x="1838452" y="747267"/>
                </a:lnTo>
                <a:lnTo>
                  <a:pt x="1670304" y="579119"/>
                </a:lnTo>
                <a:lnTo>
                  <a:pt x="1754377" y="579119"/>
                </a:lnTo>
                <a:lnTo>
                  <a:pt x="1754377" y="457707"/>
                </a:lnTo>
                <a:lnTo>
                  <a:pt x="168148" y="457707"/>
                </a:lnTo>
                <a:lnTo>
                  <a:pt x="168148" y="541781"/>
                </a:lnTo>
                <a:lnTo>
                  <a:pt x="0" y="373633"/>
                </a:lnTo>
                <a:close/>
              </a:path>
            </a:pathLst>
          </a:custGeom>
          <a:ln w="19050">
            <a:solidFill>
              <a:srgbClr val="800C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Механізм </a:t>
            </a:r>
            <a:r>
              <a:rPr spc="-10" dirty="0"/>
              <a:t>лікувальної</a:t>
            </a:r>
            <a:r>
              <a:rPr dirty="0"/>
              <a:t> дії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9273" y="1303985"/>
            <a:ext cx="64966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EBEBEB"/>
                </a:solidFill>
                <a:latin typeface="Century Gothic"/>
                <a:cs typeface="Century Gothic"/>
              </a:rPr>
              <a:t>фізіотерапевтичних</a:t>
            </a:r>
            <a:r>
              <a:rPr sz="3600" spc="-35" dirty="0">
                <a:solidFill>
                  <a:srgbClr val="EBEBEB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EBEBEB"/>
                </a:solidFill>
                <a:latin typeface="Century Gothic"/>
                <a:cs typeface="Century Gothic"/>
              </a:rPr>
              <a:t>чинників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3932" y="2632709"/>
            <a:ext cx="8582025" cy="302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9022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Променеві, температурні, електричні,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механічні, хімічні та інші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види  енергії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діють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 організм через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шкіру,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дихальні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шляхи,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слизові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оболонки,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подразнюючи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 них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багаточисленні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рецептори.</a:t>
            </a:r>
            <a:endParaRPr sz="1800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Увібрана клітинами енергія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подразника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змінює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фізико-хімічний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стан,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внутрішньоклітинний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обмін,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енергопотенціал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проникненість клітинних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та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внутрішньоклітинних структур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дає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початок</a:t>
            </a:r>
            <a:r>
              <a:rPr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взаємопов'язаним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</a:pP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нервово-рефлекторному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гуморальному механізмам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дії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</a:t>
            </a:r>
            <a:r>
              <a:rPr sz="1800" spc="1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організм.</a:t>
            </a:r>
            <a:endParaRPr sz="1800">
              <a:latin typeface="Century Gothic"/>
              <a:cs typeface="Century Gothic"/>
            </a:endParaRPr>
          </a:p>
          <a:p>
            <a:pPr marL="355600" marR="50927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Ця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існує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тільки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під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час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безпосереднього впливу фізичного  чинника,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а й після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його закінчення протягом декількох хвилин, годин  доби,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а інколи ще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більше.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Механізм </a:t>
            </a:r>
            <a:r>
              <a:rPr spc="-10" dirty="0"/>
              <a:t>лікувальної</a:t>
            </a:r>
            <a:r>
              <a:rPr dirty="0"/>
              <a:t> дії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9273" y="1303985"/>
            <a:ext cx="64966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EBEBEB"/>
                </a:solidFill>
                <a:latin typeface="Century Gothic"/>
                <a:cs typeface="Century Gothic"/>
              </a:rPr>
              <a:t>фізіотерапевтичних</a:t>
            </a:r>
            <a:r>
              <a:rPr sz="3600" spc="-35" dirty="0">
                <a:solidFill>
                  <a:srgbClr val="EBEBEB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EBEBEB"/>
                </a:solidFill>
                <a:latin typeface="Century Gothic"/>
                <a:cs typeface="Century Gothic"/>
              </a:rPr>
              <a:t>чинників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3932" y="2605278"/>
            <a:ext cx="8446770" cy="36442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702945" indent="-342900">
              <a:lnSpc>
                <a:spcPts val="1939"/>
              </a:lnSpc>
              <a:spcBef>
                <a:spcPts val="34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Фізичні лікувальні фактори,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 і інші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засоби фізичної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реабілітації,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викликають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організмі полісистемну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реакцію.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2050"/>
              </a:lnSpc>
              <a:spcBef>
                <a:spcPts val="75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Впливають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 крово-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лімфообіг,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тонус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судин,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процеси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ts val="1945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мікроциркуляції,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ферментативну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активність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обмін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речовин,</a:t>
            </a:r>
            <a:r>
              <a:rPr sz="1800" spc="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імунітет,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ts val="2055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діяльність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ЦНС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внутрішніх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органів, опорно-рухового</a:t>
            </a:r>
            <a:r>
              <a:rPr sz="1800" spc="-10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апарату.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2050"/>
              </a:lnSpc>
              <a:spcBef>
                <a:spcPts val="78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Деякі фізичні фактори, енергія яких при вбиранні</a:t>
            </a:r>
            <a:r>
              <a:rPr sz="1800" spc="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тканинами</a:t>
            </a:r>
            <a:endParaRPr sz="1800">
              <a:latin typeface="Century Gothic"/>
              <a:cs typeface="Century Gothic"/>
            </a:endParaRPr>
          </a:p>
          <a:p>
            <a:pPr marL="355600" marR="435609">
              <a:lnSpc>
                <a:spcPct val="90000"/>
              </a:lnSpc>
              <a:spcBef>
                <a:spcPts val="110"/>
              </a:spcBef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трансформується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у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тепло,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окрім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судинних реакцій,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розкриття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нефункціонуючих капілярів, прискорення кровообігу, покращання  доставки кисню тканинам стимулюють процеси терморегуляції, 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загартовують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організм,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діють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антиспастично,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болезаспокійливо.</a:t>
            </a:r>
            <a:endParaRPr sz="1800">
              <a:latin typeface="Century Gothic"/>
              <a:cs typeface="Century Gothic"/>
            </a:endParaRPr>
          </a:p>
          <a:p>
            <a:pPr marL="355600" marR="8890" indent="-342900">
              <a:lnSpc>
                <a:spcPts val="1939"/>
              </a:lnSpc>
              <a:spcBef>
                <a:spcPts val="104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Підвищують захисні сили організму, його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стійкість до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дії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несприятливих  факторів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зовнішнього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середовища, знімають втому,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прискорюють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ts val="1920"/>
              </a:lnSpc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відновлення,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можуть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діяти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 організм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заспокійливо, так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r>
              <a:rPr sz="18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збуджуючи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Механізм </a:t>
            </a:r>
            <a:r>
              <a:rPr spc="-10" dirty="0"/>
              <a:t>лікувальної</a:t>
            </a:r>
            <a:r>
              <a:rPr dirty="0"/>
              <a:t> дії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9273" y="1303985"/>
            <a:ext cx="64966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EBEBEB"/>
                </a:solidFill>
                <a:latin typeface="Century Gothic"/>
                <a:cs typeface="Century Gothic"/>
              </a:rPr>
              <a:t>фізіотерапевтичних</a:t>
            </a:r>
            <a:r>
              <a:rPr sz="3600" spc="-35" dirty="0">
                <a:solidFill>
                  <a:srgbClr val="EBEBEB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EBEBEB"/>
                </a:solidFill>
                <a:latin typeface="Century Gothic"/>
                <a:cs typeface="Century Gothic"/>
              </a:rPr>
              <a:t>чинників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3932" y="2632709"/>
            <a:ext cx="8607425" cy="179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2357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Стартовим механізмом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розвитку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цих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реакцій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є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сам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фізичний  фактор,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такий,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а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продукти його взаємодії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різними</a:t>
            </a:r>
            <a:r>
              <a:rPr sz="1800" spc="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тканинами.</a:t>
            </a:r>
            <a:endParaRPr sz="1800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Доведено,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що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кожен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фізичних факторів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має тільки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йому притаманну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специфічну,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вибіркову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дію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 тканини,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яка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визначається його  фізичними властивостями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здатність клітинних структур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поглинати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той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чи інший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вид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енергії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75303" y="1031240"/>
            <a:ext cx="29864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entury Gothic"/>
                <a:cs typeface="Century Gothic"/>
              </a:rPr>
              <a:t>ФІЗІОТЕРАПІЯ</a:t>
            </a:r>
          </a:p>
        </p:txBody>
      </p:sp>
      <p:sp>
        <p:nvSpPr>
          <p:cNvPr id="3" name="object 3"/>
          <p:cNvSpPr/>
          <p:nvPr/>
        </p:nvSpPr>
        <p:spPr>
          <a:xfrm>
            <a:off x="1155700" y="260350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91614" y="260350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5700" y="2974339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91614" y="2974339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5700" y="3345179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40"/>
                </a:moveTo>
                <a:lnTo>
                  <a:pt x="835939" y="370840"/>
                </a:lnTo>
                <a:lnTo>
                  <a:pt x="835939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91614" y="3345179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40"/>
                </a:moveTo>
                <a:lnTo>
                  <a:pt x="7988934" y="370840"/>
                </a:lnTo>
                <a:lnTo>
                  <a:pt x="798893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5700" y="371602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91614" y="371602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55700" y="4086859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91614" y="4086859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55700" y="445770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91614" y="445770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55700" y="482854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91614" y="482854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55700" y="5199379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40"/>
                </a:moveTo>
                <a:lnTo>
                  <a:pt x="835939" y="370840"/>
                </a:lnTo>
                <a:lnTo>
                  <a:pt x="835939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91614" y="5199379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40"/>
                </a:moveTo>
                <a:lnTo>
                  <a:pt x="7988934" y="370840"/>
                </a:lnTo>
                <a:lnTo>
                  <a:pt x="798893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55700" y="557022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91614" y="557022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700" y="5941059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39">
                <a:moveTo>
                  <a:pt x="0" y="370839"/>
                </a:moveTo>
                <a:lnTo>
                  <a:pt x="835939" y="370839"/>
                </a:lnTo>
                <a:lnTo>
                  <a:pt x="83593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91614" y="5941059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39">
                <a:moveTo>
                  <a:pt x="0" y="370839"/>
                </a:moveTo>
                <a:lnTo>
                  <a:pt x="7988934" y="370839"/>
                </a:lnTo>
                <a:lnTo>
                  <a:pt x="798893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55700" y="6311900"/>
            <a:ext cx="836294" cy="370840"/>
          </a:xfrm>
          <a:custGeom>
            <a:avLst/>
            <a:gdLst/>
            <a:ahLst/>
            <a:cxnLst/>
            <a:rect l="l" t="t" r="r" b="b"/>
            <a:pathLst>
              <a:path w="836294" h="370840">
                <a:moveTo>
                  <a:pt x="0" y="370840"/>
                </a:moveTo>
                <a:lnTo>
                  <a:pt x="835939" y="370840"/>
                </a:lnTo>
                <a:lnTo>
                  <a:pt x="835939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91614" y="6311900"/>
            <a:ext cx="7988934" cy="370840"/>
          </a:xfrm>
          <a:custGeom>
            <a:avLst/>
            <a:gdLst/>
            <a:ahLst/>
            <a:cxnLst/>
            <a:rect l="l" t="t" r="r" b="b"/>
            <a:pathLst>
              <a:path w="7988934" h="370840">
                <a:moveTo>
                  <a:pt x="0" y="370840"/>
                </a:moveTo>
                <a:lnTo>
                  <a:pt x="7988934" y="370840"/>
                </a:lnTo>
                <a:lnTo>
                  <a:pt x="798893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1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91614" y="2597150"/>
            <a:ext cx="0" cy="4091940"/>
          </a:xfrm>
          <a:custGeom>
            <a:avLst/>
            <a:gdLst/>
            <a:ahLst/>
            <a:cxnLst/>
            <a:rect l="l" t="t" r="r" b="b"/>
            <a:pathLst>
              <a:path h="4091940">
                <a:moveTo>
                  <a:pt x="0" y="0"/>
                </a:moveTo>
                <a:lnTo>
                  <a:pt x="0" y="409194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49350" y="2974339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49350" y="3345179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49350" y="371602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49350" y="4086859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49350" y="445770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49350" y="482854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49350" y="5199379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49350" y="557022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49350" y="5941059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49350" y="631190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55700" y="2597150"/>
            <a:ext cx="0" cy="4091940"/>
          </a:xfrm>
          <a:custGeom>
            <a:avLst/>
            <a:gdLst/>
            <a:ahLst/>
            <a:cxnLst/>
            <a:rect l="l" t="t" r="r" b="b"/>
            <a:pathLst>
              <a:path h="4091940">
                <a:moveTo>
                  <a:pt x="0" y="0"/>
                </a:moveTo>
                <a:lnTo>
                  <a:pt x="0" y="409194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980676" y="2597150"/>
            <a:ext cx="0" cy="4091940"/>
          </a:xfrm>
          <a:custGeom>
            <a:avLst/>
            <a:gdLst/>
            <a:ahLst/>
            <a:cxnLst/>
            <a:rect l="l" t="t" r="r" b="b"/>
            <a:pathLst>
              <a:path h="4091940">
                <a:moveTo>
                  <a:pt x="0" y="0"/>
                </a:moveTo>
                <a:lnTo>
                  <a:pt x="0" y="409194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49350" y="260350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49350" y="6682740"/>
            <a:ext cx="8837930" cy="0"/>
          </a:xfrm>
          <a:custGeom>
            <a:avLst/>
            <a:gdLst/>
            <a:ahLst/>
            <a:cxnLst/>
            <a:rect l="l" t="t" r="r" b="b"/>
            <a:pathLst>
              <a:path w="8837930">
                <a:moveTo>
                  <a:pt x="0" y="0"/>
                </a:moveTo>
                <a:lnTo>
                  <a:pt x="883767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070607" y="2632709"/>
            <a:ext cx="6638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Загальна характеристика лікувальних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фізичних</a:t>
            </a:r>
            <a:r>
              <a:rPr sz="18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чинників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34541" y="3003550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1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70607" y="3003550"/>
            <a:ext cx="39770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напруги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34541" y="3374517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70607" y="3374517"/>
            <a:ext cx="403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Електричні струми високої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напруги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34541" y="3745483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3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70607" y="3745483"/>
            <a:ext cx="30499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Електричні </a:t>
            </a:r>
            <a:r>
              <a:rPr sz="1800" dirty="0">
                <a:latin typeface="Century Gothic"/>
                <a:cs typeface="Century Gothic"/>
              </a:rPr>
              <a:t>та магнітні</a:t>
            </a:r>
            <a:r>
              <a:rPr sz="1800" spc="-8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поля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234541" y="4116146"/>
            <a:ext cx="1524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4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070607" y="4116146"/>
            <a:ext cx="7302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Св</a:t>
            </a:r>
            <a:r>
              <a:rPr sz="1800" spc="15" dirty="0">
                <a:latin typeface="Century Gothic"/>
                <a:cs typeface="Century Gothic"/>
              </a:rPr>
              <a:t>і</a:t>
            </a:r>
            <a:r>
              <a:rPr sz="1800" spc="-10" dirty="0">
                <a:latin typeface="Century Gothic"/>
                <a:cs typeface="Century Gothic"/>
              </a:rPr>
              <a:t>т</a:t>
            </a:r>
            <a:r>
              <a:rPr sz="1800" spc="-5" dirty="0">
                <a:latin typeface="Century Gothic"/>
                <a:cs typeface="Century Gothic"/>
              </a:rPr>
              <a:t>ло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234541" y="4487113"/>
            <a:ext cx="1524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5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070607" y="4487113"/>
            <a:ext cx="23495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Механічні</a:t>
            </a:r>
            <a:r>
              <a:rPr sz="1800" spc="-11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коливання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234541" y="4857953"/>
            <a:ext cx="1524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6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070607" y="4857953"/>
            <a:ext cx="35623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Штучне повітряне</a:t>
            </a:r>
            <a:r>
              <a:rPr sz="1800" spc="-6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середовище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34541" y="5228971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7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070607" y="5228971"/>
            <a:ext cx="2779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Змінний </a:t>
            </a:r>
            <a:r>
              <a:rPr sz="1800" spc="-5" dirty="0">
                <a:latin typeface="Century Gothic"/>
                <a:cs typeface="Century Gothic"/>
              </a:rPr>
              <a:t>повітряний</a:t>
            </a:r>
            <a:r>
              <a:rPr sz="1800" spc="-9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тиск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234541" y="5599887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8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070607" y="5599887"/>
            <a:ext cx="2549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Радіоактивні</a:t>
            </a:r>
            <a:r>
              <a:rPr sz="1800" spc="-7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фактори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34541" y="5970828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9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70607" y="5970828"/>
            <a:ext cx="279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Водолікувальні</a:t>
            </a:r>
            <a:r>
              <a:rPr sz="1800" spc="-7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фактори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34541" y="6341770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10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070607" y="6341770"/>
            <a:ext cx="2887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Теплолікувальні</a:t>
            </a:r>
            <a:r>
              <a:rPr sz="1800" spc="-6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фактори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7321" y="2605278"/>
            <a:ext cx="4650105" cy="401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b="1" i="1" spc="-5" dirty="0">
                <a:solidFill>
                  <a:srgbClr val="404040"/>
                </a:solidFill>
                <a:latin typeface="Century Gothic"/>
                <a:cs typeface="Century Gothic"/>
              </a:rPr>
              <a:t>Гальванізація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- це лікування</a:t>
            </a:r>
            <a:endParaRPr sz="1800">
              <a:latin typeface="Century Gothic"/>
              <a:cs typeface="Century Gothic"/>
            </a:endParaRPr>
          </a:p>
          <a:p>
            <a:pPr marL="355600" marR="5080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постійним струмом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низької напруги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невеликої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сили.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2055"/>
              </a:lnSpc>
              <a:spcBef>
                <a:spcPts val="755"/>
              </a:spcBef>
              <a:tabLst>
                <a:tab pos="355600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Він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викликає</a:t>
            </a:r>
            <a:r>
              <a:rPr sz="18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спрямоване</a:t>
            </a:r>
            <a:endParaRPr sz="1800">
              <a:latin typeface="Century Gothic"/>
              <a:cs typeface="Century Gothic"/>
            </a:endParaRPr>
          </a:p>
          <a:p>
            <a:pPr marL="355600" marR="26670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переміщення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позитивно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негативно  заряджених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іонів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у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тканинах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рідинах 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між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двома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електродами,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ts val="1925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накладеними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на тіло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пацієнта.</a:t>
            </a:r>
            <a:endParaRPr sz="1800">
              <a:latin typeface="Century Gothic"/>
              <a:cs typeface="Century Gothic"/>
            </a:endParaRPr>
          </a:p>
          <a:p>
            <a:pPr marL="355600" marR="99060" indent="-343535">
              <a:lnSpc>
                <a:spcPts val="1939"/>
              </a:lnSpc>
              <a:spcBef>
                <a:spcPts val="1030"/>
              </a:spcBef>
              <a:tabLst>
                <a:tab pos="355600" algn="l"/>
              </a:tabLst>
            </a:pPr>
            <a:r>
              <a:rPr sz="1450" spc="-10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Це змінює фізико-хімічні</a:t>
            </a:r>
            <a:r>
              <a:rPr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властивості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клітин, підвищує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їх</a:t>
            </a:r>
            <a:r>
              <a:rPr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проникливість,</a:t>
            </a:r>
            <a:endParaRPr sz="1800">
              <a:latin typeface="Century Gothic"/>
              <a:cs typeface="Century Gothic"/>
            </a:endParaRPr>
          </a:p>
          <a:p>
            <a:pPr marL="355600" marR="504825">
              <a:lnSpc>
                <a:spcPts val="1939"/>
              </a:lnSpc>
              <a:spcBef>
                <a:spcPts val="1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місцевий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крово-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і лімфообіг,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реабсорбційну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здатність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тканин, 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стимулює обмінно-трофічні 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процеси, секреторну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функцію</a:t>
            </a:r>
            <a:endParaRPr sz="1800">
              <a:latin typeface="Century Gothic"/>
              <a:cs typeface="Century Gothic"/>
            </a:endParaRPr>
          </a:p>
          <a:p>
            <a:pPr marL="355600">
              <a:lnSpc>
                <a:spcPts val="1930"/>
              </a:lnSpc>
            </a:pP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залоз, 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діє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болезаспокійливо.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56604" y="2603461"/>
            <a:ext cx="5917946" cy="41104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932" y="1031240"/>
            <a:ext cx="8142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entury Gothic"/>
                <a:cs typeface="Century Gothic"/>
              </a:rPr>
              <a:t>Електричні струми низької</a:t>
            </a:r>
            <a:r>
              <a:rPr b="1" spc="-55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напруги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0123" y="2632710"/>
            <a:ext cx="5027295" cy="4035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b="1" i="1" spc="-5" dirty="0">
                <a:solidFill>
                  <a:srgbClr val="404040"/>
                </a:solidFill>
                <a:latin typeface="Century Gothic"/>
                <a:cs typeface="Century Gothic"/>
              </a:rPr>
              <a:t>Медикаментозний електрофорез</a:t>
            </a:r>
            <a:r>
              <a:rPr sz="1700" b="1" i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-</a:t>
            </a:r>
            <a:endParaRPr sz="1700">
              <a:latin typeface="Century Gothic"/>
              <a:cs typeface="Century Gothic"/>
            </a:endParaRPr>
          </a:p>
          <a:p>
            <a:pPr marL="355600" marR="229870">
              <a:lnSpc>
                <a:spcPct val="100000"/>
              </a:lnSpc>
            </a:pP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введення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через шкіру ліків за</a:t>
            </a:r>
            <a:r>
              <a:rPr sz="17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допомогою  гальванізації.</a:t>
            </a:r>
            <a:endParaRPr sz="1700">
              <a:latin typeface="Century Gothic"/>
              <a:cs typeface="Century Gothic"/>
            </a:endParaRPr>
          </a:p>
          <a:p>
            <a:pPr marL="355600" marR="16891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Якщо під електрод помістити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розчин</a:t>
            </a:r>
            <a:r>
              <a:rPr sz="1700" spc="-1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ліків,  то вони проникають у товщу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шкіри</a:t>
            </a:r>
            <a:r>
              <a:rPr sz="17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і</a:t>
            </a:r>
            <a:endParaRPr sz="1700">
              <a:latin typeface="Century Gothic"/>
              <a:cs typeface="Century Gothic"/>
            </a:endParaRPr>
          </a:p>
          <a:p>
            <a:pPr marL="355600" marR="5080">
              <a:lnSpc>
                <a:spcPct val="100000"/>
              </a:lnSpc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створюються депо, з якого ліки будуть 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повільно, поступово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розноситись лімфою і  кров'ю.</a:t>
            </a:r>
            <a:endParaRPr sz="1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За допомогою цього методу</a:t>
            </a:r>
            <a:r>
              <a:rPr sz="17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можна</a:t>
            </a:r>
            <a:endParaRPr sz="1700">
              <a:latin typeface="Century Gothic"/>
              <a:cs typeface="Century Gothic"/>
            </a:endParaRPr>
          </a:p>
          <a:p>
            <a:pPr marL="355600" marR="132080">
              <a:lnSpc>
                <a:spcPct val="100000"/>
              </a:lnSpc>
            </a:pP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вводити антибіотики,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ферменти,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вітаміни, 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вакцини</a:t>
            </a:r>
            <a:r>
              <a:rPr sz="17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тощо.</a:t>
            </a:r>
            <a:endParaRPr sz="1700">
              <a:latin typeface="Century Gothic"/>
              <a:cs typeface="Century Gothic"/>
            </a:endParaRPr>
          </a:p>
          <a:p>
            <a:pPr marL="355600" marR="233045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350" spc="5" dirty="0">
                <a:solidFill>
                  <a:srgbClr val="AF1512"/>
                </a:solidFill>
                <a:latin typeface="Wingdings 3"/>
                <a:cs typeface="Wingdings 3"/>
              </a:rPr>
              <a:t></a:t>
            </a:r>
            <a:r>
              <a:rPr sz="1350" spc="5" dirty="0">
                <a:solidFill>
                  <a:srgbClr val="AF1512"/>
                </a:solidFill>
                <a:latin typeface="Times New Roman"/>
                <a:cs typeface="Times New Roman"/>
              </a:rPr>
              <a:t>	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При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медикаментозному</a:t>
            </a:r>
            <a:r>
              <a:rPr sz="17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електрофорезі 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поєднується дія постійного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струму</a:t>
            </a:r>
            <a:r>
              <a:rPr sz="1700" spc="-9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404040"/>
                </a:solidFill>
                <a:latin typeface="Century Gothic"/>
                <a:cs typeface="Century Gothic"/>
              </a:rPr>
              <a:t>та</a:t>
            </a:r>
            <a:endParaRPr sz="170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лікувальної</a:t>
            </a:r>
            <a:r>
              <a:rPr sz="17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700" spc="-5" dirty="0">
                <a:solidFill>
                  <a:srgbClr val="404040"/>
                </a:solidFill>
                <a:latin typeface="Century Gothic"/>
                <a:cs typeface="Century Gothic"/>
              </a:rPr>
              <a:t>речовини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12230" y="2603531"/>
            <a:ext cx="5899784" cy="4160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Произвольный</PresentationFormat>
  <Paragraphs>128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ФІЗИЧНА ТЕРАПІЯ</vt:lpstr>
      <vt:lpstr>ФІЗІОТЕРАПІЯ</vt:lpstr>
      <vt:lpstr>ФІЗІОТЕРАПІЯ Класифікація фізіотерапевтичних</vt:lpstr>
      <vt:lpstr>Механізм лікувальної дії</vt:lpstr>
      <vt:lpstr>Механізм лікувальної дії</vt:lpstr>
      <vt:lpstr>Механізм лікувальної дії</vt:lpstr>
      <vt:lpstr>ФІЗІОТЕРАПІЯ</vt:lpstr>
      <vt:lpstr>Електричні струми низької напруги</vt:lpstr>
      <vt:lpstr>Електричні струми низької напруги</vt:lpstr>
      <vt:lpstr>Електричні струми низької напруги</vt:lpstr>
      <vt:lpstr>Електричні струми низької напруги</vt:lpstr>
      <vt:lpstr>Електричні струми низької напруги</vt:lpstr>
      <vt:lpstr>Електричні струми низької напруги</vt:lpstr>
      <vt:lpstr>Електричні струми високої напруги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Home</cp:lastModifiedBy>
  <cp:revision>1</cp:revision>
  <dcterms:created xsi:type="dcterms:W3CDTF">2020-09-30T19:31:01Z</dcterms:created>
  <dcterms:modified xsi:type="dcterms:W3CDTF">2020-09-30T19:31:47Z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2020-09-30T00:00:00Z</vt:filetime>
  </property>
</Properties>
</file>