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1648AD-6F64-4901-B683-59A608BC600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4CC645-8331-4FCD-81CF-D38FB36CF0D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Наукове мовлення та науковий жаргон: де межа?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64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2. До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наукового</a:t>
            </a:r>
            <a:r>
              <a:rPr lang="ru-RU" sz="2800" dirty="0" smtClean="0"/>
              <a:t> жаргону</a:t>
            </a:r>
            <a:endParaRPr lang="ru-RU" sz="2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259228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699792" y="1268760"/>
            <a:ext cx="5987008" cy="4857403"/>
          </a:xfrm>
        </p:spPr>
        <p:txBody>
          <a:bodyPr>
            <a:noAutofit/>
          </a:bodyPr>
          <a:lstStyle/>
          <a:p>
            <a:r>
              <a:rPr lang="ru-RU" sz="2000" dirty="0" smtClean="0"/>
              <a:t>«</a:t>
            </a:r>
            <a:r>
              <a:rPr lang="ru-RU" sz="2400" dirty="0" err="1" smtClean="0"/>
              <a:t>Замість</a:t>
            </a:r>
            <a:r>
              <a:rPr lang="ru-RU" sz="2400" dirty="0" smtClean="0"/>
              <a:t>  </a:t>
            </a:r>
            <a:r>
              <a:rPr lang="ru-RU" sz="2400" dirty="0" err="1" smtClean="0"/>
              <a:t>довгих</a:t>
            </a:r>
            <a:r>
              <a:rPr lang="ru-RU" sz="2400" dirty="0" smtClean="0"/>
              <a:t>  </a:t>
            </a:r>
            <a:r>
              <a:rPr lang="ru-RU" sz="2400" dirty="0" err="1" smtClean="0"/>
              <a:t>книжних</a:t>
            </a:r>
            <a:r>
              <a:rPr lang="ru-RU" sz="2400" dirty="0" smtClean="0"/>
              <a:t>  </a:t>
            </a:r>
            <a:r>
              <a:rPr lang="ru-RU" sz="2400" dirty="0" err="1" smtClean="0"/>
              <a:t>періодів</a:t>
            </a:r>
            <a:r>
              <a:rPr lang="ru-RU" sz="2400" dirty="0" smtClean="0"/>
              <a:t>  (у  </a:t>
            </a:r>
            <a:r>
              <a:rPr lang="ru-RU" sz="2400" dirty="0" err="1" smtClean="0"/>
              <a:t>німців</a:t>
            </a:r>
            <a:r>
              <a:rPr lang="ru-RU" sz="2400" dirty="0" smtClean="0"/>
              <a:t>  часом  </a:t>
            </a:r>
            <a:r>
              <a:rPr lang="ru-RU" sz="2400" dirty="0" err="1" smtClean="0"/>
              <a:t>завдовжки</a:t>
            </a:r>
            <a:r>
              <a:rPr lang="ru-RU" sz="2400" dirty="0" smtClean="0"/>
              <a:t> з листок), </a:t>
            </a:r>
            <a:r>
              <a:rPr lang="ru-RU" sz="2400" dirty="0" err="1" smtClean="0"/>
              <a:t>котрими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ніколи</a:t>
            </a:r>
            <a:r>
              <a:rPr lang="ru-RU" sz="2400" dirty="0" smtClean="0"/>
              <a:t> не говорив </a:t>
            </a:r>
            <a:r>
              <a:rPr lang="ru-RU" sz="2400" dirty="0" err="1" smtClean="0"/>
              <a:t>ні</a:t>
            </a:r>
            <a:r>
              <a:rPr lang="ru-RU" sz="2400" dirty="0" smtClean="0"/>
              <a:t> один народ на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, народна </a:t>
            </a:r>
            <a:r>
              <a:rPr lang="ru-RU" sz="2400" dirty="0" err="1" smtClean="0"/>
              <a:t>річ</a:t>
            </a:r>
            <a:r>
              <a:rPr lang="ru-RU" sz="2400" dirty="0" smtClean="0"/>
              <a:t> вносить у книжки рубану, </a:t>
            </a:r>
            <a:r>
              <a:rPr lang="ru-RU" sz="2400" dirty="0" err="1" smtClean="0"/>
              <a:t>уривчасту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, </a:t>
            </a:r>
            <a:r>
              <a:rPr lang="ru-RU" sz="2400" dirty="0" err="1" smtClean="0"/>
              <a:t>швидку</a:t>
            </a:r>
            <a:r>
              <a:rPr lang="ru-RU" sz="2400" dirty="0" smtClean="0"/>
              <a:t>, </a:t>
            </a:r>
            <a:r>
              <a:rPr lang="ru-RU" sz="2400" dirty="0" err="1" smtClean="0"/>
              <a:t>шпарку</a:t>
            </a:r>
            <a:r>
              <a:rPr lang="ru-RU" sz="2400" dirty="0" smtClean="0"/>
              <a:t> й живу, як сама жизнь. Нехай про одно те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діло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розкаже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 таки </a:t>
            </a:r>
            <a:r>
              <a:rPr lang="ru-RU" sz="2400" dirty="0" err="1" smtClean="0"/>
              <a:t>українським</a:t>
            </a:r>
            <a:r>
              <a:rPr lang="ru-RU" sz="2400" dirty="0" smtClean="0"/>
              <a:t> </a:t>
            </a:r>
            <a:r>
              <a:rPr lang="ru-RU" sz="2400" dirty="0" err="1" smtClean="0"/>
              <a:t>язиком</a:t>
            </a:r>
            <a:r>
              <a:rPr lang="ru-RU" sz="2400" dirty="0" smtClean="0"/>
              <a:t> і про те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діло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розкаже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цікава</a:t>
            </a:r>
            <a:r>
              <a:rPr lang="ru-RU" sz="2400" dirty="0" smtClean="0"/>
              <a:t> баба. </a:t>
            </a:r>
            <a:r>
              <a:rPr lang="ru-RU" sz="2400" dirty="0" err="1" smtClean="0"/>
              <a:t>Вчений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безперемінно</a:t>
            </a:r>
            <a:r>
              <a:rPr lang="ru-RU" sz="2400" dirty="0" smtClean="0"/>
              <a:t> буде </a:t>
            </a:r>
            <a:r>
              <a:rPr lang="ru-RU" sz="2400" dirty="0" err="1" smtClean="0"/>
              <a:t>сукати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стрічки</a:t>
            </a:r>
            <a:r>
              <a:rPr lang="ru-RU" sz="2400" dirty="0" smtClean="0"/>
              <a:t> по книжному </a:t>
            </a:r>
            <a:r>
              <a:rPr lang="ru-RU" sz="2400" dirty="0" err="1" smtClean="0"/>
              <a:t>звичаю</a:t>
            </a:r>
            <a:r>
              <a:rPr lang="ru-RU" sz="2400" dirty="0" smtClean="0"/>
              <a:t>, а </a:t>
            </a:r>
            <a:r>
              <a:rPr lang="ru-RU" sz="2400" dirty="0" err="1" smtClean="0"/>
              <a:t>сільська</a:t>
            </a:r>
            <a:r>
              <a:rPr lang="ru-RU" sz="2400" dirty="0" smtClean="0"/>
              <a:t> баба так </a:t>
            </a:r>
            <a:r>
              <a:rPr lang="ru-RU" sz="2400" dirty="0" err="1" smtClean="0"/>
              <a:t>чесне</a:t>
            </a:r>
            <a:r>
              <a:rPr lang="ru-RU" sz="2400" dirty="0" smtClean="0"/>
              <a:t>  </a:t>
            </a:r>
            <a:r>
              <a:rPr lang="ru-RU" sz="2400" dirty="0" err="1" smtClean="0"/>
              <a:t>язиком</a:t>
            </a:r>
            <a:r>
              <a:rPr lang="ru-RU" sz="2400" dirty="0" smtClean="0"/>
              <a:t>,  як  кресалом,  </a:t>
            </a:r>
            <a:r>
              <a:rPr lang="ru-RU" sz="2400" dirty="0" err="1" smtClean="0"/>
              <a:t>що</a:t>
            </a:r>
            <a:r>
              <a:rPr lang="ru-RU" sz="2400" dirty="0" smtClean="0"/>
              <a:t>  аж  </a:t>
            </a:r>
            <a:r>
              <a:rPr lang="ru-RU" sz="2400" dirty="0" err="1" smtClean="0"/>
              <a:t>посипляться</a:t>
            </a:r>
            <a:r>
              <a:rPr lang="ru-RU" sz="2400" dirty="0" smtClean="0"/>
              <a:t>  </a:t>
            </a:r>
            <a:r>
              <a:rPr lang="ru-RU" sz="2400" dirty="0" err="1" smtClean="0"/>
              <a:t>іскри</a:t>
            </a:r>
            <a:r>
              <a:rPr lang="ru-RU" sz="2400" dirty="0" smtClean="0"/>
              <a:t>  </a:t>
            </a:r>
            <a:r>
              <a:rPr lang="ru-RU" sz="2400" dirty="0" err="1" smtClean="0"/>
              <a:t>поезії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500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2. До </a:t>
            </a:r>
            <a:r>
              <a:rPr lang="ru-RU" sz="2800" dirty="0" err="1">
                <a:solidFill>
                  <a:prstClr val="black"/>
                </a:solidFill>
              </a:rPr>
              <a:t>проблеми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наукового</a:t>
            </a:r>
            <a:r>
              <a:rPr lang="ru-RU" sz="2800" dirty="0">
                <a:solidFill>
                  <a:prstClr val="black"/>
                </a:solidFill>
              </a:rPr>
              <a:t> жаргону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512291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	Джорджа </a:t>
            </a:r>
            <a:r>
              <a:rPr lang="ru-RU" sz="3200" dirty="0" err="1" smtClean="0"/>
              <a:t>Орвелла</a:t>
            </a:r>
            <a:r>
              <a:rPr lang="ru-RU" sz="3200" dirty="0" smtClean="0"/>
              <a:t> </a:t>
            </a:r>
            <a:r>
              <a:rPr lang="ru-RU" sz="3200" dirty="0" err="1" smtClean="0"/>
              <a:t>непокоїв</a:t>
            </a:r>
            <a:r>
              <a:rPr lang="ru-RU" sz="3200" dirty="0" smtClean="0"/>
              <a:t> </a:t>
            </a:r>
            <a:r>
              <a:rPr lang="ru-RU" sz="3200" dirty="0" err="1" smtClean="0"/>
              <a:t>занепад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sz="3200" dirty="0" smtClean="0"/>
              <a:t>, </a:t>
            </a:r>
            <a:r>
              <a:rPr lang="ru-RU" sz="3200" dirty="0" err="1" smtClean="0"/>
              <a:t>бо</a:t>
            </a:r>
            <a:r>
              <a:rPr lang="ru-RU" sz="3200" dirty="0" smtClean="0"/>
              <a:t> </a:t>
            </a:r>
            <a:r>
              <a:rPr lang="ru-RU" sz="3200" dirty="0" err="1" smtClean="0"/>
              <a:t>її</a:t>
            </a:r>
            <a:r>
              <a:rPr lang="ru-RU" sz="3200" dirty="0" smtClean="0"/>
              <a:t> </a:t>
            </a:r>
            <a:r>
              <a:rPr lang="ru-RU" sz="3200" dirty="0" err="1" smtClean="0"/>
              <a:t>дедалі</a:t>
            </a:r>
            <a:r>
              <a:rPr lang="ru-RU" sz="3200" dirty="0" smtClean="0"/>
              <a:t> </a:t>
            </a:r>
            <a:r>
              <a:rPr lang="ru-RU" sz="3200" dirty="0" err="1" smtClean="0"/>
              <a:t>частіше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використовують</a:t>
            </a:r>
            <a:r>
              <a:rPr lang="ru-RU" sz="3200" dirty="0" smtClean="0"/>
              <a:t>  </a:t>
            </a:r>
            <a:r>
              <a:rPr lang="ru-RU" sz="3200" dirty="0" err="1" smtClean="0"/>
              <a:t>задля</a:t>
            </a:r>
            <a:r>
              <a:rPr lang="ru-RU" sz="3200" dirty="0" smtClean="0"/>
              <a:t>  </a:t>
            </a:r>
            <a:r>
              <a:rPr lang="ru-RU" sz="3200" dirty="0" err="1" smtClean="0"/>
              <a:t>маніпуляцій</a:t>
            </a:r>
            <a:r>
              <a:rPr lang="ru-RU" sz="3200" dirty="0" smtClean="0"/>
              <a:t>,  як  </a:t>
            </a:r>
            <a:r>
              <a:rPr lang="ru-RU" sz="3200" dirty="0" err="1" smtClean="0"/>
              <a:t>засіб</a:t>
            </a:r>
            <a:r>
              <a:rPr lang="ru-RU" sz="3200" dirty="0" smtClean="0"/>
              <a:t>  не  </a:t>
            </a:r>
            <a:r>
              <a:rPr lang="ru-RU" sz="3200" dirty="0" err="1" smtClean="0"/>
              <a:t>виражати</a:t>
            </a:r>
            <a:r>
              <a:rPr lang="ru-RU" sz="3200" dirty="0" smtClean="0"/>
              <a:t>,  а  </a:t>
            </a:r>
            <a:r>
              <a:rPr lang="ru-RU" sz="3200" dirty="0" err="1" smtClean="0"/>
              <a:t>приховувати</a:t>
            </a:r>
            <a:r>
              <a:rPr lang="ru-RU" sz="3200" dirty="0" smtClean="0"/>
              <a:t>  думку.  І  не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в </a:t>
            </a:r>
            <a:r>
              <a:rPr lang="ru-RU" sz="3200" dirty="0" err="1" smtClean="0"/>
              <a:t>політичній</a:t>
            </a:r>
            <a:r>
              <a:rPr lang="ru-RU" sz="3200" dirty="0" smtClean="0"/>
              <a:t>, а й у </a:t>
            </a:r>
            <a:r>
              <a:rPr lang="ru-RU" sz="3200" dirty="0" err="1" smtClean="0"/>
              <a:t>науковій</a:t>
            </a:r>
            <a:r>
              <a:rPr lang="ru-RU" sz="3200" dirty="0" smtClean="0"/>
              <a:t> </a:t>
            </a:r>
            <a:r>
              <a:rPr lang="ru-RU" sz="3200" dirty="0" err="1" smtClean="0"/>
              <a:t>комунікації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460" y="1772816"/>
            <a:ext cx="249397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28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2. До </a:t>
            </a:r>
            <a:r>
              <a:rPr lang="ru-RU" sz="3200" dirty="0" err="1" smtClean="0"/>
              <a:t>проблеми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наукового</a:t>
            </a:r>
            <a:r>
              <a:rPr lang="ru-RU" sz="3200" dirty="0" smtClean="0"/>
              <a:t> жаргону</a:t>
            </a:r>
            <a:endParaRPr lang="ru-RU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2880320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35896" y="1600200"/>
            <a:ext cx="5050904" cy="452596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dirty="0" smtClean="0"/>
              <a:t>«</a:t>
            </a:r>
            <a:r>
              <a:rPr lang="ru-RU" dirty="0" err="1" smtClean="0"/>
              <a:t>Вважаю</a:t>
            </a:r>
            <a:r>
              <a:rPr lang="ru-RU" dirty="0" smtClean="0"/>
              <a:t> </a:t>
            </a:r>
            <a:r>
              <a:rPr lang="ru-RU" dirty="0" err="1" smtClean="0"/>
              <a:t>англійську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не </a:t>
            </a:r>
            <a:r>
              <a:rPr lang="ru-RU" dirty="0" err="1" smtClean="0"/>
              <a:t>стильовим</a:t>
            </a:r>
            <a:r>
              <a:rPr lang="ru-RU" dirty="0" smtClean="0"/>
              <a:t> </a:t>
            </a:r>
            <a:r>
              <a:rPr lang="ru-RU" dirty="0" err="1" smtClean="0"/>
              <a:t>різновидом</a:t>
            </a:r>
            <a:r>
              <a:rPr lang="ru-RU" dirty="0" smtClean="0"/>
              <a:t>, а </a:t>
            </a:r>
            <a:r>
              <a:rPr lang="ru-RU" dirty="0" err="1" smtClean="0"/>
              <a:t>безглуздим</a:t>
            </a:r>
            <a:r>
              <a:rPr lang="ru-RU" dirty="0" smtClean="0"/>
              <a:t> </a:t>
            </a:r>
            <a:r>
              <a:rPr lang="ru-RU" dirty="0" err="1" smtClean="0"/>
              <a:t>спотворенням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Вона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огидна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за </a:t>
            </a:r>
            <a:r>
              <a:rPr lang="ru-RU" dirty="0" err="1" smtClean="0"/>
              <a:t>пишномовну</a:t>
            </a:r>
            <a:r>
              <a:rPr lang="ru-RU" dirty="0" smtClean="0"/>
              <a:t> </a:t>
            </a:r>
            <a:r>
              <a:rPr lang="ru-RU" dirty="0" err="1" smtClean="0"/>
              <a:t>незв’язність</a:t>
            </a:r>
            <a:r>
              <a:rPr lang="ru-RU" dirty="0" smtClean="0"/>
              <a:t>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промов</a:t>
            </a:r>
            <a:r>
              <a:rPr lang="ru-RU" dirty="0" smtClean="0"/>
              <a:t>…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калічені</a:t>
            </a:r>
            <a:r>
              <a:rPr lang="ru-RU" dirty="0" smtClean="0"/>
              <a:t> </a:t>
            </a:r>
            <a:r>
              <a:rPr lang="ru-RU" dirty="0" err="1" smtClean="0"/>
              <a:t>розпатякування</a:t>
            </a:r>
            <a:r>
              <a:rPr lang="ru-RU" dirty="0" smtClean="0"/>
              <a:t> </a:t>
            </a:r>
            <a:r>
              <a:rPr lang="ru-RU" dirty="0" err="1" smtClean="0"/>
              <a:t>діловим</a:t>
            </a:r>
            <a:r>
              <a:rPr lang="ru-RU" dirty="0" smtClean="0"/>
              <a:t> жаргоном»</a:t>
            </a:r>
          </a:p>
          <a:p>
            <a:pPr marL="0" indent="0" algn="r">
              <a:buNone/>
            </a:pPr>
            <a:r>
              <a:rPr lang="uk-UA" i="1" dirty="0" smtClean="0"/>
              <a:t>Девід </a:t>
            </a:r>
            <a:r>
              <a:rPr lang="uk-UA" i="1" dirty="0" err="1" smtClean="0"/>
              <a:t>Фостер</a:t>
            </a:r>
            <a:r>
              <a:rPr lang="uk-UA" i="1" dirty="0" smtClean="0"/>
              <a:t> </a:t>
            </a:r>
            <a:r>
              <a:rPr lang="uk-UA" i="1" dirty="0" err="1" smtClean="0"/>
              <a:t>Воллес</a:t>
            </a:r>
            <a:endParaRPr lang="ru-RU" i="1" dirty="0" smtClean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46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prstClr val="black"/>
                </a:solidFill>
              </a:rPr>
              <a:t>2. До </a:t>
            </a:r>
            <a:r>
              <a:rPr lang="ru-RU" sz="3200" dirty="0" err="1">
                <a:solidFill>
                  <a:prstClr val="black"/>
                </a:solidFill>
              </a:rPr>
              <a:t>проблеми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наукового</a:t>
            </a:r>
            <a:r>
              <a:rPr lang="ru-RU" sz="3200" dirty="0">
                <a:solidFill>
                  <a:prstClr val="black"/>
                </a:solidFill>
              </a:rPr>
              <a:t> жаргону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5050904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Алла Коваль про  «</a:t>
            </a:r>
            <a:r>
              <a:rPr lang="ru-RU" sz="2800" dirty="0" err="1" smtClean="0"/>
              <a:t>псевдонаукову</a:t>
            </a:r>
            <a:r>
              <a:rPr lang="ru-RU" sz="2800" dirty="0" smtClean="0"/>
              <a:t>  мовну  </a:t>
            </a:r>
            <a:r>
              <a:rPr lang="ru-RU" sz="2800" dirty="0" err="1" smtClean="0"/>
              <a:t>традицію</a:t>
            </a:r>
            <a:r>
              <a:rPr lang="ru-RU" sz="2800" dirty="0" smtClean="0"/>
              <a:t>»: «Кому </a:t>
            </a:r>
            <a:r>
              <a:rPr lang="ru-RU" sz="2800" dirty="0" err="1" smtClean="0"/>
              <a:t>потрібне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мовне шаманство? І </a:t>
            </a:r>
            <a:r>
              <a:rPr lang="ru-RU" sz="2800" dirty="0" err="1" smtClean="0"/>
              <a:t>чи</a:t>
            </a:r>
            <a:r>
              <a:rPr lang="ru-RU" sz="2800" dirty="0" smtClean="0"/>
              <a:t> не є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подекуди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засобом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убогості</a:t>
            </a:r>
            <a:r>
              <a:rPr lang="ru-RU" sz="2800" dirty="0" smtClean="0"/>
              <a:t> думки і </a:t>
            </a:r>
            <a:r>
              <a:rPr lang="ru-RU" sz="2800" dirty="0" err="1" smtClean="0"/>
              <a:t>наукової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неспроможності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авторів</a:t>
            </a:r>
            <a:r>
              <a:rPr lang="ru-RU" sz="2800" dirty="0" smtClean="0"/>
              <a:t>?»</a:t>
            </a:r>
            <a:endParaRPr lang="ru-RU" sz="28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270" y="1556792"/>
            <a:ext cx="263417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46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2. До </a:t>
            </a:r>
            <a:r>
              <a:rPr lang="ru-RU" sz="3200" dirty="0" err="1" smtClean="0"/>
              <a:t>проблеми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наукового</a:t>
            </a:r>
            <a:r>
              <a:rPr lang="ru-RU" sz="3200" dirty="0" smtClean="0"/>
              <a:t> жаргону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5122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i="1" dirty="0" smtClean="0"/>
              <a:t>Містифікація </a:t>
            </a:r>
            <a:r>
              <a:rPr lang="uk-UA" i="1" dirty="0" err="1" smtClean="0"/>
              <a:t>Сокала</a:t>
            </a:r>
            <a:endParaRPr lang="uk-UA" i="1" dirty="0" smtClean="0"/>
          </a:p>
          <a:p>
            <a:pPr marL="0" indent="0">
              <a:buNone/>
            </a:pPr>
            <a:r>
              <a:rPr lang="vi-VN" dirty="0" smtClean="0"/>
              <a:t>Професор фізики Алан Сокал з Нью-Йоркського університету в 1994 році написав сатиричну статтю з претензійною назвою «Переступаючи межі: До питання про трансформативну герменевтику квантової гравітації</a:t>
            </a:r>
            <a:r>
              <a:rPr lang="uk-UA" dirty="0" smtClean="0"/>
              <a:t>».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270" y="1700808"/>
            <a:ext cx="256217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610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2. До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наукового</a:t>
            </a:r>
            <a:r>
              <a:rPr lang="ru-RU" sz="2800" dirty="0" smtClean="0"/>
              <a:t> жаргону</a:t>
            </a:r>
            <a:endParaRPr lang="ru-RU" sz="28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331236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79912" y="1196752"/>
            <a:ext cx="490688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</a:t>
            </a:r>
            <a:r>
              <a:rPr lang="ru-RU" dirty="0" err="1" smtClean="0"/>
              <a:t>ьогодні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пов’язують</a:t>
            </a:r>
            <a:r>
              <a:rPr lang="ru-RU" dirty="0" smtClean="0"/>
              <a:t> з формою, стилем </a:t>
            </a:r>
            <a:r>
              <a:rPr lang="ru-RU" dirty="0" err="1" smtClean="0"/>
              <a:t>викладу</a:t>
            </a:r>
            <a:r>
              <a:rPr lang="ru-RU" dirty="0" smtClean="0"/>
              <a:t>, з </a:t>
            </a:r>
            <a:r>
              <a:rPr lang="ru-RU" dirty="0" err="1" smtClean="0"/>
              <a:t>виявом</a:t>
            </a:r>
            <a:r>
              <a:rPr lang="ru-RU" dirty="0" smtClean="0"/>
              <a:t> </a:t>
            </a:r>
            <a:r>
              <a:rPr lang="ru-RU" dirty="0" err="1" smtClean="0"/>
              <a:t>авторської</a:t>
            </a:r>
            <a:r>
              <a:rPr lang="ru-RU" dirty="0" smtClean="0"/>
              <a:t> мовної </a:t>
            </a:r>
            <a:r>
              <a:rPr lang="ru-RU" dirty="0" err="1" smtClean="0"/>
              <a:t>індивідуальності</a:t>
            </a:r>
            <a:r>
              <a:rPr lang="ru-RU" dirty="0" smtClean="0"/>
              <a:t>, з </a:t>
            </a:r>
            <a:r>
              <a:rPr lang="ru-RU" dirty="0" err="1" smtClean="0"/>
              <a:t>орієнтацією</a:t>
            </a:r>
            <a:r>
              <a:rPr lang="ru-RU" dirty="0" smtClean="0"/>
              <a:t> на </a:t>
            </a:r>
            <a:r>
              <a:rPr lang="ru-RU" dirty="0" err="1" smtClean="0"/>
              <a:t>читацьку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.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визнають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форма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 — 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… </a:t>
            </a:r>
            <a:r>
              <a:rPr lang="ru-RU" dirty="0" err="1" smtClean="0"/>
              <a:t>естетична</a:t>
            </a:r>
            <a:r>
              <a:rPr lang="ru-RU" dirty="0" smtClean="0"/>
              <a:t> проблема,  —  вона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дієвість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.</a:t>
            </a:r>
          </a:p>
          <a:p>
            <a:pPr marL="0" indent="0" algn="r">
              <a:buNone/>
            </a:pPr>
            <a:r>
              <a:rPr lang="uk-UA" i="1" dirty="0" smtClean="0"/>
              <a:t>Надія Зелінська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622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«</a:t>
            </a:r>
            <a:r>
              <a:rPr lang="uk-UA" sz="2400" dirty="0" smtClean="0"/>
              <a:t>Оскільки  парадигма  як  спосіб  упорядкування явищ, як їх пізнавальна перспектива задає «</a:t>
            </a:r>
            <a:r>
              <a:rPr lang="uk-UA" sz="2400" dirty="0" err="1" smtClean="0"/>
              <a:t>спільновимірність</a:t>
            </a:r>
            <a:r>
              <a:rPr lang="uk-UA" sz="2400" dirty="0" smtClean="0"/>
              <a:t>» явищам лише під одним кутом бачення, а </a:t>
            </a:r>
            <a:r>
              <a:rPr lang="uk-UA" sz="2400" dirty="0" err="1" smtClean="0"/>
              <a:t>епістема</a:t>
            </a:r>
            <a:r>
              <a:rPr lang="uk-UA" sz="2400" dirty="0" smtClean="0"/>
              <a:t> як історично змінна структура, яка задає  умови  реалізації  різноманіттю  концепцій,  думок,  поглядів  внутрішньою єдністю форм мислення, спільним принципом упорядкування і «</a:t>
            </a:r>
            <a:r>
              <a:rPr lang="uk-UA" sz="2400" dirty="0" err="1" smtClean="0"/>
              <a:t>взаємовимірності</a:t>
            </a:r>
            <a:r>
              <a:rPr lang="uk-UA" sz="2400" dirty="0" smtClean="0"/>
              <a:t>» явищ у певному культурно часовому періоді  (тобто на дуже широкому культурно-філософському  фоні),  то  </a:t>
            </a:r>
            <a:r>
              <a:rPr lang="uk-UA" sz="2400" dirty="0" err="1" smtClean="0"/>
              <a:t>інтерпарадигматична</a:t>
            </a:r>
            <a:r>
              <a:rPr lang="uk-UA" sz="2400" dirty="0" smtClean="0"/>
              <a:t>  рамка,  знаходячись  у  проміжку  між  цими  величинами,  дозволяє  розглядати  окреме  явище «методом перехресних кореляцій», маючи на увазі різноманітні кореляції певного аспекту мовного явища і </a:t>
            </a:r>
            <a:r>
              <a:rPr lang="uk-UA" sz="2400" dirty="0" err="1" smtClean="0"/>
              <a:t>лінгвофілософських</a:t>
            </a:r>
            <a:r>
              <a:rPr lang="uk-UA" sz="2400" dirty="0" smtClean="0"/>
              <a:t> ідей, у світлі яких воно розглядається».</a:t>
            </a:r>
            <a:endParaRPr lang="uk-UA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1. Наукове мовлення як психологічна функція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7742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/>
              <a:t>Будь-яка нова думка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ситуація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підлягають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описові</a:t>
            </a:r>
            <a:r>
              <a:rPr lang="ru-RU" sz="3600" dirty="0" smtClean="0"/>
              <a:t> мовними </a:t>
            </a:r>
            <a:r>
              <a:rPr lang="ru-RU" sz="3600" dirty="0" err="1" smtClean="0"/>
              <a:t>засобами</a:t>
            </a:r>
            <a:r>
              <a:rPr lang="ru-RU" sz="3600" dirty="0" smtClean="0"/>
              <a:t>. Тому </a:t>
            </a:r>
            <a:r>
              <a:rPr lang="ru-RU" sz="3600" dirty="0" err="1" smtClean="0"/>
              <a:t>мовлення</a:t>
            </a:r>
            <a:r>
              <a:rPr lang="ru-RU" sz="3600" dirty="0" smtClean="0"/>
              <a:t> є </a:t>
            </a:r>
            <a:r>
              <a:rPr lang="ru-RU" sz="3600" dirty="0" err="1" smtClean="0"/>
              <a:t>творчою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функцією</a:t>
            </a:r>
            <a:r>
              <a:rPr lang="ru-RU" sz="3600" dirty="0" smtClean="0"/>
              <a:t> </a:t>
            </a:r>
            <a:r>
              <a:rPr lang="ru-RU" sz="3600" dirty="0" err="1" smtClean="0"/>
              <a:t>людської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психіки</a:t>
            </a:r>
            <a:r>
              <a:rPr lang="ru-RU" sz="3600" dirty="0" smtClean="0"/>
              <a:t>. В ученого </a:t>
            </a:r>
            <a:r>
              <a:rPr lang="ru-RU" sz="3600" dirty="0" err="1" smtClean="0"/>
              <a:t>ця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функція</a:t>
            </a:r>
            <a:r>
              <a:rPr lang="ru-RU" sz="3600" dirty="0" smtClean="0"/>
              <a:t> </a:t>
            </a:r>
            <a:r>
              <a:rPr lang="ru-RU" sz="3600" dirty="0" err="1" smtClean="0"/>
              <a:t>має</a:t>
            </a:r>
            <a:r>
              <a:rPr lang="ru-RU" sz="3600" dirty="0" smtClean="0"/>
              <a:t> бути </a:t>
            </a:r>
            <a:r>
              <a:rPr lang="ru-RU" sz="3600" dirty="0" err="1" smtClean="0"/>
              <a:t>розвинена</a:t>
            </a:r>
            <a:r>
              <a:rPr lang="ru-RU" sz="3600" dirty="0" smtClean="0"/>
              <a:t> не </a:t>
            </a:r>
            <a:r>
              <a:rPr lang="ru-RU" sz="3600" dirty="0" err="1" smtClean="0"/>
              <a:t>гірше</a:t>
            </a:r>
            <a:r>
              <a:rPr lang="ru-RU" sz="3600" dirty="0" smtClean="0"/>
              <a:t> за </a:t>
            </a:r>
            <a:r>
              <a:rPr lang="ru-RU" sz="3600" dirty="0" err="1" smtClean="0"/>
              <a:t>інші</a:t>
            </a:r>
            <a:r>
              <a:rPr lang="ru-RU" sz="3600" dirty="0" smtClean="0"/>
              <a:t> </a:t>
            </a:r>
            <a:r>
              <a:rPr lang="ru-RU" sz="3600" dirty="0" err="1" smtClean="0"/>
              <a:t>потрібні</a:t>
            </a:r>
            <a:r>
              <a:rPr lang="ru-RU" sz="3600" dirty="0" smtClean="0"/>
              <a:t> в </a:t>
            </a:r>
            <a:r>
              <a:rPr lang="ru-RU" sz="3600" dirty="0" err="1" smtClean="0"/>
              <a:t>науці</a:t>
            </a:r>
            <a:r>
              <a:rPr lang="ru-RU" sz="3600" dirty="0" smtClean="0"/>
              <a:t>  </a:t>
            </a:r>
            <a:r>
              <a:rPr lang="ru-RU" sz="3600" dirty="0" err="1" smtClean="0"/>
              <a:t>психічні</a:t>
            </a:r>
            <a:r>
              <a:rPr lang="ru-RU" sz="3600" dirty="0" smtClean="0"/>
              <a:t>  </a:t>
            </a:r>
            <a:r>
              <a:rPr lang="ru-RU" sz="3600" dirty="0" err="1" smtClean="0"/>
              <a:t>функції</a:t>
            </a:r>
            <a:r>
              <a:rPr lang="ru-RU" sz="3600" dirty="0" smtClean="0"/>
              <a:t> — </a:t>
            </a:r>
            <a:r>
              <a:rPr lang="ru-RU" sz="3600" dirty="0" err="1" smtClean="0"/>
              <a:t>увагу</a:t>
            </a:r>
            <a:r>
              <a:rPr lang="ru-RU" sz="3600" dirty="0" smtClean="0"/>
              <a:t>, </a:t>
            </a:r>
            <a:r>
              <a:rPr lang="ru-RU" sz="3600" dirty="0" err="1" smtClean="0"/>
              <a:t>уяву</a:t>
            </a:r>
            <a:r>
              <a:rPr lang="ru-RU" sz="3600" dirty="0" smtClean="0"/>
              <a:t>, </a:t>
            </a:r>
            <a:r>
              <a:rPr lang="ru-RU" sz="3600" dirty="0" err="1" smtClean="0"/>
              <a:t>фантазію</a:t>
            </a:r>
            <a:r>
              <a:rPr lang="ru-RU" sz="3600" dirty="0" smtClean="0"/>
              <a:t>, </a:t>
            </a:r>
            <a:r>
              <a:rPr lang="ru-RU" sz="3600" dirty="0" err="1" smtClean="0"/>
              <a:t>інтуїцію</a:t>
            </a:r>
            <a:r>
              <a:rPr lang="ru-RU" sz="3600" dirty="0" smtClean="0"/>
              <a:t>, </a:t>
            </a:r>
            <a:r>
              <a:rPr lang="ru-RU" sz="3600" dirty="0" err="1" smtClean="0"/>
              <a:t>інтелект</a:t>
            </a:r>
            <a:r>
              <a:rPr lang="ru-RU" sz="3600" dirty="0" smtClean="0"/>
              <a:t>, </a:t>
            </a:r>
            <a:r>
              <a:rPr lang="ru-RU" sz="3600" dirty="0" err="1" smtClean="0"/>
              <a:t>пам’ять</a:t>
            </a:r>
            <a:r>
              <a:rPr lang="ru-RU" sz="3600" dirty="0" smtClean="0"/>
              <a:t>, </a:t>
            </a:r>
            <a:r>
              <a:rPr lang="ru-RU" sz="3600" dirty="0" err="1" smtClean="0"/>
              <a:t>мислення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>
                <a:solidFill>
                  <a:prstClr val="black"/>
                </a:solidFill>
              </a:rPr>
              <a:t>1. Наукове мовлення як психологічна функція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24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762872" cy="4691063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/>
              <a:t>«Думка не </a:t>
            </a:r>
            <a:r>
              <a:rPr lang="ru-RU" sz="4000" dirty="0" err="1" smtClean="0"/>
              <a:t>виражається</a:t>
            </a:r>
            <a:r>
              <a:rPr lang="ru-RU" sz="4000" dirty="0" smtClean="0"/>
              <a:t> в </a:t>
            </a:r>
            <a:r>
              <a:rPr lang="ru-RU" sz="4000" dirty="0" err="1" smtClean="0"/>
              <a:t>слові</a:t>
            </a:r>
            <a:r>
              <a:rPr lang="ru-RU" sz="4000" dirty="0" smtClean="0"/>
              <a:t>, а </a:t>
            </a:r>
            <a:r>
              <a:rPr lang="ru-RU" sz="4000" dirty="0" err="1" smtClean="0"/>
              <a:t>здійснюється</a:t>
            </a:r>
            <a:r>
              <a:rPr lang="ru-RU" sz="4000" dirty="0" smtClean="0"/>
              <a:t> в </a:t>
            </a:r>
            <a:r>
              <a:rPr lang="ru-RU" sz="4000" dirty="0" err="1" smtClean="0"/>
              <a:t>слові</a:t>
            </a:r>
            <a:r>
              <a:rPr lang="ru-RU" sz="4000" dirty="0" smtClean="0"/>
              <a:t>»</a:t>
            </a:r>
          </a:p>
          <a:p>
            <a:pPr algn="r"/>
            <a:r>
              <a:rPr lang="ru-RU" sz="4000" i="1" dirty="0" smtClean="0"/>
              <a:t>Л. С. </a:t>
            </a:r>
            <a:r>
              <a:rPr lang="ru-RU" sz="4000" i="1" dirty="0" err="1" smtClean="0"/>
              <a:t>Виготський</a:t>
            </a:r>
            <a:endParaRPr lang="ru-RU" sz="40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3352800" cy="576064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prstClr val="black"/>
                </a:solidFill>
              </a:rPr>
              <a:t>1. Наукове мовлення як психологічна функція</a:t>
            </a:r>
            <a:endParaRPr lang="ru-RU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6176" y="1484784"/>
            <a:ext cx="266429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04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Наукове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як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331236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139952" y="1600200"/>
            <a:ext cx="4680520" cy="4525963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/>
              <a:t>«</a:t>
            </a:r>
            <a:r>
              <a:rPr lang="ru-RU" sz="3600" dirty="0" err="1" smtClean="0"/>
              <a:t>Граматика</a:t>
            </a:r>
            <a:r>
              <a:rPr lang="ru-RU" sz="3600" dirty="0" smtClean="0"/>
              <a:t> — </a:t>
            </a:r>
            <a:r>
              <a:rPr lang="ru-RU" sz="3600" dirty="0" err="1" smtClean="0"/>
              <a:t>це</a:t>
            </a:r>
            <a:r>
              <a:rPr lang="ru-RU" sz="3600" dirty="0" smtClean="0"/>
              <a:t> не те, </a:t>
            </a:r>
            <a:r>
              <a:rPr lang="ru-RU" sz="3600" dirty="0" err="1" smtClean="0"/>
              <a:t>щó</a:t>
            </a:r>
            <a:r>
              <a:rPr lang="ru-RU" sz="3600" dirty="0" smtClean="0"/>
              <a:t> ми </a:t>
            </a:r>
            <a:r>
              <a:rPr lang="ru-RU" sz="3600" dirty="0" err="1" smtClean="0"/>
              <a:t>думаємо</a:t>
            </a:r>
            <a:r>
              <a:rPr lang="ru-RU" sz="3600" dirty="0" smtClean="0"/>
              <a:t>, а </a:t>
            </a:r>
            <a:r>
              <a:rPr lang="ru-RU" sz="3600" dirty="0" err="1" smtClean="0"/>
              <a:t>чим</a:t>
            </a:r>
            <a:r>
              <a:rPr lang="ru-RU" sz="3600" dirty="0" smtClean="0"/>
              <a:t> ми </a:t>
            </a:r>
            <a:r>
              <a:rPr lang="ru-RU" sz="3600" dirty="0" err="1" smtClean="0"/>
              <a:t>думаємо</a:t>
            </a:r>
            <a:r>
              <a:rPr lang="ru-RU" sz="3600" dirty="0" smtClean="0"/>
              <a:t>, коли говоримо, ба </a:t>
            </a:r>
            <a:r>
              <a:rPr lang="ru-RU" sz="3600" dirty="0" err="1" smtClean="0"/>
              <a:t>навіть</a:t>
            </a:r>
            <a:r>
              <a:rPr lang="ru-RU" sz="3600" dirty="0" smtClean="0"/>
              <a:t> те, </a:t>
            </a:r>
            <a:r>
              <a:rPr lang="ru-RU" sz="3600" dirty="0" err="1" smtClean="0"/>
              <a:t>щó</a:t>
            </a:r>
            <a:r>
              <a:rPr lang="ru-RU" sz="3600" dirty="0" smtClean="0"/>
              <a:t> </a:t>
            </a:r>
            <a:r>
              <a:rPr lang="ru-RU" sz="3600" dirty="0" err="1" smtClean="0"/>
              <a:t>думає</a:t>
            </a:r>
            <a:r>
              <a:rPr lang="ru-RU" sz="3600" dirty="0" smtClean="0"/>
              <a:t> нами»</a:t>
            </a:r>
          </a:p>
          <a:p>
            <a:pPr algn="r"/>
            <a:r>
              <a:rPr lang="uk-UA" sz="3600" i="1" dirty="0" smtClean="0"/>
              <a:t>М. </a:t>
            </a:r>
            <a:r>
              <a:rPr lang="uk-UA" sz="3600" i="1" dirty="0" err="1" smtClean="0"/>
              <a:t>Епштейн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55880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4400" dirty="0" smtClean="0"/>
              <a:t>	</a:t>
            </a:r>
            <a:r>
              <a:rPr lang="ru-RU" sz="4400" dirty="0" err="1" smtClean="0"/>
              <a:t>Складання</a:t>
            </a:r>
            <a:r>
              <a:rPr lang="ru-RU" sz="4400" dirty="0" smtClean="0"/>
              <a:t> тексту — </a:t>
            </a:r>
            <a:r>
              <a:rPr lang="ru-RU" sz="4400" dirty="0" err="1" smtClean="0"/>
              <a:t>дієвий</a:t>
            </a:r>
            <a:r>
              <a:rPr lang="ru-RU" sz="4400" dirty="0" smtClean="0"/>
              <a:t> </a:t>
            </a:r>
            <a:r>
              <a:rPr lang="ru-RU" sz="4400" dirty="0" err="1" smtClean="0"/>
              <a:t>засіб</a:t>
            </a:r>
            <a:r>
              <a:rPr lang="ru-RU" sz="4400" dirty="0" smtClean="0"/>
              <a:t> не </a:t>
            </a:r>
            <a:r>
              <a:rPr lang="ru-RU" sz="4400" dirty="0" err="1" smtClean="0"/>
              <a:t>тільки</a:t>
            </a:r>
            <a:r>
              <a:rPr lang="ru-RU" sz="4400" dirty="0" smtClean="0"/>
              <a:t> для </a:t>
            </a:r>
            <a:r>
              <a:rPr lang="ru-RU" sz="4400" dirty="0" err="1" smtClean="0"/>
              <a:t>оприлюднення</a:t>
            </a:r>
            <a:r>
              <a:rPr lang="ru-RU" sz="4400" dirty="0" smtClean="0"/>
              <a:t>, а й для </a:t>
            </a:r>
            <a:r>
              <a:rPr lang="ru-RU" sz="4400" dirty="0" err="1" smtClean="0"/>
              <a:t>унаочнення</a:t>
            </a:r>
            <a:r>
              <a:rPr lang="ru-RU" sz="4400" dirty="0" smtClean="0"/>
              <a:t>, </a:t>
            </a:r>
            <a:r>
              <a:rPr lang="ru-RU" sz="4400" dirty="0" err="1" smtClean="0"/>
              <a:t>прояснення</a:t>
            </a:r>
            <a:r>
              <a:rPr lang="ru-RU" sz="4400" dirty="0" smtClean="0"/>
              <a:t> </a:t>
            </a:r>
            <a:r>
              <a:rPr lang="ru-RU" sz="4400" dirty="0" err="1" smtClean="0"/>
              <a:t>власних</a:t>
            </a:r>
            <a:r>
              <a:rPr lang="ru-RU" sz="4400" dirty="0" smtClean="0"/>
              <a:t> думок, </a:t>
            </a:r>
            <a:r>
              <a:rPr lang="ru-RU" sz="4400" dirty="0" err="1" smtClean="0"/>
              <a:t>засіб</a:t>
            </a:r>
            <a:r>
              <a:rPr lang="ru-RU" sz="4400" dirty="0" smtClean="0"/>
              <a:t> </a:t>
            </a:r>
            <a:r>
              <a:rPr lang="ru-RU" sz="4400" dirty="0" err="1" smtClean="0"/>
              <a:t>виявити</a:t>
            </a:r>
            <a:r>
              <a:rPr lang="ru-RU" sz="4400" dirty="0" smtClean="0"/>
              <a:t> </a:t>
            </a:r>
            <a:r>
              <a:rPr lang="ru-RU" sz="4400" dirty="0" err="1" smtClean="0"/>
              <a:t>приховані</a:t>
            </a:r>
            <a:r>
              <a:rPr lang="ru-RU" sz="4400" dirty="0" smtClean="0"/>
              <a:t> </a:t>
            </a:r>
            <a:r>
              <a:rPr lang="ru-RU" sz="4400" dirty="0" err="1" smtClean="0"/>
              <a:t>помилки</a:t>
            </a:r>
            <a:r>
              <a:rPr lang="ru-RU" sz="4400" dirty="0" smtClean="0"/>
              <a:t> та </a:t>
            </a:r>
            <a:r>
              <a:rPr lang="ru-RU" sz="4400" dirty="0" err="1" smtClean="0"/>
              <a:t>прогалини</a:t>
            </a:r>
            <a:r>
              <a:rPr lang="ru-RU" sz="4400" dirty="0" smtClean="0"/>
              <a:t> в </a:t>
            </a:r>
            <a:r>
              <a:rPr lang="ru-RU" sz="4400" dirty="0" err="1" smtClean="0"/>
              <a:t>міркуваннях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1. </a:t>
            </a:r>
            <a:r>
              <a:rPr lang="ru-RU" sz="3600" dirty="0" err="1" smtClean="0"/>
              <a:t>Наукове</a:t>
            </a:r>
            <a:r>
              <a:rPr lang="ru-RU" sz="3600" dirty="0" smtClean="0"/>
              <a:t> </a:t>
            </a:r>
            <a:r>
              <a:rPr lang="ru-RU" sz="3600" dirty="0" err="1" smtClean="0"/>
              <a:t>мовлення</a:t>
            </a:r>
            <a:r>
              <a:rPr lang="ru-RU" sz="3600" dirty="0" smtClean="0"/>
              <a:t> як </a:t>
            </a:r>
            <a:r>
              <a:rPr lang="ru-RU" sz="3600" dirty="0" err="1" smtClean="0"/>
              <a:t>психологічна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0469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 </a:t>
            </a:r>
            <a:r>
              <a:rPr lang="ru-RU" sz="2800" dirty="0" err="1" smtClean="0"/>
              <a:t>Наукове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мовлення</a:t>
            </a:r>
            <a:r>
              <a:rPr lang="ru-RU" sz="2800" dirty="0" smtClean="0"/>
              <a:t> як </a:t>
            </a:r>
            <a:r>
              <a:rPr lang="ru-RU" sz="2800" dirty="0" err="1" smtClean="0"/>
              <a:t>психологічна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функція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4690864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«</a:t>
            </a:r>
            <a:r>
              <a:rPr lang="ru-RU" sz="3200" dirty="0" err="1" smtClean="0"/>
              <a:t>Ще</a:t>
            </a:r>
            <a:r>
              <a:rPr lang="ru-RU" sz="3200" dirty="0" smtClean="0"/>
              <a:t> до того, як </a:t>
            </a:r>
            <a:r>
              <a:rPr lang="ru-RU" sz="3200" dirty="0" err="1" smtClean="0"/>
              <a:t>узнати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мислив</a:t>
            </a:r>
            <a:r>
              <a:rPr lang="ru-RU" sz="3200" dirty="0" smtClean="0"/>
              <a:t>, уже ясно, як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мислив</a:t>
            </a:r>
            <a:r>
              <a:rPr lang="ru-RU" sz="3200" dirty="0" smtClean="0"/>
              <a:t>, </a:t>
            </a:r>
            <a:r>
              <a:rPr lang="ru-RU" sz="3200" dirty="0" err="1" smtClean="0"/>
              <a:t>тобто</a:t>
            </a:r>
            <a:r>
              <a:rPr lang="ru-RU" sz="3200" dirty="0" smtClean="0"/>
              <a:t> </a:t>
            </a:r>
            <a:r>
              <a:rPr lang="ru-RU" sz="3200" dirty="0" err="1" smtClean="0"/>
              <a:t>якими</a:t>
            </a:r>
            <a:r>
              <a:rPr lang="ru-RU" sz="3200" dirty="0" smtClean="0"/>
              <a:t> є </a:t>
            </a:r>
            <a:r>
              <a:rPr lang="ru-RU" sz="3200" dirty="0" err="1" smtClean="0"/>
              <a:t>формальний</a:t>
            </a:r>
            <a:r>
              <a:rPr lang="ru-RU" sz="3200" dirty="0" smtClean="0"/>
              <a:t> лад, тканина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мислення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незмінною</a:t>
            </a:r>
            <a:r>
              <a:rPr lang="ru-RU" sz="3200" dirty="0" smtClean="0"/>
              <a:t> в </a:t>
            </a:r>
            <a:r>
              <a:rPr lang="ru-RU" sz="3200" dirty="0" err="1" smtClean="0"/>
              <a:t>усьому</a:t>
            </a:r>
            <a:r>
              <a:rPr lang="ru-RU" sz="3200" dirty="0" smtClean="0"/>
              <a:t>, про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думав, і </a:t>
            </a:r>
            <a:r>
              <a:rPr lang="ru-RU" sz="3200" dirty="0" err="1" smtClean="0"/>
              <a:t>вираженням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якої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слугує</a:t>
            </a:r>
            <a:r>
              <a:rPr lang="ru-RU" sz="3200" dirty="0" smtClean="0"/>
              <a:t> </a:t>
            </a:r>
            <a:r>
              <a:rPr lang="ru-RU" sz="3200" dirty="0" err="1" smtClean="0"/>
              <a:t>плин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думок і стиль»</a:t>
            </a:r>
            <a:endParaRPr lang="ru-RU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56792"/>
            <a:ext cx="352839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73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2. До проблеми наукового жаргону</a:t>
            </a:r>
            <a:endParaRPr lang="ru-RU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338437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355976" y="1196752"/>
            <a:ext cx="4330824" cy="4929411"/>
          </a:xfrm>
        </p:spPr>
        <p:txBody>
          <a:bodyPr>
            <a:normAutofit/>
          </a:bodyPr>
          <a:lstStyle/>
          <a:p>
            <a:pPr algn="r"/>
            <a:r>
              <a:rPr lang="ru-RU" sz="3200" dirty="0" err="1" smtClean="0"/>
              <a:t>Науковий</a:t>
            </a:r>
            <a:r>
              <a:rPr lang="ru-RU" sz="3200" dirty="0" smtClean="0"/>
              <a:t> жаргон — </a:t>
            </a:r>
            <a:r>
              <a:rPr lang="ru-RU" sz="3200" dirty="0" err="1" smtClean="0"/>
              <a:t>спотворена</a:t>
            </a:r>
            <a:r>
              <a:rPr lang="ru-RU" sz="3200" dirty="0" smtClean="0"/>
              <a:t> форма </a:t>
            </a:r>
            <a:r>
              <a:rPr lang="ru-RU" sz="3200" dirty="0" err="1" smtClean="0"/>
              <a:t>наукового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мовлення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надає</a:t>
            </a:r>
            <a:r>
              <a:rPr lang="ru-RU" sz="3200" dirty="0" smtClean="0"/>
              <a:t> </a:t>
            </a:r>
            <a:r>
              <a:rPr lang="ru-RU" sz="3200" dirty="0" err="1" smtClean="0"/>
              <a:t>неістотним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неновим</a:t>
            </a:r>
            <a:r>
              <a:rPr lang="ru-RU" sz="3200" dirty="0" smtClean="0"/>
              <a:t> </a:t>
            </a:r>
            <a:r>
              <a:rPr lang="ru-RU" sz="3200" dirty="0" err="1" smtClean="0"/>
              <a:t>науковим</a:t>
            </a:r>
            <a:r>
              <a:rPr lang="ru-RU" sz="3200" dirty="0" smtClean="0"/>
              <a:t> </a:t>
            </a:r>
            <a:r>
              <a:rPr lang="ru-RU" sz="3200" dirty="0" err="1" smtClean="0"/>
              <a:t>ідеям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видимість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важливості</a:t>
            </a:r>
            <a:r>
              <a:rPr lang="ru-RU" sz="3200" dirty="0" smtClean="0"/>
              <a:t> й </a:t>
            </a:r>
            <a:r>
              <a:rPr lang="ru-RU" sz="3200" dirty="0" err="1" smtClean="0"/>
              <a:t>новизни</a:t>
            </a:r>
            <a:r>
              <a:rPr lang="ru-RU" sz="3200" dirty="0" smtClean="0"/>
              <a:t>. </a:t>
            </a:r>
          </a:p>
          <a:p>
            <a:pPr marL="0" indent="0" algn="r">
              <a:buNone/>
            </a:pPr>
            <a:r>
              <a:rPr lang="ru-RU" sz="3200" i="1" dirty="0" err="1" smtClean="0"/>
              <a:t>Пилип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Селігей</a:t>
            </a:r>
            <a:endParaRPr lang="ru-RU" sz="3200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41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2. До </a:t>
            </a:r>
            <a:r>
              <a:rPr lang="ru-RU" sz="3200" dirty="0" err="1" smtClean="0"/>
              <a:t>проблеми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наукового</a:t>
            </a:r>
            <a:r>
              <a:rPr lang="ru-RU" sz="3200" dirty="0" smtClean="0"/>
              <a:t> жаргону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52669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Поряд</a:t>
            </a:r>
            <a:r>
              <a:rPr lang="ru-RU" dirty="0" smtClean="0"/>
              <a:t>  </a:t>
            </a:r>
            <a:r>
              <a:rPr lang="ru-RU" dirty="0" err="1" smtClean="0"/>
              <a:t>із</a:t>
            </a:r>
            <a:r>
              <a:rPr lang="ru-RU" dirty="0" smtClean="0"/>
              <a:t> потягом до </a:t>
            </a:r>
            <a:r>
              <a:rPr lang="ru-RU" dirty="0" err="1" smtClean="0"/>
              <a:t>захаращення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зайвими</a:t>
            </a:r>
            <a:r>
              <a:rPr lang="ru-RU" dirty="0" smtClean="0"/>
              <a:t> </a:t>
            </a:r>
            <a:r>
              <a:rPr lang="ru-RU" dirty="0" err="1" smtClean="0"/>
              <a:t>запозиченнями</a:t>
            </a:r>
            <a:r>
              <a:rPr lang="ru-RU" dirty="0" smtClean="0"/>
              <a:t>…  </a:t>
            </a:r>
            <a:r>
              <a:rPr lang="ru-RU" dirty="0" err="1" smtClean="0"/>
              <a:t>розвивається</a:t>
            </a:r>
            <a:r>
              <a:rPr lang="ru-RU" dirty="0" smtClean="0"/>
              <a:t>  манера  штучно-книжного,  </a:t>
            </a:r>
            <a:r>
              <a:rPr lang="ru-RU" dirty="0" err="1" smtClean="0"/>
              <a:t>синтаксично</a:t>
            </a:r>
            <a:r>
              <a:rPr lang="ru-RU" dirty="0" smtClean="0"/>
              <a:t>  </a:t>
            </a:r>
            <a:r>
              <a:rPr lang="ru-RU" dirty="0" err="1" smtClean="0"/>
              <a:t>заплутаного</a:t>
            </a:r>
            <a:r>
              <a:rPr lang="ru-RU" dirty="0" smtClean="0"/>
              <a:t>  </a:t>
            </a:r>
            <a:r>
              <a:rPr lang="ru-RU" dirty="0" err="1" smtClean="0"/>
              <a:t>викладу</a:t>
            </a:r>
            <a:r>
              <a:rPr lang="ru-RU" dirty="0" smtClean="0"/>
              <a:t>.  </a:t>
            </a:r>
            <a:r>
              <a:rPr lang="ru-RU" dirty="0" err="1" smtClean="0"/>
              <a:t>Описова</a:t>
            </a:r>
            <a:r>
              <a:rPr lang="ru-RU" dirty="0" smtClean="0"/>
              <a:t>,  </a:t>
            </a:r>
            <a:r>
              <a:rPr lang="ru-RU" dirty="0" err="1" smtClean="0"/>
              <a:t>пишномовна</a:t>
            </a:r>
            <a:r>
              <a:rPr lang="ru-RU" dirty="0" smtClean="0"/>
              <a:t>  фраза  </a:t>
            </a:r>
            <a:r>
              <a:rPr lang="ru-RU" dirty="0" err="1" smtClean="0"/>
              <a:t>затуляє</a:t>
            </a:r>
            <a:r>
              <a:rPr lang="ru-RU" dirty="0" smtClean="0"/>
              <a:t>  </a:t>
            </a:r>
            <a:r>
              <a:rPr lang="ru-RU" dirty="0" err="1" smtClean="0"/>
              <a:t>просту</a:t>
            </a:r>
            <a:r>
              <a:rPr lang="ru-RU" dirty="0" smtClean="0"/>
              <a:t>  </a:t>
            </a:r>
            <a:r>
              <a:rPr lang="ru-RU" dirty="0" err="1" smtClean="0"/>
              <a:t>назву</a:t>
            </a:r>
            <a:r>
              <a:rPr lang="ru-RU" dirty="0" smtClean="0"/>
              <a:t>  предмета,  </a:t>
            </a:r>
            <a:r>
              <a:rPr lang="ru-RU" dirty="0" err="1" smtClean="0"/>
              <a:t>поняття</a:t>
            </a:r>
            <a:r>
              <a:rPr lang="ru-RU" dirty="0" smtClean="0"/>
              <a:t>.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відриваються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речей. </a:t>
            </a:r>
            <a:r>
              <a:rPr lang="ru-RU" dirty="0" err="1" smtClean="0"/>
              <a:t>Павутиння</a:t>
            </a:r>
            <a:r>
              <a:rPr lang="ru-RU" dirty="0" smtClean="0"/>
              <a:t> фраз </a:t>
            </a:r>
            <a:r>
              <a:rPr lang="ru-RU" dirty="0" err="1" smtClean="0"/>
              <a:t>оповиває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uk-UA" i="1" dirty="0" smtClean="0"/>
              <a:t>Віктор Виноградов</a:t>
            </a:r>
            <a:endParaRPr lang="ru-RU" i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220" y="1700808"/>
            <a:ext cx="265322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903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</TotalTime>
  <Words>605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Наукове мовлення та науковий жаргон: де межа?</vt:lpstr>
      <vt:lpstr>1. Наукове мовлення як психологічна функція</vt:lpstr>
      <vt:lpstr>1. Наукове мовлення як психологічна функція</vt:lpstr>
      <vt:lpstr>1. Наукове мовлення як психологічна функція</vt:lpstr>
      <vt:lpstr>1. Наукове мовлення як психологічна функція</vt:lpstr>
      <vt:lpstr>1. Наукове мовлення як психологічна функція</vt:lpstr>
      <vt:lpstr>1. Наукове мовлення як психологічна функція</vt:lpstr>
      <vt:lpstr>2. До проблеми наукового жаргону</vt:lpstr>
      <vt:lpstr>2. До проблеми наукового жаргону</vt:lpstr>
      <vt:lpstr>2. До проблеми наукового жаргону</vt:lpstr>
      <vt:lpstr>2. До проблеми наукового жаргону</vt:lpstr>
      <vt:lpstr>2. До проблеми наукового жаргону</vt:lpstr>
      <vt:lpstr>2. До проблеми наукового жаргону</vt:lpstr>
      <vt:lpstr>2. До проблеми наукового жаргону</vt:lpstr>
      <vt:lpstr>2. До проблеми наукового жаргону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Наукове мовлення та науковий жаргон: де межа?</dc:title>
  <dc:creator>Павел</dc:creator>
  <cp:lastModifiedBy>Павел</cp:lastModifiedBy>
  <cp:revision>8</cp:revision>
  <dcterms:created xsi:type="dcterms:W3CDTF">2020-09-29T16:20:51Z</dcterms:created>
  <dcterms:modified xsi:type="dcterms:W3CDTF">2020-09-29T18:08:00Z</dcterms:modified>
</cp:coreProperties>
</file>