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72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6600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2" autoAdjust="0"/>
    <p:restoredTop sz="94689" autoAdjust="0"/>
  </p:normalViewPr>
  <p:slideViewPr>
    <p:cSldViewPr>
      <p:cViewPr varScale="1">
        <p:scale>
          <a:sx n="66" d="100"/>
          <a:sy n="66" d="100"/>
        </p:scale>
        <p:origin x="-142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857"/>
          <a:stretch/>
        </p:blipFill>
        <p:spPr bwMode="auto">
          <a:xfrm>
            <a:off x="0" y="-99273"/>
            <a:ext cx="9323512" cy="6992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764704"/>
            <a:ext cx="61206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i="1" dirty="0" err="1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Диференційна</a:t>
            </a:r>
            <a:r>
              <a:rPr lang="ru-RU" sz="6600" b="1" i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6600" b="1" i="1" dirty="0" err="1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діагностика</a:t>
            </a:r>
            <a:r>
              <a:rPr lang="ru-RU" sz="6600" b="1" i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6600" b="1" i="1" dirty="0" err="1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мовленнєвих</a:t>
            </a:r>
            <a:r>
              <a:rPr lang="ru-RU" sz="6600" b="1" i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6600" b="1" i="1" dirty="0" err="1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порушень</a:t>
            </a:r>
            <a:endParaRPr lang="ru-RU" sz="6600" b="1" i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2967334"/>
            <a:ext cx="6750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Monotype Corsiva" pitchFamily="66" charset="0"/>
              </a:rPr>
              <a:t> </a:t>
            </a:r>
            <a:endParaRPr lang="uk-UA" dirty="0" smtClean="0">
              <a:latin typeface="Monotype Corsiva" pitchFamily="66" charset="0"/>
            </a:endParaRPr>
          </a:p>
          <a:p>
            <a:endParaRPr lang="uk-UA" dirty="0">
              <a:latin typeface="Monotype Corsiva" pitchFamily="66" charset="0"/>
            </a:endParaRPr>
          </a:p>
          <a:p>
            <a:endParaRPr lang="uk-UA" dirty="0" smtClean="0">
              <a:latin typeface="Monotype Corsiva" pitchFamily="66" charset="0"/>
            </a:endParaRPr>
          </a:p>
          <a:p>
            <a:endParaRPr lang="uk-UA" dirty="0">
              <a:latin typeface="Monotype Corsiva" pitchFamily="66" charset="0"/>
            </a:endParaRPr>
          </a:p>
          <a:p>
            <a:endParaRPr lang="uk-UA" dirty="0" smtClean="0">
              <a:latin typeface="Monotype Corsiva" pitchFamily="66" charset="0"/>
            </a:endParaRPr>
          </a:p>
          <a:p>
            <a:endParaRPr lang="uk-UA" dirty="0">
              <a:latin typeface="Monotype Corsiva" pitchFamily="66" charset="0"/>
            </a:endParaRPr>
          </a:p>
          <a:p>
            <a:endParaRPr lang="uk-UA" dirty="0" smtClean="0">
              <a:latin typeface="Monotype Corsiva" pitchFamily="66" charset="0"/>
            </a:endParaRPr>
          </a:p>
          <a:p>
            <a:endParaRPr lang="uk-UA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8345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5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660033"/>
                </a:solidFill>
                <a:latin typeface="Cambria" pitchFamily="18" charset="0"/>
              </a:rPr>
              <a:t>Важливі </a:t>
            </a:r>
            <a:r>
              <a:rPr lang="uk-UA" b="1" dirty="0">
                <a:solidFill>
                  <a:srgbClr val="660033"/>
                </a:solidFill>
                <a:latin typeface="Cambria" pitchFamily="18" charset="0"/>
              </a:rPr>
              <a:t>критерії логопедичної діагностики:</a:t>
            </a:r>
            <a:endParaRPr lang="ru-RU" b="1" dirty="0">
              <a:solidFill>
                <a:srgbClr val="660033"/>
              </a:solidFill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7499176" cy="4333123"/>
          </a:xfrm>
        </p:spPr>
        <p:txBody>
          <a:bodyPr>
            <a:normAutofit fontScale="70000" lnSpcReduction="20000"/>
          </a:bodyPr>
          <a:lstStyle/>
          <a:p>
            <a:pPr marL="36576" indent="0">
              <a:buNone/>
            </a:pPr>
            <a:r>
              <a:rPr lang="uk-UA" sz="3300" dirty="0" smtClean="0">
                <a:latin typeface="Cambria" pitchFamily="18" charset="0"/>
              </a:rPr>
              <a:t> </a:t>
            </a:r>
            <a:r>
              <a:rPr lang="uk-UA" sz="3300" b="1" dirty="0" err="1" smtClean="0">
                <a:solidFill>
                  <a:srgbClr val="660033"/>
                </a:solidFill>
                <a:latin typeface="Cambria" pitchFamily="18" charset="0"/>
              </a:rPr>
              <a:t>симптомологічний</a:t>
            </a:r>
            <a:r>
              <a:rPr lang="uk-UA" sz="3300" b="1" dirty="0" smtClean="0">
                <a:solidFill>
                  <a:srgbClr val="660033"/>
                </a:solidFill>
                <a:latin typeface="Cambria" pitchFamily="18" charset="0"/>
              </a:rPr>
              <a:t> та </a:t>
            </a:r>
            <a:r>
              <a:rPr lang="uk-UA" sz="3300" b="1" dirty="0" err="1">
                <a:solidFill>
                  <a:srgbClr val="660033"/>
                </a:solidFill>
                <a:latin typeface="Cambria" pitchFamily="18" charset="0"/>
              </a:rPr>
              <a:t>етіопатогенетичний</a:t>
            </a:r>
            <a:r>
              <a:rPr lang="uk-UA" sz="3300" b="1" dirty="0">
                <a:solidFill>
                  <a:srgbClr val="660033"/>
                </a:solidFill>
                <a:latin typeface="Cambria" pitchFamily="18" charset="0"/>
              </a:rPr>
              <a:t>. </a:t>
            </a:r>
            <a:endParaRPr lang="uk-UA" sz="3300" b="1" dirty="0" smtClean="0">
              <a:solidFill>
                <a:srgbClr val="660033"/>
              </a:solidFill>
              <a:latin typeface="Cambria" pitchFamily="18" charset="0"/>
            </a:endParaRPr>
          </a:p>
          <a:p>
            <a:pPr marL="36576" indent="0" algn="just">
              <a:buNone/>
            </a:pPr>
            <a:r>
              <a:rPr lang="uk-UA" sz="3300" b="1" dirty="0">
                <a:solidFill>
                  <a:srgbClr val="660033"/>
                </a:solidFill>
                <a:latin typeface="Cambria" pitchFamily="18" charset="0"/>
              </a:rPr>
              <a:t> </a:t>
            </a:r>
            <a:r>
              <a:rPr lang="uk-UA" sz="3300" b="1" dirty="0" smtClean="0">
                <a:solidFill>
                  <a:srgbClr val="660033"/>
                </a:solidFill>
                <a:latin typeface="Cambria" pitchFamily="18" charset="0"/>
              </a:rPr>
              <a:t>    </a:t>
            </a:r>
            <a:r>
              <a:rPr lang="uk-UA" sz="3300" b="1" i="1" dirty="0" smtClean="0">
                <a:solidFill>
                  <a:srgbClr val="660033"/>
                </a:solidFill>
                <a:latin typeface="Cambria" pitchFamily="18" charset="0"/>
              </a:rPr>
              <a:t>Логопедичне </a:t>
            </a:r>
            <a:r>
              <a:rPr lang="uk-UA" sz="3300" b="1" i="1" dirty="0" err="1">
                <a:solidFill>
                  <a:srgbClr val="660033"/>
                </a:solidFill>
                <a:latin typeface="Cambria" pitchFamily="18" charset="0"/>
              </a:rPr>
              <a:t>заключення</a:t>
            </a:r>
            <a:r>
              <a:rPr lang="uk-UA" sz="3300" b="1" i="1" dirty="0">
                <a:solidFill>
                  <a:srgbClr val="660033"/>
                </a:solidFill>
                <a:latin typeface="Cambria" pitchFamily="18" charset="0"/>
              </a:rPr>
              <a:t> </a:t>
            </a:r>
            <a:r>
              <a:rPr lang="uk-UA" sz="3300" dirty="0">
                <a:latin typeface="Cambria" pitchFamily="18" charset="0"/>
              </a:rPr>
              <a:t>повинно визначатися  з </a:t>
            </a:r>
            <a:r>
              <a:rPr lang="uk-UA" sz="3300" dirty="0" smtClean="0">
                <a:latin typeface="Cambria" pitchFamily="18" charset="0"/>
              </a:rPr>
              <a:t>урахуванням </a:t>
            </a:r>
            <a:r>
              <a:rPr lang="uk-UA" sz="3300" dirty="0">
                <a:latin typeface="Cambria" pitchFamily="18" charset="0"/>
              </a:rPr>
              <a:t>перетину цих двох класифікацій. </a:t>
            </a:r>
            <a:endParaRPr lang="uk-UA" sz="3300" dirty="0" smtClean="0">
              <a:latin typeface="Cambria" pitchFamily="18" charset="0"/>
            </a:endParaRPr>
          </a:p>
          <a:p>
            <a:pPr marL="36576" indent="0" algn="just">
              <a:buNone/>
            </a:pPr>
            <a:r>
              <a:rPr lang="uk-UA" sz="3300" dirty="0">
                <a:latin typeface="Cambria" pitchFamily="18" charset="0"/>
              </a:rPr>
              <a:t> </a:t>
            </a:r>
            <a:r>
              <a:rPr lang="uk-UA" sz="3300" dirty="0" smtClean="0">
                <a:latin typeface="Cambria" pitchFamily="18" charset="0"/>
              </a:rPr>
              <a:t>    При </a:t>
            </a:r>
            <a:r>
              <a:rPr lang="uk-UA" sz="3300" b="1" dirty="0">
                <a:solidFill>
                  <a:srgbClr val="660033"/>
                </a:solidFill>
                <a:latin typeface="Cambria" pitchFamily="18" charset="0"/>
              </a:rPr>
              <a:t>формулюванні логопедичного </a:t>
            </a:r>
            <a:r>
              <a:rPr lang="uk-UA" sz="3300" b="1" dirty="0" err="1">
                <a:solidFill>
                  <a:srgbClr val="660033"/>
                </a:solidFill>
                <a:latin typeface="Cambria" pitchFamily="18" charset="0"/>
              </a:rPr>
              <a:t>заключення</a:t>
            </a:r>
            <a:r>
              <a:rPr lang="uk-UA" sz="3300" b="1" dirty="0">
                <a:solidFill>
                  <a:srgbClr val="660033"/>
                </a:solidFill>
                <a:latin typeface="Cambria" pitchFamily="18" charset="0"/>
              </a:rPr>
              <a:t> </a:t>
            </a:r>
            <a:r>
              <a:rPr lang="uk-UA" sz="3300" dirty="0">
                <a:latin typeface="Cambria" pitchFamily="18" charset="0"/>
              </a:rPr>
              <a:t>бажано враховувати поетапність обстеження: </a:t>
            </a:r>
            <a:endParaRPr lang="uk-UA" sz="3300" dirty="0" smtClean="0">
              <a:latin typeface="Cambria" pitchFamily="18" charset="0"/>
            </a:endParaRPr>
          </a:p>
          <a:p>
            <a:pPr marL="36576" indent="0" algn="just">
              <a:buNone/>
            </a:pPr>
            <a:r>
              <a:rPr lang="uk-UA" sz="3300" dirty="0" smtClean="0">
                <a:latin typeface="Cambria" pitchFamily="18" charset="0"/>
              </a:rPr>
              <a:t>- від </a:t>
            </a:r>
            <a:r>
              <a:rPr lang="uk-UA" sz="3300" dirty="0">
                <a:latin typeface="Cambria" pitchFamily="18" charset="0"/>
              </a:rPr>
              <a:t>визначення симптоматики мовленнєвих розладів, </a:t>
            </a:r>
            <a:endParaRPr lang="uk-UA" sz="3300" dirty="0" smtClean="0">
              <a:latin typeface="Cambria" pitchFamily="18" charset="0"/>
            </a:endParaRPr>
          </a:p>
          <a:p>
            <a:pPr marL="36576" indent="0" algn="just">
              <a:buNone/>
            </a:pPr>
            <a:r>
              <a:rPr lang="uk-UA" sz="3300" dirty="0" smtClean="0">
                <a:latin typeface="Cambria" pitchFamily="18" charset="0"/>
              </a:rPr>
              <a:t>- виявлення </a:t>
            </a:r>
            <a:r>
              <a:rPr lang="uk-UA" sz="3300" dirty="0">
                <a:latin typeface="Cambria" pitchFamily="18" charset="0"/>
              </a:rPr>
              <a:t>порушених компонентів </a:t>
            </a:r>
            <a:endParaRPr lang="uk-UA" sz="3300" dirty="0" smtClean="0">
              <a:latin typeface="Cambria" pitchFamily="18" charset="0"/>
            </a:endParaRPr>
          </a:p>
          <a:p>
            <a:pPr marL="36576" indent="0" algn="just">
              <a:buNone/>
            </a:pPr>
            <a:r>
              <a:rPr lang="uk-UA" sz="3300" dirty="0" smtClean="0">
                <a:latin typeface="Cambria" pitchFamily="18" charset="0"/>
              </a:rPr>
              <a:t>до </a:t>
            </a:r>
            <a:r>
              <a:rPr lang="uk-UA" sz="3300" dirty="0">
                <a:latin typeface="Cambria" pitchFamily="18" charset="0"/>
              </a:rPr>
              <a:t>уточнення механізмів та структури мовленнєвої вади.</a:t>
            </a:r>
            <a:endParaRPr lang="ru-RU" sz="3300" dirty="0">
              <a:latin typeface="Cambria" pitchFamily="18" charset="0"/>
            </a:endParaRPr>
          </a:p>
          <a:p>
            <a:pPr marL="36576" indent="0" algn="just">
              <a:buNone/>
            </a:pPr>
            <a:r>
              <a:rPr lang="uk-UA" dirty="0"/>
              <a:t> </a:t>
            </a:r>
            <a:endParaRPr lang="ru-RU" dirty="0"/>
          </a:p>
          <a:p>
            <a:pPr marL="36576" indent="0">
              <a:buNone/>
            </a:pPr>
            <a:endParaRPr lang="ru-RU" dirty="0"/>
          </a:p>
        </p:txBody>
      </p:sp>
      <p:pic>
        <p:nvPicPr>
          <p:cNvPr id="5122" name="Picture 2" descr="D:\работа\Фото - с\КЗПМПК фото\DSCF336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55" t="29365" r="7137" b="16032"/>
          <a:stretch/>
        </p:blipFill>
        <p:spPr bwMode="auto">
          <a:xfrm>
            <a:off x="1907704" y="4581128"/>
            <a:ext cx="477890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144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78621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>
                <a:solidFill>
                  <a:srgbClr val="660033"/>
                </a:solidFill>
                <a:latin typeface="Cambria" pitchFamily="18" charset="0"/>
              </a:rPr>
              <a:t>ЛОГОПЕДИЧНЕ ЗАКЛЮЧЕННЯ</a:t>
            </a:r>
            <a:r>
              <a:rPr lang="ru-RU" sz="3600" dirty="0">
                <a:solidFill>
                  <a:srgbClr val="660033"/>
                </a:solidFill>
                <a:latin typeface="Cambria" pitchFamily="18" charset="0"/>
              </a:rPr>
              <a:t/>
            </a:r>
            <a:br>
              <a:rPr lang="ru-RU" sz="3600" dirty="0">
                <a:solidFill>
                  <a:srgbClr val="660033"/>
                </a:solidFill>
                <a:latin typeface="Cambria" pitchFamily="18" charset="0"/>
              </a:rPr>
            </a:br>
            <a:r>
              <a:rPr lang="uk-UA" sz="3600" b="1" dirty="0">
                <a:solidFill>
                  <a:srgbClr val="660033"/>
                </a:solidFill>
                <a:latin typeface="Cambria" pitchFamily="18" charset="0"/>
              </a:rPr>
              <a:t>при обстеженні дошкільників з нормальним інтелектом.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28800"/>
            <a:ext cx="7467600" cy="4525963"/>
          </a:xfrm>
        </p:spPr>
        <p:txBody>
          <a:bodyPr>
            <a:normAutofit fontScale="70000" lnSpcReduction="20000"/>
          </a:bodyPr>
          <a:lstStyle/>
          <a:p>
            <a:pPr marL="36576" indent="0" algn="just">
              <a:buNone/>
            </a:pPr>
            <a:r>
              <a:rPr lang="uk-UA" b="1" dirty="0" smtClean="0">
                <a:solidFill>
                  <a:srgbClr val="003300"/>
                </a:solidFill>
                <a:latin typeface="Cambria" pitchFamily="18" charset="0"/>
              </a:rPr>
              <a:t>     У </a:t>
            </a:r>
            <a:r>
              <a:rPr lang="uk-UA" b="1" dirty="0">
                <a:solidFill>
                  <a:srgbClr val="003300"/>
                </a:solidFill>
                <a:latin typeface="Cambria" pitchFamily="18" charset="0"/>
              </a:rPr>
              <a:t>логопедичному висновку </a:t>
            </a:r>
            <a:r>
              <a:rPr lang="uk-UA" dirty="0">
                <a:solidFill>
                  <a:srgbClr val="003300"/>
                </a:solidFill>
                <a:latin typeface="Cambria" pitchFamily="18" charset="0"/>
              </a:rPr>
              <a:t>рекомендується вказати характер порушення мовлення на основі обох класифікацій.</a:t>
            </a:r>
            <a:endParaRPr lang="ru-RU" dirty="0">
              <a:solidFill>
                <a:srgbClr val="003300"/>
              </a:solidFill>
              <a:latin typeface="Cambria" pitchFamily="18" charset="0"/>
            </a:endParaRPr>
          </a:p>
          <a:p>
            <a:pPr marL="36576" lvl="0" indent="0" algn="just">
              <a:buNone/>
            </a:pPr>
            <a:r>
              <a:rPr lang="uk-UA" dirty="0" smtClean="0">
                <a:latin typeface="Cambria" pitchFamily="18" charset="0"/>
              </a:rPr>
              <a:t>     </a:t>
            </a:r>
            <a:r>
              <a:rPr lang="uk-UA" sz="4100" dirty="0" smtClean="0">
                <a:solidFill>
                  <a:srgbClr val="660033"/>
                </a:solidFill>
                <a:latin typeface="Cambria" pitchFamily="18" charset="0"/>
              </a:rPr>
              <a:t>Психолого-педагогічна </a:t>
            </a:r>
            <a:r>
              <a:rPr lang="uk-UA" sz="4100" dirty="0">
                <a:solidFill>
                  <a:srgbClr val="660033"/>
                </a:solidFill>
                <a:latin typeface="Cambria" pitchFamily="18" charset="0"/>
              </a:rPr>
              <a:t>класифікація </a:t>
            </a:r>
            <a:r>
              <a:rPr lang="uk-UA" dirty="0">
                <a:solidFill>
                  <a:srgbClr val="003300"/>
                </a:solidFill>
                <a:latin typeface="Cambria" pitchFamily="18" charset="0"/>
              </a:rPr>
              <a:t>враховує, </a:t>
            </a:r>
            <a:r>
              <a:rPr lang="uk-UA" b="1" dirty="0">
                <a:solidFill>
                  <a:srgbClr val="003300"/>
                </a:solidFill>
                <a:latin typeface="Cambria" pitchFamily="18" charset="0"/>
              </a:rPr>
              <a:t>які компоненти мовлення порушені і в якій мірі. </a:t>
            </a:r>
            <a:endParaRPr lang="uk-UA" b="1" dirty="0" smtClean="0">
              <a:solidFill>
                <a:srgbClr val="003300"/>
              </a:solidFill>
              <a:latin typeface="Cambria" pitchFamily="18" charset="0"/>
            </a:endParaRPr>
          </a:p>
          <a:p>
            <a:pPr marL="36576" lvl="0" indent="0" algn="just">
              <a:buNone/>
            </a:pPr>
            <a:r>
              <a:rPr lang="uk-UA" b="1" dirty="0">
                <a:solidFill>
                  <a:srgbClr val="003300"/>
                </a:solidFill>
                <a:latin typeface="Cambria" pitchFamily="18" charset="0"/>
              </a:rPr>
              <a:t> </a:t>
            </a:r>
            <a:r>
              <a:rPr lang="uk-UA" b="1" dirty="0" smtClean="0">
                <a:solidFill>
                  <a:srgbClr val="003300"/>
                </a:solidFill>
                <a:latin typeface="Cambria" pitchFamily="18" charset="0"/>
              </a:rPr>
              <a:t>    </a:t>
            </a:r>
            <a:r>
              <a:rPr lang="uk-UA" dirty="0" smtClean="0">
                <a:solidFill>
                  <a:srgbClr val="003300"/>
                </a:solidFill>
                <a:latin typeface="Cambria" pitchFamily="18" charset="0"/>
              </a:rPr>
              <a:t>У </a:t>
            </a:r>
            <a:r>
              <a:rPr lang="uk-UA" dirty="0">
                <a:solidFill>
                  <a:srgbClr val="003300"/>
                </a:solidFill>
                <a:latin typeface="Cambria" pitchFamily="18" charset="0"/>
              </a:rPr>
              <a:t>даній класифікації виділяються наступні групи порушень мовлення:</a:t>
            </a:r>
            <a:endParaRPr lang="ru-RU" dirty="0">
              <a:solidFill>
                <a:srgbClr val="003300"/>
              </a:solidFill>
              <a:latin typeface="Cambria" pitchFamily="18" charset="0"/>
            </a:endParaRPr>
          </a:p>
          <a:p>
            <a:pPr marL="36576" lvl="0" indent="0" algn="just">
              <a:buNone/>
            </a:pPr>
            <a:r>
              <a:rPr lang="uk-UA" b="1" dirty="0" smtClean="0">
                <a:solidFill>
                  <a:srgbClr val="003300"/>
                </a:solidFill>
                <a:latin typeface="Cambria" pitchFamily="18" charset="0"/>
              </a:rPr>
              <a:t>- фонетичне </a:t>
            </a:r>
            <a:r>
              <a:rPr lang="uk-UA" b="1" dirty="0">
                <a:solidFill>
                  <a:srgbClr val="003300"/>
                </a:solidFill>
                <a:latin typeface="Cambria" pitchFamily="18" charset="0"/>
              </a:rPr>
              <a:t>порушення мовлення</a:t>
            </a:r>
            <a:r>
              <a:rPr lang="uk-UA" dirty="0">
                <a:solidFill>
                  <a:srgbClr val="003300"/>
                </a:solidFill>
                <a:latin typeface="Cambria" pitchFamily="18" charset="0"/>
              </a:rPr>
              <a:t> (ФПМ) або </a:t>
            </a:r>
            <a:r>
              <a:rPr lang="uk-UA" b="1" dirty="0">
                <a:solidFill>
                  <a:srgbClr val="003300"/>
                </a:solidFill>
                <a:latin typeface="Cambria" pitchFamily="18" charset="0"/>
              </a:rPr>
              <a:t>порушення вимови окремих звуків </a:t>
            </a:r>
            <a:r>
              <a:rPr lang="uk-UA" dirty="0">
                <a:solidFill>
                  <a:srgbClr val="003300"/>
                </a:solidFill>
                <a:latin typeface="Cambria" pitchFamily="18" charset="0"/>
              </a:rPr>
              <a:t>(ПВОЗ</a:t>
            </a:r>
            <a:r>
              <a:rPr lang="uk-UA" dirty="0" smtClean="0">
                <a:solidFill>
                  <a:srgbClr val="003300"/>
                </a:solidFill>
                <a:latin typeface="Cambria" pitchFamily="18" charset="0"/>
              </a:rPr>
              <a:t>);</a:t>
            </a:r>
          </a:p>
          <a:p>
            <a:pPr marL="36576" lvl="0" indent="0" algn="just">
              <a:buNone/>
            </a:pPr>
            <a:r>
              <a:rPr lang="uk-UA" b="1" dirty="0" smtClean="0">
                <a:solidFill>
                  <a:srgbClr val="003300"/>
                </a:solidFill>
                <a:latin typeface="Cambria" pitchFamily="18" charset="0"/>
              </a:rPr>
              <a:t>- фонетико-фонематичне </a:t>
            </a:r>
            <a:r>
              <a:rPr lang="uk-UA" b="1" dirty="0">
                <a:solidFill>
                  <a:srgbClr val="003300"/>
                </a:solidFill>
                <a:latin typeface="Cambria" pitchFamily="18" charset="0"/>
              </a:rPr>
              <a:t>недорозвинення (ФФН</a:t>
            </a:r>
            <a:r>
              <a:rPr lang="uk-UA" b="1" dirty="0" smtClean="0">
                <a:solidFill>
                  <a:srgbClr val="003300"/>
                </a:solidFill>
                <a:latin typeface="Cambria" pitchFamily="18" charset="0"/>
              </a:rPr>
              <a:t>);</a:t>
            </a:r>
            <a:endParaRPr lang="ru-RU" dirty="0">
              <a:solidFill>
                <a:srgbClr val="003300"/>
              </a:solidFill>
              <a:latin typeface="Cambria" pitchFamily="18" charset="0"/>
            </a:endParaRPr>
          </a:p>
          <a:p>
            <a:pPr marL="36576" lvl="0" indent="0" algn="just">
              <a:buNone/>
            </a:pPr>
            <a:r>
              <a:rPr lang="uk-UA" b="1" dirty="0" smtClean="0">
                <a:solidFill>
                  <a:srgbClr val="003300"/>
                </a:solidFill>
                <a:latin typeface="Cambria" pitchFamily="18" charset="0"/>
              </a:rPr>
              <a:t>- лексико-граматичне </a:t>
            </a:r>
            <a:r>
              <a:rPr lang="uk-UA" b="1" dirty="0">
                <a:solidFill>
                  <a:srgbClr val="003300"/>
                </a:solidFill>
                <a:latin typeface="Cambria" pitchFamily="18" charset="0"/>
              </a:rPr>
              <a:t>недорозвинення мовлення (ЛГНМ</a:t>
            </a:r>
            <a:r>
              <a:rPr lang="uk-UA" b="1" dirty="0" smtClean="0">
                <a:solidFill>
                  <a:srgbClr val="003300"/>
                </a:solidFill>
                <a:latin typeface="Cambria" pitchFamily="18" charset="0"/>
              </a:rPr>
              <a:t>);</a:t>
            </a:r>
            <a:endParaRPr lang="ru-RU" dirty="0">
              <a:solidFill>
                <a:srgbClr val="003300"/>
              </a:solidFill>
              <a:latin typeface="Cambria" pitchFamily="18" charset="0"/>
            </a:endParaRPr>
          </a:p>
          <a:p>
            <a:pPr marL="36576" lvl="0" indent="0" algn="just">
              <a:buNone/>
            </a:pPr>
            <a:r>
              <a:rPr lang="uk-UA" b="1" dirty="0" smtClean="0">
                <a:solidFill>
                  <a:srgbClr val="003300"/>
                </a:solidFill>
                <a:latin typeface="Cambria" pitchFamily="18" charset="0"/>
              </a:rPr>
              <a:t>- загальне </a:t>
            </a:r>
            <a:r>
              <a:rPr lang="uk-UA" b="1" dirty="0">
                <a:solidFill>
                  <a:srgbClr val="003300"/>
                </a:solidFill>
                <a:latin typeface="Cambria" pitchFamily="18" charset="0"/>
              </a:rPr>
              <a:t>недорозвинення мовлення</a:t>
            </a:r>
            <a:r>
              <a:rPr lang="uk-UA" dirty="0">
                <a:solidFill>
                  <a:srgbClr val="003300"/>
                </a:solidFill>
                <a:latin typeface="Cambria" pitchFamily="18" charset="0"/>
              </a:rPr>
              <a:t> (ЗНМ І, ІІ, ІІІ, І</a:t>
            </a:r>
            <a:r>
              <a:rPr lang="en-US" dirty="0">
                <a:solidFill>
                  <a:srgbClr val="003300"/>
                </a:solidFill>
                <a:latin typeface="Cambria" pitchFamily="18" charset="0"/>
              </a:rPr>
              <a:t>V</a:t>
            </a:r>
            <a:r>
              <a:rPr lang="uk-UA" dirty="0">
                <a:solidFill>
                  <a:srgbClr val="003300"/>
                </a:solidFill>
                <a:latin typeface="Cambria" pitchFamily="18" charset="0"/>
              </a:rPr>
              <a:t> рівня мовленнєвого розвитку).</a:t>
            </a:r>
            <a:endParaRPr lang="ru-RU" dirty="0">
              <a:solidFill>
                <a:srgbClr val="003300"/>
              </a:solidFill>
              <a:latin typeface="Cambria" pitchFamily="18" charset="0"/>
            </a:endParaRPr>
          </a:p>
          <a:p>
            <a:pPr marL="3657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26694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660033"/>
                </a:solidFill>
                <a:latin typeface="Cambria" pitchFamily="18" charset="0"/>
              </a:rPr>
              <a:t>Клініко-педагогічна класифікація</a:t>
            </a:r>
            <a:endParaRPr lang="ru-RU" b="1" dirty="0">
              <a:solidFill>
                <a:srgbClr val="660033"/>
              </a:solidFill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7859216" cy="4497363"/>
          </a:xfrm>
        </p:spPr>
        <p:txBody>
          <a:bodyPr/>
          <a:lstStyle/>
          <a:p>
            <a:pPr marL="36576" lvl="0" indent="0" algn="just">
              <a:buNone/>
            </a:pPr>
            <a:r>
              <a:rPr lang="uk-UA" b="1" dirty="0" smtClean="0">
                <a:solidFill>
                  <a:srgbClr val="003300"/>
                </a:solidFill>
                <a:latin typeface="Cambria" pitchFamily="18" charset="0"/>
              </a:rPr>
              <a:t>розкриває </a:t>
            </a:r>
            <a:r>
              <a:rPr lang="uk-UA" b="1" dirty="0">
                <a:solidFill>
                  <a:srgbClr val="003300"/>
                </a:solidFill>
                <a:latin typeface="Cambria" pitchFamily="18" charset="0"/>
              </a:rPr>
              <a:t>механізми, форми та види мовленнєвих розладів. </a:t>
            </a:r>
            <a:endParaRPr lang="uk-UA" b="1" dirty="0" smtClean="0">
              <a:solidFill>
                <a:srgbClr val="003300"/>
              </a:solidFill>
              <a:latin typeface="Cambria" pitchFamily="18" charset="0"/>
            </a:endParaRPr>
          </a:p>
          <a:p>
            <a:pPr marL="36576" lvl="0" indent="0" algn="just">
              <a:buNone/>
            </a:pPr>
            <a:r>
              <a:rPr lang="uk-UA" dirty="0">
                <a:solidFill>
                  <a:srgbClr val="003300"/>
                </a:solidFill>
                <a:latin typeface="Cambria" pitchFamily="18" charset="0"/>
              </a:rPr>
              <a:t> </a:t>
            </a:r>
            <a:r>
              <a:rPr lang="uk-UA" dirty="0" smtClean="0">
                <a:solidFill>
                  <a:srgbClr val="003300"/>
                </a:solidFill>
                <a:latin typeface="Cambria" pitchFamily="18" charset="0"/>
              </a:rPr>
              <a:t>    При </a:t>
            </a:r>
            <a:r>
              <a:rPr lang="uk-UA" dirty="0">
                <a:solidFill>
                  <a:srgbClr val="003300"/>
                </a:solidFill>
                <a:latin typeface="Cambria" pitchFamily="18" charset="0"/>
              </a:rPr>
              <a:t>цьому враховуються наступні </a:t>
            </a:r>
            <a:r>
              <a:rPr lang="uk-UA" b="1" dirty="0">
                <a:solidFill>
                  <a:srgbClr val="660033"/>
                </a:solidFill>
                <a:latin typeface="Cambria" pitchFamily="18" charset="0"/>
              </a:rPr>
              <a:t>форми мовленнєвих вад</a:t>
            </a:r>
            <a:r>
              <a:rPr lang="uk-UA" dirty="0">
                <a:solidFill>
                  <a:srgbClr val="003300"/>
                </a:solidFill>
                <a:latin typeface="Cambria" pitchFamily="18" charset="0"/>
              </a:rPr>
              <a:t>: </a:t>
            </a:r>
            <a:r>
              <a:rPr lang="uk-UA" b="1" i="1" dirty="0" err="1">
                <a:solidFill>
                  <a:srgbClr val="003300"/>
                </a:solidFill>
                <a:latin typeface="Cambria" pitchFamily="18" charset="0"/>
              </a:rPr>
              <a:t>дислалія</a:t>
            </a:r>
            <a:r>
              <a:rPr lang="uk-UA" b="1" i="1" dirty="0">
                <a:solidFill>
                  <a:srgbClr val="003300"/>
                </a:solidFill>
                <a:latin typeface="Cambria" pitchFamily="18" charset="0"/>
              </a:rPr>
              <a:t>, дизартрія або стерта дизартрія, </a:t>
            </a:r>
            <a:r>
              <a:rPr lang="uk-UA" b="1" i="1" dirty="0" err="1">
                <a:solidFill>
                  <a:srgbClr val="003300"/>
                </a:solidFill>
                <a:latin typeface="Cambria" pitchFamily="18" charset="0"/>
              </a:rPr>
              <a:t>ринолалія</a:t>
            </a:r>
            <a:r>
              <a:rPr lang="uk-UA" b="1" i="1" dirty="0">
                <a:solidFill>
                  <a:srgbClr val="003300"/>
                </a:solidFill>
                <a:latin typeface="Cambria" pitchFamily="18" charset="0"/>
              </a:rPr>
              <a:t>, розлади голосу, заїкування, </a:t>
            </a:r>
            <a:r>
              <a:rPr lang="uk-UA" b="1" i="1" dirty="0" err="1">
                <a:solidFill>
                  <a:srgbClr val="003300"/>
                </a:solidFill>
                <a:latin typeface="Cambria" pitchFamily="18" charset="0"/>
              </a:rPr>
              <a:t>тахілалія</a:t>
            </a:r>
            <a:r>
              <a:rPr lang="uk-UA" b="1" i="1" dirty="0">
                <a:solidFill>
                  <a:srgbClr val="003300"/>
                </a:solidFill>
                <a:latin typeface="Cambria" pitchFamily="18" charset="0"/>
              </a:rPr>
              <a:t>, </a:t>
            </a:r>
            <a:r>
              <a:rPr lang="uk-UA" b="1" i="1" dirty="0" err="1">
                <a:solidFill>
                  <a:srgbClr val="003300"/>
                </a:solidFill>
                <a:latin typeface="Cambria" pitchFamily="18" charset="0"/>
              </a:rPr>
              <a:t>брадилалія</a:t>
            </a:r>
            <a:r>
              <a:rPr lang="uk-UA" b="1" i="1" dirty="0">
                <a:solidFill>
                  <a:srgbClr val="003300"/>
                </a:solidFill>
                <a:latin typeface="Cambria" pitchFamily="18" charset="0"/>
              </a:rPr>
              <a:t>, </a:t>
            </a:r>
            <a:r>
              <a:rPr lang="uk-UA" b="1" i="1" dirty="0" err="1">
                <a:solidFill>
                  <a:srgbClr val="003300"/>
                </a:solidFill>
                <a:latin typeface="Cambria" pitchFamily="18" charset="0"/>
              </a:rPr>
              <a:t>полтерн</a:t>
            </a:r>
            <a:r>
              <a:rPr lang="uk-UA" b="1" i="1" dirty="0">
                <a:solidFill>
                  <a:srgbClr val="003300"/>
                </a:solidFill>
                <a:latin typeface="Cambria" pitchFamily="18" charset="0"/>
              </a:rPr>
              <a:t>, моторна, сенсорна алалія, дитяча афазія</a:t>
            </a:r>
            <a:r>
              <a:rPr lang="uk-UA" dirty="0">
                <a:solidFill>
                  <a:srgbClr val="003300"/>
                </a:solidFill>
                <a:latin typeface="Cambria" pitchFamily="18" charset="0"/>
              </a:rPr>
              <a:t> тощо.</a:t>
            </a:r>
            <a:endParaRPr lang="ru-RU" dirty="0">
              <a:solidFill>
                <a:srgbClr val="003300"/>
              </a:solidFill>
              <a:latin typeface="Cambria" pitchFamily="18" charset="0"/>
            </a:endParaRPr>
          </a:p>
          <a:p>
            <a:pPr marL="36576" indent="0">
              <a:buNone/>
            </a:pPr>
            <a:endParaRPr lang="ru-RU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3792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57018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660033"/>
                </a:solidFill>
                <a:latin typeface="Cambria" pitchFamily="18" charset="0"/>
              </a:rPr>
              <a:t>Варіанти перетину двох </a:t>
            </a:r>
            <a:r>
              <a:rPr lang="uk-UA" b="1" dirty="0" smtClean="0">
                <a:solidFill>
                  <a:srgbClr val="660033"/>
                </a:solidFill>
                <a:latin typeface="Cambria" pitchFamily="18" charset="0"/>
              </a:rPr>
              <a:t>класифікацій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6576" lvl="0" indent="0" algn="just">
              <a:buNone/>
            </a:pPr>
            <a:r>
              <a:rPr lang="uk-UA" b="1" dirty="0" smtClean="0">
                <a:solidFill>
                  <a:srgbClr val="660033"/>
                </a:solidFill>
              </a:rPr>
              <a:t>     </a:t>
            </a:r>
            <a:r>
              <a:rPr lang="uk-UA" b="1" dirty="0" smtClean="0">
                <a:solidFill>
                  <a:srgbClr val="660033"/>
                </a:solidFill>
                <a:latin typeface="Cambria" pitchFamily="18" charset="0"/>
              </a:rPr>
              <a:t>Фонетичне </a:t>
            </a:r>
            <a:r>
              <a:rPr lang="uk-UA" b="1" dirty="0">
                <a:solidFill>
                  <a:srgbClr val="660033"/>
                </a:solidFill>
                <a:latin typeface="Cambria" pitchFamily="18" charset="0"/>
              </a:rPr>
              <a:t>порушення мовлення (ФПМ): </a:t>
            </a:r>
            <a:r>
              <a:rPr lang="uk-UA" b="1" i="1" dirty="0" err="1">
                <a:solidFill>
                  <a:srgbClr val="003300"/>
                </a:solidFill>
                <a:latin typeface="Cambria" pitchFamily="18" charset="0"/>
              </a:rPr>
              <a:t>дислалія</a:t>
            </a:r>
            <a:r>
              <a:rPr lang="uk-UA" b="1" i="1" dirty="0">
                <a:solidFill>
                  <a:srgbClr val="003300"/>
                </a:solidFill>
                <a:latin typeface="Cambria" pitchFamily="18" charset="0"/>
              </a:rPr>
              <a:t>, стерта дизартрія, порушення голосу, </a:t>
            </a:r>
            <a:r>
              <a:rPr lang="uk-UA" b="1" i="1" dirty="0" err="1" smtClean="0">
                <a:solidFill>
                  <a:srgbClr val="003300"/>
                </a:solidFill>
                <a:latin typeface="Cambria" pitchFamily="18" charset="0"/>
              </a:rPr>
              <a:t>ринолалія</a:t>
            </a:r>
            <a:r>
              <a:rPr lang="uk-UA" b="1" i="1" dirty="0" smtClean="0">
                <a:solidFill>
                  <a:srgbClr val="003300"/>
                </a:solidFill>
                <a:latin typeface="Cambria" pitchFamily="18" charset="0"/>
              </a:rPr>
              <a:t>.</a:t>
            </a:r>
            <a:endParaRPr lang="ru-RU" b="1" i="1" dirty="0">
              <a:solidFill>
                <a:srgbClr val="003300"/>
              </a:solidFill>
              <a:latin typeface="Cambria" pitchFamily="18" charset="0"/>
            </a:endParaRPr>
          </a:p>
          <a:p>
            <a:pPr marL="36576" lvl="0" indent="0" algn="just">
              <a:buNone/>
            </a:pPr>
            <a:r>
              <a:rPr lang="ru-RU" dirty="0">
                <a:solidFill>
                  <a:srgbClr val="003300"/>
                </a:solidFill>
                <a:latin typeface="Cambria" pitchFamily="18" charset="0"/>
              </a:rPr>
              <a:t> </a:t>
            </a:r>
            <a:r>
              <a:rPr lang="ru-RU" dirty="0" smtClean="0">
                <a:solidFill>
                  <a:srgbClr val="003300"/>
                </a:solidFill>
                <a:latin typeface="Cambria" pitchFamily="18" charset="0"/>
              </a:rPr>
              <a:t>    </a:t>
            </a:r>
            <a:r>
              <a:rPr lang="uk-UA" b="1" dirty="0" smtClean="0">
                <a:solidFill>
                  <a:srgbClr val="660033"/>
                </a:solidFill>
                <a:latin typeface="Cambria" pitchFamily="18" charset="0"/>
              </a:rPr>
              <a:t>Фонетико-фонематичне </a:t>
            </a:r>
            <a:r>
              <a:rPr lang="uk-UA" b="1" dirty="0">
                <a:solidFill>
                  <a:srgbClr val="660033"/>
                </a:solidFill>
                <a:latin typeface="Cambria" pitchFamily="18" charset="0"/>
              </a:rPr>
              <a:t>недорозвинення (ФФН): </a:t>
            </a:r>
            <a:r>
              <a:rPr lang="uk-UA" b="1" i="1" dirty="0" err="1">
                <a:solidFill>
                  <a:srgbClr val="003300"/>
                </a:solidFill>
                <a:latin typeface="Cambria" pitchFamily="18" charset="0"/>
              </a:rPr>
              <a:t>дислалія</a:t>
            </a:r>
            <a:r>
              <a:rPr lang="uk-UA" b="1" i="1" dirty="0">
                <a:solidFill>
                  <a:srgbClr val="003300"/>
                </a:solidFill>
                <a:latin typeface="Cambria" pitchFamily="18" charset="0"/>
              </a:rPr>
              <a:t>, стерта дизартрія, порушення голосу, </a:t>
            </a:r>
            <a:r>
              <a:rPr lang="uk-UA" b="1" i="1" dirty="0" err="1">
                <a:solidFill>
                  <a:srgbClr val="003300"/>
                </a:solidFill>
                <a:latin typeface="Cambria" pitchFamily="18" charset="0"/>
              </a:rPr>
              <a:t>ринолалія</a:t>
            </a:r>
            <a:r>
              <a:rPr lang="uk-UA" b="1" i="1" dirty="0">
                <a:solidFill>
                  <a:srgbClr val="003300"/>
                </a:solidFill>
                <a:latin typeface="Cambria" pitchFamily="18" charset="0"/>
              </a:rPr>
              <a:t>.</a:t>
            </a:r>
            <a:endParaRPr lang="ru-RU" b="1" i="1" dirty="0">
              <a:solidFill>
                <a:srgbClr val="003300"/>
              </a:solidFill>
              <a:latin typeface="Cambria" pitchFamily="18" charset="0"/>
            </a:endParaRPr>
          </a:p>
          <a:p>
            <a:pPr marL="36576" lvl="0" indent="0" algn="just">
              <a:buNone/>
            </a:pPr>
            <a:r>
              <a:rPr lang="uk-UA" b="1" dirty="0" smtClean="0">
                <a:solidFill>
                  <a:srgbClr val="660033"/>
                </a:solidFill>
                <a:latin typeface="Cambria" pitchFamily="18" charset="0"/>
              </a:rPr>
              <a:t>     Лексико-граматичне </a:t>
            </a:r>
            <a:r>
              <a:rPr lang="uk-UA" b="1" dirty="0">
                <a:solidFill>
                  <a:srgbClr val="660033"/>
                </a:solidFill>
                <a:latin typeface="Cambria" pitchFamily="18" charset="0"/>
              </a:rPr>
              <a:t>недорозвинення мовлення (ЛГНМ): </a:t>
            </a:r>
            <a:r>
              <a:rPr lang="uk-UA" b="1" i="1" dirty="0">
                <a:solidFill>
                  <a:srgbClr val="003300"/>
                </a:solidFill>
                <a:latin typeface="Cambria" pitchFamily="18" charset="0"/>
              </a:rPr>
              <a:t>вихід з моторної (сенсорної) алалії, затримка мовленнєвого розвитку нез’ясованого патогенезу.</a:t>
            </a:r>
            <a:endParaRPr lang="ru-RU" b="1" i="1" dirty="0">
              <a:solidFill>
                <a:srgbClr val="003300"/>
              </a:solidFill>
              <a:latin typeface="Cambria" pitchFamily="18" charset="0"/>
            </a:endParaRPr>
          </a:p>
          <a:p>
            <a:pPr marL="36576" lvl="0" indent="0" algn="just">
              <a:buNone/>
            </a:pPr>
            <a:r>
              <a:rPr lang="uk-UA" b="1" dirty="0" smtClean="0">
                <a:solidFill>
                  <a:srgbClr val="660033"/>
                </a:solidFill>
                <a:latin typeface="Cambria" pitchFamily="18" charset="0"/>
              </a:rPr>
              <a:t>      Порушення </a:t>
            </a:r>
            <a:r>
              <a:rPr lang="uk-UA" b="1" dirty="0">
                <a:solidFill>
                  <a:srgbClr val="660033"/>
                </a:solidFill>
                <a:latin typeface="Cambria" pitchFamily="18" charset="0"/>
              </a:rPr>
              <a:t>темпу та ритму мовлення: </a:t>
            </a:r>
            <a:r>
              <a:rPr lang="uk-UA" b="1" i="1" dirty="0">
                <a:solidFill>
                  <a:srgbClr val="003300"/>
                </a:solidFill>
                <a:latin typeface="Cambria" pitchFamily="18" charset="0"/>
              </a:rPr>
              <a:t>заїкання, </a:t>
            </a:r>
            <a:r>
              <a:rPr lang="uk-UA" b="1" i="1" dirty="0" err="1">
                <a:solidFill>
                  <a:srgbClr val="003300"/>
                </a:solidFill>
                <a:latin typeface="Cambria" pitchFamily="18" charset="0"/>
              </a:rPr>
              <a:t>тахілалія</a:t>
            </a:r>
            <a:r>
              <a:rPr lang="uk-UA" b="1" i="1" dirty="0">
                <a:solidFill>
                  <a:srgbClr val="003300"/>
                </a:solidFill>
                <a:latin typeface="Cambria" pitchFamily="18" charset="0"/>
              </a:rPr>
              <a:t>, </a:t>
            </a:r>
            <a:r>
              <a:rPr lang="uk-UA" b="1" i="1" dirty="0" err="1">
                <a:solidFill>
                  <a:srgbClr val="003300"/>
                </a:solidFill>
                <a:latin typeface="Cambria" pitchFamily="18" charset="0"/>
              </a:rPr>
              <a:t>браділалія</a:t>
            </a:r>
            <a:r>
              <a:rPr lang="uk-UA" b="1" i="1" dirty="0">
                <a:solidFill>
                  <a:srgbClr val="003300"/>
                </a:solidFill>
                <a:latin typeface="Cambria" pitchFamily="18" charset="0"/>
              </a:rPr>
              <a:t>, </a:t>
            </a:r>
            <a:r>
              <a:rPr lang="uk-UA" b="1" i="1" dirty="0" err="1">
                <a:solidFill>
                  <a:srgbClr val="003300"/>
                </a:solidFill>
                <a:latin typeface="Cambria" pitchFamily="18" charset="0"/>
              </a:rPr>
              <a:t>полтерн</a:t>
            </a:r>
            <a:r>
              <a:rPr lang="uk-UA" b="1" i="1" dirty="0">
                <a:solidFill>
                  <a:srgbClr val="003300"/>
                </a:solidFill>
                <a:latin typeface="Cambria" pitchFamily="18" charset="0"/>
              </a:rPr>
              <a:t>.</a:t>
            </a:r>
            <a:endParaRPr lang="ru-RU" b="1" i="1" dirty="0">
              <a:solidFill>
                <a:srgbClr val="003300"/>
              </a:solidFill>
              <a:latin typeface="Cambria" pitchFamily="18" charset="0"/>
            </a:endParaRPr>
          </a:p>
          <a:p>
            <a:pPr marL="3657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34254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35416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660033"/>
                </a:solidFill>
                <a:latin typeface="Cambria" pitchFamily="18" charset="0"/>
              </a:rPr>
              <a:t>Приблизні </a:t>
            </a:r>
            <a:r>
              <a:rPr lang="uk-UA" b="1" dirty="0" smtClean="0">
                <a:solidFill>
                  <a:srgbClr val="660033"/>
                </a:solidFill>
                <a:latin typeface="Cambria" pitchFamily="18" charset="0"/>
              </a:rPr>
              <a:t/>
            </a:r>
            <a:br>
              <a:rPr lang="uk-UA" b="1" dirty="0" smtClean="0">
                <a:solidFill>
                  <a:srgbClr val="660033"/>
                </a:solidFill>
                <a:latin typeface="Cambria" pitchFamily="18" charset="0"/>
              </a:rPr>
            </a:br>
            <a:r>
              <a:rPr lang="uk-UA" b="1" dirty="0" smtClean="0">
                <a:solidFill>
                  <a:srgbClr val="660033"/>
                </a:solidFill>
                <a:latin typeface="Cambria" pitchFamily="18" charset="0"/>
              </a:rPr>
              <a:t>логопедичні </a:t>
            </a:r>
            <a:r>
              <a:rPr lang="uk-UA" b="1" dirty="0" err="1">
                <a:solidFill>
                  <a:srgbClr val="660033"/>
                </a:solidFill>
                <a:latin typeface="Cambria" pitchFamily="18" charset="0"/>
              </a:rPr>
              <a:t>заключення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6624736" cy="5400600"/>
          </a:xfrm>
        </p:spPr>
        <p:txBody>
          <a:bodyPr>
            <a:normAutofit fontScale="55000" lnSpcReduction="20000"/>
          </a:bodyPr>
          <a:lstStyle/>
          <a:p>
            <a:pPr marL="36576" lvl="0" indent="0" algn="just">
              <a:buNone/>
            </a:pPr>
            <a:r>
              <a:rPr lang="uk-UA" dirty="0" smtClean="0">
                <a:solidFill>
                  <a:srgbClr val="003300"/>
                </a:solidFill>
                <a:latin typeface="Cambria" pitchFamily="18" charset="0"/>
              </a:rPr>
              <a:t>- Загальне </a:t>
            </a:r>
            <a:r>
              <a:rPr lang="uk-UA" dirty="0">
                <a:solidFill>
                  <a:srgbClr val="003300"/>
                </a:solidFill>
                <a:latin typeface="Cambria" pitchFamily="18" charset="0"/>
              </a:rPr>
              <a:t>недорозвинення мовлення (І рівень мовленнєвого розвитку). Моторна алалія.</a:t>
            </a:r>
            <a:endParaRPr lang="ru-RU" dirty="0">
              <a:solidFill>
                <a:srgbClr val="003300"/>
              </a:solidFill>
              <a:latin typeface="Cambria" pitchFamily="18" charset="0"/>
            </a:endParaRPr>
          </a:p>
          <a:p>
            <a:pPr marL="36576" lvl="0" indent="0" algn="just">
              <a:buNone/>
            </a:pPr>
            <a:r>
              <a:rPr lang="uk-UA" dirty="0" smtClean="0">
                <a:solidFill>
                  <a:srgbClr val="003300"/>
                </a:solidFill>
                <a:latin typeface="Cambria" pitchFamily="18" charset="0"/>
              </a:rPr>
              <a:t>- Загальне </a:t>
            </a:r>
            <a:r>
              <a:rPr lang="uk-UA" dirty="0">
                <a:solidFill>
                  <a:srgbClr val="003300"/>
                </a:solidFill>
                <a:latin typeface="Cambria" pitchFamily="18" charset="0"/>
              </a:rPr>
              <a:t>недорозвинення мовлення (І рівень мовленнєвого розвитку). Сенсорна алалія.</a:t>
            </a:r>
            <a:endParaRPr lang="ru-RU" dirty="0">
              <a:solidFill>
                <a:srgbClr val="003300"/>
              </a:solidFill>
              <a:latin typeface="Cambria" pitchFamily="18" charset="0"/>
            </a:endParaRPr>
          </a:p>
          <a:p>
            <a:pPr marL="36576" lvl="0" indent="0" algn="just">
              <a:buNone/>
            </a:pPr>
            <a:r>
              <a:rPr lang="uk-UA" dirty="0" smtClean="0">
                <a:solidFill>
                  <a:srgbClr val="003300"/>
                </a:solidFill>
                <a:latin typeface="Cambria" pitchFamily="18" charset="0"/>
              </a:rPr>
              <a:t>- Загальне </a:t>
            </a:r>
            <a:r>
              <a:rPr lang="uk-UA" dirty="0">
                <a:solidFill>
                  <a:srgbClr val="003300"/>
                </a:solidFill>
                <a:latin typeface="Cambria" pitchFamily="18" charset="0"/>
              </a:rPr>
              <a:t>недорозвинення мовлення (І рівень мовленнєвого розвитку). Стерта форма </a:t>
            </a:r>
            <a:r>
              <a:rPr lang="uk-UA" dirty="0" err="1">
                <a:solidFill>
                  <a:srgbClr val="003300"/>
                </a:solidFill>
                <a:latin typeface="Cambria" pitchFamily="18" charset="0"/>
              </a:rPr>
              <a:t>псевдобульбарної</a:t>
            </a:r>
            <a:r>
              <a:rPr lang="uk-UA" dirty="0">
                <a:solidFill>
                  <a:srgbClr val="003300"/>
                </a:solidFill>
                <a:latin typeface="Cambria" pitchFamily="18" charset="0"/>
              </a:rPr>
              <a:t> дизартрії.</a:t>
            </a:r>
            <a:endParaRPr lang="ru-RU" dirty="0">
              <a:solidFill>
                <a:srgbClr val="003300"/>
              </a:solidFill>
              <a:latin typeface="Cambria" pitchFamily="18" charset="0"/>
            </a:endParaRPr>
          </a:p>
          <a:p>
            <a:pPr marL="36576" lvl="0" indent="0" algn="just">
              <a:buNone/>
            </a:pPr>
            <a:r>
              <a:rPr lang="uk-UA" dirty="0" smtClean="0">
                <a:solidFill>
                  <a:srgbClr val="003300"/>
                </a:solidFill>
                <a:latin typeface="Cambria" pitchFamily="18" charset="0"/>
              </a:rPr>
              <a:t>- Загальне </a:t>
            </a:r>
            <a:r>
              <a:rPr lang="uk-UA" dirty="0">
                <a:solidFill>
                  <a:srgbClr val="003300"/>
                </a:solidFill>
                <a:latin typeface="Cambria" pitchFamily="18" charset="0"/>
              </a:rPr>
              <a:t>недорозвинення мовлення (ІІ рівень мовленнєвого розвитку). Моторна алалія, заїкування.</a:t>
            </a:r>
            <a:endParaRPr lang="ru-RU" dirty="0">
              <a:solidFill>
                <a:srgbClr val="003300"/>
              </a:solidFill>
              <a:latin typeface="Cambria" pitchFamily="18" charset="0"/>
            </a:endParaRPr>
          </a:p>
          <a:p>
            <a:pPr marL="36576" lvl="0" indent="0" algn="just">
              <a:buNone/>
            </a:pPr>
            <a:r>
              <a:rPr lang="uk-UA" dirty="0" smtClean="0">
                <a:solidFill>
                  <a:srgbClr val="003300"/>
                </a:solidFill>
                <a:latin typeface="Cambria" pitchFamily="18" charset="0"/>
              </a:rPr>
              <a:t>- Загальне </a:t>
            </a:r>
            <a:r>
              <a:rPr lang="uk-UA" dirty="0">
                <a:solidFill>
                  <a:srgbClr val="003300"/>
                </a:solidFill>
                <a:latin typeface="Cambria" pitchFamily="18" charset="0"/>
              </a:rPr>
              <a:t>недорозвинення мовлення (ІІ рівень мовленнєвого розвитку). </a:t>
            </a:r>
            <a:r>
              <a:rPr lang="uk-UA" dirty="0" err="1">
                <a:solidFill>
                  <a:srgbClr val="003300"/>
                </a:solidFill>
                <a:latin typeface="Cambria" pitchFamily="18" charset="0"/>
              </a:rPr>
              <a:t>Сенсомоторна</a:t>
            </a:r>
            <a:r>
              <a:rPr lang="uk-UA" dirty="0">
                <a:solidFill>
                  <a:srgbClr val="003300"/>
                </a:solidFill>
                <a:latin typeface="Cambria" pitchFamily="18" charset="0"/>
              </a:rPr>
              <a:t> алалія.</a:t>
            </a:r>
            <a:endParaRPr lang="ru-RU" dirty="0">
              <a:solidFill>
                <a:srgbClr val="003300"/>
              </a:solidFill>
              <a:latin typeface="Cambria" pitchFamily="18" charset="0"/>
            </a:endParaRPr>
          </a:p>
          <a:p>
            <a:pPr marL="36576" lvl="0" indent="0" algn="just">
              <a:buNone/>
            </a:pPr>
            <a:r>
              <a:rPr lang="uk-UA" dirty="0" smtClean="0">
                <a:solidFill>
                  <a:srgbClr val="003300"/>
                </a:solidFill>
                <a:latin typeface="Cambria" pitchFamily="18" charset="0"/>
              </a:rPr>
              <a:t>- Загальне </a:t>
            </a:r>
            <a:r>
              <a:rPr lang="uk-UA" dirty="0">
                <a:solidFill>
                  <a:srgbClr val="003300"/>
                </a:solidFill>
                <a:latin typeface="Cambria" pitchFamily="18" charset="0"/>
              </a:rPr>
              <a:t>недорозвинення мовлення (ІІІ рівень мовленнєвого розвитку). Відкрита органічна </a:t>
            </a:r>
            <a:r>
              <a:rPr lang="uk-UA" dirty="0" err="1">
                <a:solidFill>
                  <a:srgbClr val="003300"/>
                </a:solidFill>
                <a:latin typeface="Cambria" pitchFamily="18" charset="0"/>
              </a:rPr>
              <a:t>ринолалія</a:t>
            </a:r>
            <a:r>
              <a:rPr lang="uk-UA" dirty="0">
                <a:solidFill>
                  <a:srgbClr val="003300"/>
                </a:solidFill>
                <a:latin typeface="Cambria" pitchFamily="18" charset="0"/>
              </a:rPr>
              <a:t>.</a:t>
            </a:r>
            <a:endParaRPr lang="ru-RU" dirty="0">
              <a:solidFill>
                <a:srgbClr val="003300"/>
              </a:solidFill>
              <a:latin typeface="Cambria" pitchFamily="18" charset="0"/>
            </a:endParaRPr>
          </a:p>
          <a:p>
            <a:pPr marL="36576" lvl="0" indent="0" algn="just">
              <a:buNone/>
            </a:pPr>
            <a:r>
              <a:rPr lang="uk-UA" dirty="0" smtClean="0">
                <a:solidFill>
                  <a:srgbClr val="003300"/>
                </a:solidFill>
                <a:latin typeface="Cambria" pitchFamily="18" charset="0"/>
              </a:rPr>
              <a:t>- Фонетико-фонематичне </a:t>
            </a:r>
            <a:r>
              <a:rPr lang="uk-UA" dirty="0">
                <a:solidFill>
                  <a:srgbClr val="003300"/>
                </a:solidFill>
                <a:latin typeface="Cambria" pitchFamily="18" charset="0"/>
              </a:rPr>
              <a:t>недорозвинення. Стерта форма </a:t>
            </a:r>
            <a:r>
              <a:rPr lang="uk-UA" dirty="0" err="1">
                <a:solidFill>
                  <a:srgbClr val="003300"/>
                </a:solidFill>
                <a:latin typeface="Cambria" pitchFamily="18" charset="0"/>
              </a:rPr>
              <a:t>псевдобульбарної</a:t>
            </a:r>
            <a:r>
              <a:rPr lang="uk-UA" dirty="0">
                <a:solidFill>
                  <a:srgbClr val="003300"/>
                </a:solidFill>
                <a:latin typeface="Cambria" pitchFamily="18" charset="0"/>
              </a:rPr>
              <a:t> дизартрії.</a:t>
            </a:r>
            <a:endParaRPr lang="ru-RU" dirty="0">
              <a:solidFill>
                <a:srgbClr val="003300"/>
              </a:solidFill>
              <a:latin typeface="Cambria" pitchFamily="18" charset="0"/>
            </a:endParaRPr>
          </a:p>
          <a:p>
            <a:pPr marL="36576" lvl="0" indent="0" algn="just">
              <a:buNone/>
            </a:pPr>
            <a:r>
              <a:rPr lang="uk-UA" dirty="0" smtClean="0">
                <a:solidFill>
                  <a:srgbClr val="003300"/>
                </a:solidFill>
                <a:latin typeface="Cambria" pitchFamily="18" charset="0"/>
              </a:rPr>
              <a:t>- Фонетико-фонематичне </a:t>
            </a:r>
            <a:r>
              <a:rPr lang="uk-UA" dirty="0">
                <a:solidFill>
                  <a:srgbClr val="003300"/>
                </a:solidFill>
                <a:latin typeface="Cambria" pitchFamily="18" charset="0"/>
              </a:rPr>
              <a:t>недорозвинення. Відкрита органічна </a:t>
            </a:r>
            <a:r>
              <a:rPr lang="uk-UA" dirty="0" err="1">
                <a:solidFill>
                  <a:srgbClr val="003300"/>
                </a:solidFill>
                <a:latin typeface="Cambria" pitchFamily="18" charset="0"/>
              </a:rPr>
              <a:t>ринолалія</a:t>
            </a:r>
            <a:r>
              <a:rPr lang="uk-UA" dirty="0">
                <a:solidFill>
                  <a:srgbClr val="003300"/>
                </a:solidFill>
                <a:latin typeface="Cambria" pitchFamily="18" charset="0"/>
              </a:rPr>
              <a:t>.</a:t>
            </a:r>
            <a:endParaRPr lang="ru-RU" dirty="0">
              <a:solidFill>
                <a:srgbClr val="003300"/>
              </a:solidFill>
              <a:latin typeface="Cambria" pitchFamily="18" charset="0"/>
            </a:endParaRPr>
          </a:p>
          <a:p>
            <a:pPr marL="36576" lvl="0" indent="0" algn="just">
              <a:buNone/>
            </a:pPr>
            <a:r>
              <a:rPr lang="uk-UA" dirty="0" smtClean="0">
                <a:solidFill>
                  <a:srgbClr val="003300"/>
                </a:solidFill>
                <a:latin typeface="Cambria" pitchFamily="18" charset="0"/>
              </a:rPr>
              <a:t>- Лексико-граматичне </a:t>
            </a:r>
            <a:r>
              <a:rPr lang="uk-UA" dirty="0">
                <a:solidFill>
                  <a:srgbClr val="003300"/>
                </a:solidFill>
                <a:latin typeface="Cambria" pitchFamily="18" charset="0"/>
              </a:rPr>
              <a:t>недорозвинення мовлення. Вихід з моторної алалії.</a:t>
            </a:r>
            <a:endParaRPr lang="ru-RU" dirty="0">
              <a:solidFill>
                <a:srgbClr val="003300"/>
              </a:solidFill>
              <a:latin typeface="Cambria" pitchFamily="18" charset="0"/>
            </a:endParaRPr>
          </a:p>
          <a:p>
            <a:pPr marL="36576" lvl="0" indent="0" algn="just">
              <a:buNone/>
            </a:pPr>
            <a:r>
              <a:rPr lang="uk-UA" dirty="0" smtClean="0">
                <a:solidFill>
                  <a:srgbClr val="003300"/>
                </a:solidFill>
                <a:latin typeface="Cambria" pitchFamily="18" charset="0"/>
              </a:rPr>
              <a:t>- Фонетичне </a:t>
            </a:r>
            <a:r>
              <a:rPr lang="uk-UA" dirty="0">
                <a:solidFill>
                  <a:srgbClr val="003300"/>
                </a:solidFill>
                <a:latin typeface="Cambria" pitchFamily="18" charset="0"/>
              </a:rPr>
              <a:t>порушення мовлення. Моторна функціональна </a:t>
            </a:r>
            <a:r>
              <a:rPr lang="uk-UA" dirty="0" err="1">
                <a:solidFill>
                  <a:srgbClr val="003300"/>
                </a:solidFill>
                <a:latin typeface="Cambria" pitchFamily="18" charset="0"/>
              </a:rPr>
              <a:t>дислалія</a:t>
            </a:r>
            <a:r>
              <a:rPr lang="uk-UA" dirty="0">
                <a:solidFill>
                  <a:srgbClr val="003300"/>
                </a:solidFill>
                <a:latin typeface="Cambria" pitchFamily="18" charset="0"/>
              </a:rPr>
              <a:t>.</a:t>
            </a:r>
            <a:endParaRPr lang="ru-RU" dirty="0">
              <a:solidFill>
                <a:srgbClr val="003300"/>
              </a:solidFill>
              <a:latin typeface="Cambria" pitchFamily="18" charset="0"/>
            </a:endParaRPr>
          </a:p>
          <a:p>
            <a:endParaRPr lang="ru-RU" dirty="0"/>
          </a:p>
          <a:p>
            <a:pPr marL="36576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09" t="3013" r="7647" b="11094"/>
          <a:stretch/>
        </p:blipFill>
        <p:spPr bwMode="auto">
          <a:xfrm>
            <a:off x="7164288" y="4005064"/>
            <a:ext cx="1850573" cy="2721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8225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57018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err="1">
                <a:solidFill>
                  <a:srgbClr val="660033"/>
                </a:solidFill>
                <a:latin typeface="Cambria" pitchFamily="18" charset="0"/>
              </a:rPr>
              <a:t>Обгрунтування</a:t>
            </a:r>
            <a:r>
              <a:rPr lang="uk-UA" b="1" dirty="0">
                <a:solidFill>
                  <a:srgbClr val="660033"/>
                </a:solidFill>
                <a:latin typeface="Cambria" pitchFamily="18" charset="0"/>
              </a:rPr>
              <a:t> </a:t>
            </a:r>
            <a:r>
              <a:rPr lang="ru-RU" b="1" dirty="0">
                <a:solidFill>
                  <a:srgbClr val="660033"/>
                </a:solidFill>
                <a:latin typeface="Cambria" pitchFamily="18" charset="0"/>
              </a:rPr>
              <a:t/>
            </a:r>
            <a:br>
              <a:rPr lang="ru-RU" b="1" dirty="0">
                <a:solidFill>
                  <a:srgbClr val="660033"/>
                </a:solidFill>
                <a:latin typeface="Cambria" pitchFamily="18" charset="0"/>
              </a:rPr>
            </a:br>
            <a:r>
              <a:rPr lang="uk-UA" b="1" dirty="0">
                <a:solidFill>
                  <a:srgbClr val="660033"/>
                </a:solidFill>
                <a:latin typeface="Cambria" pitchFamily="18" charset="0"/>
              </a:rPr>
              <a:t>логопедичного </a:t>
            </a:r>
            <a:r>
              <a:rPr lang="uk-UA" b="1" dirty="0" err="1" smtClean="0">
                <a:solidFill>
                  <a:srgbClr val="660033"/>
                </a:solidFill>
                <a:latin typeface="Cambria" pitchFamily="18" charset="0"/>
              </a:rPr>
              <a:t>заключення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5256584"/>
          </a:xfrm>
        </p:spPr>
        <p:txBody>
          <a:bodyPr>
            <a:normAutofit fontScale="85000" lnSpcReduction="20000"/>
          </a:bodyPr>
          <a:lstStyle/>
          <a:p>
            <a:pPr marL="36576" indent="0" algn="just">
              <a:buNone/>
            </a:pPr>
            <a:r>
              <a:rPr lang="uk-UA" dirty="0" smtClean="0"/>
              <a:t>     </a:t>
            </a:r>
            <a:r>
              <a:rPr lang="uk-UA" dirty="0" smtClean="0">
                <a:solidFill>
                  <a:srgbClr val="003300"/>
                </a:solidFill>
                <a:latin typeface="Cambria" pitchFamily="18" charset="0"/>
              </a:rPr>
              <a:t>У </a:t>
            </a:r>
            <a:r>
              <a:rPr lang="uk-UA" dirty="0">
                <a:solidFill>
                  <a:srgbClr val="003300"/>
                </a:solidFill>
                <a:latin typeface="Cambria" pitchFamily="18" charset="0"/>
              </a:rPr>
              <a:t>структурі </a:t>
            </a:r>
            <a:r>
              <a:rPr lang="uk-UA" dirty="0" err="1">
                <a:solidFill>
                  <a:srgbClr val="003300"/>
                </a:solidFill>
                <a:latin typeface="Cambria" pitchFamily="18" charset="0"/>
              </a:rPr>
              <a:t>корекційно-логопедичної</a:t>
            </a:r>
            <a:r>
              <a:rPr lang="uk-UA" dirty="0">
                <a:solidFill>
                  <a:srgbClr val="003300"/>
                </a:solidFill>
                <a:latin typeface="Cambria" pitchFamily="18" charset="0"/>
              </a:rPr>
              <a:t> роботи</a:t>
            </a:r>
            <a:r>
              <a:rPr lang="uk-UA" b="1" dirty="0">
                <a:solidFill>
                  <a:srgbClr val="003300"/>
                </a:solidFill>
                <a:latin typeface="Cambria" pitchFamily="18" charset="0"/>
              </a:rPr>
              <a:t> етап обґрунтування логопедичного </a:t>
            </a:r>
            <a:r>
              <a:rPr lang="uk-UA" b="1" dirty="0" err="1">
                <a:solidFill>
                  <a:srgbClr val="003300"/>
                </a:solidFill>
                <a:latin typeface="Cambria" pitchFamily="18" charset="0"/>
              </a:rPr>
              <a:t>заключення</a:t>
            </a:r>
            <a:r>
              <a:rPr lang="uk-UA" b="1" dirty="0">
                <a:solidFill>
                  <a:srgbClr val="003300"/>
                </a:solidFill>
                <a:latin typeface="Cambria" pitchFamily="18" charset="0"/>
              </a:rPr>
              <a:t> </a:t>
            </a:r>
            <a:r>
              <a:rPr lang="uk-UA" dirty="0">
                <a:solidFill>
                  <a:srgbClr val="003300"/>
                </a:solidFill>
                <a:latin typeface="Cambria" pitchFamily="18" charset="0"/>
              </a:rPr>
              <a:t>займає  важливе місце, що є закономірним підсумком первинного обстеження.</a:t>
            </a:r>
            <a:endParaRPr lang="ru-RU" dirty="0">
              <a:solidFill>
                <a:srgbClr val="003300"/>
              </a:solidFill>
              <a:latin typeface="Cambria" pitchFamily="18" charset="0"/>
            </a:endParaRPr>
          </a:p>
          <a:p>
            <a:pPr marL="36576" indent="0" algn="just">
              <a:buNone/>
            </a:pPr>
            <a:r>
              <a:rPr lang="uk-UA" dirty="0" smtClean="0">
                <a:solidFill>
                  <a:srgbClr val="660033"/>
                </a:solidFill>
                <a:latin typeface="Cambria" pitchFamily="18" charset="0"/>
              </a:rPr>
              <a:t>     Від </a:t>
            </a:r>
            <a:r>
              <a:rPr lang="uk-UA" dirty="0">
                <a:solidFill>
                  <a:srgbClr val="660033"/>
                </a:solidFill>
                <a:latin typeface="Cambria" pitchFamily="18" charset="0"/>
              </a:rPr>
              <a:t>вміння точно діагностувати мовленнєве порушення напряму залежить результат усієї </a:t>
            </a:r>
            <a:r>
              <a:rPr lang="uk-UA" dirty="0" err="1" smtClean="0">
                <a:solidFill>
                  <a:srgbClr val="660033"/>
                </a:solidFill>
                <a:latin typeface="Cambria" pitchFamily="18" charset="0"/>
              </a:rPr>
              <a:t>корекційної</a:t>
            </a:r>
            <a:r>
              <a:rPr lang="uk-UA" dirty="0" smtClean="0">
                <a:solidFill>
                  <a:srgbClr val="660033"/>
                </a:solidFill>
                <a:latin typeface="Cambria" pitchFamily="18" charset="0"/>
              </a:rPr>
              <a:t> </a:t>
            </a:r>
            <a:r>
              <a:rPr lang="uk-UA" dirty="0">
                <a:solidFill>
                  <a:srgbClr val="660033"/>
                </a:solidFill>
                <a:latin typeface="Cambria" pitchFamily="18" charset="0"/>
              </a:rPr>
              <a:t>роботи: </a:t>
            </a:r>
            <a:endParaRPr lang="uk-UA" dirty="0" smtClean="0">
              <a:solidFill>
                <a:srgbClr val="660033"/>
              </a:solidFill>
              <a:latin typeface="Cambria" pitchFamily="18" charset="0"/>
            </a:endParaRPr>
          </a:p>
          <a:p>
            <a:pPr marL="36576" indent="0" algn="just">
              <a:buNone/>
            </a:pPr>
            <a:r>
              <a:rPr lang="uk-UA" dirty="0" smtClean="0">
                <a:solidFill>
                  <a:srgbClr val="003300"/>
                </a:solidFill>
                <a:latin typeface="Cambria" pitchFamily="18" charset="0"/>
              </a:rPr>
              <a:t>первинне </a:t>
            </a:r>
            <a:r>
              <a:rPr lang="uk-UA" dirty="0">
                <a:solidFill>
                  <a:srgbClr val="003300"/>
                </a:solidFill>
                <a:latin typeface="Cambria" pitchFamily="18" charset="0"/>
              </a:rPr>
              <a:t>логопедичне обстеження – </a:t>
            </a:r>
            <a:r>
              <a:rPr lang="uk-UA" b="1" dirty="0">
                <a:solidFill>
                  <a:srgbClr val="660033"/>
                </a:solidFill>
                <a:latin typeface="Cambria" pitchFamily="18" charset="0"/>
              </a:rPr>
              <a:t>1 е</a:t>
            </a:r>
            <a:r>
              <a:rPr lang="uk-UA" b="1" dirty="0" smtClean="0">
                <a:solidFill>
                  <a:srgbClr val="660033"/>
                </a:solidFill>
                <a:latin typeface="Cambria" pitchFamily="18" charset="0"/>
              </a:rPr>
              <a:t>тап</a:t>
            </a:r>
            <a:r>
              <a:rPr lang="uk-UA" dirty="0">
                <a:solidFill>
                  <a:srgbClr val="003300"/>
                </a:solidFill>
                <a:latin typeface="Cambria" pitchFamily="18" charset="0"/>
              </a:rPr>
              <a:t>; обґрунтування логопедичного </a:t>
            </a:r>
            <a:r>
              <a:rPr lang="uk-UA" dirty="0" err="1">
                <a:solidFill>
                  <a:srgbClr val="003300"/>
                </a:solidFill>
                <a:latin typeface="Cambria" pitchFamily="18" charset="0"/>
              </a:rPr>
              <a:t>заключення</a:t>
            </a:r>
            <a:r>
              <a:rPr lang="uk-UA" dirty="0">
                <a:solidFill>
                  <a:srgbClr val="003300"/>
                </a:solidFill>
                <a:latin typeface="Cambria" pitchFamily="18" charset="0"/>
              </a:rPr>
              <a:t> – </a:t>
            </a:r>
            <a:r>
              <a:rPr lang="uk-UA" b="1" dirty="0">
                <a:solidFill>
                  <a:srgbClr val="660033"/>
                </a:solidFill>
                <a:latin typeface="Cambria" pitchFamily="18" charset="0"/>
              </a:rPr>
              <a:t>2 етап; </a:t>
            </a:r>
            <a:r>
              <a:rPr lang="uk-UA" dirty="0">
                <a:solidFill>
                  <a:srgbClr val="003300"/>
                </a:solidFill>
                <a:latin typeface="Cambria" pitchFamily="18" charset="0"/>
              </a:rPr>
              <a:t>перспективне планування – </a:t>
            </a:r>
            <a:r>
              <a:rPr lang="uk-UA" b="1" dirty="0">
                <a:solidFill>
                  <a:srgbClr val="660033"/>
                </a:solidFill>
                <a:latin typeface="Cambria" pitchFamily="18" charset="0"/>
              </a:rPr>
              <a:t>3 етап</a:t>
            </a:r>
            <a:r>
              <a:rPr lang="uk-UA" dirty="0">
                <a:solidFill>
                  <a:srgbClr val="003300"/>
                </a:solidFill>
                <a:latin typeface="Cambria" pitchFamily="18" charset="0"/>
              </a:rPr>
              <a:t>; </a:t>
            </a:r>
            <a:endParaRPr lang="uk-UA" dirty="0" smtClean="0">
              <a:solidFill>
                <a:srgbClr val="003300"/>
              </a:solidFill>
              <a:latin typeface="Cambria" pitchFamily="18" charset="0"/>
            </a:endParaRPr>
          </a:p>
          <a:p>
            <a:pPr marL="36576" indent="0" algn="just">
              <a:buNone/>
            </a:pPr>
            <a:r>
              <a:rPr lang="uk-UA" dirty="0" smtClean="0">
                <a:solidFill>
                  <a:srgbClr val="003300"/>
                </a:solidFill>
                <a:latin typeface="Cambria" pitchFamily="18" charset="0"/>
              </a:rPr>
              <a:t>вибір </a:t>
            </a:r>
            <a:r>
              <a:rPr lang="uk-UA" dirty="0">
                <a:solidFill>
                  <a:srgbClr val="003300"/>
                </a:solidFill>
                <a:latin typeface="Cambria" pitchFamily="18" charset="0"/>
              </a:rPr>
              <a:t>шляхів подолання вади – </a:t>
            </a:r>
            <a:r>
              <a:rPr lang="uk-UA" b="1" dirty="0">
                <a:solidFill>
                  <a:srgbClr val="660033"/>
                </a:solidFill>
                <a:latin typeface="Cambria" pitchFamily="18" charset="0"/>
              </a:rPr>
              <a:t>4 етап</a:t>
            </a:r>
            <a:r>
              <a:rPr lang="uk-UA" dirty="0">
                <a:solidFill>
                  <a:srgbClr val="003300"/>
                </a:solidFill>
                <a:latin typeface="Cambria" pitchFamily="18" charset="0"/>
              </a:rPr>
              <a:t>.</a:t>
            </a:r>
            <a:endParaRPr lang="ru-RU" dirty="0">
              <a:solidFill>
                <a:srgbClr val="003300"/>
              </a:solidFill>
              <a:latin typeface="Cambria" pitchFamily="18" charset="0"/>
            </a:endParaRPr>
          </a:p>
          <a:p>
            <a:pPr marL="36576" indent="0" algn="just">
              <a:buNone/>
            </a:pPr>
            <a:r>
              <a:rPr lang="uk-UA" dirty="0" smtClean="0">
                <a:solidFill>
                  <a:srgbClr val="003300"/>
                </a:solidFill>
                <a:latin typeface="Cambria" pitchFamily="18" charset="0"/>
              </a:rPr>
              <a:t>   </a:t>
            </a:r>
            <a:r>
              <a:rPr lang="uk-UA" b="1" dirty="0">
                <a:solidFill>
                  <a:srgbClr val="660033"/>
                </a:solidFill>
                <a:latin typeface="Cambria" pitchFamily="18" charset="0"/>
              </a:rPr>
              <a:t>Рівні </a:t>
            </a:r>
            <a:r>
              <a:rPr lang="uk-UA" b="1" dirty="0" smtClean="0">
                <a:solidFill>
                  <a:srgbClr val="660033"/>
                </a:solidFill>
                <a:latin typeface="Cambria" pitchFamily="18" charset="0"/>
              </a:rPr>
              <a:t>висновків</a:t>
            </a:r>
            <a:r>
              <a:rPr lang="uk-UA" dirty="0" smtClean="0">
                <a:solidFill>
                  <a:srgbClr val="003300"/>
                </a:solidFill>
                <a:latin typeface="Cambria" pitchFamily="18" charset="0"/>
              </a:rPr>
              <a:t>: </a:t>
            </a:r>
            <a:r>
              <a:rPr lang="uk-UA" b="1" dirty="0">
                <a:solidFill>
                  <a:srgbClr val="003300"/>
                </a:solidFill>
                <a:latin typeface="Cambria" pitchFamily="18" charset="0"/>
              </a:rPr>
              <a:t>етіологічний, </a:t>
            </a:r>
            <a:endParaRPr lang="uk-UA" b="1" dirty="0" smtClean="0">
              <a:solidFill>
                <a:srgbClr val="003300"/>
              </a:solidFill>
              <a:latin typeface="Cambria" pitchFamily="18" charset="0"/>
            </a:endParaRPr>
          </a:p>
          <a:p>
            <a:pPr marL="36576" indent="0" algn="just">
              <a:buNone/>
            </a:pPr>
            <a:r>
              <a:rPr lang="uk-UA" b="1" dirty="0" smtClean="0">
                <a:solidFill>
                  <a:srgbClr val="003300"/>
                </a:solidFill>
                <a:latin typeface="Cambria" pitchFamily="18" charset="0"/>
              </a:rPr>
              <a:t>симптоматичний</a:t>
            </a:r>
            <a:r>
              <a:rPr lang="uk-UA" b="1" dirty="0">
                <a:solidFill>
                  <a:srgbClr val="003300"/>
                </a:solidFill>
                <a:latin typeface="Cambria" pitchFamily="18" charset="0"/>
              </a:rPr>
              <a:t>, типологічний.</a:t>
            </a:r>
            <a:endParaRPr lang="ru-RU" b="1" dirty="0">
              <a:solidFill>
                <a:srgbClr val="003300"/>
              </a:solidFill>
              <a:latin typeface="Cambria" pitchFamily="18" charset="0"/>
            </a:endParaRPr>
          </a:p>
          <a:p>
            <a:pPr marL="36576" indent="0" algn="just">
              <a:buNone/>
            </a:pPr>
            <a:r>
              <a:rPr lang="uk-UA" b="1" dirty="0">
                <a:solidFill>
                  <a:srgbClr val="003300"/>
                </a:solidFill>
                <a:latin typeface="Cambria" pitchFamily="18" charset="0"/>
              </a:rPr>
              <a:t> </a:t>
            </a:r>
            <a:endParaRPr lang="ru-RU" b="1" dirty="0">
              <a:solidFill>
                <a:srgbClr val="003300"/>
              </a:solidFill>
              <a:latin typeface="Cambria" pitchFamily="18" charset="0"/>
            </a:endParaRPr>
          </a:p>
          <a:p>
            <a:pPr marL="36576" indent="0">
              <a:buNone/>
            </a:pPr>
            <a:endParaRPr lang="ru-RU" dirty="0"/>
          </a:p>
        </p:txBody>
      </p:sp>
      <p:pic>
        <p:nvPicPr>
          <p:cNvPr id="3074" name="Picture 2" descr="D:\работа\Фото - с\КЗПМПК фото\DSCN105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987" t="37143" r="16012"/>
          <a:stretch/>
        </p:blipFill>
        <p:spPr bwMode="auto">
          <a:xfrm>
            <a:off x="6359514" y="4869160"/>
            <a:ext cx="2486636" cy="180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8705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60649"/>
            <a:ext cx="2592288" cy="1156989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rgbClr val="003300"/>
                </a:solidFill>
                <a:latin typeface="Cambria" pitchFamily="18" charset="0"/>
              </a:rPr>
              <a:t>ЛІТЕРАТУРА З ТЕМИ</a:t>
            </a:r>
            <a:endParaRPr lang="ru-RU" sz="3200" b="1" dirty="0">
              <a:solidFill>
                <a:srgbClr val="003300"/>
              </a:solidFill>
              <a:latin typeface="Cambria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9"/>
            <a:ext cx="2664296" cy="382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7121" y="2924944"/>
            <a:ext cx="2554001" cy="3742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50777"/>
            <a:ext cx="2468458" cy="375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9" y="3075517"/>
            <a:ext cx="2376264" cy="361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89718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829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260648"/>
            <a:ext cx="85689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8000" b="1" dirty="0" smtClean="0">
              <a:solidFill>
                <a:srgbClr val="003300"/>
              </a:solidFill>
              <a:latin typeface="Cambria" pitchFamily="18" charset="0"/>
            </a:endParaRPr>
          </a:p>
          <a:p>
            <a:pPr algn="ctr"/>
            <a:r>
              <a:rPr lang="uk-UA" sz="8000" b="1" i="1" dirty="0" smtClean="0">
                <a:solidFill>
                  <a:srgbClr val="003300"/>
                </a:solidFill>
                <a:latin typeface="Cambria" pitchFamily="18" charset="0"/>
              </a:rPr>
              <a:t>ДЯКУЄМО</a:t>
            </a:r>
          </a:p>
          <a:p>
            <a:pPr algn="ctr"/>
            <a:r>
              <a:rPr lang="uk-UA" sz="8000" b="1" i="1" dirty="0" smtClean="0">
                <a:solidFill>
                  <a:srgbClr val="003300"/>
                </a:solidFill>
                <a:latin typeface="Cambria" pitchFamily="18" charset="0"/>
              </a:rPr>
              <a:t> </a:t>
            </a:r>
          </a:p>
          <a:p>
            <a:pPr algn="ctr"/>
            <a:r>
              <a:rPr lang="uk-UA" sz="8000" b="1" i="1" dirty="0" smtClean="0">
                <a:solidFill>
                  <a:srgbClr val="003300"/>
                </a:solidFill>
                <a:latin typeface="Cambria" pitchFamily="18" charset="0"/>
              </a:rPr>
              <a:t>ЗА УВАГУ!</a:t>
            </a:r>
            <a:endParaRPr lang="ru-RU" sz="8000" i="1" dirty="0"/>
          </a:p>
        </p:txBody>
      </p:sp>
    </p:spTree>
    <p:extLst>
      <p:ext uri="{BB962C8B-B14F-4D97-AF65-F5344CB8AC3E}">
        <p14:creationId xmlns:p14="http://schemas.microsoft.com/office/powerpoint/2010/main" xmlns="" val="3888618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492896"/>
            <a:ext cx="5688632" cy="4176464"/>
          </a:xfrm>
        </p:spPr>
        <p:txBody>
          <a:bodyPr/>
          <a:lstStyle/>
          <a:p>
            <a:pPr marL="36576" lvl="0" indent="0" algn="just">
              <a:buNone/>
            </a:pPr>
            <a:r>
              <a:rPr lang="uk-UA" dirty="0" smtClean="0">
                <a:solidFill>
                  <a:srgbClr val="003300"/>
                </a:solidFill>
                <a:latin typeface="Cambria" pitchFamily="18" charset="0"/>
              </a:rPr>
              <a:t>- постановка </a:t>
            </a:r>
            <a:r>
              <a:rPr lang="uk-UA" dirty="0">
                <a:solidFill>
                  <a:srgbClr val="003300"/>
                </a:solidFill>
                <a:latin typeface="Cambria" pitchFamily="18" charset="0"/>
              </a:rPr>
              <a:t>діагнозу, з чим має діло </a:t>
            </a:r>
            <a:r>
              <a:rPr lang="uk-UA" i="1" dirty="0">
                <a:solidFill>
                  <a:srgbClr val="FF0000"/>
                </a:solidFill>
                <a:latin typeface="Cambria" pitchFamily="18" charset="0"/>
              </a:rPr>
              <a:t>теоретична діагностика</a:t>
            </a:r>
            <a:r>
              <a:rPr lang="uk-UA" dirty="0">
                <a:solidFill>
                  <a:srgbClr val="003300"/>
                </a:solidFill>
                <a:latin typeface="Cambria" pitchFamily="18" charset="0"/>
              </a:rPr>
              <a:t>;</a:t>
            </a:r>
            <a:endParaRPr lang="ru-RU" dirty="0">
              <a:solidFill>
                <a:srgbClr val="003300"/>
              </a:solidFill>
              <a:latin typeface="Cambria" pitchFamily="18" charset="0"/>
            </a:endParaRPr>
          </a:p>
          <a:p>
            <a:pPr marL="36576" lvl="0" indent="0" algn="just">
              <a:buNone/>
            </a:pPr>
            <a:r>
              <a:rPr lang="uk-UA" dirty="0" smtClean="0">
                <a:solidFill>
                  <a:srgbClr val="003300"/>
                </a:solidFill>
                <a:latin typeface="Cambria" pitchFamily="18" charset="0"/>
              </a:rPr>
              <a:t>- сам </a:t>
            </a:r>
            <a:r>
              <a:rPr lang="uk-UA" dirty="0">
                <a:solidFill>
                  <a:srgbClr val="003300"/>
                </a:solidFill>
                <a:latin typeface="Cambria" pitchFamily="18" charset="0"/>
              </a:rPr>
              <a:t>процес встановлення діагнозу, чим займається </a:t>
            </a:r>
            <a:r>
              <a:rPr lang="uk-UA" i="1" dirty="0">
                <a:solidFill>
                  <a:srgbClr val="FF0000"/>
                </a:solidFill>
                <a:latin typeface="Cambria" pitchFamily="18" charset="0"/>
              </a:rPr>
              <a:t>практична діагностика</a:t>
            </a:r>
            <a:r>
              <a:rPr lang="uk-UA" dirty="0">
                <a:solidFill>
                  <a:srgbClr val="003300"/>
                </a:solidFill>
                <a:latin typeface="Cambria" pitchFamily="18" charset="0"/>
              </a:rPr>
              <a:t>.</a:t>
            </a:r>
            <a:endParaRPr lang="ru-RU" dirty="0">
              <a:solidFill>
                <a:srgbClr val="003300"/>
              </a:solidFill>
              <a:latin typeface="Cambria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0151" y="1556792"/>
            <a:ext cx="3004249" cy="38164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7504" y="116632"/>
            <a:ext cx="71287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" indent="0" algn="just">
              <a:buNone/>
            </a:pP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     </a:t>
            </a:r>
            <a:r>
              <a:rPr lang="ru-RU" sz="3600" b="1" dirty="0" smtClean="0">
                <a:solidFill>
                  <a:srgbClr val="C00000"/>
                </a:solidFill>
                <a:latin typeface="Cambria" pitchFamily="18" charset="0"/>
              </a:rPr>
              <a:t>Д</a:t>
            </a:r>
            <a:r>
              <a:rPr lang="uk-UA" sz="3600" b="1" dirty="0">
                <a:solidFill>
                  <a:srgbClr val="C00000"/>
                </a:solidFill>
                <a:latin typeface="Cambria" pitchFamily="18" charset="0"/>
              </a:rPr>
              <a:t>і</a:t>
            </a:r>
            <a:r>
              <a:rPr lang="ru-RU" sz="3600" b="1" dirty="0">
                <a:solidFill>
                  <a:srgbClr val="C00000"/>
                </a:solidFill>
                <a:latin typeface="Cambria" pitchFamily="18" charset="0"/>
              </a:rPr>
              <a:t>агностика </a:t>
            </a:r>
            <a:r>
              <a:rPr lang="ru-RU" sz="3600" dirty="0">
                <a:solidFill>
                  <a:srgbClr val="003300"/>
                </a:solidFill>
                <a:latin typeface="Cambria" pitchFamily="18" charset="0"/>
              </a:rPr>
              <a:t>– </a:t>
            </a:r>
            <a:r>
              <a:rPr lang="ru-RU" sz="3600" dirty="0" err="1">
                <a:solidFill>
                  <a:srgbClr val="003300"/>
                </a:solidFill>
                <a:latin typeface="Cambria" pitchFamily="18" charset="0"/>
              </a:rPr>
              <a:t>теор</a:t>
            </a:r>
            <a:r>
              <a:rPr lang="uk-UA" sz="3600" dirty="0">
                <a:solidFill>
                  <a:srgbClr val="003300"/>
                </a:solidFill>
                <a:latin typeface="Cambria" pitchFamily="18" charset="0"/>
              </a:rPr>
              <a:t>і</a:t>
            </a:r>
            <a:r>
              <a:rPr lang="ru-RU" sz="3600" dirty="0">
                <a:solidFill>
                  <a:srgbClr val="003300"/>
                </a:solidFill>
                <a:latin typeface="Cambria" pitchFamily="18" charset="0"/>
              </a:rPr>
              <a:t>я та </a:t>
            </a:r>
            <a:r>
              <a:rPr lang="uk-UA" sz="3600" dirty="0">
                <a:solidFill>
                  <a:srgbClr val="003300"/>
                </a:solidFill>
                <a:latin typeface="Cambria" pitchFamily="18" charset="0"/>
              </a:rPr>
              <a:t>практика постановки діагнозу, що має два значення:</a:t>
            </a:r>
            <a:endParaRPr lang="ru-RU" sz="3600" dirty="0">
              <a:solidFill>
                <a:srgbClr val="0033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964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400" b="1" dirty="0">
                <a:solidFill>
                  <a:srgbClr val="660033"/>
                </a:solidFill>
                <a:latin typeface="Cambria" pitchFamily="18" charset="0"/>
              </a:rPr>
              <a:t>Задача диференціальної </a:t>
            </a:r>
            <a:r>
              <a:rPr lang="uk-UA" sz="4400" b="1" dirty="0" smtClean="0">
                <a:solidFill>
                  <a:srgbClr val="660033"/>
                </a:solidFill>
                <a:latin typeface="Cambria" pitchFamily="18" charset="0"/>
              </a:rPr>
              <a:t>діагностики - </a:t>
            </a:r>
            <a:endParaRPr lang="ru-RU" sz="4400" b="1" dirty="0">
              <a:solidFill>
                <a:srgbClr val="660033"/>
              </a:solidFill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499176" cy="5573216"/>
          </a:xfrm>
        </p:spPr>
        <p:txBody>
          <a:bodyPr>
            <a:normAutofit fontScale="62500" lnSpcReduction="20000"/>
          </a:bodyPr>
          <a:lstStyle/>
          <a:p>
            <a:pPr marL="36576" indent="0" algn="just">
              <a:buNone/>
            </a:pPr>
            <a:r>
              <a:rPr lang="uk-UA" sz="3800" b="1" dirty="0" smtClean="0">
                <a:solidFill>
                  <a:srgbClr val="003300"/>
                </a:solidFill>
                <a:latin typeface="Cambria" pitchFamily="18" charset="0"/>
              </a:rPr>
              <a:t>кваліфікація </a:t>
            </a:r>
            <a:r>
              <a:rPr lang="uk-UA" sz="3800" b="1" dirty="0">
                <a:solidFill>
                  <a:srgbClr val="003300"/>
                </a:solidFill>
                <a:latin typeface="Cambria" pitchFamily="18" charset="0"/>
              </a:rPr>
              <a:t>порушень у розвитку зі співвіднесенням даного конкретного випадку до певного варіанту </a:t>
            </a:r>
            <a:r>
              <a:rPr lang="uk-UA" sz="3800" b="1" dirty="0" err="1">
                <a:solidFill>
                  <a:srgbClr val="003300"/>
                </a:solidFill>
                <a:latin typeface="Cambria" pitchFamily="18" charset="0"/>
              </a:rPr>
              <a:t>дизонтогенезу</a:t>
            </a:r>
            <a:r>
              <a:rPr lang="uk-UA" sz="3800" b="1" dirty="0">
                <a:solidFill>
                  <a:srgbClr val="003300"/>
                </a:solidFill>
                <a:latin typeface="Cambria" pitchFamily="18" charset="0"/>
              </a:rPr>
              <a:t> та педагогічної групи</a:t>
            </a:r>
            <a:r>
              <a:rPr lang="uk-UA" sz="3800" dirty="0">
                <a:solidFill>
                  <a:srgbClr val="003300"/>
                </a:solidFill>
                <a:latin typeface="Cambria" pitchFamily="18" charset="0"/>
              </a:rPr>
              <a:t>, а саме:</a:t>
            </a:r>
            <a:endParaRPr lang="ru-RU" sz="3800" dirty="0">
              <a:solidFill>
                <a:srgbClr val="003300"/>
              </a:solidFill>
              <a:latin typeface="Cambria" pitchFamily="18" charset="0"/>
            </a:endParaRPr>
          </a:p>
          <a:p>
            <a:pPr marL="36576" lvl="0" indent="0" algn="just">
              <a:buNone/>
            </a:pPr>
            <a:r>
              <a:rPr lang="uk-UA" sz="3800" dirty="0" smtClean="0">
                <a:solidFill>
                  <a:srgbClr val="003300"/>
                </a:solidFill>
                <a:latin typeface="Cambria" pitchFamily="18" charset="0"/>
              </a:rPr>
              <a:t>- </a:t>
            </a:r>
            <a:r>
              <a:rPr lang="uk-UA" sz="3800" i="1" dirty="0" smtClean="0">
                <a:solidFill>
                  <a:srgbClr val="003300"/>
                </a:solidFill>
                <a:latin typeface="Cambria" pitchFamily="18" charset="0"/>
              </a:rPr>
              <a:t>розмежування </a:t>
            </a:r>
            <a:r>
              <a:rPr lang="uk-UA" sz="3800" i="1" dirty="0">
                <a:solidFill>
                  <a:srgbClr val="003300"/>
                </a:solidFill>
                <a:latin typeface="Cambria" pitchFamily="18" charset="0"/>
              </a:rPr>
              <a:t>схожих картин аномального розвитку різного </a:t>
            </a:r>
            <a:r>
              <a:rPr lang="uk-UA" sz="3800" dirty="0" err="1">
                <a:solidFill>
                  <a:srgbClr val="003300"/>
                </a:solidFill>
                <a:latin typeface="Cambria" pitchFamily="18" charset="0"/>
              </a:rPr>
              <a:t>генезу</a:t>
            </a:r>
            <a:r>
              <a:rPr lang="uk-UA" sz="3800" dirty="0">
                <a:solidFill>
                  <a:srgbClr val="003300"/>
                </a:solidFill>
                <a:latin typeface="Cambria" pitchFamily="18" charset="0"/>
              </a:rPr>
              <a:t>;</a:t>
            </a:r>
            <a:endParaRPr lang="ru-RU" sz="3800" dirty="0">
              <a:solidFill>
                <a:srgbClr val="003300"/>
              </a:solidFill>
              <a:latin typeface="Cambria" pitchFamily="18" charset="0"/>
            </a:endParaRPr>
          </a:p>
          <a:p>
            <a:pPr marL="36576" lvl="0" indent="0" algn="just">
              <a:buNone/>
            </a:pPr>
            <a:r>
              <a:rPr lang="uk-UA" sz="3800" dirty="0" smtClean="0">
                <a:solidFill>
                  <a:srgbClr val="003300"/>
                </a:solidFill>
                <a:latin typeface="Cambria" pitchFamily="18" charset="0"/>
              </a:rPr>
              <a:t>- виявлення </a:t>
            </a:r>
            <a:r>
              <a:rPr lang="uk-UA" sz="3800" i="1" dirty="0">
                <a:solidFill>
                  <a:srgbClr val="003300"/>
                </a:solidFill>
                <a:latin typeface="Cambria" pitchFamily="18" charset="0"/>
              </a:rPr>
              <a:t>первинності та вторинності конкретної вади;</a:t>
            </a:r>
            <a:endParaRPr lang="ru-RU" sz="3800" i="1" dirty="0">
              <a:solidFill>
                <a:srgbClr val="003300"/>
              </a:solidFill>
              <a:latin typeface="Cambria" pitchFamily="18" charset="0"/>
            </a:endParaRPr>
          </a:p>
          <a:p>
            <a:pPr marL="36576" lvl="0" indent="0" algn="just">
              <a:buNone/>
            </a:pPr>
            <a:r>
              <a:rPr lang="uk-UA" sz="3800" dirty="0" smtClean="0">
                <a:solidFill>
                  <a:srgbClr val="003300"/>
                </a:solidFill>
                <a:latin typeface="Cambria" pitchFamily="18" charset="0"/>
              </a:rPr>
              <a:t>- вивчення </a:t>
            </a:r>
            <a:r>
              <a:rPr lang="uk-UA" sz="3800" i="1" dirty="0">
                <a:solidFill>
                  <a:srgbClr val="003300"/>
                </a:solidFill>
                <a:latin typeface="Cambria" pitchFamily="18" charset="0"/>
              </a:rPr>
              <a:t>атипового протікання </a:t>
            </a:r>
            <a:r>
              <a:rPr lang="uk-UA" sz="3800" i="1" dirty="0" err="1">
                <a:solidFill>
                  <a:srgbClr val="003300"/>
                </a:solidFill>
                <a:latin typeface="Cambria" pitchFamily="18" charset="0"/>
              </a:rPr>
              <a:t>дизонтогенезу</a:t>
            </a:r>
            <a:r>
              <a:rPr lang="uk-UA" sz="3800" i="1" dirty="0">
                <a:solidFill>
                  <a:srgbClr val="003300"/>
                </a:solidFill>
                <a:latin typeface="Cambria" pitchFamily="18" charset="0"/>
              </a:rPr>
              <a:t>;</a:t>
            </a:r>
            <a:endParaRPr lang="ru-RU" sz="3800" i="1" dirty="0">
              <a:solidFill>
                <a:srgbClr val="003300"/>
              </a:solidFill>
              <a:latin typeface="Cambria" pitchFamily="18" charset="0"/>
            </a:endParaRPr>
          </a:p>
          <a:p>
            <a:pPr marL="36576" lvl="0" indent="0" algn="just">
              <a:buNone/>
            </a:pPr>
            <a:r>
              <a:rPr lang="uk-UA" sz="3800" dirty="0" smtClean="0">
                <a:solidFill>
                  <a:srgbClr val="003300"/>
                </a:solidFill>
                <a:latin typeface="Cambria" pitchFamily="18" charset="0"/>
              </a:rPr>
              <a:t>- визначення </a:t>
            </a:r>
            <a:r>
              <a:rPr lang="uk-UA" sz="3800" i="1" dirty="0">
                <a:solidFill>
                  <a:srgbClr val="003300"/>
                </a:solidFill>
                <a:latin typeface="Cambria" pitchFamily="18" charset="0"/>
              </a:rPr>
              <a:t>ролі різних вад при складних, комплексних відхиленнях;</a:t>
            </a:r>
            <a:endParaRPr lang="ru-RU" sz="3800" i="1" dirty="0">
              <a:solidFill>
                <a:srgbClr val="003300"/>
              </a:solidFill>
              <a:latin typeface="Cambria" pitchFamily="18" charset="0"/>
            </a:endParaRPr>
          </a:p>
          <a:p>
            <a:pPr marL="36576" lvl="0" indent="0" algn="just">
              <a:buNone/>
            </a:pPr>
            <a:r>
              <a:rPr lang="uk-UA" sz="3800" dirty="0" smtClean="0">
                <a:solidFill>
                  <a:srgbClr val="003300"/>
                </a:solidFill>
                <a:latin typeface="Cambria" pitchFamily="18" charset="0"/>
              </a:rPr>
              <a:t>- виявлення </a:t>
            </a:r>
            <a:r>
              <a:rPr lang="uk-UA" sz="3800" i="1" dirty="0">
                <a:solidFill>
                  <a:srgbClr val="003300"/>
                </a:solidFill>
                <a:latin typeface="Cambria" pitchFamily="18" charset="0"/>
              </a:rPr>
              <a:t>зв’язку між </a:t>
            </a:r>
            <a:r>
              <a:rPr lang="uk-UA" sz="3800" i="1" dirty="0" err="1">
                <a:solidFill>
                  <a:srgbClr val="003300"/>
                </a:solidFill>
                <a:latin typeface="Cambria" pitchFamily="18" charset="0"/>
              </a:rPr>
              <a:t>дизонтогенетичними</a:t>
            </a:r>
            <a:r>
              <a:rPr lang="uk-UA" sz="3800" i="1" dirty="0">
                <a:solidFill>
                  <a:srgbClr val="003300"/>
                </a:solidFill>
                <a:latin typeface="Cambria" pitchFamily="18" charset="0"/>
              </a:rPr>
              <a:t> </a:t>
            </a:r>
            <a:r>
              <a:rPr lang="uk-UA" sz="3800" dirty="0">
                <a:solidFill>
                  <a:srgbClr val="003300"/>
                </a:solidFill>
                <a:latin typeface="Cambria" pitchFamily="18" charset="0"/>
              </a:rPr>
              <a:t>(ознаками порушеного розвитку) та </a:t>
            </a:r>
            <a:r>
              <a:rPr lang="uk-UA" sz="3800" i="1" dirty="0" err="1">
                <a:solidFill>
                  <a:srgbClr val="003300"/>
                </a:solidFill>
                <a:latin typeface="Cambria" pitchFamily="18" charset="0"/>
              </a:rPr>
              <a:t>енцефалопатичними</a:t>
            </a:r>
            <a:r>
              <a:rPr lang="uk-UA" sz="3800" dirty="0">
                <a:solidFill>
                  <a:srgbClr val="003300"/>
                </a:solidFill>
                <a:latin typeface="Cambria" pitchFamily="18" charset="0"/>
              </a:rPr>
              <a:t> (пошкодження мозкових структур) </a:t>
            </a:r>
            <a:r>
              <a:rPr lang="uk-UA" sz="3800" i="1" dirty="0">
                <a:solidFill>
                  <a:srgbClr val="003300"/>
                </a:solidFill>
                <a:latin typeface="Cambria" pitchFamily="18" charset="0"/>
              </a:rPr>
              <a:t>розладами.</a:t>
            </a:r>
            <a:endParaRPr lang="ru-RU" sz="3800" i="1" dirty="0">
              <a:solidFill>
                <a:srgbClr val="003300"/>
              </a:solidFill>
              <a:latin typeface="Cambria" pitchFamily="18" charset="0"/>
            </a:endParaRPr>
          </a:p>
          <a:p>
            <a:pPr marL="3657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55530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solidFill>
                  <a:srgbClr val="660033"/>
                </a:solidFill>
                <a:latin typeface="Cambria" pitchFamily="18" charset="0"/>
              </a:rPr>
              <a:t>Необхідність та важливість відмежування схожих станів диктуються наступними обставинами:</a:t>
            </a:r>
            <a:endParaRPr lang="ru-RU" sz="2800" b="1" dirty="0">
              <a:solidFill>
                <a:srgbClr val="660033"/>
              </a:solidFill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00201"/>
            <a:ext cx="7313240" cy="2908920"/>
          </a:xfrm>
        </p:spPr>
        <p:txBody>
          <a:bodyPr>
            <a:normAutofit fontScale="85000" lnSpcReduction="20000"/>
          </a:bodyPr>
          <a:lstStyle/>
          <a:p>
            <a:pPr marL="36576" lvl="0" indent="0" algn="just">
              <a:buNone/>
            </a:pPr>
            <a:r>
              <a:rPr lang="uk-UA" dirty="0" smtClean="0">
                <a:solidFill>
                  <a:srgbClr val="003300"/>
                </a:solidFill>
                <a:latin typeface="Cambria" pitchFamily="18" charset="0"/>
              </a:rPr>
              <a:t>- </a:t>
            </a:r>
            <a:r>
              <a:rPr lang="uk-UA" b="1" i="1" dirty="0" smtClean="0">
                <a:solidFill>
                  <a:srgbClr val="003300"/>
                </a:solidFill>
                <a:latin typeface="Cambria" pitchFamily="18" charset="0"/>
              </a:rPr>
              <a:t>складність </a:t>
            </a:r>
            <a:r>
              <a:rPr lang="uk-UA" b="1" i="1" dirty="0">
                <a:solidFill>
                  <a:srgbClr val="003300"/>
                </a:solidFill>
                <a:latin typeface="Cambria" pitchFamily="18" charset="0"/>
              </a:rPr>
              <a:t>діагностики </a:t>
            </a:r>
            <a:r>
              <a:rPr lang="uk-UA" dirty="0">
                <a:solidFill>
                  <a:srgbClr val="003300"/>
                </a:solidFill>
                <a:latin typeface="Cambria" pitchFamily="18" charset="0"/>
              </a:rPr>
              <a:t>самого </a:t>
            </a:r>
            <a:r>
              <a:rPr lang="uk-UA" dirty="0" err="1">
                <a:solidFill>
                  <a:srgbClr val="003300"/>
                </a:solidFill>
                <a:latin typeface="Cambria" pitchFamily="18" charset="0"/>
              </a:rPr>
              <a:t>дизонтогенезу</a:t>
            </a:r>
            <a:r>
              <a:rPr lang="uk-UA" dirty="0">
                <a:solidFill>
                  <a:srgbClr val="003300"/>
                </a:solidFill>
                <a:latin typeface="Cambria" pitchFamily="18" charset="0"/>
              </a:rPr>
              <a:t> та симптомів недорозвинення у ньому;</a:t>
            </a:r>
            <a:endParaRPr lang="ru-RU" dirty="0">
              <a:solidFill>
                <a:srgbClr val="003300"/>
              </a:solidFill>
              <a:latin typeface="Cambria" pitchFamily="18" charset="0"/>
            </a:endParaRPr>
          </a:p>
          <a:p>
            <a:pPr marL="36576" lvl="0" indent="0" algn="just">
              <a:buNone/>
            </a:pPr>
            <a:r>
              <a:rPr lang="uk-UA" dirty="0" smtClean="0">
                <a:solidFill>
                  <a:srgbClr val="003300"/>
                </a:solidFill>
                <a:latin typeface="Cambria" pitchFamily="18" charset="0"/>
              </a:rPr>
              <a:t>- </a:t>
            </a:r>
            <a:r>
              <a:rPr lang="uk-UA" b="1" i="1" dirty="0" smtClean="0">
                <a:solidFill>
                  <a:srgbClr val="003300"/>
                </a:solidFill>
                <a:latin typeface="Cambria" pitchFamily="18" charset="0"/>
              </a:rPr>
              <a:t>переважна </a:t>
            </a:r>
            <a:r>
              <a:rPr lang="uk-UA" b="1" i="1" dirty="0">
                <a:solidFill>
                  <a:srgbClr val="003300"/>
                </a:solidFill>
                <a:latin typeface="Cambria" pitchFamily="18" charset="0"/>
              </a:rPr>
              <a:t>кількість синдромів психічного недорозвинення дуже схожі  з цілим рядом станів</a:t>
            </a:r>
            <a:r>
              <a:rPr lang="uk-UA" dirty="0">
                <a:solidFill>
                  <a:srgbClr val="003300"/>
                </a:solidFill>
                <a:latin typeface="Cambria" pitchFamily="18" charset="0"/>
              </a:rPr>
              <a:t>, в основі яких – не розумова відсталість, а мовленнєві розлади, моторні порушення, відхилення поведінки</a:t>
            </a:r>
            <a:r>
              <a:rPr lang="uk-UA" dirty="0" smtClean="0">
                <a:solidFill>
                  <a:srgbClr val="003300"/>
                </a:solidFill>
                <a:latin typeface="Cambria" pitchFamily="18" charset="0"/>
              </a:rPr>
              <a:t>;</a:t>
            </a:r>
            <a:endParaRPr lang="ru-RU" dirty="0">
              <a:solidFill>
                <a:srgbClr val="003300"/>
              </a:solidFill>
              <a:latin typeface="Cambria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4684" b="9871"/>
          <a:stretch/>
        </p:blipFill>
        <p:spPr>
          <a:xfrm>
            <a:off x="6300192" y="4592271"/>
            <a:ext cx="2546428" cy="20385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568" y="2828836"/>
            <a:ext cx="5400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" indent="0" algn="just">
              <a:buNone/>
            </a:pPr>
            <a:endParaRPr lang="uk-UA" dirty="0" smtClean="0">
              <a:solidFill>
                <a:srgbClr val="003300"/>
              </a:solidFill>
              <a:latin typeface="Cambria" pitchFamily="18" charset="0"/>
            </a:endParaRPr>
          </a:p>
          <a:p>
            <a:pPr marL="36576" indent="0" algn="just">
              <a:buNone/>
            </a:pPr>
            <a:endParaRPr lang="uk-UA" dirty="0">
              <a:solidFill>
                <a:srgbClr val="003300"/>
              </a:solidFill>
              <a:latin typeface="Cambria" pitchFamily="18" charset="0"/>
            </a:endParaRPr>
          </a:p>
          <a:p>
            <a:pPr marL="36576" indent="0" algn="just">
              <a:buNone/>
            </a:pPr>
            <a:endParaRPr lang="uk-UA" dirty="0" smtClean="0">
              <a:solidFill>
                <a:srgbClr val="003300"/>
              </a:solidFill>
              <a:latin typeface="Cambria" pitchFamily="18" charset="0"/>
            </a:endParaRPr>
          </a:p>
          <a:p>
            <a:pPr marL="36576" indent="0" algn="just">
              <a:buNone/>
            </a:pPr>
            <a:endParaRPr lang="uk-UA" dirty="0">
              <a:solidFill>
                <a:srgbClr val="003300"/>
              </a:solidFill>
              <a:latin typeface="Cambria" pitchFamily="18" charset="0"/>
            </a:endParaRPr>
          </a:p>
          <a:p>
            <a:pPr marL="36576" indent="0" algn="just">
              <a:buNone/>
            </a:pPr>
            <a:endParaRPr lang="uk-UA" dirty="0" smtClean="0">
              <a:solidFill>
                <a:srgbClr val="003300"/>
              </a:solidFill>
              <a:latin typeface="Cambria" pitchFamily="18" charset="0"/>
            </a:endParaRPr>
          </a:p>
          <a:p>
            <a:pPr marL="36576" indent="0" algn="just">
              <a:buNone/>
            </a:pPr>
            <a:r>
              <a:rPr lang="uk-UA" sz="2600" dirty="0" smtClean="0">
                <a:solidFill>
                  <a:srgbClr val="003300"/>
                </a:solidFill>
                <a:latin typeface="Cambria" pitchFamily="18" charset="0"/>
              </a:rPr>
              <a:t>- </a:t>
            </a:r>
            <a:r>
              <a:rPr lang="uk-UA" sz="2600" dirty="0">
                <a:solidFill>
                  <a:srgbClr val="003300"/>
                </a:solidFill>
                <a:latin typeface="Cambria" pitchFamily="18" charset="0"/>
              </a:rPr>
              <a:t>отримання об’єктивних даних про різні сторони порушеного розвитку потребує </a:t>
            </a:r>
            <a:r>
              <a:rPr lang="uk-UA" sz="2600" b="1" i="1" dirty="0">
                <a:solidFill>
                  <a:srgbClr val="003300"/>
                </a:solidFill>
                <a:latin typeface="Cambria" pitchFamily="18" charset="0"/>
              </a:rPr>
              <a:t>всебічного порівняльного дослідження та аналізу.</a:t>
            </a:r>
            <a:endParaRPr lang="ru-RU" sz="2600" b="1" i="1" dirty="0">
              <a:solidFill>
                <a:srgbClr val="0033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1347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7457256" cy="164219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b="1" dirty="0">
                <a:solidFill>
                  <a:srgbClr val="660033"/>
                </a:solidFill>
                <a:latin typeface="Cambria" pitchFamily="18" charset="0"/>
              </a:rPr>
              <a:t>Особливості клінічного підходу до  диференціальної діагностики розвитку дитини.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7571184" cy="4968552"/>
          </a:xfrm>
        </p:spPr>
        <p:txBody>
          <a:bodyPr>
            <a:normAutofit fontScale="70000" lnSpcReduction="20000"/>
          </a:bodyPr>
          <a:lstStyle/>
          <a:p>
            <a:pPr marL="36576" lvl="0" indent="0" algn="just">
              <a:buNone/>
            </a:pPr>
            <a:r>
              <a:rPr lang="uk-UA" dirty="0" smtClean="0">
                <a:solidFill>
                  <a:srgbClr val="003300"/>
                </a:solidFill>
                <a:latin typeface="Cambria" pitchFamily="18" charset="0"/>
              </a:rPr>
              <a:t>     </a:t>
            </a:r>
            <a:r>
              <a:rPr lang="uk-UA" b="1" dirty="0" smtClean="0">
                <a:solidFill>
                  <a:srgbClr val="003300"/>
                </a:solidFill>
                <a:latin typeface="Cambria" pitchFamily="18" charset="0"/>
              </a:rPr>
              <a:t>Акцент </a:t>
            </a:r>
            <a:r>
              <a:rPr lang="uk-UA" b="1" dirty="0">
                <a:solidFill>
                  <a:srgbClr val="003300"/>
                </a:solidFill>
                <a:latin typeface="Cambria" pitchFamily="18" charset="0"/>
              </a:rPr>
              <a:t>при обстеженні робиться </a:t>
            </a:r>
            <a:r>
              <a:rPr lang="uk-UA" dirty="0">
                <a:solidFill>
                  <a:srgbClr val="003300"/>
                </a:solidFill>
                <a:latin typeface="Cambria" pitchFamily="18" charset="0"/>
              </a:rPr>
              <a:t>на якісному аналізі способів виконання обстежуваним завдань, обліку характеру та причин його помилок, визначенні можливостей їхнього усунення в результаті надання допомоги</a:t>
            </a:r>
            <a:r>
              <a:rPr lang="uk-UA" dirty="0" smtClean="0">
                <a:solidFill>
                  <a:srgbClr val="003300"/>
                </a:solidFill>
                <a:latin typeface="Cambria" pitchFamily="18" charset="0"/>
              </a:rPr>
              <a:t>.</a:t>
            </a:r>
            <a:r>
              <a:rPr lang="ru-RU" dirty="0" smtClean="0">
                <a:solidFill>
                  <a:srgbClr val="003300"/>
                </a:solidFill>
                <a:latin typeface="Cambria" pitchFamily="18" charset="0"/>
              </a:rPr>
              <a:t> </a:t>
            </a:r>
            <a:endParaRPr lang="ru-RU" dirty="0">
              <a:solidFill>
                <a:srgbClr val="003300"/>
              </a:solidFill>
              <a:latin typeface="Cambria" pitchFamily="18" charset="0"/>
            </a:endParaRPr>
          </a:p>
          <a:p>
            <a:pPr marL="36576" lvl="0" indent="0" algn="just">
              <a:buNone/>
            </a:pPr>
            <a:r>
              <a:rPr lang="uk-UA" b="1" dirty="0" smtClean="0">
                <a:solidFill>
                  <a:srgbClr val="003300"/>
                </a:solidFill>
                <a:latin typeface="Cambria" pitchFamily="18" charset="0"/>
              </a:rPr>
              <a:t>     Досліджується </a:t>
            </a:r>
            <a:r>
              <a:rPr lang="uk-UA" b="1" dirty="0" err="1">
                <a:solidFill>
                  <a:srgbClr val="003300"/>
                </a:solidFill>
                <a:latin typeface="Cambria" pitchFamily="18" charset="0"/>
              </a:rPr>
              <a:t>навчуваність</a:t>
            </a:r>
            <a:r>
              <a:rPr lang="uk-UA" dirty="0">
                <a:solidFill>
                  <a:srgbClr val="003300"/>
                </a:solidFill>
                <a:latin typeface="Cambria" pitchFamily="18" charset="0"/>
              </a:rPr>
              <a:t> обстежуваного як здатність до перенесення  тільки-но засвоєного елементу на рішення наступного завдання та як здатність до самостійного  застосування того, що було засвоєно з допомогою експериментатора.</a:t>
            </a:r>
            <a:endParaRPr lang="ru-RU" dirty="0">
              <a:solidFill>
                <a:srgbClr val="003300"/>
              </a:solidFill>
              <a:latin typeface="Cambria" pitchFamily="18" charset="0"/>
            </a:endParaRPr>
          </a:p>
          <a:p>
            <a:pPr marL="36576" lvl="0" indent="0" algn="just">
              <a:buNone/>
            </a:pPr>
            <a:r>
              <a:rPr lang="uk-UA" b="1" dirty="0" smtClean="0">
                <a:solidFill>
                  <a:srgbClr val="003300"/>
                </a:solidFill>
                <a:latin typeface="Cambria" pitchFamily="18" charset="0"/>
              </a:rPr>
              <a:t>     У </a:t>
            </a:r>
            <a:r>
              <a:rPr lang="uk-UA" b="1" dirty="0">
                <a:solidFill>
                  <a:srgbClr val="003300"/>
                </a:solidFill>
                <a:latin typeface="Cambria" pitchFamily="18" charset="0"/>
              </a:rPr>
              <a:t>клінічному варіанті </a:t>
            </a:r>
            <a:r>
              <a:rPr lang="uk-UA" dirty="0">
                <a:solidFill>
                  <a:srgbClr val="003300"/>
                </a:solidFill>
                <a:latin typeface="Cambria" pitchFamily="18" charset="0"/>
              </a:rPr>
              <a:t>можна ефективно використати різноманітні завдання, в тому числі з відомих </a:t>
            </a:r>
            <a:r>
              <a:rPr lang="uk-UA" dirty="0" smtClean="0">
                <a:solidFill>
                  <a:srgbClr val="003300"/>
                </a:solidFill>
                <a:latin typeface="Cambria" pitchFamily="18" charset="0"/>
              </a:rPr>
              <a:t>тестів.</a:t>
            </a:r>
          </a:p>
          <a:p>
            <a:pPr marL="36576" lvl="0" indent="0" algn="just">
              <a:buNone/>
            </a:pPr>
            <a:r>
              <a:rPr lang="uk-UA" dirty="0">
                <a:solidFill>
                  <a:srgbClr val="003300"/>
                </a:solidFill>
                <a:latin typeface="Cambria" pitchFamily="18" charset="0"/>
              </a:rPr>
              <a:t> </a:t>
            </a:r>
            <a:r>
              <a:rPr lang="uk-UA" dirty="0" smtClean="0">
                <a:solidFill>
                  <a:srgbClr val="003300"/>
                </a:solidFill>
                <a:latin typeface="Cambria" pitchFamily="18" charset="0"/>
              </a:rPr>
              <a:t>     </a:t>
            </a:r>
            <a:r>
              <a:rPr lang="uk-UA" b="1" dirty="0" smtClean="0">
                <a:solidFill>
                  <a:srgbClr val="003300"/>
                </a:solidFill>
                <a:latin typeface="Cambria" pitchFamily="18" charset="0"/>
              </a:rPr>
              <a:t>При </a:t>
            </a:r>
            <a:r>
              <a:rPr lang="uk-UA" b="1" dirty="0">
                <a:solidFill>
                  <a:srgbClr val="003300"/>
                </a:solidFill>
                <a:latin typeface="Cambria" pitchFamily="18" charset="0"/>
              </a:rPr>
              <a:t>клінічному підході до обстеження </a:t>
            </a:r>
            <a:r>
              <a:rPr lang="uk-UA" dirty="0">
                <a:solidFill>
                  <a:srgbClr val="003300"/>
                </a:solidFill>
                <a:latin typeface="Cambria" pitchFamily="18" charset="0"/>
              </a:rPr>
              <a:t>виявляються різноманітні якісні особливості психічної діяльності обстежуваного (особливості уваги, організованість діяльності, працездатність тощо</a:t>
            </a:r>
            <a:r>
              <a:rPr lang="uk-UA" dirty="0" smtClean="0">
                <a:solidFill>
                  <a:srgbClr val="003300"/>
                </a:solidFill>
                <a:latin typeface="Cambria" pitchFamily="18" charset="0"/>
              </a:rPr>
              <a:t>).</a:t>
            </a:r>
            <a:r>
              <a:rPr lang="ru-RU" dirty="0" smtClean="0">
                <a:solidFill>
                  <a:srgbClr val="003300"/>
                </a:solidFill>
                <a:latin typeface="Cambria" pitchFamily="18" charset="0"/>
              </a:rPr>
              <a:t> </a:t>
            </a:r>
            <a:endParaRPr lang="ru-RU" dirty="0">
              <a:solidFill>
                <a:srgbClr val="003300"/>
              </a:solidFill>
              <a:latin typeface="Cambria" pitchFamily="18" charset="0"/>
            </a:endParaRPr>
          </a:p>
          <a:p>
            <a:pPr marL="3657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70251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660033"/>
                </a:solidFill>
                <a:latin typeface="Cambria" pitchFamily="18" charset="0"/>
              </a:rPr>
              <a:t>ЛОГОПЕДИЧНА ДІАГНОСТИКА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17283" y="764705"/>
            <a:ext cx="5675196" cy="2329542"/>
          </a:xfrm>
        </p:spPr>
        <p:txBody>
          <a:bodyPr>
            <a:normAutofit fontScale="85000" lnSpcReduction="20000"/>
          </a:bodyPr>
          <a:lstStyle/>
          <a:p>
            <a:pPr marL="36576" indent="0" algn="ctr">
              <a:buNone/>
            </a:pPr>
            <a:r>
              <a:rPr lang="uk-UA" dirty="0" smtClean="0">
                <a:solidFill>
                  <a:srgbClr val="003300"/>
                </a:solidFill>
                <a:latin typeface="Cambria" pitchFamily="18" charset="0"/>
              </a:rPr>
              <a:t>     У </a:t>
            </a:r>
            <a:r>
              <a:rPr lang="uk-UA" dirty="0">
                <a:solidFill>
                  <a:srgbClr val="003300"/>
                </a:solidFill>
                <a:latin typeface="Cambria" pitchFamily="18" charset="0"/>
              </a:rPr>
              <a:t>логопедії існує </a:t>
            </a:r>
            <a:endParaRPr lang="uk-UA" dirty="0" smtClean="0">
              <a:solidFill>
                <a:srgbClr val="003300"/>
              </a:solidFill>
              <a:latin typeface="Cambria" pitchFamily="18" charset="0"/>
            </a:endParaRPr>
          </a:p>
          <a:p>
            <a:pPr marL="36576" indent="0" algn="ctr">
              <a:buNone/>
            </a:pPr>
            <a:r>
              <a:rPr lang="uk-UA" b="1" dirty="0" smtClean="0">
                <a:solidFill>
                  <a:srgbClr val="660033"/>
                </a:solidFill>
                <a:latin typeface="Cambria" pitchFamily="18" charset="0"/>
              </a:rPr>
              <a:t>2 </a:t>
            </a:r>
            <a:r>
              <a:rPr lang="uk-UA" b="1" dirty="0">
                <a:solidFill>
                  <a:srgbClr val="660033"/>
                </a:solidFill>
                <a:latin typeface="Cambria" pitchFamily="18" charset="0"/>
              </a:rPr>
              <a:t>традиційні класифікації порушень мовлення:</a:t>
            </a:r>
            <a:endParaRPr lang="ru-RU" b="1" dirty="0">
              <a:solidFill>
                <a:srgbClr val="660033"/>
              </a:solidFill>
              <a:latin typeface="Cambria" pitchFamily="18" charset="0"/>
            </a:endParaRPr>
          </a:p>
          <a:p>
            <a:pPr marL="36576" lvl="0" indent="0" algn="ctr">
              <a:buNone/>
            </a:pPr>
            <a:r>
              <a:rPr lang="uk-UA" dirty="0" smtClean="0">
                <a:solidFill>
                  <a:srgbClr val="003300"/>
                </a:solidFill>
                <a:latin typeface="Cambria" pitchFamily="18" charset="0"/>
              </a:rPr>
              <a:t>- </a:t>
            </a:r>
            <a:r>
              <a:rPr lang="uk-UA" b="1" i="1" dirty="0" smtClean="0">
                <a:solidFill>
                  <a:srgbClr val="003300"/>
                </a:solidFill>
                <a:latin typeface="Cambria" pitchFamily="18" charset="0"/>
              </a:rPr>
              <a:t>психолого-педагогічна</a:t>
            </a:r>
            <a:r>
              <a:rPr lang="uk-UA" b="1" i="1" dirty="0">
                <a:solidFill>
                  <a:srgbClr val="003300"/>
                </a:solidFill>
                <a:latin typeface="Cambria" pitchFamily="18" charset="0"/>
              </a:rPr>
              <a:t>,</a:t>
            </a:r>
            <a:endParaRPr lang="ru-RU" b="1" i="1" dirty="0">
              <a:solidFill>
                <a:srgbClr val="003300"/>
              </a:solidFill>
              <a:latin typeface="Cambria" pitchFamily="18" charset="0"/>
            </a:endParaRPr>
          </a:p>
          <a:p>
            <a:pPr marL="36576" lvl="0" indent="0" algn="ctr">
              <a:buNone/>
            </a:pPr>
            <a:r>
              <a:rPr lang="uk-UA" b="1" i="1" dirty="0" smtClean="0">
                <a:solidFill>
                  <a:srgbClr val="003300"/>
                </a:solidFill>
                <a:latin typeface="Cambria" pitchFamily="18" charset="0"/>
              </a:rPr>
              <a:t>- клініко-педагогічна</a:t>
            </a:r>
            <a:r>
              <a:rPr lang="uk-UA" dirty="0">
                <a:solidFill>
                  <a:srgbClr val="003300"/>
                </a:solidFill>
                <a:latin typeface="Cambria" pitchFamily="18" charset="0"/>
              </a:rPr>
              <a:t>.</a:t>
            </a:r>
            <a:endParaRPr lang="ru-RU" dirty="0">
              <a:solidFill>
                <a:srgbClr val="003300"/>
              </a:solidFill>
              <a:latin typeface="Cambria" pitchFamily="18" charset="0"/>
            </a:endParaRPr>
          </a:p>
          <a:p>
            <a:pPr marL="36576" indent="0" algn="just">
              <a:buNone/>
            </a:pPr>
            <a:r>
              <a:rPr lang="uk-UA" b="1" dirty="0" smtClean="0">
                <a:solidFill>
                  <a:srgbClr val="660033"/>
                </a:solidFill>
                <a:latin typeface="Cambria" pitchFamily="18" charset="0"/>
              </a:rPr>
              <a:t>     Задача</a:t>
            </a:r>
            <a:r>
              <a:rPr lang="uk-UA" b="1" dirty="0">
                <a:solidFill>
                  <a:srgbClr val="660033"/>
                </a:solidFill>
                <a:latin typeface="Cambria" pitchFamily="18" charset="0"/>
              </a:rPr>
              <a:t>: </a:t>
            </a:r>
            <a:endParaRPr lang="uk-UA" b="1" dirty="0" smtClean="0">
              <a:solidFill>
                <a:srgbClr val="660033"/>
              </a:solidFill>
              <a:latin typeface="Cambria" pitchFamily="18" charset="0"/>
            </a:endParaRPr>
          </a:p>
          <a:p>
            <a:pPr marL="36576" indent="0" algn="just">
              <a:buNone/>
            </a:pPr>
            <a:endParaRPr lang="ru-RU" dirty="0">
              <a:latin typeface="Cambria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5724128" y="4509120"/>
            <a:ext cx="3076257" cy="192373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3290500"/>
            <a:ext cx="511256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" indent="0" algn="just">
              <a:buNone/>
            </a:pPr>
            <a:endParaRPr lang="uk-UA" sz="1600" dirty="0" smtClean="0">
              <a:solidFill>
                <a:srgbClr val="003300"/>
              </a:solidFill>
              <a:latin typeface="Cambria" pitchFamily="18" charset="0"/>
            </a:endParaRPr>
          </a:p>
          <a:p>
            <a:pPr marL="36576" indent="0" algn="just">
              <a:buNone/>
            </a:pPr>
            <a:endParaRPr lang="uk-UA" dirty="0">
              <a:solidFill>
                <a:srgbClr val="003300"/>
              </a:solidFill>
              <a:latin typeface="Cambria" pitchFamily="18" charset="0"/>
            </a:endParaRPr>
          </a:p>
          <a:p>
            <a:pPr marL="36576" indent="0" algn="just">
              <a:buNone/>
            </a:pPr>
            <a:endParaRPr lang="uk-UA" dirty="0" smtClean="0">
              <a:solidFill>
                <a:srgbClr val="003300"/>
              </a:solidFill>
              <a:latin typeface="Cambria" pitchFamily="18" charset="0"/>
            </a:endParaRPr>
          </a:p>
          <a:p>
            <a:pPr marL="36576" indent="0" algn="just">
              <a:buNone/>
            </a:pPr>
            <a:endParaRPr lang="uk-UA" dirty="0">
              <a:solidFill>
                <a:srgbClr val="003300"/>
              </a:solidFill>
              <a:latin typeface="Cambria" pitchFamily="18" charset="0"/>
            </a:endParaRPr>
          </a:p>
          <a:p>
            <a:pPr marL="36576" indent="0" algn="just">
              <a:buNone/>
            </a:pPr>
            <a:r>
              <a:rPr lang="uk-UA" sz="2800" dirty="0" smtClean="0">
                <a:solidFill>
                  <a:srgbClr val="003300"/>
                </a:solidFill>
                <a:latin typeface="Cambria" pitchFamily="18" charset="0"/>
              </a:rPr>
              <a:t>- </a:t>
            </a:r>
            <a:r>
              <a:rPr lang="uk-UA" sz="2400" dirty="0">
                <a:solidFill>
                  <a:srgbClr val="003300"/>
                </a:solidFill>
                <a:latin typeface="Cambria" pitchFamily="18" charset="0"/>
              </a:rPr>
              <a:t>отримання об’єктивних даних про різні сторони порушеного розвитку потребує всебічного порівняльного дослідження та аналізу.</a:t>
            </a:r>
            <a:endParaRPr lang="ru-RU" sz="2400" dirty="0">
              <a:solidFill>
                <a:srgbClr val="003300"/>
              </a:solidFill>
              <a:latin typeface="Cambria" pitchFamily="18" charset="0"/>
            </a:endParaRPr>
          </a:p>
        </p:txBody>
      </p:sp>
      <p:pic>
        <p:nvPicPr>
          <p:cNvPr id="4099" name="Picture 3" descr="D:\работа\Фото - с\КЗПМПК фото\DSCF337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67" t="32063" r="15833"/>
          <a:stretch/>
        </p:blipFill>
        <p:spPr bwMode="auto">
          <a:xfrm>
            <a:off x="107504" y="908720"/>
            <a:ext cx="3109779" cy="218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2996952"/>
            <a:ext cx="8332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" indent="0" algn="just">
              <a:buNone/>
            </a:pPr>
            <a:r>
              <a:rPr lang="uk-UA" sz="2400" b="1" dirty="0">
                <a:solidFill>
                  <a:srgbClr val="003300"/>
                </a:solidFill>
                <a:latin typeface="Cambria" pitchFamily="18" charset="0"/>
              </a:rPr>
              <a:t>-</a:t>
            </a:r>
            <a:r>
              <a:rPr lang="uk-UA" sz="2400" b="1" dirty="0">
                <a:solidFill>
                  <a:srgbClr val="660033"/>
                </a:solidFill>
                <a:latin typeface="Cambria" pitchFamily="18" charset="0"/>
              </a:rPr>
              <a:t> </a:t>
            </a:r>
            <a:r>
              <a:rPr lang="uk-UA" sz="2400" dirty="0">
                <a:solidFill>
                  <a:srgbClr val="003300"/>
                </a:solidFill>
                <a:latin typeface="Cambria" pitchFamily="18" charset="0"/>
              </a:rPr>
              <a:t>комплектування груп дітей з мовленнєвою патологією та здійснення системного, диференційного впливу з урахуванням симптоматики та механізмів порушення мовлення.</a:t>
            </a:r>
            <a:endParaRPr lang="ru-RU" sz="2400" dirty="0">
              <a:solidFill>
                <a:srgbClr val="0033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9877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853" y="265212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uk-UA" sz="4000" b="1" dirty="0">
                <a:solidFill>
                  <a:srgbClr val="660033"/>
                </a:solidFill>
                <a:latin typeface="Cambria" pitchFamily="18" charset="0"/>
              </a:rPr>
              <a:t>Психолого-педагогічна класифікація, </a:t>
            </a:r>
            <a:r>
              <a:rPr lang="uk-UA" dirty="0">
                <a:latin typeface="Cambria" pitchFamily="18" charset="0"/>
              </a:rPr>
              <a:t/>
            </a:r>
            <a:br>
              <a:rPr lang="uk-UA" dirty="0">
                <a:latin typeface="Cambria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784" y="980728"/>
            <a:ext cx="5904656" cy="3168353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uk-UA" dirty="0" smtClean="0">
                <a:solidFill>
                  <a:srgbClr val="003300"/>
                </a:solidFill>
                <a:latin typeface="Cambria" pitchFamily="18" charset="0"/>
              </a:rPr>
              <a:t>розроблена </a:t>
            </a:r>
          </a:p>
          <a:p>
            <a:pPr marL="36576" indent="0" algn="just">
              <a:buNone/>
            </a:pPr>
            <a:r>
              <a:rPr lang="uk-UA" b="1" dirty="0" smtClean="0">
                <a:solidFill>
                  <a:srgbClr val="003300"/>
                </a:solidFill>
                <a:latin typeface="Cambria" pitchFamily="18" charset="0"/>
              </a:rPr>
              <a:t>Р</a:t>
            </a:r>
            <a:r>
              <a:rPr lang="uk-UA" b="1" dirty="0">
                <a:solidFill>
                  <a:srgbClr val="003300"/>
                </a:solidFill>
                <a:latin typeface="Cambria" pitchFamily="18" charset="0"/>
              </a:rPr>
              <a:t>. </a:t>
            </a:r>
            <a:r>
              <a:rPr lang="uk-UA" b="1" dirty="0" err="1">
                <a:solidFill>
                  <a:srgbClr val="003300"/>
                </a:solidFill>
                <a:latin typeface="Cambria" pitchFamily="18" charset="0"/>
              </a:rPr>
              <a:t>Левіною</a:t>
            </a:r>
            <a:r>
              <a:rPr lang="uk-UA" b="1" dirty="0">
                <a:solidFill>
                  <a:srgbClr val="003300"/>
                </a:solidFill>
                <a:latin typeface="Cambria" pitchFamily="18" charset="0"/>
              </a:rPr>
              <a:t>, Т. </a:t>
            </a:r>
            <a:r>
              <a:rPr lang="uk-UA" b="1" dirty="0" err="1" smtClean="0">
                <a:solidFill>
                  <a:srgbClr val="003300"/>
                </a:solidFill>
                <a:latin typeface="Cambria" pitchFamily="18" charset="0"/>
              </a:rPr>
              <a:t>Філічевою</a:t>
            </a:r>
            <a:r>
              <a:rPr lang="uk-UA" dirty="0">
                <a:solidFill>
                  <a:srgbClr val="003300"/>
                </a:solidFill>
                <a:latin typeface="Cambria" pitchFamily="18" charset="0"/>
              </a:rPr>
              <a:t>,</a:t>
            </a:r>
            <a:r>
              <a:rPr lang="uk-UA" dirty="0" smtClean="0">
                <a:solidFill>
                  <a:srgbClr val="003300"/>
                </a:solidFill>
                <a:latin typeface="Cambria" pitchFamily="18" charset="0"/>
              </a:rPr>
              <a:t> </a:t>
            </a:r>
            <a:r>
              <a:rPr lang="uk-UA" dirty="0">
                <a:solidFill>
                  <a:srgbClr val="003300"/>
                </a:solidFill>
                <a:latin typeface="Cambria" pitchFamily="18" charset="0"/>
              </a:rPr>
              <a:t>орієнтована на виявлення мовленнєвої </a:t>
            </a:r>
            <a:r>
              <a:rPr lang="uk-UA" dirty="0" smtClean="0">
                <a:solidFill>
                  <a:srgbClr val="003300"/>
                </a:solidFill>
                <a:latin typeface="Cambria" pitchFamily="18" charset="0"/>
              </a:rPr>
              <a:t> симптоматики</a:t>
            </a:r>
            <a:r>
              <a:rPr lang="uk-UA" dirty="0">
                <a:solidFill>
                  <a:srgbClr val="003300"/>
                </a:solidFill>
                <a:latin typeface="Cambria" pitchFamily="18" charset="0"/>
              </a:rPr>
              <a:t>.</a:t>
            </a:r>
            <a:endParaRPr lang="ru-RU" dirty="0">
              <a:solidFill>
                <a:srgbClr val="003300"/>
              </a:solidFill>
              <a:latin typeface="Cambr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2283341" cy="312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8400" y="3789040"/>
            <a:ext cx="3946120" cy="2808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6469" y="4127829"/>
            <a:ext cx="2379174" cy="243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97058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660033"/>
                </a:solidFill>
                <a:latin typeface="Cambria" pitchFamily="18" charset="0"/>
              </a:rPr>
              <a:t>У психолого-педагогічній класифікації</a:t>
            </a:r>
            <a:endParaRPr lang="ru-RU" dirty="0">
              <a:solidFill>
                <a:srgbClr val="660033"/>
              </a:solidFill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 algn="ctr">
              <a:buNone/>
            </a:pPr>
            <a:r>
              <a:rPr lang="uk-UA" b="1" dirty="0" smtClean="0">
                <a:solidFill>
                  <a:srgbClr val="660033"/>
                </a:solidFill>
                <a:latin typeface="Cambria" pitchFamily="18" charset="0"/>
              </a:rPr>
              <a:t>виділяються </a:t>
            </a:r>
            <a:r>
              <a:rPr lang="uk-UA" b="1" dirty="0">
                <a:solidFill>
                  <a:srgbClr val="660033"/>
                </a:solidFill>
                <a:latin typeface="Cambria" pitchFamily="18" charset="0"/>
              </a:rPr>
              <a:t>2 групи порушень мовлення: </a:t>
            </a:r>
            <a:endParaRPr lang="ru-RU" dirty="0">
              <a:solidFill>
                <a:srgbClr val="660033"/>
              </a:solidFill>
              <a:latin typeface="Cambria" pitchFamily="18" charset="0"/>
            </a:endParaRPr>
          </a:p>
          <a:p>
            <a:pPr marL="36576" indent="0" algn="just">
              <a:buNone/>
            </a:pPr>
            <a:r>
              <a:rPr lang="uk-UA" dirty="0">
                <a:solidFill>
                  <a:srgbClr val="003300"/>
                </a:solidFill>
                <a:latin typeface="Cambria" pitchFamily="18" charset="0"/>
              </a:rPr>
              <a:t>1 – </a:t>
            </a:r>
            <a:r>
              <a:rPr lang="uk-UA" b="1" dirty="0">
                <a:solidFill>
                  <a:srgbClr val="003300"/>
                </a:solidFill>
                <a:latin typeface="Cambria" pitchFamily="18" charset="0"/>
              </a:rPr>
              <a:t>порушення засобів спілкування</a:t>
            </a:r>
            <a:r>
              <a:rPr lang="uk-UA" dirty="0">
                <a:solidFill>
                  <a:srgbClr val="003300"/>
                </a:solidFill>
                <a:latin typeface="Cambria" pitchFamily="18" charset="0"/>
              </a:rPr>
              <a:t> -  ФФН та ЗНМ, </a:t>
            </a:r>
            <a:endParaRPr lang="ru-RU" dirty="0">
              <a:solidFill>
                <a:srgbClr val="003300"/>
              </a:solidFill>
              <a:latin typeface="Cambria" pitchFamily="18" charset="0"/>
            </a:endParaRPr>
          </a:p>
          <a:p>
            <a:pPr marL="36576" indent="0" algn="just">
              <a:buNone/>
            </a:pPr>
            <a:r>
              <a:rPr lang="uk-UA" dirty="0">
                <a:solidFill>
                  <a:srgbClr val="003300"/>
                </a:solidFill>
                <a:latin typeface="Cambria" pitchFamily="18" charset="0"/>
              </a:rPr>
              <a:t>2 – </a:t>
            </a:r>
            <a:r>
              <a:rPr lang="uk-UA" b="1" dirty="0">
                <a:solidFill>
                  <a:srgbClr val="003300"/>
                </a:solidFill>
                <a:latin typeface="Cambria" pitchFamily="18" charset="0"/>
              </a:rPr>
              <a:t>порушення у застосуванні засобів спілкування </a:t>
            </a:r>
            <a:r>
              <a:rPr lang="uk-UA" dirty="0">
                <a:solidFill>
                  <a:srgbClr val="003300"/>
                </a:solidFill>
                <a:latin typeface="Cambria" pitchFamily="18" charset="0"/>
              </a:rPr>
              <a:t>- заїкування.</a:t>
            </a:r>
            <a:endParaRPr lang="ru-RU" dirty="0">
              <a:solidFill>
                <a:srgbClr val="003300"/>
              </a:solidFill>
              <a:latin typeface="Cambr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725144"/>
            <a:ext cx="52387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05155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128215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rgbClr val="660033"/>
                </a:solidFill>
                <a:latin typeface="Cambria" pitchFamily="18" charset="0"/>
              </a:rPr>
              <a:t>Клініко-педагогічна класифікація</a:t>
            </a:r>
            <a:endParaRPr lang="ru-RU" dirty="0">
              <a:solidFill>
                <a:srgbClr val="660033"/>
              </a:solidFill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88840"/>
            <a:ext cx="7632848" cy="4137323"/>
          </a:xfrm>
        </p:spPr>
        <p:txBody>
          <a:bodyPr/>
          <a:lstStyle/>
          <a:p>
            <a:pPr marL="36576" indent="0" algn="just">
              <a:buNone/>
            </a:pPr>
            <a:r>
              <a:rPr lang="uk-UA" dirty="0" smtClean="0">
                <a:solidFill>
                  <a:srgbClr val="003300"/>
                </a:solidFill>
                <a:latin typeface="Cambria" pitchFamily="18" charset="0"/>
              </a:rPr>
              <a:t>акцентує </a:t>
            </a:r>
            <a:r>
              <a:rPr lang="uk-UA" dirty="0">
                <a:solidFill>
                  <a:srgbClr val="003300"/>
                </a:solidFill>
                <a:latin typeface="Cambria" pitchFamily="18" charset="0"/>
              </a:rPr>
              <a:t>увагу </a:t>
            </a:r>
            <a:r>
              <a:rPr lang="uk-UA" b="1" dirty="0">
                <a:solidFill>
                  <a:srgbClr val="003300"/>
                </a:solidFill>
                <a:latin typeface="Cambria" pitchFamily="18" charset="0"/>
              </a:rPr>
              <a:t>на порушеннях, що мають стати об’єктом логопедичного впливу. </a:t>
            </a:r>
            <a:endParaRPr lang="uk-UA" b="1" dirty="0" smtClean="0">
              <a:solidFill>
                <a:srgbClr val="003300"/>
              </a:solidFill>
              <a:latin typeface="Cambria" pitchFamily="18" charset="0"/>
            </a:endParaRPr>
          </a:p>
          <a:p>
            <a:pPr marL="36576" indent="0" algn="just">
              <a:buNone/>
            </a:pPr>
            <a:r>
              <a:rPr lang="uk-UA" b="1" dirty="0">
                <a:solidFill>
                  <a:srgbClr val="003300"/>
                </a:solidFill>
                <a:latin typeface="Cambria" pitchFamily="18" charset="0"/>
              </a:rPr>
              <a:t> </a:t>
            </a:r>
            <a:r>
              <a:rPr lang="uk-UA" b="1" dirty="0" smtClean="0">
                <a:solidFill>
                  <a:srgbClr val="003300"/>
                </a:solidFill>
                <a:latin typeface="Cambria" pitchFamily="18" charset="0"/>
              </a:rPr>
              <a:t>    </a:t>
            </a:r>
            <a:r>
              <a:rPr lang="uk-UA" b="1" i="1" dirty="0" smtClean="0">
                <a:solidFill>
                  <a:srgbClr val="003300"/>
                </a:solidFill>
                <a:latin typeface="Cambria" pitchFamily="18" charset="0"/>
              </a:rPr>
              <a:t>Клінічні </a:t>
            </a:r>
            <a:r>
              <a:rPr lang="uk-UA" b="1" i="1" dirty="0">
                <a:solidFill>
                  <a:srgbClr val="003300"/>
                </a:solidFill>
                <a:latin typeface="Cambria" pitchFamily="18" charset="0"/>
              </a:rPr>
              <a:t>характеристики </a:t>
            </a:r>
            <a:r>
              <a:rPr lang="uk-UA" i="1" dirty="0">
                <a:solidFill>
                  <a:srgbClr val="003300"/>
                </a:solidFill>
                <a:latin typeface="Cambria" pitchFamily="18" charset="0"/>
              </a:rPr>
              <a:t>зорієнтовані на пояснення причин виникнення мовленнєвих розладів, на лікування дитини</a:t>
            </a:r>
            <a:r>
              <a:rPr lang="uk-UA" dirty="0">
                <a:solidFill>
                  <a:srgbClr val="003300"/>
                </a:solidFill>
                <a:latin typeface="Cambria" pitchFamily="18" charset="0"/>
              </a:rPr>
              <a:t>, а не на систему корекції, розвитку мовлення.</a:t>
            </a:r>
            <a:endParaRPr lang="ru-RU" dirty="0">
              <a:solidFill>
                <a:srgbClr val="003300"/>
              </a:solidFill>
              <a:latin typeface="Cambr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6632"/>
            <a:ext cx="1584176" cy="199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06003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хническая">
  <a:themeElements>
    <a:clrScheme name="Другая 5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00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463</TotalTime>
  <Words>901</Words>
  <Application>Microsoft Office PowerPoint</Application>
  <PresentationFormat>Экран (4:3)</PresentationFormat>
  <Paragraphs>101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Техническая</vt:lpstr>
      <vt:lpstr>Слайд 1</vt:lpstr>
      <vt:lpstr>Слайд 2</vt:lpstr>
      <vt:lpstr>Задача диференціальної діагностики - </vt:lpstr>
      <vt:lpstr>Необхідність та важливість відмежування схожих станів диктуються наступними обставинами:</vt:lpstr>
      <vt:lpstr>Особливості клінічного підходу до  диференціальної діагностики розвитку дитини. </vt:lpstr>
      <vt:lpstr>ЛОГОПЕДИЧНА ДІАГНОСТИКА </vt:lpstr>
      <vt:lpstr>Психолого-педагогічна класифікація,  </vt:lpstr>
      <vt:lpstr>У психолого-педагогічній класифікації</vt:lpstr>
      <vt:lpstr>Клініко-педагогічна класифікація</vt:lpstr>
      <vt:lpstr>Важливі критерії логопедичної діагностики:</vt:lpstr>
      <vt:lpstr>ЛОГОПЕДИЧНЕ ЗАКЛЮЧЕННЯ при обстеженні дошкільників з нормальним інтелектом. </vt:lpstr>
      <vt:lpstr>Клініко-педагогічна класифікація</vt:lpstr>
      <vt:lpstr>Варіанти перетину двох класифікацій </vt:lpstr>
      <vt:lpstr>Приблизні  логопедичні заключення </vt:lpstr>
      <vt:lpstr>Обгрунтування  логопедичного заключення </vt:lpstr>
      <vt:lpstr>ЛІТЕРАТУРА З ТЕМИ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Larisa</dc:creator>
  <cp:lastModifiedBy>User</cp:lastModifiedBy>
  <cp:revision>33</cp:revision>
  <dcterms:created xsi:type="dcterms:W3CDTF">2016-09-13T10:10:48Z</dcterms:created>
  <dcterms:modified xsi:type="dcterms:W3CDTF">2020-10-05T04:41:22Z</dcterms:modified>
</cp:coreProperties>
</file>