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5" r:id="rId3"/>
    <p:sldId id="277" r:id="rId4"/>
    <p:sldId id="257" r:id="rId5"/>
    <p:sldId id="258" r:id="rId6"/>
    <p:sldId id="259" r:id="rId7"/>
    <p:sldId id="260" r:id="rId8"/>
    <p:sldId id="261" r:id="rId9"/>
    <p:sldId id="275" r:id="rId10"/>
    <p:sldId id="276" r:id="rId11"/>
    <p:sldId id="281" r:id="rId12"/>
    <p:sldId id="286" r:id="rId13"/>
    <p:sldId id="264" r:id="rId14"/>
    <p:sldId id="282" r:id="rId15"/>
    <p:sldId id="265" r:id="rId16"/>
    <p:sldId id="262" r:id="rId17"/>
    <p:sldId id="283" r:id="rId18"/>
    <p:sldId id="267" r:id="rId19"/>
    <p:sldId id="268" r:id="rId20"/>
    <p:sldId id="269" r:id="rId21"/>
    <p:sldId id="270" r:id="rId22"/>
    <p:sldId id="278" r:id="rId23"/>
    <p:sldId id="273" r:id="rId24"/>
    <p:sldId id="274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9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C48DF-2777-4236-82CB-D38A15945947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691E2-9314-4DEB-9BDE-50D8217504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166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691E2-9314-4DEB-9BDE-50D8217504B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39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2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397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985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6329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26641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3090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2923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11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90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889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58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257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002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668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546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0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C0B2-E210-49DE-B5B8-105D4CDC73AE}" type="datetimeFigureOut">
              <a:rPr lang="ru-RU" smtClean="0"/>
              <a:pPr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459A33-C699-458B-8AD6-3698A8D96B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824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400" dirty="0" smtClean="0"/>
              <a:t>Сучасні підходи до навчання грамоти дітей, викладання математики та інтегрованого курсу «Я досліджую світ» у 1-му класі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462272"/>
            <a:ext cx="7290816" cy="79552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Колосок В.В.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Тренер НУШ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6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9056"/>
          </a:xfrm>
        </p:spPr>
        <p:txBody>
          <a:bodyPr>
            <a:normAutofit/>
          </a:bodyPr>
          <a:lstStyle/>
          <a:p>
            <a:r>
              <a:rPr lang="uk-UA" b="1" dirty="0" smtClean="0"/>
              <a:t>Що може об’єднати  ці малюнки ?</a:t>
            </a:r>
            <a:endParaRPr lang="ru-RU" b="1" dirty="0"/>
          </a:p>
        </p:txBody>
      </p:sp>
      <p:pic>
        <p:nvPicPr>
          <p:cNvPr id="2054" name="Picture 6" descr="https://tam.com.ua/wp-content/uploads/2017/06/poliv-kimnatnih-roslin_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334" y="1176290"/>
            <a:ext cx="2772076" cy="277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res.ua/image/data/images/articles/june/son_panel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4925" y="1468399"/>
            <a:ext cx="2690568" cy="269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negani.com/uploads/posts/2013-04/1367300741_a_portrait_created_in_100_different_animation_styles_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7066" y="1227581"/>
            <a:ext cx="1249056" cy="317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crosti.ru/patterns/00/02/19/5f87e1fa6c/pictur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647" y="3761650"/>
            <a:ext cx="1948383" cy="290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https://cs8.pikabu.ru/post_img/2017/02/25/8/148802930313906076.jpg"/>
          <p:cNvSpPr>
            <a:spLocks noChangeAspect="1" noChangeArrowheads="1"/>
          </p:cNvSpPr>
          <p:nvPr/>
        </p:nvSpPr>
        <p:spPr bwMode="auto">
          <a:xfrm>
            <a:off x="155575" y="-144463"/>
            <a:ext cx="3753282" cy="375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4" name="Picture 16" descr="https://cs8.pikabu.ru/post_img/2017/02/25/8/14880293031390607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1863" y="3657687"/>
            <a:ext cx="1442974" cy="289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cdn.thinglink.me/api/image/844948296425275394/1240/10/scaletowidt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9740" y="4399786"/>
            <a:ext cx="3936827" cy="204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43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8000" dirty="0" smtClean="0"/>
              <a:t>Словникові слова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07067" y="6857999"/>
            <a:ext cx="776693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984738"/>
            <a:ext cx="7766936" cy="1322364"/>
          </a:xfrm>
        </p:spPr>
        <p:txBody>
          <a:bodyPr/>
          <a:lstStyle/>
          <a:p>
            <a:r>
              <a:rPr lang="uk-UA" dirty="0" smtClean="0"/>
              <a:t>Розподіл на 4 групи.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771335"/>
            <a:ext cx="7766936" cy="2376397"/>
          </a:xfrm>
        </p:spPr>
        <p:txBody>
          <a:bodyPr>
            <a:noAutofit/>
          </a:bodyPr>
          <a:lstStyle/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1. По середині записати будь-яке слово в    </a:t>
            </a:r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  якому не менше 8 букв.</a:t>
            </a:r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2. До кожної букви придумати слово. </a:t>
            </a:r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3. Скласти розповідь із цими словами.</a:t>
            </a:r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4. Намалювати малюнок.</a:t>
            </a:r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5. Самооцінка.</a:t>
            </a:r>
          </a:p>
          <a:p>
            <a:pPr algn="l">
              <a:buFontTx/>
              <a:buChar char="-"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Математика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3313"/>
            <a:ext cx="8596668" cy="46880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/>
              <a:t>Коробки з </a:t>
            </a:r>
            <a:r>
              <a:rPr lang="uk-UA" sz="2400" dirty="0" err="1" smtClean="0"/>
              <a:t>маніпуляційним</a:t>
            </a:r>
            <a:r>
              <a:rPr lang="uk-UA" sz="2400" dirty="0" smtClean="0"/>
              <a:t> матеріалом ( </a:t>
            </a:r>
            <a:r>
              <a:rPr lang="uk-UA" sz="2400" dirty="0" err="1" smtClean="0"/>
              <a:t>танграми</a:t>
            </a:r>
            <a:r>
              <a:rPr lang="uk-UA" sz="2400" dirty="0" smtClean="0"/>
              <a:t>, набори геометричних фігур, </a:t>
            </a:r>
            <a:r>
              <a:rPr lang="uk-UA" sz="2400" dirty="0" err="1" smtClean="0"/>
              <a:t>рахувальні</a:t>
            </a:r>
            <a:r>
              <a:rPr lang="uk-UA" sz="2400" dirty="0" smtClean="0"/>
              <a:t> палички, кубики, грошові одиниці, математичні ігри…..</a:t>
            </a:r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uk-UA" sz="2400" dirty="0" smtClean="0"/>
              <a:t>Математичні походи- це спосіб опановування змісту математичних законів шляхом спостереження за проявом закономірностей в навколишньому середовищі поза шкільним кабінетом</a:t>
            </a:r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uk-UA" sz="2400" dirty="0" smtClean="0"/>
              <a:t>Дискусії на математичну тему, які розвивають математичну мову із застосуванням математичних термінів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555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47115"/>
            <a:ext cx="7766936" cy="1533378"/>
          </a:xfrm>
        </p:spPr>
        <p:txBody>
          <a:bodyPr/>
          <a:lstStyle/>
          <a:p>
            <a:r>
              <a:rPr lang="uk-UA" dirty="0" smtClean="0"/>
              <a:t>Розподіл на 4 групи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263705"/>
            <a:ext cx="7766936" cy="188402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uk-UA" sz="4000" dirty="0" smtClean="0">
                <a:solidFill>
                  <a:schemeClr val="tx1"/>
                </a:solidFill>
                <a:latin typeface="Arial Black" pitchFamily="34" charset="0"/>
              </a:rPr>
              <a:t>1 і 3  групи обчислюють задачу під № 1.</a:t>
            </a:r>
          </a:p>
          <a:p>
            <a:pPr algn="ctr"/>
            <a:r>
              <a:rPr lang="uk-UA" sz="4000" dirty="0" smtClean="0">
                <a:solidFill>
                  <a:schemeClr val="tx1"/>
                </a:solidFill>
                <a:latin typeface="Arial Black" pitchFamily="34" charset="0"/>
              </a:rPr>
              <a:t>2 і 4 групи - №2.</a:t>
            </a:r>
            <a:endParaRPr lang="ru-RU" sz="4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uk-UA" dirty="0" smtClean="0"/>
              <a:t>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6032"/>
            <a:ext cx="8596668" cy="768096"/>
          </a:xfrm>
        </p:spPr>
        <p:txBody>
          <a:bodyPr/>
          <a:lstStyle/>
          <a:p>
            <a:r>
              <a:rPr lang="uk-UA" dirty="0" smtClean="0"/>
              <a:t>Розв’язуємо задачі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5505"/>
            <a:ext cx="8596668" cy="4675858"/>
          </a:xfrm>
        </p:spPr>
        <p:txBody>
          <a:bodyPr>
            <a:noAutofit/>
          </a:bodyPr>
          <a:lstStyle/>
          <a:p>
            <a:r>
              <a:rPr lang="uk-UA" sz="2400" dirty="0" smtClean="0"/>
              <a:t>Задача 1</a:t>
            </a:r>
          </a:p>
          <a:p>
            <a:pPr marL="0" indent="0">
              <a:buNone/>
            </a:pPr>
            <a:r>
              <a:rPr lang="uk-UA" sz="2400" dirty="0" smtClean="0"/>
              <a:t>       Ліза запланувала використати 48 метрів пластикової огорожі для того,    щоб побудувати вольєр для своєї собаки. Допоможіть Лізі обчислити розміри вольєру з найбільшою шириною.</a:t>
            </a:r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uk-UA" sz="2400" dirty="0" smtClean="0"/>
              <a:t>    Задача 2 </a:t>
            </a:r>
          </a:p>
          <a:p>
            <a:pPr marL="0" indent="0">
              <a:buNone/>
            </a:pPr>
            <a:r>
              <a:rPr lang="uk-UA" sz="2400" dirty="0"/>
              <a:t> </a:t>
            </a:r>
            <a:r>
              <a:rPr lang="uk-UA" sz="2400" dirty="0" smtClean="0"/>
              <a:t>       Ваша команда під час ярмарку заробила 25 гривень. Ви прийшли до цукерні, де вам потрібно витратити всі гроші. Кожен має купити щось для себе. Цукерка на </a:t>
            </a:r>
            <a:r>
              <a:rPr lang="uk-UA" sz="2400" dirty="0" err="1" smtClean="0"/>
              <a:t>палочці</a:t>
            </a:r>
            <a:r>
              <a:rPr lang="uk-UA" sz="2400" dirty="0" smtClean="0"/>
              <a:t>- 2 гривні, карамелька- 1 гривні, тістечко- 4 гривні.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170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70561"/>
            <a:ext cx="8596668" cy="5370802"/>
          </a:xfrm>
        </p:spPr>
        <p:txBody>
          <a:bodyPr>
            <a:noAutofit/>
          </a:bodyPr>
          <a:lstStyle/>
          <a:p>
            <a:r>
              <a:rPr lang="ru-RU" sz="3200" dirty="0" err="1"/>
              <a:t>Використовуючи</a:t>
            </a:r>
            <a:r>
              <a:rPr lang="ru-RU" sz="3200" dirty="0"/>
              <a:t> в </a:t>
            </a:r>
            <a:r>
              <a:rPr lang="ru-RU" sz="3200" dirty="0" err="1"/>
              <a:t>практичній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 </a:t>
            </a:r>
            <a:r>
              <a:rPr lang="ru-RU" sz="3200" dirty="0" err="1"/>
              <a:t>інноваційні</a:t>
            </a:r>
            <a:r>
              <a:rPr lang="ru-RU" sz="3200" dirty="0"/>
              <a:t> </a:t>
            </a:r>
            <a:r>
              <a:rPr lang="ru-RU" sz="3200" dirty="0" err="1"/>
              <a:t>форми</a:t>
            </a:r>
            <a:r>
              <a:rPr lang="ru-RU" sz="3200" dirty="0"/>
              <a:t> </a:t>
            </a:r>
            <a:r>
              <a:rPr lang="ru-RU" sz="3200" dirty="0" err="1"/>
              <a:t>роботи</a:t>
            </a:r>
            <a:r>
              <a:rPr lang="ru-RU" sz="3200" dirty="0"/>
              <a:t>, </a:t>
            </a:r>
            <a:r>
              <a:rPr lang="ru-RU" sz="3200" dirty="0" err="1"/>
              <a:t>методичні</a:t>
            </a:r>
            <a:r>
              <a:rPr lang="ru-RU" sz="3200" dirty="0"/>
              <a:t> </a:t>
            </a:r>
            <a:r>
              <a:rPr lang="ru-RU" sz="3200" dirty="0" err="1"/>
              <a:t>прийоми</a:t>
            </a:r>
            <a:r>
              <a:rPr lang="ru-RU" sz="3200" dirty="0"/>
              <a:t>, </a:t>
            </a:r>
            <a:r>
              <a:rPr lang="ru-RU" sz="3200" dirty="0" err="1"/>
              <a:t>нестандартні</a:t>
            </a:r>
            <a:r>
              <a:rPr lang="ru-RU" sz="3200" dirty="0"/>
              <a:t> </a:t>
            </a:r>
            <a:r>
              <a:rPr lang="ru-RU" sz="3200" dirty="0" err="1"/>
              <a:t>види</a:t>
            </a:r>
            <a:r>
              <a:rPr lang="ru-RU" sz="3200" dirty="0"/>
              <a:t> </a:t>
            </a:r>
            <a:r>
              <a:rPr lang="ru-RU" sz="3200" dirty="0" err="1"/>
              <a:t>завдань</a:t>
            </a:r>
            <a:r>
              <a:rPr lang="ru-RU" sz="3200" dirty="0"/>
              <a:t>, </a:t>
            </a:r>
            <a:r>
              <a:rPr lang="ru-RU" sz="3200" dirty="0" err="1"/>
              <a:t>необхідно</a:t>
            </a:r>
            <a:r>
              <a:rPr lang="ru-RU" sz="3200" dirty="0"/>
              <a:t> </a:t>
            </a:r>
            <a:r>
              <a:rPr lang="ru-RU" sz="3200" dirty="0" err="1"/>
              <a:t>дотримуватись</a:t>
            </a:r>
            <a:r>
              <a:rPr lang="ru-RU" sz="3200" dirty="0"/>
              <a:t> </a:t>
            </a:r>
            <a:r>
              <a:rPr lang="ru-RU" sz="3200" dirty="0" err="1"/>
              <a:t>основних</a:t>
            </a:r>
            <a:r>
              <a:rPr lang="ru-RU" sz="3200" dirty="0"/>
              <a:t> </a:t>
            </a:r>
            <a:r>
              <a:rPr lang="ru-RU" sz="3200" dirty="0" err="1"/>
              <a:t>канонів</a:t>
            </a:r>
            <a:r>
              <a:rPr lang="ru-RU" sz="3200" dirty="0"/>
              <a:t> </a:t>
            </a:r>
            <a:r>
              <a:rPr lang="ru-RU" sz="3200" dirty="0" err="1"/>
              <a:t>класичної</a:t>
            </a:r>
            <a:r>
              <a:rPr lang="ru-RU" sz="3200" dirty="0"/>
              <a:t> методики </a:t>
            </a:r>
            <a:r>
              <a:rPr lang="ru-RU" sz="3200" dirty="0" err="1"/>
              <a:t>викладання</a:t>
            </a:r>
            <a:r>
              <a:rPr lang="ru-RU" sz="3200" dirty="0"/>
              <a:t> математики, </a:t>
            </a:r>
            <a:r>
              <a:rPr lang="ru-RU" sz="3200" dirty="0" err="1"/>
              <a:t>щоб</a:t>
            </a:r>
            <a:r>
              <a:rPr lang="ru-RU" sz="3200" dirty="0"/>
              <a:t> </a:t>
            </a:r>
            <a:r>
              <a:rPr lang="ru-RU" sz="3200" dirty="0" err="1"/>
              <a:t>нововведення</a:t>
            </a:r>
            <a:r>
              <a:rPr lang="ru-RU" sz="3200" dirty="0"/>
              <a:t> не привели до </a:t>
            </a:r>
            <a:r>
              <a:rPr lang="ru-RU" sz="3200" dirty="0" err="1"/>
              <a:t>порушення</a:t>
            </a:r>
            <a:r>
              <a:rPr lang="ru-RU" sz="3200" dirty="0"/>
              <a:t> </a:t>
            </a:r>
            <a:r>
              <a:rPr lang="ru-RU" sz="3200" dirty="0" err="1"/>
              <a:t>цілісності</a:t>
            </a:r>
            <a:r>
              <a:rPr lang="ru-RU" sz="3200" dirty="0"/>
              <a:t>, </a:t>
            </a:r>
            <a:r>
              <a:rPr lang="ru-RU" sz="3200" dirty="0" err="1"/>
              <a:t>системності</a:t>
            </a:r>
            <a:r>
              <a:rPr lang="ru-RU" sz="3200" dirty="0"/>
              <a:t> і </a:t>
            </a:r>
            <a:r>
              <a:rPr lang="ru-RU" sz="3200" dirty="0" err="1"/>
              <a:t>науковості</a:t>
            </a:r>
            <a:r>
              <a:rPr lang="ru-RU" sz="3200" dirty="0"/>
              <a:t> при </a:t>
            </a:r>
            <a:r>
              <a:rPr lang="ru-RU" sz="3200" dirty="0" err="1"/>
              <a:t>опрацюванні</a:t>
            </a:r>
            <a:r>
              <a:rPr lang="ru-RU" sz="3200" dirty="0"/>
              <a:t> </a:t>
            </a:r>
            <a:r>
              <a:rPr lang="ru-RU" sz="3200" dirty="0" err="1"/>
              <a:t>програмового</a:t>
            </a:r>
            <a:r>
              <a:rPr lang="ru-RU" sz="3200" dirty="0"/>
              <a:t> </a:t>
            </a:r>
            <a:r>
              <a:rPr lang="ru-RU" sz="3200" dirty="0" err="1"/>
              <a:t>матеріалу</a:t>
            </a:r>
            <a:r>
              <a:rPr lang="ru-RU" sz="3200" dirty="0"/>
              <a:t> з </a:t>
            </a:r>
            <a:r>
              <a:rPr lang="ru-RU" sz="3200" dirty="0" err="1"/>
              <a:t>учнями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31865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434905"/>
            <a:ext cx="7766936" cy="2785403"/>
          </a:xfrm>
        </p:spPr>
        <p:txBody>
          <a:bodyPr/>
          <a:lstStyle/>
          <a:p>
            <a:pPr algn="ctr"/>
            <a:r>
              <a:rPr lang="uk-UA" sz="8000" dirty="0" err="1" smtClean="0"/>
              <a:t>Запам</a:t>
            </a:r>
            <a:r>
              <a:rPr lang="en-US" sz="8000" dirty="0" smtClean="0"/>
              <a:t>’</a:t>
            </a:r>
            <a:r>
              <a:rPr lang="uk-UA" sz="8000" dirty="0" err="1" smtClean="0"/>
              <a:t>ятай</a:t>
            </a:r>
            <a:r>
              <a:rPr lang="uk-UA" sz="8000" dirty="0" smtClean="0"/>
              <a:t> приклади.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07067" y="6857999"/>
            <a:ext cx="7766936" cy="48533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85344"/>
            <a:ext cx="9054546" cy="633984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Фасилітована</a:t>
            </a:r>
            <a:r>
              <a:rPr lang="uk-UA" dirty="0" smtClean="0"/>
              <a:t> дискусія «Входження в картину»</a:t>
            </a:r>
            <a:endParaRPr lang="ru-RU" dirty="0"/>
          </a:p>
        </p:txBody>
      </p:sp>
      <p:pic>
        <p:nvPicPr>
          <p:cNvPr id="1026" name="Picture 2" descr="http://tphv.ru/makovsky/gam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2624" y="804672"/>
            <a:ext cx="8091377" cy="5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422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2208"/>
          </a:xfrm>
        </p:spPr>
        <p:txBody>
          <a:bodyPr/>
          <a:lstStyle/>
          <a:p>
            <a:r>
              <a:rPr lang="uk-UA" dirty="0" smtClean="0"/>
              <a:t>Вправа « </a:t>
            </a:r>
            <a:r>
              <a:rPr lang="uk-UA" dirty="0"/>
              <a:t>С</a:t>
            </a:r>
            <a:r>
              <a:rPr lang="uk-UA" dirty="0" smtClean="0"/>
              <a:t>кладаємо казку»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2081"/>
            <a:ext cx="8596668" cy="463928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У торбинку кладемо стільки предметів, скільки учнів у класі. Кожен по черзі наосліп витягує один предмет і складає про нього речення так, щоб воно продовжувало попереднє, решта класу записує його в зошит. Так пишеться казка, яка починається словами:  «Колись давним-давно…»</a:t>
            </a:r>
          </a:p>
          <a:p>
            <a:r>
              <a:rPr lang="uk-UA" sz="2400" dirty="0" smtClean="0"/>
              <a:t>Діти </a:t>
            </a:r>
            <a:r>
              <a:rPr lang="uk-UA" sz="2400" dirty="0" err="1" smtClean="0"/>
              <a:t>вчаться</a:t>
            </a:r>
            <a:r>
              <a:rPr lang="uk-UA" sz="2400" dirty="0" smtClean="0"/>
              <a:t> оцінювати характеристики предметів, способи його застосування, розвивати вміння коротко висловлювати думку, але найголовніше- </a:t>
            </a:r>
            <a:r>
              <a:rPr lang="uk-UA" sz="2400" dirty="0" err="1" smtClean="0"/>
              <a:t>логічно</a:t>
            </a:r>
            <a:r>
              <a:rPr lang="uk-UA" sz="2400" dirty="0" smtClean="0"/>
              <a:t> поєднувати своє речення з попереднім, щоб продовжити розвиток подій.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8623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2208"/>
          </a:xfrm>
        </p:spPr>
        <p:txBody>
          <a:bodyPr>
            <a:normAutofit fontScale="90000"/>
          </a:bodyPr>
          <a:lstStyle/>
          <a:p>
            <a:r>
              <a:rPr lang="uk-UA" sz="5400" b="1" i="1" dirty="0" smtClean="0"/>
              <a:t>Ранкове коло</a:t>
            </a:r>
            <a:endParaRPr lang="ru-RU" sz="5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4273"/>
            <a:ext cx="8596668" cy="4627090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1.Вправа  «</a:t>
            </a:r>
            <a:r>
              <a:rPr lang="ru-RU" sz="30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Привітання</a:t>
            </a:r>
            <a:r>
              <a:rPr lang="ru-RU" sz="3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»</a:t>
            </a:r>
            <a:r>
              <a:rPr lang="uk-UA" sz="3000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 Передати імпульс правою рукою і сказати «Добрий день!», потім лівою.)</a:t>
            </a:r>
          </a:p>
          <a:p>
            <a:r>
              <a:rPr lang="uk-UA" sz="3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2.</a:t>
            </a:r>
            <a:r>
              <a:rPr lang="uk-UA" sz="3000" dirty="0" smtClean="0">
                <a:solidFill>
                  <a:schemeClr val="tx1"/>
                </a:solidFill>
              </a:rPr>
              <a:t> “ Мені у житті щастить бо…”</a:t>
            </a:r>
          </a:p>
          <a:p>
            <a:r>
              <a:rPr lang="uk-UA" sz="3000" dirty="0" smtClean="0">
                <a:solidFill>
                  <a:schemeClr val="tx1"/>
                </a:solidFill>
              </a:rPr>
              <a:t>3. </a:t>
            </a:r>
            <a:r>
              <a:rPr lang="uk-UA" sz="3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Гра на згуртування колективу.  « Знайди собі пару за ознакою»</a:t>
            </a:r>
            <a:endParaRPr lang="uk-UA" sz="3000" dirty="0" smtClean="0">
              <a:solidFill>
                <a:schemeClr val="tx1"/>
              </a:solidFill>
            </a:endParaRPr>
          </a:p>
          <a:p>
            <a:r>
              <a:rPr lang="uk-UA" sz="3000" dirty="0" smtClean="0">
                <a:solidFill>
                  <a:schemeClr val="tx1"/>
                </a:solidFill>
              </a:rPr>
              <a:t>4.Записати:- 1 іменник</a:t>
            </a:r>
          </a:p>
          <a:p>
            <a:r>
              <a:rPr lang="uk-UA" sz="3000" dirty="0" smtClean="0">
                <a:solidFill>
                  <a:schemeClr val="tx1"/>
                </a:solidFill>
              </a:rPr>
              <a:t>                     2 прикметника</a:t>
            </a:r>
          </a:p>
          <a:p>
            <a:r>
              <a:rPr lang="uk-UA" sz="3000" dirty="0" smtClean="0">
                <a:solidFill>
                  <a:schemeClr val="tx1"/>
                </a:solidFill>
              </a:rPr>
              <a:t>                     3 дієслова</a:t>
            </a:r>
          </a:p>
          <a:p>
            <a:r>
              <a:rPr lang="uk-UA" sz="3000" dirty="0" smtClean="0">
                <a:solidFill>
                  <a:schemeClr val="tx1"/>
                </a:solidFill>
              </a:rPr>
              <a:t>                     4 </a:t>
            </a:r>
            <a:r>
              <a:rPr lang="uk-UA" sz="3000" dirty="0" err="1" smtClean="0">
                <a:solidFill>
                  <a:schemeClr val="tx1"/>
                </a:solidFill>
              </a:rPr>
              <a:t>дивіз</a:t>
            </a:r>
            <a:r>
              <a:rPr lang="uk-UA" sz="3000" dirty="0" smtClean="0">
                <a:solidFill>
                  <a:schemeClr val="tx1"/>
                </a:solidFill>
              </a:rPr>
              <a:t>, який вас рухає.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644027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9056"/>
          </a:xfrm>
        </p:spPr>
        <p:txBody>
          <a:bodyPr>
            <a:noAutofit/>
          </a:bodyPr>
          <a:lstStyle/>
          <a:p>
            <a:r>
              <a:rPr lang="uk-UA" sz="4800" dirty="0" err="1" smtClean="0"/>
              <a:t>Руханка</a:t>
            </a:r>
            <a:r>
              <a:rPr lang="uk-UA" sz="4800" dirty="0" smtClean="0"/>
              <a:t/>
            </a:r>
            <a:br>
              <a:rPr lang="uk-UA" sz="4800" dirty="0" smtClean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4517363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Гра  «Желе»</a:t>
            </a:r>
          </a:p>
          <a:p>
            <a:r>
              <a:rPr lang="uk-UA" sz="4400" dirty="0" smtClean="0"/>
              <a:t>Гра « Літачки»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870622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Вправа «Історії на одну букву»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Поміняти склад груп</a:t>
            </a:r>
          </a:p>
          <a:p>
            <a:r>
              <a:rPr lang="uk-UA" sz="3600" dirty="0" smtClean="0"/>
              <a:t>Скласти історію , де всі слова починаються на одну букву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12773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8200"/>
          </a:xfrm>
        </p:spPr>
        <p:txBody>
          <a:bodyPr/>
          <a:lstStyle/>
          <a:p>
            <a:r>
              <a:rPr lang="uk-UA" dirty="0" smtClean="0"/>
              <a:t>Вправа  </a:t>
            </a:r>
            <a:r>
              <a:rPr lang="uk-UA" dirty="0" err="1" smtClean="0"/>
              <a:t>“Ручки</a:t>
            </a:r>
            <a:r>
              <a:rPr lang="uk-UA" dirty="0" smtClean="0"/>
              <a:t> на </a:t>
            </a:r>
            <a:r>
              <a:rPr lang="uk-UA" dirty="0" err="1" smtClean="0"/>
              <a:t>середину”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447801"/>
            <a:ext cx="8596668" cy="459356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</a:rPr>
              <a:t>Стратегія дає змогу взяти участь в обговоренні всім членам групи. Учень, який почав обговорювати проблему, кладе ручку на середину столу. Тепер він  повинен почекати, доки всі члени групи не висловлять свою думку, а потім настане його черга і він забере ручку, щоб висловити свою наступну думку. Вчитель може підійти до групи та, взявши одну з ручок, запитати про внесок цього учня в роботу групи.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Лепбук</a:t>
            </a:r>
            <a:r>
              <a:rPr lang="uk-UA" dirty="0" smtClean="0"/>
              <a:t>- тематична папка з таємницями, з </a:t>
            </a:r>
            <a:r>
              <a:rPr lang="uk-UA" dirty="0" err="1" smtClean="0"/>
              <a:t>цікавинками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91443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Ця тека готується разом із дітьми, можна кожного дня по частинці, можна впродовж одного дня, але діти роблять самі за зразком вчителя. </a:t>
            </a:r>
            <a:r>
              <a:rPr lang="uk-UA" sz="2400" dirty="0"/>
              <a:t>М</a:t>
            </a:r>
            <a:r>
              <a:rPr lang="uk-UA" sz="2400" dirty="0" smtClean="0"/>
              <a:t>ожна по групам, можна один на всіх, можна кожного тижня, можна по завершенню теми.</a:t>
            </a:r>
          </a:p>
          <a:p>
            <a:r>
              <a:rPr lang="uk-UA" sz="2400" dirty="0" smtClean="0"/>
              <a:t>Особливість- розгортається, дописується, щось виймається, використовується багаторазово.</a:t>
            </a:r>
          </a:p>
          <a:p>
            <a:endParaRPr lang="uk-UA" sz="2400" dirty="0"/>
          </a:p>
          <a:p>
            <a:r>
              <a:rPr lang="uk-UA" sz="2400" dirty="0" smtClean="0"/>
              <a:t>Завдання – розробити ескіз </a:t>
            </a:r>
            <a:r>
              <a:rPr lang="uk-UA" sz="2400" dirty="0" err="1" smtClean="0"/>
              <a:t>лепбука</a:t>
            </a:r>
            <a:r>
              <a:rPr lang="uk-UA" sz="2400" dirty="0" smtClean="0"/>
              <a:t> у групах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45853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uk-UA" b="1" dirty="0" smtClean="0"/>
              <a:t>Вправа «Курчатко»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/>
          <a:lstStyle/>
          <a:p>
            <a:r>
              <a:rPr lang="uk-UA" sz="3200" dirty="0" smtClean="0"/>
              <a:t>Написати історію про потрапляння курчатка в певний колір ,і що воно відчувало.</a:t>
            </a:r>
          </a:p>
          <a:p>
            <a:r>
              <a:rPr lang="uk-UA" sz="3200" dirty="0" smtClean="0"/>
              <a:t>Як змінювало курчатко колір від залежності від потрапляння в різний колір ситуації навколишнього середовища</a:t>
            </a:r>
          </a:p>
          <a:p>
            <a:r>
              <a:rPr lang="uk-UA" sz="3200" dirty="0" smtClean="0"/>
              <a:t>Кожна група пише, а потім відбуваються літературні читання, інсценізація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914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5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Щоденник вражень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>
            <a:normAutofit/>
          </a:bodyPr>
          <a:lstStyle/>
          <a:p>
            <a:r>
              <a:rPr lang="uk-UA" sz="4000" dirty="0" smtClean="0"/>
              <a:t>       Весна прийде тоді, коли…</a:t>
            </a:r>
          </a:p>
          <a:p>
            <a:r>
              <a:rPr lang="uk-UA" sz="4000" dirty="0" smtClean="0"/>
              <a:t>       У своєму навчальному      </a:t>
            </a:r>
          </a:p>
          <a:p>
            <a:pPr>
              <a:buNone/>
            </a:pPr>
            <a:r>
              <a:rPr lang="uk-UA" sz="4000" dirty="0" smtClean="0"/>
              <a:t>           кабінеті  я хочу поміняти…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849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Що</a:t>
            </a:r>
            <a:r>
              <a:rPr lang="ru-RU" b="1" dirty="0"/>
              <a:t> повинен </a:t>
            </a:r>
            <a:r>
              <a:rPr lang="ru-RU" b="1" dirty="0" err="1"/>
              <a:t>вміти</a:t>
            </a:r>
            <a:r>
              <a:rPr lang="ru-RU" b="1" dirty="0"/>
              <a:t> </a:t>
            </a:r>
            <a:r>
              <a:rPr lang="ru-RU" b="1" dirty="0" err="1"/>
              <a:t>робити</a:t>
            </a:r>
            <a:r>
              <a:rPr lang="ru-RU" b="1" dirty="0"/>
              <a:t> </a:t>
            </a:r>
            <a:r>
              <a:rPr lang="ru-RU" b="1" dirty="0" err="1"/>
              <a:t>вчитель</a:t>
            </a:r>
            <a:r>
              <a:rPr lang="ru-RU" b="1" dirty="0"/>
              <a:t>,</a:t>
            </a:r>
            <a:r>
              <a:rPr lang="ru-RU" dirty="0"/>
              <a:t> 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якісно</a:t>
            </a:r>
            <a:r>
              <a:rPr lang="ru-RU" dirty="0"/>
              <a:t>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навчально-виховний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за </a:t>
            </a:r>
            <a:r>
              <a:rPr lang="ru-RU" dirty="0" err="1"/>
              <a:t>новим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стандартом </a:t>
            </a:r>
            <a:r>
              <a:rPr lang="ru-RU" dirty="0" err="1"/>
              <a:t>початкової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62784"/>
            <a:ext cx="8596668" cy="3962400"/>
          </a:xfrm>
        </p:spPr>
        <p:txBody>
          <a:bodyPr>
            <a:noAutofit/>
          </a:bodyPr>
          <a:lstStyle/>
          <a:p>
            <a:pPr fontAlgn="base"/>
            <a:r>
              <a:rPr lang="ru-RU" sz="2400" dirty="0"/>
              <a:t>Знати і </a:t>
            </a:r>
            <a:r>
              <a:rPr lang="ru-RU" sz="2400" dirty="0" err="1"/>
              <a:t>розуміти</a:t>
            </a:r>
            <a:r>
              <a:rPr lang="ru-RU" sz="2400" dirty="0"/>
              <a:t> </a:t>
            </a:r>
            <a:r>
              <a:rPr lang="ru-RU" sz="2400" dirty="0" err="1"/>
              <a:t>вимоги</a:t>
            </a:r>
            <a:r>
              <a:rPr lang="ru-RU" sz="2400" dirty="0"/>
              <a:t> Державного стандарту </a:t>
            </a:r>
            <a:r>
              <a:rPr lang="ru-RU" sz="2400" dirty="0" err="1"/>
              <a:t>початкової</a:t>
            </a:r>
            <a:r>
              <a:rPr lang="ru-RU" sz="2400" dirty="0"/>
              <a:t> </a:t>
            </a:r>
            <a:r>
              <a:rPr lang="ru-RU" sz="2400" dirty="0" err="1"/>
              <a:t>загальної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.</a:t>
            </a:r>
          </a:p>
          <a:p>
            <a:pPr fontAlgn="base"/>
            <a:r>
              <a:rPr lang="ru-RU" sz="2400" dirty="0" err="1"/>
              <a:t>Опрацювати</a:t>
            </a:r>
            <a:r>
              <a:rPr lang="ru-RU" sz="2400" dirty="0"/>
              <a:t> і </a:t>
            </a:r>
            <a:r>
              <a:rPr lang="ru-RU" sz="2400" dirty="0" err="1"/>
              <a:t>використовувати</a:t>
            </a:r>
            <a:r>
              <a:rPr lang="ru-RU" sz="2400" dirty="0"/>
              <a:t> на </a:t>
            </a:r>
            <a:r>
              <a:rPr lang="ru-RU" sz="2400" dirty="0" err="1"/>
              <a:t>практиці</a:t>
            </a:r>
            <a:r>
              <a:rPr lang="ru-RU" sz="2400" dirty="0"/>
              <a:t> методики,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дозволяють</a:t>
            </a:r>
            <a:r>
              <a:rPr lang="ru-RU" sz="2400" dirty="0"/>
              <a:t> </a:t>
            </a:r>
            <a:r>
              <a:rPr lang="ru-RU" sz="2400" dirty="0" err="1"/>
              <a:t>реалізувати</a:t>
            </a:r>
            <a:r>
              <a:rPr lang="ru-RU" sz="2400" dirty="0"/>
              <a:t> </a:t>
            </a:r>
            <a:r>
              <a:rPr lang="ru-RU" sz="2400" dirty="0" err="1"/>
              <a:t>інтегрований</a:t>
            </a:r>
            <a:r>
              <a:rPr lang="ru-RU" sz="2400" dirty="0"/>
              <a:t>, </a:t>
            </a:r>
            <a:r>
              <a:rPr lang="ru-RU" sz="2400" dirty="0" err="1"/>
              <a:t>діяльнісний</a:t>
            </a:r>
            <a:r>
              <a:rPr lang="ru-RU" sz="2400" dirty="0"/>
              <a:t> та </a:t>
            </a:r>
            <a:r>
              <a:rPr lang="ru-RU" sz="2400" dirty="0" err="1"/>
              <a:t>компетентнісний</a:t>
            </a:r>
            <a:r>
              <a:rPr lang="ru-RU" sz="2400" dirty="0"/>
              <a:t> </a:t>
            </a:r>
            <a:r>
              <a:rPr lang="ru-RU" sz="2400" dirty="0" err="1"/>
              <a:t>підходи</a:t>
            </a:r>
            <a:r>
              <a:rPr lang="ru-RU" sz="2400" dirty="0"/>
              <a:t>.</a:t>
            </a:r>
          </a:p>
          <a:p>
            <a:pPr fontAlgn="base"/>
            <a:r>
              <a:rPr lang="ru-RU" sz="2400" dirty="0" err="1"/>
              <a:t>Уміти</a:t>
            </a:r>
            <a:r>
              <a:rPr lang="ru-RU" sz="2400" dirty="0"/>
              <a:t> </a:t>
            </a:r>
            <a:r>
              <a:rPr lang="ru-RU" sz="2400" dirty="0" err="1"/>
              <a:t>складати</a:t>
            </a:r>
            <a:r>
              <a:rPr lang="ru-RU" sz="2400" dirty="0"/>
              <a:t> </a:t>
            </a:r>
            <a:r>
              <a:rPr lang="ru-RU" sz="2400" dirty="0" err="1"/>
              <a:t>власну</a:t>
            </a:r>
            <a:r>
              <a:rPr lang="ru-RU" sz="2400" dirty="0"/>
              <a:t> </a:t>
            </a:r>
            <a:r>
              <a:rPr lang="ru-RU" sz="2400" dirty="0" err="1"/>
              <a:t>навчальну</a:t>
            </a:r>
            <a:r>
              <a:rPr lang="ru-RU" sz="2400" dirty="0"/>
              <a:t> </a:t>
            </a:r>
            <a:r>
              <a:rPr lang="ru-RU" sz="2400" dirty="0" err="1"/>
              <a:t>програму</a:t>
            </a:r>
            <a:r>
              <a:rPr lang="ru-RU" sz="2400" dirty="0"/>
              <a:t>, </a:t>
            </a:r>
            <a:r>
              <a:rPr lang="ru-RU" sz="2400" dirty="0" err="1"/>
              <a:t>якісно</a:t>
            </a:r>
            <a:r>
              <a:rPr lang="ru-RU" sz="2400" dirty="0"/>
              <a:t> </a:t>
            </a:r>
            <a:r>
              <a:rPr lang="ru-RU" sz="2400" dirty="0" err="1"/>
              <a:t>заповнювати</a:t>
            </a:r>
            <a:r>
              <a:rPr lang="ru-RU" sz="2400" dirty="0"/>
              <a:t> </a:t>
            </a:r>
            <a:r>
              <a:rPr lang="ru-RU" sz="2400" dirty="0" err="1"/>
              <a:t>резервні</a:t>
            </a:r>
            <a:r>
              <a:rPr lang="ru-RU" sz="2400" dirty="0"/>
              <a:t> </a:t>
            </a:r>
            <a:r>
              <a:rPr lang="ru-RU" sz="2400" dirty="0" err="1"/>
              <a:t>години</a:t>
            </a:r>
            <a:r>
              <a:rPr lang="ru-RU" sz="2400" dirty="0"/>
              <a:t> </a:t>
            </a:r>
            <a:r>
              <a:rPr lang="ru-RU" sz="2400" dirty="0" err="1"/>
              <a:t>типових</a:t>
            </a:r>
            <a:r>
              <a:rPr lang="ru-RU" sz="2400" dirty="0"/>
              <a:t> </a:t>
            </a:r>
            <a:r>
              <a:rPr lang="ru-RU" sz="2400" dirty="0" err="1"/>
              <a:t>навчальних</a:t>
            </a:r>
            <a:r>
              <a:rPr lang="ru-RU" sz="2400" dirty="0"/>
              <a:t> </a:t>
            </a:r>
            <a:r>
              <a:rPr lang="ru-RU" sz="2400" dirty="0" err="1"/>
              <a:t>програм</a:t>
            </a:r>
            <a:r>
              <a:rPr lang="ru-RU" sz="2400" dirty="0"/>
              <a:t>.</a:t>
            </a:r>
          </a:p>
          <a:p>
            <a:pPr fontAlgn="base"/>
            <a:r>
              <a:rPr lang="ru-RU" sz="2400" dirty="0" err="1"/>
              <a:t>Створювати</a:t>
            </a:r>
            <a:r>
              <a:rPr lang="ru-RU" sz="2400" dirty="0"/>
              <a:t> </a:t>
            </a:r>
            <a:r>
              <a:rPr lang="ru-RU" sz="2400" dirty="0" err="1"/>
              <a:t>комфортне</a:t>
            </a:r>
            <a:r>
              <a:rPr lang="ru-RU" sz="2400" dirty="0"/>
              <a:t> </a:t>
            </a:r>
            <a:r>
              <a:rPr lang="ru-RU" sz="2400" dirty="0" err="1"/>
              <a:t>освітнє</a:t>
            </a:r>
            <a:r>
              <a:rPr lang="ru-RU" sz="2400" dirty="0"/>
              <a:t> </a:t>
            </a:r>
            <a:r>
              <a:rPr lang="ru-RU" sz="2400" dirty="0" err="1"/>
              <a:t>середовище</a:t>
            </a:r>
            <a:r>
              <a:rPr lang="ru-RU" sz="2400" dirty="0"/>
              <a:t> для </a:t>
            </a:r>
            <a:r>
              <a:rPr lang="ru-RU" sz="2400" dirty="0" err="1"/>
              <a:t>учнів</a:t>
            </a:r>
            <a:r>
              <a:rPr lang="ru-RU" sz="2400" dirty="0"/>
              <a:t> </a:t>
            </a:r>
            <a:r>
              <a:rPr lang="ru-RU" sz="2400" dirty="0" err="1"/>
              <a:t>класу</a:t>
            </a:r>
            <a:r>
              <a:rPr lang="ru-RU" sz="2400" dirty="0"/>
              <a:t>  та </a:t>
            </a:r>
            <a:r>
              <a:rPr lang="ru-RU" sz="2400" dirty="0" err="1"/>
              <a:t>ефективно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застосовувати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8063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«Я </a:t>
            </a:r>
            <a:r>
              <a:rPr lang="ru-RU" b="1" dirty="0" err="1"/>
              <a:t>досліджую</a:t>
            </a:r>
            <a:r>
              <a:rPr lang="ru-RU" b="1" dirty="0"/>
              <a:t> </a:t>
            </a:r>
            <a:r>
              <a:rPr lang="ru-RU" b="1" dirty="0" err="1"/>
              <a:t>світ</a:t>
            </a:r>
            <a:r>
              <a:rPr lang="ru-RU" b="1" dirty="0"/>
              <a:t>» (</a:t>
            </a:r>
            <a:r>
              <a:rPr lang="ru-RU" b="1" dirty="0" err="1"/>
              <a:t>інтегрований</a:t>
            </a:r>
            <a:r>
              <a:rPr lang="ru-RU" b="1" dirty="0"/>
              <a:t> курс)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Інтегроване</a:t>
            </a:r>
            <a:r>
              <a:rPr lang="ru-RU" sz="3600" dirty="0"/>
              <a:t> </a:t>
            </a:r>
            <a:r>
              <a:rPr lang="ru-RU" sz="3600" dirty="0" err="1"/>
              <a:t>навчання</a:t>
            </a:r>
            <a:r>
              <a:rPr lang="ru-RU" sz="3600" dirty="0"/>
              <a:t> засновано на комплексному </a:t>
            </a:r>
            <a:r>
              <a:rPr lang="ru-RU" sz="3600" dirty="0" err="1"/>
              <a:t>підході</a:t>
            </a:r>
            <a:r>
              <a:rPr lang="ru-RU" sz="3600" dirty="0"/>
              <a:t>. </a:t>
            </a:r>
            <a:r>
              <a:rPr lang="ru-RU" sz="3600" dirty="0" err="1"/>
              <a:t>Навчання</a:t>
            </a:r>
            <a:r>
              <a:rPr lang="ru-RU" sz="3600" dirty="0"/>
              <a:t> </a:t>
            </a:r>
            <a:r>
              <a:rPr lang="ru-RU" sz="3600" dirty="0" err="1"/>
              <a:t>розглядається</a:t>
            </a:r>
            <a:r>
              <a:rPr lang="ru-RU" sz="3600" dirty="0"/>
              <a:t> через призму </a:t>
            </a:r>
            <a:r>
              <a:rPr lang="ru-RU" sz="3600" dirty="0" err="1"/>
              <a:t>цілісної</a:t>
            </a:r>
            <a:r>
              <a:rPr lang="ru-RU" sz="3600" dirty="0"/>
              <a:t>  </a:t>
            </a:r>
            <a:r>
              <a:rPr lang="ru-RU" sz="3600" dirty="0" err="1"/>
              <a:t>картини</a:t>
            </a:r>
            <a:r>
              <a:rPr lang="ru-RU" sz="3600" dirty="0"/>
              <a:t> </a:t>
            </a:r>
            <a:r>
              <a:rPr lang="ru-RU" sz="3600" dirty="0" err="1"/>
              <a:t>світу</a:t>
            </a:r>
            <a:r>
              <a:rPr lang="ru-RU" sz="3600" dirty="0"/>
              <a:t>, а не </a:t>
            </a:r>
            <a:r>
              <a:rPr lang="ru-RU" sz="3600" dirty="0" err="1"/>
              <a:t>ділиться</a:t>
            </a:r>
            <a:r>
              <a:rPr lang="ru-RU" sz="3600" dirty="0"/>
              <a:t> на </a:t>
            </a:r>
            <a:r>
              <a:rPr lang="ru-RU" sz="3600" dirty="0" err="1"/>
              <a:t>окремі</a:t>
            </a:r>
            <a:r>
              <a:rPr lang="ru-RU" sz="3600" dirty="0"/>
              <a:t> </a:t>
            </a:r>
            <a:r>
              <a:rPr lang="ru-RU" sz="3600" dirty="0" err="1"/>
              <a:t>дисципліни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108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02336"/>
            <a:ext cx="8596668" cy="5639027"/>
          </a:xfrm>
        </p:spPr>
        <p:txBody>
          <a:bodyPr>
            <a:noAutofit/>
          </a:bodyPr>
          <a:lstStyle/>
          <a:p>
            <a:pPr fontAlgn="base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Упродовж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опрацювати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35 тем (за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тижнів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base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Виконуючи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цікаві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опанують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програмовий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розширюють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сприятиме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синтетичних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мисленнєвих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школярів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них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цілісного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присвятити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розкриттю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мікротеми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межах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тижня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матеріально-технічного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методичного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бібліотечних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спланувати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по-різному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303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94945"/>
            <a:ext cx="8596668" cy="5346418"/>
          </a:xfrm>
        </p:spPr>
        <p:txBody>
          <a:bodyPr>
            <a:noAutofit/>
          </a:bodyPr>
          <a:lstStyle/>
          <a:p>
            <a:r>
              <a:rPr lang="ru-RU" sz="3200" dirty="0" err="1"/>
              <a:t>Передбачається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першокласники</a:t>
            </a:r>
            <a:r>
              <a:rPr lang="ru-RU" sz="3200" dirty="0"/>
              <a:t> </a:t>
            </a:r>
            <a:r>
              <a:rPr lang="ru-RU" sz="3200" dirty="0" err="1"/>
              <a:t>отримають</a:t>
            </a:r>
            <a:r>
              <a:rPr lang="ru-RU" sz="3200" dirty="0"/>
              <a:t> </a:t>
            </a:r>
            <a:r>
              <a:rPr lang="ru-RU" sz="3200" dirty="0" err="1"/>
              <a:t>інтегрований</a:t>
            </a:r>
            <a:r>
              <a:rPr lang="ru-RU" sz="3200" dirty="0"/>
              <a:t> </a:t>
            </a:r>
            <a:r>
              <a:rPr lang="ru-RU" sz="3200" dirty="0" err="1"/>
              <a:t>підручник</a:t>
            </a:r>
            <a:r>
              <a:rPr lang="ru-RU" sz="3200" dirty="0"/>
              <a:t> у </a:t>
            </a:r>
            <a:r>
              <a:rPr lang="ru-RU" sz="3200" dirty="0" err="1"/>
              <a:t>декількох</a:t>
            </a:r>
            <a:r>
              <a:rPr lang="ru-RU" sz="3200" dirty="0"/>
              <a:t> </a:t>
            </a:r>
            <a:r>
              <a:rPr lang="ru-RU" sz="3200" dirty="0" err="1"/>
              <a:t>частинах</a:t>
            </a:r>
            <a:r>
              <a:rPr lang="ru-RU" sz="3200" dirty="0"/>
              <a:t> (1 на </a:t>
            </a:r>
            <a:r>
              <a:rPr lang="ru-RU" sz="3200" dirty="0" err="1"/>
              <a:t>місяць</a:t>
            </a:r>
            <a:r>
              <a:rPr lang="ru-RU" sz="3200" dirty="0"/>
              <a:t>), </a:t>
            </a:r>
            <a:r>
              <a:rPr lang="ru-RU" sz="3200" dirty="0" err="1"/>
              <a:t>сторінки</a:t>
            </a:r>
            <a:r>
              <a:rPr lang="ru-RU" sz="3200" dirty="0"/>
              <a:t> </a:t>
            </a:r>
            <a:r>
              <a:rPr lang="ru-RU" sz="3200" dirty="0" err="1"/>
              <a:t>якого</a:t>
            </a:r>
            <a:r>
              <a:rPr lang="ru-RU" sz="3200" dirty="0"/>
              <a:t> </a:t>
            </a:r>
            <a:r>
              <a:rPr lang="ru-RU" sz="3200" dirty="0" err="1"/>
              <a:t>будуть</a:t>
            </a:r>
            <a:r>
              <a:rPr lang="ru-RU" sz="3200" dirty="0"/>
              <a:t> </a:t>
            </a:r>
            <a:r>
              <a:rPr lang="ru-RU" sz="3200" dirty="0" err="1"/>
              <a:t>відображати</a:t>
            </a:r>
            <a:r>
              <a:rPr lang="ru-RU" sz="3200" dirty="0"/>
              <a:t> </a:t>
            </a:r>
            <a:r>
              <a:rPr lang="ru-RU" sz="3200" dirty="0" err="1"/>
              <a:t>зміст</a:t>
            </a:r>
            <a:r>
              <a:rPr lang="ru-RU" sz="3200" dirty="0"/>
              <a:t> </a:t>
            </a:r>
            <a:r>
              <a:rPr lang="ru-RU" sz="3200" dirty="0" err="1"/>
              <a:t>певних</a:t>
            </a:r>
            <a:r>
              <a:rPr lang="ru-RU" sz="3200" dirty="0"/>
              <a:t> </a:t>
            </a:r>
            <a:r>
              <a:rPr lang="ru-RU" sz="3200" dirty="0" err="1"/>
              <a:t>мікротем</a:t>
            </a:r>
            <a:r>
              <a:rPr lang="ru-RU" sz="3200" dirty="0"/>
              <a:t> </a:t>
            </a:r>
            <a:r>
              <a:rPr lang="ru-RU" sz="3200" dirty="0" err="1"/>
              <a:t>інтегрованих</a:t>
            </a:r>
            <a:r>
              <a:rPr lang="ru-RU" sz="3200" dirty="0"/>
              <a:t> </a:t>
            </a:r>
            <a:r>
              <a:rPr lang="ru-RU" sz="3200" dirty="0" err="1"/>
              <a:t>навчальних</a:t>
            </a:r>
            <a:r>
              <a:rPr lang="ru-RU" sz="3200" dirty="0"/>
              <a:t> </a:t>
            </a:r>
            <a:r>
              <a:rPr lang="ru-RU" sz="3200" dirty="0" err="1"/>
              <a:t>днів</a:t>
            </a:r>
            <a:r>
              <a:rPr lang="ru-RU" sz="3200" dirty="0"/>
              <a:t> у межах </a:t>
            </a:r>
            <a:r>
              <a:rPr lang="ru-RU" sz="3200" dirty="0" err="1"/>
              <a:t>загальної</a:t>
            </a:r>
            <a:r>
              <a:rPr lang="ru-RU" sz="3200" dirty="0"/>
              <a:t> теми </a:t>
            </a:r>
            <a:r>
              <a:rPr lang="ru-RU" sz="3200" dirty="0" err="1"/>
              <a:t>тижня</a:t>
            </a:r>
            <a:r>
              <a:rPr lang="ru-RU" sz="3200" dirty="0"/>
              <a:t>. </a:t>
            </a:r>
            <a:r>
              <a:rPr lang="ru-RU" sz="3200" dirty="0" err="1"/>
              <a:t>Планується</a:t>
            </a:r>
            <a:r>
              <a:rPr lang="ru-RU" sz="3200" dirty="0"/>
              <a:t> </a:t>
            </a:r>
            <a:r>
              <a:rPr lang="ru-RU" sz="3200" dirty="0" err="1"/>
              <a:t>забезпечити</a:t>
            </a:r>
            <a:r>
              <a:rPr lang="ru-RU" sz="3200" dirty="0"/>
              <a:t> </a:t>
            </a:r>
            <a:r>
              <a:rPr lang="ru-RU" sz="3200" dirty="0" err="1"/>
              <a:t>учнів</a:t>
            </a:r>
            <a:r>
              <a:rPr lang="ru-RU" sz="3200" dirty="0"/>
              <a:t> </a:t>
            </a:r>
            <a:r>
              <a:rPr lang="ru-RU" sz="3200" dirty="0" err="1"/>
              <a:t>навчальним</a:t>
            </a:r>
            <a:r>
              <a:rPr lang="ru-RU" sz="3200" dirty="0"/>
              <a:t> </a:t>
            </a:r>
            <a:r>
              <a:rPr lang="ru-RU" sz="3200" dirty="0" err="1"/>
              <a:t>зошитом</a:t>
            </a:r>
            <a:r>
              <a:rPr lang="ru-RU" sz="3200" dirty="0"/>
              <a:t>, як </a:t>
            </a:r>
            <a:r>
              <a:rPr lang="ru-RU" sz="3200" dirty="0" err="1"/>
              <a:t>логічним</a:t>
            </a:r>
            <a:r>
              <a:rPr lang="ru-RU" sz="3200" dirty="0"/>
              <a:t> </a:t>
            </a:r>
            <a:r>
              <a:rPr lang="ru-RU" sz="3200" dirty="0" err="1"/>
              <a:t>доповненням</a:t>
            </a:r>
            <a:r>
              <a:rPr lang="ru-RU" sz="3200" dirty="0"/>
              <a:t> до </a:t>
            </a:r>
            <a:r>
              <a:rPr lang="ru-RU" sz="3200" dirty="0" err="1"/>
              <a:t>інтегрованого</a:t>
            </a:r>
            <a:r>
              <a:rPr lang="ru-RU" sz="3200" dirty="0"/>
              <a:t> </a:t>
            </a:r>
            <a:r>
              <a:rPr lang="ru-RU" sz="3200" dirty="0" err="1"/>
              <a:t>підручника</a:t>
            </a:r>
            <a:r>
              <a:rPr lang="ru-RU" sz="3200" dirty="0"/>
              <a:t>, а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робочими</a:t>
            </a:r>
            <a:r>
              <a:rPr lang="ru-RU" sz="3200" dirty="0"/>
              <a:t> </a:t>
            </a:r>
            <a:r>
              <a:rPr lang="ru-RU" sz="3200" dirty="0" err="1"/>
              <a:t>зошитами</a:t>
            </a:r>
            <a:r>
              <a:rPr lang="ru-RU" sz="3200" dirty="0"/>
              <a:t> (</a:t>
            </a:r>
            <a:r>
              <a:rPr lang="ru-RU" sz="3200" dirty="0" err="1"/>
              <a:t>збірниками</a:t>
            </a:r>
            <a:r>
              <a:rPr lang="ru-RU" sz="3200" dirty="0"/>
              <a:t> </a:t>
            </a:r>
            <a:r>
              <a:rPr lang="ru-RU" sz="3200" dirty="0" err="1"/>
              <a:t>завдань</a:t>
            </a:r>
            <a:r>
              <a:rPr lang="ru-RU" sz="3200" dirty="0"/>
              <a:t> і </a:t>
            </a:r>
            <a:r>
              <a:rPr lang="ru-RU" sz="3200" dirty="0" err="1"/>
              <a:t>вправ</a:t>
            </a:r>
            <a:r>
              <a:rPr lang="ru-RU" sz="3200" dirty="0"/>
              <a:t>) з </a:t>
            </a:r>
            <a:r>
              <a:rPr lang="ru-RU" sz="3200" dirty="0" err="1"/>
              <a:t>навчання</a:t>
            </a:r>
            <a:r>
              <a:rPr lang="ru-RU" sz="3200" dirty="0"/>
              <a:t> </a:t>
            </a:r>
            <a:r>
              <a:rPr lang="ru-RU" sz="3200" dirty="0" err="1"/>
              <a:t>грамоти</a:t>
            </a:r>
            <a:r>
              <a:rPr lang="ru-RU" sz="3200" dirty="0"/>
              <a:t> та математики.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12727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6067" y="292608"/>
            <a:ext cx="9068349" cy="634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79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26720"/>
            <a:ext cx="8596668" cy="2401824"/>
          </a:xfrm>
        </p:spPr>
        <p:txBody>
          <a:bodyPr>
            <a:normAutofit/>
          </a:bodyPr>
          <a:lstStyle/>
          <a:p>
            <a:r>
              <a:rPr lang="uk-UA" dirty="0" smtClean="0"/>
              <a:t>Знання запам’ятовуються краще тоді, коло діти все попробують, пощупають, побачать і </a:t>
            </a:r>
            <a:r>
              <a:rPr lang="uk-UA" dirty="0" err="1" smtClean="0"/>
              <a:t>т.д</a:t>
            </a:r>
            <a:r>
              <a:rPr lang="uk-UA" dirty="0" smtClean="0"/>
              <a:t>. Під час такого навчання слабі діти вирівнюються.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828544"/>
            <a:ext cx="8596668" cy="321281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Треба підбирати такі вправи, які активізують мислення.</a:t>
            </a:r>
          </a:p>
          <a:p>
            <a:r>
              <a:rPr lang="uk-UA" sz="2800" dirty="0" smtClean="0"/>
              <a:t>Коли дитина думає  Хто? Де? Коли? Навіщо? Мозок працює дуже активно. Під час вивчення правила такого не відбувається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5405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</TotalTime>
  <Words>890</Words>
  <Application>Microsoft Office PowerPoint</Application>
  <PresentationFormat>Произвольный</PresentationFormat>
  <Paragraphs>79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Грань</vt:lpstr>
      <vt:lpstr>Сучасні підходи до навчання грамоти дітей, викладання математики та інтегрованого курсу «Я досліджую світ» у 1-му класі</vt:lpstr>
      <vt:lpstr>Ранкове коло</vt:lpstr>
      <vt:lpstr>               Щоденник вражень</vt:lpstr>
      <vt:lpstr>Що повинен вміти робити вчитель, щоб якісно організувати навчально-виховний процес за новим Державним стандартом початкової загальної освіти?</vt:lpstr>
      <vt:lpstr>«Я досліджую світ» (інтегрований курс)</vt:lpstr>
      <vt:lpstr>Слайд 6</vt:lpstr>
      <vt:lpstr>Слайд 7</vt:lpstr>
      <vt:lpstr>Слайд 8</vt:lpstr>
      <vt:lpstr>Знання запам’ятовуються краще тоді, коло діти все попробують, пощупають, побачать і т.д. Під час такого навчання слабі діти вирівнюються.</vt:lpstr>
      <vt:lpstr>Що може об’єднати  ці малюнки ?</vt:lpstr>
      <vt:lpstr>Словникові слова</vt:lpstr>
      <vt:lpstr>Розподіл на 4 групи.</vt:lpstr>
      <vt:lpstr>Математика </vt:lpstr>
      <vt:lpstr>Розподіл на 4 групи</vt:lpstr>
      <vt:lpstr>Розв’язуємо задачі</vt:lpstr>
      <vt:lpstr>Слайд 16</vt:lpstr>
      <vt:lpstr>Запам’ятай приклади.</vt:lpstr>
      <vt:lpstr>Фасилітована дискусія «Входження в картину»</vt:lpstr>
      <vt:lpstr>Вправа « Складаємо казку»</vt:lpstr>
      <vt:lpstr>Руханка </vt:lpstr>
      <vt:lpstr>Вправа «Історії на одну букву»</vt:lpstr>
      <vt:lpstr>Вправа  “Ручки на середину”</vt:lpstr>
      <vt:lpstr>Лепбук- тематична папка з таємницями, з цікавинками.</vt:lpstr>
      <vt:lpstr>Вправа «Курчатко»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підходи до навчання грамоти дітей, викладання математики та інтегрованого курсу «Я досліджую світ» у 1-му класі</dc:title>
  <dc:creator>Sergey</dc:creator>
  <cp:lastModifiedBy>User</cp:lastModifiedBy>
  <cp:revision>28</cp:revision>
  <dcterms:created xsi:type="dcterms:W3CDTF">2018-03-04T10:41:40Z</dcterms:created>
  <dcterms:modified xsi:type="dcterms:W3CDTF">2020-09-24T19:04:47Z</dcterms:modified>
</cp:coreProperties>
</file>