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93" r:id="rId5"/>
    <p:sldId id="295" r:id="rId6"/>
    <p:sldId id="303" r:id="rId7"/>
    <p:sldId id="304" r:id="rId8"/>
    <p:sldId id="305" r:id="rId9"/>
    <p:sldId id="306" r:id="rId10"/>
    <p:sldId id="307" r:id="rId11"/>
    <p:sldId id="308" r:id="rId12"/>
    <p:sldId id="314" r:id="rId13"/>
    <p:sldId id="296" r:id="rId14"/>
    <p:sldId id="297" r:id="rId15"/>
    <p:sldId id="298" r:id="rId16"/>
    <p:sldId id="299" r:id="rId17"/>
    <p:sldId id="300" r:id="rId18"/>
    <p:sldId id="301"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316" r:id="rId34"/>
    <p:sldId id="311" r:id="rId35"/>
    <p:sldId id="313" r:id="rId36"/>
    <p:sldId id="312" r:id="rId37"/>
    <p:sldId id="271" r:id="rId38"/>
    <p:sldId id="272" r:id="rId39"/>
    <p:sldId id="273" r:id="rId40"/>
    <p:sldId id="317" r:id="rId41"/>
    <p:sldId id="274" r:id="rId42"/>
    <p:sldId id="275" r:id="rId43"/>
    <p:sldId id="276" r:id="rId44"/>
    <p:sldId id="318" r:id="rId45"/>
    <p:sldId id="319" r:id="rId46"/>
    <p:sldId id="277" r:id="rId47"/>
    <p:sldId id="278" r:id="rId48"/>
    <p:sldId id="279" r:id="rId49"/>
    <p:sldId id="280" r:id="rId50"/>
    <p:sldId id="309" r:id="rId51"/>
    <p:sldId id="281" r:id="rId52"/>
    <p:sldId id="310" r:id="rId53"/>
    <p:sldId id="282" r:id="rId54"/>
    <p:sldId id="290" r:id="rId55"/>
    <p:sldId id="283" r:id="rId56"/>
    <p:sldId id="320" r:id="rId57"/>
    <p:sldId id="302"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3187" autoAdjust="0"/>
    <p:restoredTop sz="94660"/>
  </p:normalViewPr>
  <p:slideViewPr>
    <p:cSldViewPr>
      <p:cViewPr varScale="1">
        <p:scale>
          <a:sx n="73" d="100"/>
          <a:sy n="73" d="100"/>
        </p:scale>
        <p:origin x="-10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3E3127B-A474-453C-A131-FCE68CE8A7C1}" type="datetimeFigureOut">
              <a:rPr lang="ru-RU"/>
              <a:pPr>
                <a:defRPr/>
              </a:pPr>
              <a:t>10.09.2012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8D23DB-68AB-40FB-AE79-111ADC714B9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079D4A-1D04-46BB-BB19-E06BAE5FE1C3}" type="datetimeFigureOut">
              <a:rPr lang="ru-RU"/>
              <a:pPr>
                <a:defRPr/>
              </a:pPr>
              <a:t>10.09.2012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FCC4A4-8B90-48C3-AE62-59E252AEBB2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D477AAE-F506-4628-96B1-67D8E6AF239D}" type="datetimeFigureOut">
              <a:rPr lang="ru-RU"/>
              <a:pPr>
                <a:defRPr/>
              </a:pPr>
              <a:t>10.09.2012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FAE23E-69F9-4496-9363-FD988A3A9E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B5F2B4-8E1E-4848-BDA6-4CA170D7878E}" type="datetimeFigureOut">
              <a:rPr lang="ru-RU"/>
              <a:pPr>
                <a:defRPr/>
              </a:pPr>
              <a:t>10.09.2012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02FDC5-A078-4B14-9EA1-E24F60DB343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E695E8A-8596-4802-86F0-88B22ACF3B4A}" type="datetimeFigureOut">
              <a:rPr lang="ru-RU"/>
              <a:pPr>
                <a:defRPr/>
              </a:pPr>
              <a:t>10.09.2012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45EF7B-6A6D-42A7-BC26-386D3803B1B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C4BB78E-49F0-4DAE-B49D-D3DF528100CD}" type="datetimeFigureOut">
              <a:rPr lang="ru-RU"/>
              <a:pPr>
                <a:defRPr/>
              </a:pPr>
              <a:t>10.09.2012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4B909D-6045-4410-A21A-C86EA2A17EE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DB7FD43-A7CE-46C2-9E41-BB2FAE7D2318}" type="datetimeFigureOut">
              <a:rPr lang="ru-RU"/>
              <a:pPr>
                <a:defRPr/>
              </a:pPr>
              <a:t>10.09.2012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918F727-552A-46FA-AC5E-FA7781174D6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58C0EBB-6FDA-40E5-8AE8-82155CE8DA7B}" type="datetimeFigureOut">
              <a:rPr lang="ru-RU"/>
              <a:pPr>
                <a:defRPr/>
              </a:pPr>
              <a:t>10.09.2012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BCEB1E-4863-4B9D-A8C5-917B738F083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42A3C31-EEE0-4E88-9DA3-A2A9A7AAC3D1}" type="datetimeFigureOut">
              <a:rPr lang="ru-RU"/>
              <a:pPr>
                <a:defRPr/>
              </a:pPr>
              <a:t>10.09.2012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DBA4617-CF15-42DF-B111-A3DFBFC3AA9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198012-858F-49EB-B963-41F21513193A}" type="datetimeFigureOut">
              <a:rPr lang="ru-RU"/>
              <a:pPr>
                <a:defRPr/>
              </a:pPr>
              <a:t>10.09.2012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CED32C-88C0-4A3E-A733-9B4D0B0505C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69A6C94-963E-4B54-AB54-525309565743}" type="datetimeFigureOut">
              <a:rPr lang="ru-RU"/>
              <a:pPr>
                <a:defRPr/>
              </a:pPr>
              <a:t>10.09.2012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7041BFA-1367-45E3-9A2D-519EDE2F57B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xy"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5102C32-6ACE-4E91-8119-35ACC70A3474}" type="datetimeFigureOut">
              <a:rPr lang="ru-RU"/>
              <a:pPr>
                <a:defRPr/>
              </a:pPr>
              <a:t>10.09.2012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827865F-6FDA-4C34-871C-A6A3C25037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75" y="214313"/>
            <a:ext cx="7772400" cy="1470025"/>
          </a:xfrm>
        </p:spPr>
        <p:txBody>
          <a:bodyPr rtlCol="0">
            <a:normAutofit fontScale="90000"/>
          </a:bodyPr>
          <a:lstStyle/>
          <a:p>
            <a:pPr fontAlgn="auto">
              <a:spcAft>
                <a:spcPts val="0"/>
              </a:spcAft>
              <a:defRPr/>
            </a:pPr>
            <a:r>
              <a:rPr lang="uk-UA" dirty="0" smtClean="0"/>
              <a:t>Лекція 1</a:t>
            </a:r>
            <a:br>
              <a:rPr lang="uk-UA" dirty="0" smtClean="0"/>
            </a:br>
            <a:r>
              <a:rPr lang="uk-UA" sz="3600" dirty="0" smtClean="0"/>
              <a:t>Тема: </a:t>
            </a:r>
            <a:r>
              <a:rPr lang="uk-UA" sz="3600" dirty="0" err="1" smtClean="0"/>
              <a:t>“</a:t>
            </a:r>
            <a:r>
              <a:rPr lang="uk-UA" sz="3600" b="1" dirty="0" err="1" smtClean="0"/>
              <a:t>Загальна</a:t>
            </a:r>
            <a:r>
              <a:rPr lang="uk-UA" sz="3600" b="1" dirty="0" smtClean="0"/>
              <a:t> характеристика життя та рівні організації </a:t>
            </a:r>
            <a:r>
              <a:rPr lang="uk-UA" sz="3600" b="1" dirty="0" err="1" smtClean="0"/>
              <a:t>живого</a:t>
            </a:r>
            <a:r>
              <a:rPr lang="uk-UA" sz="3600" dirty="0" err="1" smtClean="0"/>
              <a:t>”</a:t>
            </a:r>
            <a:endParaRPr lang="ru-RU" sz="3600" dirty="0"/>
          </a:p>
        </p:txBody>
      </p:sp>
      <p:sp>
        <p:nvSpPr>
          <p:cNvPr id="3" name="Подзаголовок 2"/>
          <p:cNvSpPr>
            <a:spLocks noGrp="1"/>
          </p:cNvSpPr>
          <p:nvPr>
            <p:ph type="subTitle" idx="1"/>
          </p:nvPr>
        </p:nvSpPr>
        <p:spPr>
          <a:xfrm>
            <a:off x="714375" y="1785938"/>
            <a:ext cx="7572375" cy="4429125"/>
          </a:xfrm>
        </p:spPr>
        <p:txBody>
          <a:bodyPr rtlCol="0">
            <a:normAutofit fontScale="55000" lnSpcReduction="20000"/>
          </a:bodyPr>
          <a:lstStyle/>
          <a:p>
            <a:pPr fontAlgn="auto">
              <a:spcAft>
                <a:spcPts val="0"/>
              </a:spcAft>
              <a:buFont typeface="Arial" pitchFamily="34" charset="0"/>
              <a:buNone/>
              <a:defRPr/>
            </a:pPr>
            <a:r>
              <a:rPr lang="uk-UA" sz="4400" b="1" dirty="0" smtClean="0">
                <a:solidFill>
                  <a:schemeClr val="tx1"/>
                </a:solidFill>
              </a:rPr>
              <a:t>ПЛАН</a:t>
            </a:r>
          </a:p>
          <a:p>
            <a:pPr fontAlgn="auto">
              <a:spcAft>
                <a:spcPts val="0"/>
              </a:spcAft>
              <a:buFont typeface="Arial" pitchFamily="34" charset="0"/>
              <a:buNone/>
              <a:defRPr/>
            </a:pPr>
            <a:endParaRPr lang="en-US" sz="4400" b="1" dirty="0" smtClean="0">
              <a:solidFill>
                <a:schemeClr val="tx1"/>
              </a:solidFill>
            </a:endParaRPr>
          </a:p>
          <a:p>
            <a:pPr algn="just" fontAlgn="auto">
              <a:spcAft>
                <a:spcPts val="0"/>
              </a:spcAft>
              <a:buFont typeface="Arial" pitchFamily="34" charset="0"/>
              <a:buNone/>
              <a:defRPr/>
            </a:pPr>
            <a:r>
              <a:rPr lang="uk-UA" dirty="0" smtClean="0">
                <a:solidFill>
                  <a:schemeClr val="tx1"/>
                </a:solidFill>
              </a:rPr>
              <a:t>1</a:t>
            </a:r>
            <a:r>
              <a:rPr lang="uk-UA" dirty="0">
                <a:solidFill>
                  <a:schemeClr val="tx1"/>
                </a:solidFill>
              </a:rPr>
              <a:t>.  Життя як космічне і природне явище. Клітинна та неклітинна форми </a:t>
            </a:r>
            <a:r>
              <a:rPr lang="uk-UA" dirty="0" smtClean="0">
                <a:solidFill>
                  <a:schemeClr val="tx1"/>
                </a:solidFill>
              </a:rPr>
              <a:t>органічного </a:t>
            </a:r>
            <a:r>
              <a:rPr lang="uk-UA" dirty="0">
                <a:solidFill>
                  <a:schemeClr val="tx1"/>
                </a:solidFill>
              </a:rPr>
              <a:t>світу.</a:t>
            </a:r>
            <a:endParaRPr lang="ru-RU" dirty="0">
              <a:solidFill>
                <a:schemeClr val="tx1"/>
              </a:solidFill>
            </a:endParaRPr>
          </a:p>
          <a:p>
            <a:pPr algn="just" fontAlgn="auto">
              <a:spcAft>
                <a:spcPts val="0"/>
              </a:spcAft>
              <a:buFont typeface="Arial" pitchFamily="34" charset="0"/>
              <a:buNone/>
              <a:defRPr/>
            </a:pPr>
            <a:r>
              <a:rPr lang="uk-UA" dirty="0">
                <a:solidFill>
                  <a:schemeClr val="tx1"/>
                </a:solidFill>
              </a:rPr>
              <a:t>2. Основні властивості життя: обмін </a:t>
            </a:r>
            <a:r>
              <a:rPr lang="uk-UA" dirty="0" smtClean="0">
                <a:solidFill>
                  <a:schemeClr val="tx1"/>
                </a:solidFill>
              </a:rPr>
              <a:t>речовин </a:t>
            </a:r>
            <a:r>
              <a:rPr lang="uk-UA" dirty="0">
                <a:solidFill>
                  <a:schemeClr val="tx1"/>
                </a:solidFill>
              </a:rPr>
              <a:t>та енергії, здатність </a:t>
            </a:r>
            <a:r>
              <a:rPr lang="uk-UA" dirty="0" smtClean="0">
                <a:solidFill>
                  <a:schemeClr val="tx1"/>
                </a:solidFill>
              </a:rPr>
              <a:t>протистояти </a:t>
            </a:r>
            <a:r>
              <a:rPr lang="uk-UA" dirty="0">
                <a:solidFill>
                  <a:schemeClr val="tx1"/>
                </a:solidFill>
              </a:rPr>
              <a:t>наростанню ентропії, </a:t>
            </a:r>
            <a:r>
              <a:rPr lang="uk-UA" dirty="0" smtClean="0">
                <a:solidFill>
                  <a:schemeClr val="tx1"/>
                </a:solidFill>
              </a:rPr>
              <a:t>подразливість</a:t>
            </a:r>
            <a:r>
              <a:rPr lang="uk-UA" dirty="0">
                <a:solidFill>
                  <a:schemeClr val="tx1"/>
                </a:solidFill>
              </a:rPr>
              <a:t>, самооновлення, саморегуляція, самовідтворення, спадковість і </a:t>
            </a:r>
            <a:r>
              <a:rPr lang="uk-UA" dirty="0" smtClean="0">
                <a:solidFill>
                  <a:schemeClr val="tx1"/>
                </a:solidFill>
              </a:rPr>
              <a:t>мінливість</a:t>
            </a:r>
            <a:r>
              <a:rPr lang="uk-UA" dirty="0">
                <a:solidFill>
                  <a:schemeClr val="tx1"/>
                </a:solidFill>
              </a:rPr>
              <a:t>, ріст та розвиток, дискретність і цілісність.</a:t>
            </a:r>
            <a:endParaRPr lang="ru-RU" dirty="0">
              <a:solidFill>
                <a:schemeClr val="tx1"/>
              </a:solidFill>
            </a:endParaRPr>
          </a:p>
          <a:p>
            <a:pPr algn="just" fontAlgn="auto">
              <a:spcAft>
                <a:spcPts val="0"/>
              </a:spcAft>
              <a:buFont typeface="Arial" pitchFamily="34" charset="0"/>
              <a:buNone/>
              <a:defRPr/>
            </a:pPr>
            <a:r>
              <a:rPr lang="ru-RU" dirty="0">
                <a:solidFill>
                  <a:schemeClr val="tx1"/>
                </a:solidFill>
              </a:rPr>
              <a:t>3</a:t>
            </a:r>
            <a:r>
              <a:rPr lang="uk-UA" dirty="0">
                <a:solidFill>
                  <a:schemeClr val="tx1"/>
                </a:solidFill>
              </a:rPr>
              <a:t>. Стратегія життя: стійка здатність до передавання інформації та її </a:t>
            </a:r>
            <a:r>
              <a:rPr lang="uk-UA" dirty="0" smtClean="0">
                <a:solidFill>
                  <a:schemeClr val="tx1"/>
                </a:solidFill>
              </a:rPr>
              <a:t>реалізації</a:t>
            </a:r>
            <a:r>
              <a:rPr lang="uk-UA" dirty="0">
                <a:solidFill>
                  <a:schemeClr val="tx1"/>
                </a:solidFill>
              </a:rPr>
              <a:t>, адаптація до умов навколишнього середовища, поступальний </a:t>
            </a:r>
            <a:r>
              <a:rPr lang="uk-UA" dirty="0" smtClean="0">
                <a:solidFill>
                  <a:schemeClr val="tx1"/>
                </a:solidFill>
              </a:rPr>
              <a:t>розвиток</a:t>
            </a:r>
            <a:r>
              <a:rPr lang="uk-UA" dirty="0">
                <a:solidFill>
                  <a:schemeClr val="tx1"/>
                </a:solidFill>
              </a:rPr>
              <a:t>.</a:t>
            </a:r>
            <a:endParaRPr lang="ru-RU" dirty="0">
              <a:solidFill>
                <a:schemeClr val="tx1"/>
              </a:solidFill>
            </a:endParaRPr>
          </a:p>
          <a:p>
            <a:pPr algn="just" fontAlgn="auto">
              <a:spcAft>
                <a:spcPts val="0"/>
              </a:spcAft>
              <a:buFont typeface="Arial" pitchFamily="34" charset="0"/>
              <a:buNone/>
              <a:defRPr/>
            </a:pPr>
            <a:r>
              <a:rPr lang="uk-UA" dirty="0">
                <a:solidFill>
                  <a:schemeClr val="tx1"/>
                </a:solidFill>
              </a:rPr>
              <a:t>4. </a:t>
            </a:r>
            <a:r>
              <a:rPr lang="uk-UA" dirty="0" err="1">
                <a:solidFill>
                  <a:schemeClr val="tx1"/>
                </a:solidFill>
              </a:rPr>
              <a:t>Еволюційно</a:t>
            </a:r>
            <a:r>
              <a:rPr lang="uk-UA" dirty="0">
                <a:solidFill>
                  <a:schemeClr val="tx1"/>
                </a:solidFill>
              </a:rPr>
              <a:t> зумовлені структурні рівні організації життя: </a:t>
            </a:r>
            <a:r>
              <a:rPr lang="uk-UA" dirty="0" smtClean="0">
                <a:solidFill>
                  <a:schemeClr val="tx1"/>
                </a:solidFill>
              </a:rPr>
              <a:t>молекулярно-генетичний</a:t>
            </a:r>
            <a:r>
              <a:rPr lang="uk-UA" dirty="0">
                <a:solidFill>
                  <a:schemeClr val="tx1"/>
                </a:solidFill>
              </a:rPr>
              <a:t>, клітинний, онтогенетичний (</a:t>
            </a:r>
            <a:r>
              <a:rPr lang="uk-UA" dirty="0" err="1">
                <a:solidFill>
                  <a:schemeClr val="tx1"/>
                </a:solidFill>
              </a:rPr>
              <a:t>організмовий</a:t>
            </a:r>
            <a:r>
              <a:rPr lang="uk-UA" dirty="0">
                <a:solidFill>
                  <a:schemeClr val="tx1"/>
                </a:solidFill>
              </a:rPr>
              <a:t>), </a:t>
            </a:r>
            <a:r>
              <a:rPr lang="uk-UA" dirty="0" smtClean="0">
                <a:solidFill>
                  <a:schemeClr val="tx1"/>
                </a:solidFill>
              </a:rPr>
              <a:t>популяційно-видовий</a:t>
            </a:r>
            <a:r>
              <a:rPr lang="uk-UA" dirty="0">
                <a:solidFill>
                  <a:schemeClr val="tx1"/>
                </a:solidFill>
              </a:rPr>
              <a:t>, </a:t>
            </a:r>
            <a:r>
              <a:rPr lang="uk-UA" dirty="0" err="1">
                <a:solidFill>
                  <a:schemeClr val="tx1"/>
                </a:solidFill>
              </a:rPr>
              <a:t>біогеоценотичний</a:t>
            </a:r>
            <a:r>
              <a:rPr lang="uk-UA" dirty="0">
                <a:solidFill>
                  <a:schemeClr val="tx1"/>
                </a:solidFill>
              </a:rPr>
              <a:t>, біосферний; елементарні структури рівнів та </a:t>
            </a:r>
            <a:r>
              <a:rPr lang="uk-UA" dirty="0" smtClean="0">
                <a:solidFill>
                  <a:schemeClr val="tx1"/>
                </a:solidFill>
              </a:rPr>
              <a:t>основні </a:t>
            </a:r>
            <a:r>
              <a:rPr lang="uk-UA" dirty="0">
                <a:solidFill>
                  <a:schemeClr val="tx1"/>
                </a:solidFill>
              </a:rPr>
              <a:t>біологічні явища, що їх характе­ризують. Значення уявлень про рівні організації живого для медицини.</a:t>
            </a:r>
            <a:endParaRPr lang="ru-RU" dirty="0">
              <a:solidFill>
                <a:schemeClr val="tx1"/>
              </a:solidFill>
            </a:endParaRPr>
          </a:p>
          <a:p>
            <a:pPr algn="just" fontAlgn="auto">
              <a:spcAft>
                <a:spcPts val="0"/>
              </a:spcAft>
              <a:buFont typeface="Arial" pitchFamily="34" charset="0"/>
              <a:buNone/>
              <a:defRPr/>
            </a:pPr>
            <a:r>
              <a:rPr lang="uk-UA" dirty="0">
                <a:solidFill>
                  <a:schemeClr val="tx1"/>
                </a:solidFill>
              </a:rPr>
              <a:t>5. Хімія життя. </a:t>
            </a:r>
            <a:r>
              <a:rPr lang="uk-UA" dirty="0" smtClean="0">
                <a:solidFill>
                  <a:schemeClr val="tx1"/>
                </a:solidFill>
              </a:rPr>
              <a:t>Основні класи речовин, які входять до складу клітини.</a:t>
            </a:r>
            <a:endParaRPr lang="ru-RU" dirty="0">
              <a:solidFill>
                <a:schemeClr val="tx1"/>
              </a:solidFill>
            </a:endParaRPr>
          </a:p>
          <a:p>
            <a:pPr fontAlgn="auto">
              <a:spcAft>
                <a:spcPts val="0"/>
              </a:spcAft>
              <a:buFont typeface="Arial" pitchFamily="34" charset="0"/>
              <a:buNone/>
              <a:defRPr/>
            </a:pP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215063"/>
          </a:xfrm>
        </p:spPr>
        <p:txBody>
          <a:bodyPr rtlCol="0">
            <a:normAutofit fontScale="40000" lnSpcReduction="20000"/>
          </a:bodyPr>
          <a:lstStyle/>
          <a:p>
            <a:pPr marL="0" indent="0" algn="just" fontAlgn="auto">
              <a:spcAft>
                <a:spcPts val="0"/>
              </a:spcAft>
              <a:buFont typeface="Arial" pitchFamily="34" charset="0"/>
              <a:buNone/>
              <a:defRPr/>
            </a:pPr>
            <a:r>
              <a:rPr lang="uk-UA" b="1" i="1" dirty="0"/>
              <a:t>Значення клітинної теорії для медицини. Клітина - одиниця патології</a:t>
            </a:r>
            <a:r>
              <a:rPr lang="uk-UA" i="1" dirty="0"/>
              <a:t>. </a:t>
            </a:r>
            <a:r>
              <a:rPr lang="uk-UA" dirty="0"/>
              <a:t>Клітину необхідно знати не тільки як одиницю будови організму, але і як одиницю патологічних змін. Практично всі хвороби пов'язані з порушенням структури і функції клітин, із яких утворюються всі </a:t>
            </a:r>
            <a:r>
              <a:rPr lang="uk-UA" dirty="0" smtClean="0"/>
              <a:t>тканини </a:t>
            </a:r>
            <a:r>
              <a:rPr lang="uk-UA" dirty="0"/>
              <a:t>та органи. Порушення структури і функції одних клітин є першопричиною виникнення і розвитку хвороби, а порушення інших може бути вже наслідком несприятливих змін в організмі. </a:t>
            </a:r>
            <a:r>
              <a:rPr lang="uk-UA" i="1" dirty="0"/>
              <a:t>Наприклад, при інфаркті міокарда порушується функціонування, а потім настає загибель </a:t>
            </a:r>
            <a:r>
              <a:rPr lang="uk-UA" i="1" dirty="0" err="1"/>
              <a:t>кардіоміоцитів</a:t>
            </a:r>
            <a:r>
              <a:rPr lang="uk-UA" i="1" dirty="0"/>
              <a:t> через гостру нестачу кисню. Внаслідок того, що частина серцевого м'яза не бере участі у скороченні, порушується кровопостачання в організмі, що призводить до гіпоксії і змін </a:t>
            </a:r>
            <a:r>
              <a:rPr lang="uk-UA" i="1" dirty="0" smtClean="0"/>
              <a:t>функції </a:t>
            </a:r>
            <a:r>
              <a:rPr lang="uk-UA" i="1" dirty="0"/>
              <a:t>і структури клітин, у першу чергу нейронів головного мозку.</a:t>
            </a:r>
            <a:endParaRPr lang="ru-RU" dirty="0"/>
          </a:p>
          <a:p>
            <a:pPr marL="0" indent="0" algn="just" fontAlgn="auto">
              <a:spcAft>
                <a:spcPts val="0"/>
              </a:spcAft>
              <a:buFont typeface="Arial" pitchFamily="34" charset="0"/>
              <a:buNone/>
              <a:defRPr/>
            </a:pPr>
            <a:r>
              <a:rPr lang="uk-UA" dirty="0"/>
              <a:t>Порушення нормального функціонування клітин </a:t>
            </a:r>
            <a:r>
              <a:rPr lang="uk-UA" i="1" dirty="0"/>
              <a:t>(</a:t>
            </a:r>
            <a:r>
              <a:rPr lang="uk-UA" b="1" i="1" dirty="0"/>
              <a:t>патологія</a:t>
            </a:r>
            <a:r>
              <a:rPr lang="uk-UA" i="1" dirty="0"/>
              <a:t>) </a:t>
            </a:r>
            <a:r>
              <a:rPr lang="uk-UA" dirty="0"/>
              <a:t>пов'язане з багатьма </a:t>
            </a:r>
            <a:r>
              <a:rPr lang="uk-UA" dirty="0" smtClean="0"/>
              <a:t>різноманітними </a:t>
            </a:r>
            <a:r>
              <a:rPr lang="uk-UA" dirty="0"/>
              <a:t>чинниками (фізичними, хімічними, біологічними) і характеризується загальними або місцевими порушеннями організації органел клітин, зміною окремих метаболічних процесів. Несприятливими для клітини чинниками можуть бути хвильові, іонізуючі випромінювання, низькі й високі температури, різні хімічні сполуки, </a:t>
            </a:r>
            <a:r>
              <a:rPr lang="uk-UA" dirty="0" smtClean="0"/>
              <a:t>вірусні</a:t>
            </a:r>
            <a:r>
              <a:rPr lang="uk-UA" dirty="0"/>
              <a:t>, бактеріальні та грибкові інфекції, нестача поживних речовин або окремих фізіологічно </a:t>
            </a:r>
            <a:r>
              <a:rPr lang="uk-UA" dirty="0" smtClean="0"/>
              <a:t>активних </a:t>
            </a:r>
            <a:r>
              <a:rPr lang="uk-UA" dirty="0"/>
              <a:t>сполук (незамінні амінокислоти і жирні кислоти, вітаміни і мікроелементи), нестача </a:t>
            </a:r>
            <a:r>
              <a:rPr lang="uk-UA" dirty="0" smtClean="0"/>
              <a:t>кисню </a:t>
            </a:r>
            <a:r>
              <a:rPr lang="uk-UA" dirty="0"/>
              <a:t>тощо. Негативного впливу завдають і </a:t>
            </a:r>
            <a:r>
              <a:rPr lang="uk-UA" dirty="0" smtClean="0"/>
              <a:t>внутрішні </a:t>
            </a:r>
            <a:r>
              <a:rPr lang="uk-UA" dirty="0"/>
              <a:t>чинники, такі як мутації спадкового матеріалу, що призводять до природжених дефектів синтезу білків, ліпідів, надлишкової продукції гормонів, порушення утилізації токсичних метаболітів.</a:t>
            </a:r>
            <a:endParaRPr lang="ru-RU" dirty="0"/>
          </a:p>
          <a:p>
            <a:pPr marL="0" indent="0" algn="just" fontAlgn="auto">
              <a:spcAft>
                <a:spcPts val="0"/>
              </a:spcAft>
              <a:buFont typeface="Arial" pitchFamily="34" charset="0"/>
              <a:buNone/>
              <a:defRPr/>
            </a:pPr>
            <a:r>
              <a:rPr lang="uk-UA" dirty="0"/>
              <a:t>Серед патологічних змін клітини можна відзначити порушення структури і проникності мембран мітохондрій, </a:t>
            </a:r>
            <a:r>
              <a:rPr lang="uk-UA" dirty="0" err="1"/>
              <a:t>лізосом</a:t>
            </a:r>
            <a:r>
              <a:rPr lang="uk-UA" dirty="0"/>
              <a:t> та інших </a:t>
            </a:r>
            <a:r>
              <a:rPr lang="uk-UA" dirty="0" smtClean="0"/>
              <a:t>внутрішньоклітинних </a:t>
            </a:r>
            <a:r>
              <a:rPr lang="uk-UA" dirty="0"/>
              <a:t>утворень. Внаслідок </a:t>
            </a:r>
            <a:r>
              <a:rPr lang="uk-UA" dirty="0" smtClean="0"/>
              <a:t>несприятливих </a:t>
            </a:r>
            <a:r>
              <a:rPr lang="uk-UA" dirty="0"/>
              <a:t>впливів мітохондрії набрякають і набувають вигляду пухирців, обмежених тільки зовнішньою мембраною. Дегенерація і набряк супроводжу­ються порушенням окисно-відновних реакцій у мітохондріях, недостатнім утворенням високое­нергетичних сполук, що негативно позначається і на гомеостазі всієї клітини. Подібні явища </a:t>
            </a:r>
            <a:r>
              <a:rPr lang="uk-UA" dirty="0" smtClean="0"/>
              <a:t>трапляються </a:t>
            </a:r>
            <a:r>
              <a:rPr lang="uk-UA" dirty="0"/>
              <a:t>при цукровому діабеті й голодуванні у клітинах печінки, при захворюваннях серця, нирок. Патологічні зміни мембрани </a:t>
            </a:r>
            <a:r>
              <a:rPr lang="uk-UA" dirty="0" smtClean="0"/>
              <a:t>ендоплазматичного </a:t>
            </a:r>
            <a:r>
              <a:rPr lang="uk-UA" dirty="0" err="1"/>
              <a:t>ретикулуму</a:t>
            </a:r>
            <a:r>
              <a:rPr lang="uk-UA" dirty="0"/>
              <a:t> призводять до порушення синтезу білків клітини. Ці порушення трапляють­ся і при нестачі в їжі незамінних амінокислот.</a:t>
            </a:r>
            <a:endParaRPr lang="ru-RU" dirty="0"/>
          </a:p>
          <a:p>
            <a:pPr marL="0" indent="0" algn="just" fontAlgn="auto">
              <a:spcAft>
                <a:spcPts val="0"/>
              </a:spcAft>
              <a:buFont typeface="Arial" pitchFamily="34" charset="0"/>
              <a:buNone/>
              <a:defRPr/>
            </a:pPr>
            <a:r>
              <a:rPr lang="uk-UA" dirty="0"/>
              <a:t>Підвищення проникності мембран </a:t>
            </a:r>
            <a:r>
              <a:rPr lang="uk-UA" dirty="0" err="1"/>
              <a:t>лізосом</a:t>
            </a:r>
            <a:r>
              <a:rPr lang="uk-UA" dirty="0"/>
              <a:t>, що спостерігається, наприклад, при авітамінозі Е або під впливом іонізуючого опромінення, може посилити вихід гідролітичних ферментів у </a:t>
            </a:r>
            <a:r>
              <a:rPr lang="uk-UA" dirty="0" smtClean="0"/>
              <a:t>цитоплазму </a:t>
            </a:r>
            <a:r>
              <a:rPr lang="uk-UA" dirty="0"/>
              <a:t>з </a:t>
            </a:r>
            <a:r>
              <a:rPr lang="uk-UA" dirty="0" err="1"/>
              <a:t>лізосом</a:t>
            </a:r>
            <a:r>
              <a:rPr lang="uk-UA" dirty="0"/>
              <a:t>, призвести до часткового або навіть повного зруйнування клітин. При багатьох інтоксикаціях ушкоджуються клітини печінки або нирок, а порушення функціонування цих органів викликає зміну інших клітин організму через продукти метаболізму.</a:t>
            </a:r>
            <a:endParaRPr lang="ru-RU" dirty="0"/>
          </a:p>
          <a:p>
            <a:pPr marL="0" indent="0" algn="just" fontAlgn="auto">
              <a:spcAft>
                <a:spcPts val="0"/>
              </a:spcAft>
              <a:buFont typeface="Arial" pitchFamily="34" charset="0"/>
              <a:buNone/>
              <a:defRPr/>
            </a:pPr>
            <a:r>
              <a:rPr lang="uk-UA" dirty="0"/>
              <a:t>Розповсюдженою причиною патології </a:t>
            </a:r>
            <a:r>
              <a:rPr lang="uk-UA" dirty="0" smtClean="0"/>
              <a:t>клітини </a:t>
            </a:r>
            <a:r>
              <a:rPr lang="uk-UA" dirty="0"/>
              <a:t>є проникнення й розмноження в ній вірусів. При цьому обмінні процеси у клітині </a:t>
            </a:r>
            <a:r>
              <a:rPr lang="uk-UA" dirty="0" smtClean="0"/>
              <a:t>порушуються </a:t>
            </a:r>
            <a:r>
              <a:rPr lang="uk-UA" dirty="0"/>
              <a:t>- вірус змушує клітину працювати виключно "на себе". Після масового утворення і виходу вірусних часток із клітини вона гине. Деякі </a:t>
            </a:r>
            <a:r>
              <a:rPr lang="uk-UA" dirty="0" smtClean="0"/>
              <a:t>патогенні </a:t>
            </a:r>
            <a:r>
              <a:rPr lang="uk-UA" dirty="0"/>
              <a:t>віруси не вбивають клітину, а викликають її переродження</a:t>
            </a:r>
            <a:r>
              <a:rPr lang="uk-UA"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28625" y="142875"/>
            <a:ext cx="8229600" cy="1143000"/>
          </a:xfrm>
        </p:spPr>
        <p:txBody>
          <a:bodyPr/>
          <a:lstStyle/>
          <a:p>
            <a:r>
              <a:rPr lang="uk-UA" sz="3600" smtClean="0"/>
              <a:t>Прокаріотичні та еукаріотичні клітини</a:t>
            </a:r>
            <a:endParaRPr lang="ru-RU" sz="3600" smtClean="0"/>
          </a:p>
        </p:txBody>
      </p:sp>
      <p:sp>
        <p:nvSpPr>
          <p:cNvPr id="3" name="Содержимое 2"/>
          <p:cNvSpPr>
            <a:spLocks noGrp="1"/>
          </p:cNvSpPr>
          <p:nvPr>
            <p:ph idx="1"/>
          </p:nvPr>
        </p:nvSpPr>
        <p:spPr>
          <a:xfrm>
            <a:off x="428625" y="1071563"/>
            <a:ext cx="8429625" cy="1042987"/>
          </a:xfrm>
        </p:spPr>
        <p:txBody>
          <a:bodyPr rtlCol="0">
            <a:normAutofit fontScale="62500" lnSpcReduction="20000"/>
          </a:bodyPr>
          <a:lstStyle/>
          <a:p>
            <a:pPr marL="0" indent="0" algn="just" fontAlgn="auto">
              <a:spcAft>
                <a:spcPts val="0"/>
              </a:spcAft>
              <a:buFont typeface="Arial" pitchFamily="34" charset="0"/>
              <a:buNone/>
              <a:defRPr/>
            </a:pPr>
            <a:r>
              <a:rPr lang="uk-UA" sz="2900" dirty="0" smtClean="0"/>
              <a:t>П'ять </a:t>
            </a:r>
            <a:r>
              <a:rPr lang="uk-UA" sz="2900" dirty="0"/>
              <a:t>царств живих організмів утворені двома типами клітин: </a:t>
            </a:r>
            <a:r>
              <a:rPr lang="uk-UA" sz="2900" i="1" dirty="0" err="1"/>
              <a:t>прокаріотичними</a:t>
            </a:r>
            <a:r>
              <a:rPr lang="uk-UA" sz="2900" i="1" dirty="0"/>
              <a:t>, </a:t>
            </a:r>
            <a:r>
              <a:rPr lang="uk-UA" sz="2900" dirty="0"/>
              <a:t>що не мають типових ядер (бактерії і </a:t>
            </a:r>
            <a:r>
              <a:rPr lang="uk-UA" sz="2900" dirty="0" err="1"/>
              <a:t>синьозелені</a:t>
            </a:r>
            <a:r>
              <a:rPr lang="uk-UA" sz="2900" dirty="0"/>
              <a:t> водорості), та </a:t>
            </a:r>
            <a:r>
              <a:rPr lang="uk-UA" sz="2900" i="1" dirty="0" err="1"/>
              <a:t>еукаріотичними</a:t>
            </a:r>
            <a:r>
              <a:rPr lang="uk-UA" sz="2900" i="1" dirty="0"/>
              <a:t>, </a:t>
            </a:r>
            <a:r>
              <a:rPr lang="uk-UA" sz="2900" dirty="0"/>
              <a:t>яким властиві ядра (</a:t>
            </a:r>
            <a:r>
              <a:rPr lang="uk-UA" sz="2900" dirty="0" smtClean="0"/>
              <a:t>більшість </a:t>
            </a:r>
            <a:r>
              <a:rPr lang="uk-UA" sz="2900" dirty="0"/>
              <a:t>одноклітинних організмів, рослини, гриби, і тварини).</a:t>
            </a:r>
            <a:endParaRPr lang="ru-RU" sz="2900" dirty="0"/>
          </a:p>
          <a:p>
            <a:pPr fontAlgn="auto">
              <a:spcAft>
                <a:spcPts val="0"/>
              </a:spcAft>
              <a:buFont typeface="Arial" pitchFamily="34" charset="0"/>
              <a:buNone/>
              <a:defRPr/>
            </a:pPr>
            <a:endParaRPr lang="ru-RU" dirty="0"/>
          </a:p>
        </p:txBody>
      </p:sp>
      <p:graphicFrame>
        <p:nvGraphicFramePr>
          <p:cNvPr id="4" name="Таблица 3"/>
          <p:cNvGraphicFramePr>
            <a:graphicFrameLocks noGrp="1"/>
          </p:cNvGraphicFramePr>
          <p:nvPr/>
        </p:nvGraphicFramePr>
        <p:xfrm>
          <a:off x="500034" y="1928803"/>
          <a:ext cx="8358246" cy="4722947"/>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928694"/>
                <a:gridCol w="3429024"/>
                <a:gridCol w="4000528"/>
              </a:tblGrid>
              <a:tr h="330922">
                <a:tc>
                  <a:txBody>
                    <a:bodyPr/>
                    <a:lstStyle/>
                    <a:p>
                      <a:pPr algn="ctr">
                        <a:lnSpc>
                          <a:spcPct val="115000"/>
                        </a:lnSpc>
                        <a:spcAft>
                          <a:spcPts val="0"/>
                        </a:spcAft>
                      </a:pPr>
                      <a:r>
                        <a:rPr lang="uk-UA" sz="1050" b="1" dirty="0" smtClean="0"/>
                        <a:t>ПАРАМЕТР</a:t>
                      </a:r>
                      <a:endParaRPr lang="ru-RU" sz="1100" b="1" dirty="0"/>
                    </a:p>
                    <a:p>
                      <a:pPr>
                        <a:lnSpc>
                          <a:spcPts val="1105"/>
                        </a:lnSpc>
                        <a:spcAft>
                          <a:spcPts val="0"/>
                        </a:spcAft>
                      </a:pPr>
                      <a:r>
                        <a:rPr lang="uk-UA" sz="1050" dirty="0"/>
                        <a:t>Розміри клітин</a:t>
                      </a:r>
                      <a:endParaRPr lang="ru-RU" sz="1100" dirty="0">
                        <a:latin typeface="Times New Roman"/>
                        <a:ea typeface="Times New Roman"/>
                      </a:endParaRPr>
                    </a:p>
                  </a:txBody>
                  <a:tcPr marL="15577" marR="15577" marT="0" marB="0"/>
                </a:tc>
                <a:tc>
                  <a:txBody>
                    <a:bodyPr/>
                    <a:lstStyle/>
                    <a:p>
                      <a:pPr algn="ctr">
                        <a:lnSpc>
                          <a:spcPct val="115000"/>
                        </a:lnSpc>
                        <a:spcAft>
                          <a:spcPts val="0"/>
                        </a:spcAft>
                      </a:pPr>
                      <a:r>
                        <a:rPr lang="uk-UA" sz="1050" b="1" dirty="0" smtClean="0"/>
                        <a:t>ПРОКАРІОТИ</a:t>
                      </a:r>
                      <a:endParaRPr lang="ru-RU" sz="1100" b="1" dirty="0"/>
                    </a:p>
                    <a:p>
                      <a:pPr marL="8890" indent="-8890">
                        <a:lnSpc>
                          <a:spcPts val="1105"/>
                        </a:lnSpc>
                        <a:spcAft>
                          <a:spcPts val="0"/>
                        </a:spcAft>
                      </a:pPr>
                      <a:r>
                        <a:rPr lang="uk-UA" sz="1050" dirty="0"/>
                        <a:t>Діаметр від</a:t>
                      </a:r>
                      <a:r>
                        <a:rPr lang="ru-RU" sz="1050" dirty="0"/>
                        <a:t> 1</a:t>
                      </a:r>
                      <a:r>
                        <a:rPr lang="uk-UA" sz="1050" dirty="0"/>
                        <a:t> до</a:t>
                      </a:r>
                      <a:r>
                        <a:rPr lang="ru-RU" sz="1050" dirty="0"/>
                        <a:t> 10</a:t>
                      </a:r>
                      <a:r>
                        <a:rPr lang="uk-UA" sz="1050" dirty="0"/>
                        <a:t> мкм, у середньому складає</a:t>
                      </a:r>
                      <a:r>
                        <a:rPr lang="ru-RU" sz="1050" dirty="0"/>
                        <a:t> 0,5-2,0</a:t>
                      </a:r>
                      <a:r>
                        <a:rPr lang="uk-UA" sz="1050" dirty="0"/>
                        <a:t> мкм</a:t>
                      </a:r>
                      <a:endParaRPr lang="ru-RU" sz="1100" dirty="0">
                        <a:latin typeface="Times New Roman"/>
                        <a:ea typeface="Times New Roman"/>
                      </a:endParaRPr>
                    </a:p>
                  </a:txBody>
                  <a:tcPr marL="15577" marR="15577" marT="0" marB="0"/>
                </a:tc>
                <a:tc>
                  <a:txBody>
                    <a:bodyPr/>
                    <a:lstStyle/>
                    <a:p>
                      <a:pPr algn="ctr">
                        <a:lnSpc>
                          <a:spcPct val="115000"/>
                        </a:lnSpc>
                        <a:spcAft>
                          <a:spcPts val="0"/>
                        </a:spcAft>
                      </a:pPr>
                      <a:r>
                        <a:rPr lang="uk-UA" sz="1050" b="1" dirty="0" smtClean="0"/>
                        <a:t>ЕУКАРІОТИ</a:t>
                      </a:r>
                      <a:endParaRPr lang="ru-RU" sz="1100" b="1" dirty="0"/>
                    </a:p>
                    <a:p>
                      <a:pPr marL="8890" indent="-8890">
                        <a:lnSpc>
                          <a:spcPts val="1150"/>
                        </a:lnSpc>
                        <a:spcAft>
                          <a:spcPts val="0"/>
                        </a:spcAft>
                      </a:pPr>
                      <a:r>
                        <a:rPr lang="uk-UA" sz="1050" dirty="0"/>
                        <a:t>Діаметр від</a:t>
                      </a:r>
                      <a:r>
                        <a:rPr lang="ru-RU" sz="1050" dirty="0"/>
                        <a:t> 8</a:t>
                      </a:r>
                      <a:r>
                        <a:rPr lang="uk-UA" sz="1050" dirty="0"/>
                        <a:t> до</a:t>
                      </a:r>
                      <a:r>
                        <a:rPr lang="ru-RU" sz="1050" dirty="0"/>
                        <a:t> 100</a:t>
                      </a:r>
                      <a:r>
                        <a:rPr lang="uk-UA" sz="1050" dirty="0"/>
                        <a:t> мкм, у середньому </a:t>
                      </a:r>
                      <a:r>
                        <a:rPr lang="ru-RU" sz="1050" dirty="0"/>
                        <a:t>40-60</a:t>
                      </a:r>
                      <a:r>
                        <a:rPr lang="uk-UA" sz="1050" dirty="0"/>
                        <a:t> мкм</a:t>
                      </a:r>
                      <a:endParaRPr lang="ru-RU" sz="1100" dirty="0">
                        <a:latin typeface="Times New Roman"/>
                        <a:ea typeface="Times New Roman"/>
                      </a:endParaRPr>
                    </a:p>
                  </a:txBody>
                  <a:tcPr marL="15577" marR="15577" marT="0" marB="0"/>
                </a:tc>
              </a:tr>
              <a:tr h="192600">
                <a:tc>
                  <a:txBody>
                    <a:bodyPr/>
                    <a:lstStyle/>
                    <a:p>
                      <a:pPr>
                        <a:lnSpc>
                          <a:spcPts val="1105"/>
                        </a:lnSpc>
                        <a:spcAft>
                          <a:spcPts val="0"/>
                        </a:spcAft>
                      </a:pPr>
                      <a:r>
                        <a:rPr lang="uk-UA" sz="1050" dirty="0"/>
                        <a:t>Форма</a:t>
                      </a:r>
                      <a:endParaRPr lang="ru-RU" sz="1100" dirty="0">
                        <a:latin typeface="Times New Roman"/>
                        <a:ea typeface="Times New Roman"/>
                      </a:endParaRPr>
                    </a:p>
                  </a:txBody>
                  <a:tcPr marL="15577" marR="15577" marT="0" marB="0" anchor="ctr"/>
                </a:tc>
                <a:tc>
                  <a:txBody>
                    <a:bodyPr/>
                    <a:lstStyle/>
                    <a:p>
                      <a:pPr>
                        <a:lnSpc>
                          <a:spcPts val="1105"/>
                        </a:lnSpc>
                        <a:spcAft>
                          <a:spcPts val="0"/>
                        </a:spcAft>
                      </a:pPr>
                      <a:r>
                        <a:rPr lang="uk-UA" sz="1050" dirty="0"/>
                        <a:t>Одноклітинні або нитчасті</a:t>
                      </a:r>
                      <a:endParaRPr lang="ru-RU" sz="1100" dirty="0">
                        <a:latin typeface="Times New Roman"/>
                        <a:ea typeface="Times New Roman"/>
                      </a:endParaRPr>
                    </a:p>
                  </a:txBody>
                  <a:tcPr marL="15577" marR="15577" marT="0" marB="0" anchor="ctr"/>
                </a:tc>
                <a:tc>
                  <a:txBody>
                    <a:bodyPr/>
                    <a:lstStyle/>
                    <a:p>
                      <a:pPr marL="6350" indent="-6350">
                        <a:lnSpc>
                          <a:spcPts val="1080"/>
                        </a:lnSpc>
                        <a:spcAft>
                          <a:spcPts val="0"/>
                        </a:spcAft>
                      </a:pPr>
                      <a:r>
                        <a:rPr lang="uk-UA" sz="1050"/>
                        <a:t>Одноклітинні, нитчасті або багатоклітинні з диференціюванням</a:t>
                      </a:r>
                      <a:endParaRPr lang="ru-RU" sz="1100">
                        <a:latin typeface="Times New Roman"/>
                        <a:ea typeface="Times New Roman"/>
                      </a:endParaRPr>
                    </a:p>
                  </a:txBody>
                  <a:tcPr marL="15577" marR="15577" marT="0" marB="0" anchor="ctr"/>
                </a:tc>
              </a:tr>
              <a:tr h="481500">
                <a:tc>
                  <a:txBody>
                    <a:bodyPr/>
                    <a:lstStyle/>
                    <a:p>
                      <a:pPr marL="8890" indent="-8890">
                        <a:lnSpc>
                          <a:spcPts val="1080"/>
                        </a:lnSpc>
                        <a:spcAft>
                          <a:spcPts val="0"/>
                        </a:spcAft>
                      </a:pPr>
                      <a:r>
                        <a:rPr lang="uk-UA" sz="1050" dirty="0"/>
                        <a:t>Генетичний матеріал</a:t>
                      </a:r>
                      <a:endParaRPr lang="ru-RU" sz="1100" dirty="0">
                        <a:latin typeface="Times New Roman"/>
                        <a:ea typeface="Times New Roman"/>
                      </a:endParaRPr>
                    </a:p>
                  </a:txBody>
                  <a:tcPr marL="15577" marR="15577" marT="0" marB="0" anchor="ctr"/>
                </a:tc>
                <a:tc>
                  <a:txBody>
                    <a:bodyPr/>
                    <a:lstStyle/>
                    <a:p>
                      <a:pPr marL="6350" indent="-6350">
                        <a:lnSpc>
                          <a:spcPts val="1080"/>
                        </a:lnSpc>
                        <a:spcAft>
                          <a:spcPts val="0"/>
                        </a:spcAft>
                      </a:pPr>
                      <a:r>
                        <a:rPr lang="uk-UA" sz="1050"/>
                        <a:t>Кільцева ДНК знаходиться в цитоплазмі, не зв'язана з білками, нічим не відділена від цитоплазми. Немає ядра та ядерця. Хромосома кільцева</a:t>
                      </a:r>
                      <a:endParaRPr lang="ru-RU" sz="1100">
                        <a:latin typeface="Times New Roman"/>
                        <a:ea typeface="Times New Roman"/>
                      </a:endParaRPr>
                    </a:p>
                  </a:txBody>
                  <a:tcPr marL="15577" marR="15577" marT="0" marB="0" anchor="ctr"/>
                </a:tc>
                <a:tc>
                  <a:txBody>
                    <a:bodyPr/>
                    <a:lstStyle/>
                    <a:p>
                      <a:pPr marL="8890" indent="-8890">
                        <a:lnSpc>
                          <a:spcPts val="1080"/>
                        </a:lnSpc>
                        <a:spcAft>
                          <a:spcPts val="0"/>
                        </a:spcAft>
                      </a:pPr>
                      <a:r>
                        <a:rPr lang="uk-UA" sz="1050"/>
                        <a:t>Довгі, лінійні молекули ДНК, зв'язані з білками. Ядро відділене від цитоплазми оболонкою, усередині ядра знаходиться ядерце. Хромосоми всередині ядра, оточені ядерною мембраною</a:t>
                      </a:r>
                      <a:endParaRPr lang="ru-RU" sz="1100">
                        <a:latin typeface="Times New Roman"/>
                        <a:ea typeface="Times New Roman"/>
                      </a:endParaRPr>
                    </a:p>
                  </a:txBody>
                  <a:tcPr marL="15577" marR="15577" marT="0" marB="0" anchor="ctr"/>
                </a:tc>
              </a:tr>
              <a:tr h="291602">
                <a:tc>
                  <a:txBody>
                    <a:bodyPr/>
                    <a:lstStyle/>
                    <a:p>
                      <a:pPr>
                        <a:lnSpc>
                          <a:spcPts val="1105"/>
                        </a:lnSpc>
                        <a:spcAft>
                          <a:spcPts val="0"/>
                        </a:spcAft>
                      </a:pPr>
                      <a:r>
                        <a:rPr lang="uk-UA" sz="1050"/>
                        <a:t>Синтез білків</a:t>
                      </a:r>
                      <a:endParaRPr lang="ru-RU" sz="1100">
                        <a:latin typeface="Times New Roman"/>
                        <a:ea typeface="Times New Roman"/>
                      </a:endParaRPr>
                    </a:p>
                  </a:txBody>
                  <a:tcPr marL="15577" marR="15577" marT="0" marB="0" anchor="ctr"/>
                </a:tc>
                <a:tc>
                  <a:txBody>
                    <a:bodyPr/>
                    <a:lstStyle/>
                    <a:p>
                      <a:pPr marL="6350" indent="-6350">
                        <a:lnSpc>
                          <a:spcPts val="1105"/>
                        </a:lnSpc>
                        <a:spcAft>
                          <a:spcPts val="0"/>
                        </a:spcAft>
                      </a:pPr>
                      <a:r>
                        <a:rPr lang="uk-UA" sz="1050"/>
                        <a:t>Рибосоми дрібні, чутливі до антибіотиків. Ендоплазматичного ретикулуму немає</a:t>
                      </a:r>
                      <a:endParaRPr lang="ru-RU" sz="1100">
                        <a:latin typeface="Times New Roman"/>
                        <a:ea typeface="Times New Roman"/>
                      </a:endParaRPr>
                    </a:p>
                  </a:txBody>
                  <a:tcPr marL="15577" marR="15577" marT="0" marB="0" anchor="ctr"/>
                </a:tc>
                <a:tc>
                  <a:txBody>
                    <a:bodyPr/>
                    <a:lstStyle/>
                    <a:p>
                      <a:pPr marL="6350" indent="-6350">
                        <a:lnSpc>
                          <a:spcPts val="1105"/>
                        </a:lnSpc>
                        <a:spcAft>
                          <a:spcPts val="0"/>
                        </a:spcAft>
                      </a:pPr>
                      <a:r>
                        <a:rPr lang="uk-UA" sz="1050"/>
                        <a:t>Рибосоми більші, можуть бути прикріплені до ендоплазматичного ретикулуму</a:t>
                      </a:r>
                      <a:endParaRPr lang="ru-RU" sz="1100">
                        <a:latin typeface="Times New Roman"/>
                        <a:ea typeface="Times New Roman"/>
                      </a:endParaRPr>
                    </a:p>
                  </a:txBody>
                  <a:tcPr marL="15577" marR="15577" marT="0" marB="0" anchor="ctr"/>
                </a:tc>
              </a:tr>
              <a:tr h="674102">
                <a:tc>
                  <a:txBody>
                    <a:bodyPr/>
                    <a:lstStyle/>
                    <a:p>
                      <a:pPr>
                        <a:lnSpc>
                          <a:spcPts val="1105"/>
                        </a:lnSpc>
                        <a:spcAft>
                          <a:spcPts val="0"/>
                        </a:spcAft>
                      </a:pPr>
                      <a:r>
                        <a:rPr lang="uk-UA" sz="1050"/>
                        <a:t>Органели</a:t>
                      </a:r>
                      <a:endParaRPr lang="ru-RU" sz="1100">
                        <a:latin typeface="Times New Roman"/>
                        <a:ea typeface="Times New Roman"/>
                      </a:endParaRPr>
                    </a:p>
                  </a:txBody>
                  <a:tcPr marL="15577" marR="15577" marT="0" marB="0" anchor="ctr"/>
                </a:tc>
                <a:tc>
                  <a:txBody>
                    <a:bodyPr/>
                    <a:lstStyle/>
                    <a:p>
                      <a:pPr marL="3175" indent="-3175">
                        <a:lnSpc>
                          <a:spcPts val="1080"/>
                        </a:lnSpc>
                        <a:spcAft>
                          <a:spcPts val="0"/>
                        </a:spcAft>
                      </a:pPr>
                      <a:r>
                        <a:rPr lang="uk-UA" sz="1050"/>
                        <a:t>Органел мало або вони відсутні. Жодна з них не має мембранної оболонки. Внутрішні мембрани зустрічаються рідко; на них перебігають процеси дихання або фотосинтезу</a:t>
                      </a:r>
                      <a:endParaRPr lang="ru-RU" sz="1100">
                        <a:latin typeface="Times New Roman"/>
                        <a:ea typeface="Times New Roman"/>
                      </a:endParaRPr>
                    </a:p>
                  </a:txBody>
                  <a:tcPr marL="15577" marR="15577" marT="0" marB="0" anchor="ctr"/>
                </a:tc>
                <a:tc>
                  <a:txBody>
                    <a:bodyPr/>
                    <a:lstStyle/>
                    <a:p>
                      <a:pPr marL="3175" indent="-3175">
                        <a:lnSpc>
                          <a:spcPts val="1080"/>
                        </a:lnSpc>
                        <a:spcAft>
                          <a:spcPts val="0"/>
                        </a:spcAft>
                      </a:pPr>
                      <a:r>
                        <a:rPr lang="uk-UA" sz="1050"/>
                        <a:t>Органел багато. Деякі з них оточені подвійною мембраною, наприклад, ядро, мітохондрії, хлоропласти. Багато органел, обмежених одинарною мембраною, наприклад, комплекс Гольджі, лізосоми, вакуолі, мікротільця, ендоплазматичний ретикулум тощо.</a:t>
                      </a:r>
                      <a:endParaRPr lang="ru-RU" sz="1100">
                        <a:latin typeface="Times New Roman"/>
                        <a:ea typeface="Times New Roman"/>
                      </a:endParaRPr>
                    </a:p>
                  </a:txBody>
                  <a:tcPr marL="15577" marR="15577" marT="0" marB="0" anchor="ctr"/>
                </a:tc>
              </a:tr>
              <a:tr h="481500">
                <a:tc>
                  <a:txBody>
                    <a:bodyPr/>
                    <a:lstStyle/>
                    <a:p>
                      <a:pPr>
                        <a:lnSpc>
                          <a:spcPts val="1105"/>
                        </a:lnSpc>
                        <a:spcAft>
                          <a:spcPts val="0"/>
                        </a:spcAft>
                      </a:pPr>
                      <a:r>
                        <a:rPr lang="uk-UA" sz="1050" dirty="0"/>
                        <a:t>Клітинні стінки</a:t>
                      </a:r>
                      <a:endParaRPr lang="ru-RU" sz="1100" dirty="0">
                        <a:latin typeface="Times New Roman"/>
                        <a:ea typeface="Times New Roman"/>
                      </a:endParaRPr>
                    </a:p>
                  </a:txBody>
                  <a:tcPr marL="15577" marR="15577" marT="0" marB="0" anchor="ctr"/>
                </a:tc>
                <a:tc>
                  <a:txBody>
                    <a:bodyPr/>
                    <a:lstStyle/>
                    <a:p>
                      <a:pPr marL="3175" indent="-3175">
                        <a:lnSpc>
                          <a:spcPts val="1105"/>
                        </a:lnSpc>
                        <a:spcAft>
                          <a:spcPts val="0"/>
                        </a:spcAft>
                      </a:pPr>
                      <a:r>
                        <a:rPr lang="uk-UA" sz="1050" dirty="0"/>
                        <a:t>Жорсткі, містять полісахариди й амінокислоти. Основний компонент, що їх зміцнює, — </a:t>
                      </a:r>
                      <a:r>
                        <a:rPr lang="uk-UA" sz="1050" dirty="0" err="1"/>
                        <a:t>муреїн</a:t>
                      </a:r>
                      <a:endParaRPr lang="ru-RU" sz="1100" dirty="0">
                        <a:latin typeface="Times New Roman"/>
                        <a:ea typeface="Times New Roman"/>
                      </a:endParaRPr>
                    </a:p>
                  </a:txBody>
                  <a:tcPr marL="15577" marR="15577" marT="0" marB="0" anchor="ctr"/>
                </a:tc>
                <a:tc>
                  <a:txBody>
                    <a:bodyPr/>
                    <a:lstStyle/>
                    <a:p>
                      <a:pPr marL="3175" indent="-3175">
                        <a:lnSpc>
                          <a:spcPts val="1080"/>
                        </a:lnSpc>
                        <a:spcAft>
                          <a:spcPts val="0"/>
                        </a:spcAft>
                      </a:pPr>
                      <a:r>
                        <a:rPr lang="uk-UA" sz="1050"/>
                        <a:t>У рослин і грибів клітинні стінки жорсткі і містять полісахариди. Основний компонент клітинної стінки, що зміцнює її, у рослин -целюлоза, у грибів - хітин. Клітини тварин не мають стінок</a:t>
                      </a:r>
                      <a:endParaRPr lang="ru-RU" sz="1100">
                        <a:latin typeface="Times New Roman"/>
                        <a:ea typeface="Times New Roman"/>
                      </a:endParaRPr>
                    </a:p>
                  </a:txBody>
                  <a:tcPr marL="15577" marR="15577" marT="0" marB="0" anchor="ctr"/>
                </a:tc>
              </a:tr>
              <a:tr h="288901">
                <a:tc>
                  <a:txBody>
                    <a:bodyPr/>
                    <a:lstStyle/>
                    <a:p>
                      <a:pPr>
                        <a:lnSpc>
                          <a:spcPts val="1105"/>
                        </a:lnSpc>
                        <a:spcAft>
                          <a:spcPts val="0"/>
                        </a:spcAft>
                      </a:pPr>
                      <a:r>
                        <a:rPr lang="uk-UA" sz="1050"/>
                        <a:t>Цитоплазма</a:t>
                      </a:r>
                      <a:endParaRPr lang="ru-RU" sz="1100">
                        <a:latin typeface="Times New Roman"/>
                        <a:ea typeface="Times New Roman"/>
                      </a:endParaRPr>
                    </a:p>
                  </a:txBody>
                  <a:tcPr marL="15577" marR="15577" marT="0" marB="0" anchor="ctr"/>
                </a:tc>
                <a:tc>
                  <a:txBody>
                    <a:bodyPr/>
                    <a:lstStyle/>
                    <a:p>
                      <a:pPr marR="42545">
                        <a:lnSpc>
                          <a:spcPts val="1105"/>
                        </a:lnSpc>
                        <a:spcAft>
                          <a:spcPts val="0"/>
                        </a:spcAft>
                      </a:pPr>
                      <a:r>
                        <a:rPr lang="uk-UA" sz="1050"/>
                        <a:t>Немає цитоскелета, руху цитоплазми, ендо- й екзоцитозу</a:t>
                      </a:r>
                      <a:endParaRPr lang="ru-RU" sz="1100">
                        <a:latin typeface="Times New Roman"/>
                        <a:ea typeface="Times New Roman"/>
                      </a:endParaRPr>
                    </a:p>
                  </a:txBody>
                  <a:tcPr marL="15577" marR="15577" marT="0" marB="0" anchor="ctr"/>
                </a:tc>
                <a:tc>
                  <a:txBody>
                    <a:bodyPr/>
                    <a:lstStyle/>
                    <a:p>
                      <a:pPr marR="652145">
                        <a:lnSpc>
                          <a:spcPts val="1105"/>
                        </a:lnSpc>
                        <a:spcAft>
                          <a:spcPts val="0"/>
                        </a:spcAft>
                      </a:pPr>
                      <a:r>
                        <a:rPr lang="uk-UA" sz="1050"/>
                        <a:t>Добре розвинений цитоскелет, рух цитоплазми, ендо- й екзоцитоз</a:t>
                      </a:r>
                      <a:endParaRPr lang="ru-RU" sz="1100">
                        <a:latin typeface="Times New Roman"/>
                        <a:ea typeface="Times New Roman"/>
                      </a:endParaRPr>
                    </a:p>
                  </a:txBody>
                  <a:tcPr marL="15577" marR="15577" marT="0" marB="0" anchor="ctr"/>
                </a:tc>
              </a:tr>
              <a:tr h="481500">
                <a:tc>
                  <a:txBody>
                    <a:bodyPr/>
                    <a:lstStyle/>
                    <a:p>
                      <a:pPr>
                        <a:lnSpc>
                          <a:spcPts val="1105"/>
                        </a:lnSpc>
                        <a:spcAft>
                          <a:spcPts val="0"/>
                        </a:spcAft>
                      </a:pPr>
                      <a:r>
                        <a:rPr lang="uk-UA" sz="1050"/>
                        <a:t>Джгутики</a:t>
                      </a:r>
                      <a:endParaRPr lang="ru-RU" sz="1100">
                        <a:latin typeface="Times New Roman"/>
                        <a:ea typeface="Times New Roman"/>
                      </a:endParaRPr>
                    </a:p>
                  </a:txBody>
                  <a:tcPr marL="15577" marR="15577" marT="0" marB="0" anchor="ctr"/>
                </a:tc>
                <a:tc>
                  <a:txBody>
                    <a:bodyPr/>
                    <a:lstStyle/>
                    <a:p>
                      <a:pPr indent="3175">
                        <a:lnSpc>
                          <a:spcPts val="1105"/>
                        </a:lnSpc>
                        <a:spcAft>
                          <a:spcPts val="0"/>
                        </a:spcAft>
                      </a:pPr>
                      <a:r>
                        <a:rPr lang="uk-UA" sz="1050"/>
                        <a:t>Прості, мікротрубочки відсутні. Знахо­дяться поза клітиною (не оточені плаз­матичною мембраною). Діаметр 20 нм</a:t>
                      </a:r>
                      <a:endParaRPr lang="ru-RU" sz="1100">
                        <a:latin typeface="Times New Roman"/>
                        <a:ea typeface="Times New Roman"/>
                      </a:endParaRPr>
                    </a:p>
                  </a:txBody>
                  <a:tcPr marL="15577" marR="15577" marT="0" marB="0" anchor="ctr"/>
                </a:tc>
                <a:tc>
                  <a:txBody>
                    <a:bodyPr/>
                    <a:lstStyle/>
                    <a:p>
                      <a:pPr marR="216535" indent="3175">
                        <a:lnSpc>
                          <a:spcPts val="1105"/>
                        </a:lnSpc>
                        <a:spcAft>
                          <a:spcPts val="0"/>
                        </a:spcAft>
                      </a:pPr>
                      <a:r>
                        <a:rPr lang="uk-UA" sz="1050"/>
                        <a:t>Складні, із розташуванням мікротрубочок типу 9-2. Розміщуються всередині клітини (оточені плазматичною мембраною). Діаметр 200нм</a:t>
                      </a:r>
                      <a:endParaRPr lang="ru-RU" sz="1100">
                        <a:latin typeface="Times New Roman"/>
                        <a:ea typeface="Times New Roman"/>
                      </a:endParaRPr>
                    </a:p>
                  </a:txBody>
                  <a:tcPr marL="15577" marR="15577" marT="0" marB="0" anchor="ctr"/>
                </a:tc>
              </a:tr>
              <a:tr h="481500">
                <a:tc>
                  <a:txBody>
                    <a:bodyPr/>
                    <a:lstStyle/>
                    <a:p>
                      <a:pPr>
                        <a:lnSpc>
                          <a:spcPts val="1105"/>
                        </a:lnSpc>
                        <a:spcAft>
                          <a:spcPts val="0"/>
                        </a:spcAft>
                      </a:pPr>
                      <a:r>
                        <a:rPr lang="uk-UA" sz="1050"/>
                        <a:t>Дихання клітин</a:t>
                      </a:r>
                      <a:endParaRPr lang="ru-RU" sz="1100">
                        <a:latin typeface="Times New Roman"/>
                        <a:ea typeface="Times New Roman"/>
                      </a:endParaRPr>
                    </a:p>
                  </a:txBody>
                  <a:tcPr marL="15577" marR="15577" marT="0" marB="0" anchor="ctr"/>
                </a:tc>
                <a:tc>
                  <a:txBody>
                    <a:bodyPr/>
                    <a:lstStyle/>
                    <a:p>
                      <a:pPr marR="85090">
                        <a:lnSpc>
                          <a:spcPts val="1080"/>
                        </a:lnSpc>
                        <a:spcAft>
                          <a:spcPts val="0"/>
                        </a:spcAft>
                      </a:pPr>
                      <a:r>
                        <a:rPr lang="uk-UA" sz="1050"/>
                        <a:t>У бактерій дихання анаеробне або аеробне, відбувається в мезосомах; у синьо-зелених водоростей</a:t>
                      </a:r>
                      <a:r>
                        <a:rPr lang="ru-RU" sz="1050"/>
                        <a:t> -</a:t>
                      </a:r>
                      <a:r>
                        <a:rPr lang="uk-UA" sz="1050"/>
                        <a:t> на цитоплазматичних мембранах</a:t>
                      </a:r>
                      <a:endParaRPr lang="ru-RU" sz="1100">
                        <a:latin typeface="Times New Roman"/>
                        <a:ea typeface="Times New Roman"/>
                      </a:endParaRPr>
                    </a:p>
                  </a:txBody>
                  <a:tcPr marL="15577" marR="15577" marT="0" marB="0" anchor="ctr"/>
                </a:tc>
                <a:tc>
                  <a:txBody>
                    <a:bodyPr/>
                    <a:lstStyle/>
                    <a:p>
                      <a:pPr>
                        <a:lnSpc>
                          <a:spcPts val="1105"/>
                        </a:lnSpc>
                        <a:spcAft>
                          <a:spcPts val="0"/>
                        </a:spcAft>
                      </a:pPr>
                      <a:r>
                        <a:rPr lang="uk-UA" sz="1050"/>
                        <a:t>Аеробне дихання відбувається в мітохондріях</a:t>
                      </a:r>
                      <a:endParaRPr lang="ru-RU" sz="1100">
                        <a:latin typeface="Times New Roman"/>
                        <a:ea typeface="Times New Roman"/>
                      </a:endParaRPr>
                    </a:p>
                  </a:txBody>
                  <a:tcPr marL="15577" marR="15577" marT="0" marB="0" anchor="ctr"/>
                </a:tc>
              </a:tr>
              <a:tr h="192600">
                <a:tc>
                  <a:txBody>
                    <a:bodyPr/>
                    <a:lstStyle/>
                    <a:p>
                      <a:pPr>
                        <a:lnSpc>
                          <a:spcPts val="1105"/>
                        </a:lnSpc>
                        <a:spcAft>
                          <a:spcPts val="0"/>
                        </a:spcAft>
                      </a:pPr>
                      <a:r>
                        <a:rPr lang="uk-UA" sz="1050"/>
                        <a:t>Поділ клітин</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Простий поділ клітин, немає мітозу</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Мітоз (або мейоз)</a:t>
                      </a:r>
                      <a:endParaRPr lang="ru-RU" sz="1100">
                        <a:latin typeface="Times New Roman"/>
                        <a:ea typeface="Times New Roman"/>
                      </a:endParaRPr>
                    </a:p>
                  </a:txBody>
                  <a:tcPr marL="15577" marR="15577" marT="0" marB="0"/>
                </a:tc>
              </a:tr>
              <a:tr h="314059">
                <a:tc>
                  <a:txBody>
                    <a:bodyPr/>
                    <a:lstStyle/>
                    <a:p>
                      <a:pPr>
                        <a:lnSpc>
                          <a:spcPts val="1105"/>
                        </a:lnSpc>
                        <a:spcAft>
                          <a:spcPts val="0"/>
                        </a:spcAft>
                      </a:pPr>
                      <a:r>
                        <a:rPr lang="uk-UA" sz="1050"/>
                        <a:t>Фотосинтез</a:t>
                      </a:r>
                      <a:endParaRPr lang="ru-RU" sz="1100">
                        <a:latin typeface="Times New Roman"/>
                        <a:ea typeface="Times New Roman"/>
                      </a:endParaRPr>
                    </a:p>
                  </a:txBody>
                  <a:tcPr marL="15577" marR="15577" marT="0" marB="0" anchor="ctr"/>
                </a:tc>
                <a:tc>
                  <a:txBody>
                    <a:bodyPr/>
                    <a:lstStyle/>
                    <a:p>
                      <a:pPr marR="39370" indent="6350">
                        <a:lnSpc>
                          <a:spcPts val="1080"/>
                        </a:lnSpc>
                        <a:spcAft>
                          <a:spcPts val="0"/>
                        </a:spcAft>
                      </a:pPr>
                      <a:r>
                        <a:rPr lang="uk-UA" sz="1050"/>
                        <a:t>Хлоропластів немає. Відбувається на мембранах, що не мають специфічної упаковки</a:t>
                      </a:r>
                      <a:endParaRPr lang="ru-RU" sz="1100">
                        <a:latin typeface="Times New Roman"/>
                        <a:ea typeface="Times New Roman"/>
                      </a:endParaRPr>
                    </a:p>
                  </a:txBody>
                  <a:tcPr marL="15577" marR="15577" marT="0" marB="0" anchor="ctr"/>
                </a:tc>
                <a:tc>
                  <a:txBody>
                    <a:bodyPr/>
                    <a:lstStyle/>
                    <a:p>
                      <a:pPr marR="91440" indent="6350">
                        <a:lnSpc>
                          <a:spcPts val="1105"/>
                        </a:lnSpc>
                        <a:spcAft>
                          <a:spcPts val="0"/>
                        </a:spcAft>
                      </a:pPr>
                      <a:r>
                        <a:rPr lang="uk-UA" sz="1050"/>
                        <a:t>Хлоропласти є в рослинних клітинах, що містять спеціальні мембрани, які упаковані в ламели або грани</a:t>
                      </a:r>
                      <a:endParaRPr lang="ru-RU" sz="1100">
                        <a:latin typeface="Times New Roman"/>
                        <a:ea typeface="Times New Roman"/>
                      </a:endParaRPr>
                    </a:p>
                  </a:txBody>
                  <a:tcPr marL="15577" marR="15577" marT="0" marB="0" anchor="ctr"/>
                </a:tc>
              </a:tr>
              <a:tr h="192600">
                <a:tc>
                  <a:txBody>
                    <a:bodyPr/>
                    <a:lstStyle/>
                    <a:p>
                      <a:pPr>
                        <a:lnSpc>
                          <a:spcPts val="1105"/>
                        </a:lnSpc>
                        <a:spcAft>
                          <a:spcPts val="0"/>
                        </a:spcAft>
                      </a:pPr>
                      <a:r>
                        <a:rPr lang="uk-UA" sz="1050"/>
                        <a:t>Фіксація азоту</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Деякі мають цю здатність</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Жодний організм не здатний до фіксації азоту</a:t>
                      </a:r>
                      <a:endParaRPr lang="ru-RU" sz="1100">
                        <a:latin typeface="Times New Roman"/>
                        <a:ea typeface="Times New Roman"/>
                      </a:endParaRPr>
                    </a:p>
                  </a:txBody>
                  <a:tcPr marL="15577" marR="15577" marT="0" marB="0"/>
                </a:tc>
              </a:tr>
              <a:tr h="157030">
                <a:tc>
                  <a:txBody>
                    <a:bodyPr/>
                    <a:lstStyle/>
                    <a:p>
                      <a:pPr>
                        <a:lnSpc>
                          <a:spcPts val="1105"/>
                        </a:lnSpc>
                        <a:spcAft>
                          <a:spcPts val="0"/>
                        </a:spcAft>
                      </a:pPr>
                      <a:r>
                        <a:rPr lang="uk-UA" sz="1050"/>
                        <a:t>Вакуолі</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Відсутні</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Присутні</a:t>
                      </a:r>
                      <a:endParaRPr lang="ru-RU" sz="1100">
                        <a:latin typeface="Times New Roman"/>
                        <a:ea typeface="Times New Roman"/>
                      </a:endParaRPr>
                    </a:p>
                  </a:txBody>
                  <a:tcPr marL="15577" marR="15577" marT="0" marB="0"/>
                </a:tc>
              </a:tr>
              <a:tr h="157030">
                <a:tc>
                  <a:txBody>
                    <a:bodyPr/>
                    <a:lstStyle/>
                    <a:p>
                      <a:pPr>
                        <a:lnSpc>
                          <a:spcPts val="1105"/>
                        </a:lnSpc>
                        <a:spcAft>
                          <a:spcPts val="0"/>
                        </a:spcAft>
                      </a:pPr>
                      <a:r>
                        <a:rPr lang="uk-UA" sz="1050"/>
                        <a:t>Капсула</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a:t>Може бути</a:t>
                      </a:r>
                      <a:endParaRPr lang="ru-RU" sz="1100">
                        <a:latin typeface="Times New Roman"/>
                        <a:ea typeface="Times New Roman"/>
                      </a:endParaRPr>
                    </a:p>
                  </a:txBody>
                  <a:tcPr marL="15577" marR="15577" marT="0" marB="0"/>
                </a:tc>
                <a:tc>
                  <a:txBody>
                    <a:bodyPr/>
                    <a:lstStyle/>
                    <a:p>
                      <a:pPr>
                        <a:lnSpc>
                          <a:spcPts val="1105"/>
                        </a:lnSpc>
                        <a:spcAft>
                          <a:spcPts val="0"/>
                        </a:spcAft>
                      </a:pPr>
                      <a:r>
                        <a:rPr lang="uk-UA" sz="1050" dirty="0"/>
                        <a:t>Відсутня</a:t>
                      </a:r>
                      <a:endParaRPr lang="ru-RU" sz="1100" dirty="0">
                        <a:latin typeface="Times New Roman"/>
                        <a:ea typeface="Times New Roman"/>
                      </a:endParaRPr>
                    </a:p>
                  </a:txBody>
                  <a:tcPr marL="15577" marR="15577"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10001"/>
          <p:cNvPicPr>
            <a:picLocks noChangeAspect="1" noChangeArrowheads="1"/>
          </p:cNvPicPr>
          <p:nvPr/>
        </p:nvPicPr>
        <p:blipFill>
          <a:blip r:embed="rId2"/>
          <a:srcRect/>
          <a:stretch>
            <a:fillRect/>
          </a:stretch>
        </p:blipFill>
        <p:spPr bwMode="auto">
          <a:xfrm>
            <a:off x="250825" y="260350"/>
            <a:ext cx="8640763" cy="62563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r>
              <a:rPr lang="uk-UA" smtClean="0"/>
              <a:t>2. Основні властивості життя</a:t>
            </a:r>
            <a:endParaRPr lang="ru-RU" smtClean="0"/>
          </a:p>
        </p:txBody>
      </p:sp>
      <p:sp>
        <p:nvSpPr>
          <p:cNvPr id="3" name="Содержимое 2"/>
          <p:cNvSpPr>
            <a:spLocks noGrp="1"/>
          </p:cNvSpPr>
          <p:nvPr>
            <p:ph idx="1"/>
          </p:nvPr>
        </p:nvSpPr>
        <p:spPr/>
        <p:txBody>
          <a:bodyPr rtlCol="0">
            <a:normAutofit fontScale="92500" lnSpcReduction="20000"/>
          </a:bodyPr>
          <a:lstStyle/>
          <a:p>
            <a:pPr algn="ctr" fontAlgn="auto">
              <a:spcAft>
                <a:spcPts val="0"/>
              </a:spcAft>
              <a:buFont typeface="Arial" pitchFamily="34" charset="0"/>
              <a:buNone/>
              <a:defRPr/>
            </a:pPr>
            <a:r>
              <a:rPr lang="uk-UA" b="1" dirty="0" smtClean="0">
                <a:solidFill>
                  <a:srgbClr val="7030A0"/>
                </a:solidFill>
              </a:rPr>
              <a:t>Обмін речовин та енергії</a:t>
            </a:r>
          </a:p>
          <a:p>
            <a:pPr algn="ctr" fontAlgn="auto">
              <a:spcAft>
                <a:spcPts val="0"/>
              </a:spcAft>
              <a:buFont typeface="Arial" pitchFamily="34" charset="0"/>
              <a:buNone/>
              <a:defRPr/>
            </a:pPr>
            <a:r>
              <a:rPr lang="uk-UA" b="1" dirty="0" smtClean="0">
                <a:solidFill>
                  <a:srgbClr val="7030A0"/>
                </a:solidFill>
              </a:rPr>
              <a:t>Здатність протистояти ентропії</a:t>
            </a:r>
          </a:p>
          <a:p>
            <a:pPr algn="ctr" fontAlgn="auto">
              <a:spcAft>
                <a:spcPts val="0"/>
              </a:spcAft>
              <a:buFont typeface="Arial" pitchFamily="34" charset="0"/>
              <a:buNone/>
              <a:defRPr/>
            </a:pPr>
            <a:r>
              <a:rPr lang="uk-UA" b="1" dirty="0" smtClean="0">
                <a:solidFill>
                  <a:srgbClr val="7030A0"/>
                </a:solidFill>
              </a:rPr>
              <a:t>Подразливість</a:t>
            </a:r>
          </a:p>
          <a:p>
            <a:pPr algn="ctr" fontAlgn="auto">
              <a:spcAft>
                <a:spcPts val="0"/>
              </a:spcAft>
              <a:buFont typeface="Arial" pitchFamily="34" charset="0"/>
              <a:buNone/>
              <a:defRPr/>
            </a:pPr>
            <a:r>
              <a:rPr lang="uk-UA" b="1" dirty="0" smtClean="0">
                <a:solidFill>
                  <a:srgbClr val="7030A0"/>
                </a:solidFill>
              </a:rPr>
              <a:t>Самооновлення</a:t>
            </a:r>
          </a:p>
          <a:p>
            <a:pPr algn="ctr" fontAlgn="auto">
              <a:spcAft>
                <a:spcPts val="0"/>
              </a:spcAft>
              <a:buFont typeface="Arial" pitchFamily="34" charset="0"/>
              <a:buNone/>
              <a:defRPr/>
            </a:pPr>
            <a:r>
              <a:rPr lang="uk-UA" b="1" dirty="0" smtClean="0">
                <a:solidFill>
                  <a:srgbClr val="7030A0"/>
                </a:solidFill>
              </a:rPr>
              <a:t>Саморегуляція</a:t>
            </a:r>
          </a:p>
          <a:p>
            <a:pPr algn="ctr" fontAlgn="auto">
              <a:spcAft>
                <a:spcPts val="0"/>
              </a:spcAft>
              <a:buFont typeface="Arial" pitchFamily="34" charset="0"/>
              <a:buNone/>
              <a:defRPr/>
            </a:pPr>
            <a:r>
              <a:rPr lang="uk-UA" b="1" dirty="0" smtClean="0">
                <a:solidFill>
                  <a:srgbClr val="7030A0"/>
                </a:solidFill>
              </a:rPr>
              <a:t>Самовідтворення</a:t>
            </a:r>
          </a:p>
          <a:p>
            <a:pPr algn="ctr" fontAlgn="auto">
              <a:spcAft>
                <a:spcPts val="0"/>
              </a:spcAft>
              <a:buFont typeface="Arial" pitchFamily="34" charset="0"/>
              <a:buNone/>
              <a:defRPr/>
            </a:pPr>
            <a:r>
              <a:rPr lang="uk-UA" b="1" dirty="0" smtClean="0">
                <a:solidFill>
                  <a:srgbClr val="7030A0"/>
                </a:solidFill>
              </a:rPr>
              <a:t>Спадковість і мінливість</a:t>
            </a:r>
          </a:p>
          <a:p>
            <a:pPr algn="ctr" fontAlgn="auto">
              <a:spcAft>
                <a:spcPts val="0"/>
              </a:spcAft>
              <a:buFont typeface="Arial" pitchFamily="34" charset="0"/>
              <a:buNone/>
              <a:defRPr/>
            </a:pPr>
            <a:r>
              <a:rPr lang="uk-UA" b="1" dirty="0" smtClean="0">
                <a:solidFill>
                  <a:srgbClr val="7030A0"/>
                </a:solidFill>
              </a:rPr>
              <a:t>Ріст та розвиток</a:t>
            </a:r>
          </a:p>
          <a:p>
            <a:pPr algn="ctr" fontAlgn="auto">
              <a:spcAft>
                <a:spcPts val="0"/>
              </a:spcAft>
              <a:buFont typeface="Arial" pitchFamily="34" charset="0"/>
              <a:buNone/>
              <a:defRPr/>
            </a:pPr>
            <a:r>
              <a:rPr lang="uk-UA" b="1" dirty="0" smtClean="0">
                <a:solidFill>
                  <a:srgbClr val="7030A0"/>
                </a:solidFill>
              </a:rPr>
              <a:t>Дискретність і цілісність</a:t>
            </a:r>
            <a:endParaRPr lang="ru-RU" b="1"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500"/>
            <a:ext cx="8229600" cy="5786438"/>
          </a:xfrm>
        </p:spPr>
        <p:txBody>
          <a:bodyPr rtlCol="0">
            <a:normAutofit fontScale="40000" lnSpcReduction="20000"/>
          </a:bodyPr>
          <a:lstStyle/>
          <a:p>
            <a:pPr marL="0" indent="0" algn="just" fontAlgn="auto">
              <a:spcAft>
                <a:spcPts val="0"/>
              </a:spcAft>
              <a:buFont typeface="Arial" pitchFamily="34" charset="0"/>
              <a:buNone/>
              <a:defRPr/>
            </a:pPr>
            <a:r>
              <a:rPr lang="uk-UA" dirty="0" smtClean="0"/>
              <a:t>До складу живих організмів на атомному рівні входять ті самі хімічні елементи, що й до неживої матерії. Однак на молекулярному рівні виникають відмінності, що відмежовують живе від неживого. Живі організми мають властиві лише їм системи хімічних зв'язків і взаємодій між молекулами: ковалентні, іонні, водневі зв'язки, гідрофобні взаємодії. Молекули живих організмів здатні утворювати полімерні комплекси. Здатність утворювати ці комплекси, їх наступні перетворення, а також зруйнування, забезпечує найважливішу властивість живої системи - </a:t>
            </a:r>
            <a:r>
              <a:rPr lang="uk-UA" i="1" dirty="0" smtClean="0"/>
              <a:t>обмін речовин, зміст якого складають синхронізовані процеси </a:t>
            </a:r>
            <a:r>
              <a:rPr lang="uk-UA" b="1" i="1" dirty="0" smtClean="0">
                <a:solidFill>
                  <a:srgbClr val="7030A0"/>
                </a:solidFill>
              </a:rPr>
              <a:t>асиміляції</a:t>
            </a:r>
            <a:r>
              <a:rPr lang="uk-UA" i="1" dirty="0" smtClean="0"/>
              <a:t> (процес синтезу, анаболізм) і </a:t>
            </a:r>
            <a:r>
              <a:rPr lang="uk-UA" b="1" i="1" dirty="0" smtClean="0">
                <a:solidFill>
                  <a:srgbClr val="7030A0"/>
                </a:solidFill>
              </a:rPr>
              <a:t>дисиміляції</a:t>
            </a:r>
            <a:r>
              <a:rPr lang="uk-UA" i="1" dirty="0" smtClean="0"/>
              <a:t> (процес розпаду, катаболізм). Під час асиміляції створюються або оновлюються різні морфологічні структури, процес відбувається з поглинанням енергії й називається пластичним обміном. Під час дисиміляції відбувається розщеплення складних хімічних сполук до відносно простих, що супроводжується виділенням енергії. Цей процес називають енергетичним обміном. Пластичний та енергетичний обміни тісно пов'язані, складають єдиний метаболічний цикл, який відбувається у клітині.</a:t>
            </a:r>
          </a:p>
          <a:p>
            <a:pPr marL="0" indent="0" algn="just" fontAlgn="auto">
              <a:spcAft>
                <a:spcPts val="0"/>
              </a:spcAft>
              <a:buFont typeface="Arial" pitchFamily="34" charset="0"/>
              <a:buNone/>
              <a:defRPr/>
            </a:pPr>
            <a:r>
              <a:rPr lang="uk-UA" dirty="0" smtClean="0"/>
              <a:t>Отримані ззовні речовини в процесі пластичного обміну організми перетворюють у власні, які замінюють старі елементи й одночасно видаляють у зовнішнє середовище сполуки, які утворилися в процесі дисиміляції, а також речовини, не використані організмом. Тому живий організм є відкритою системою - відбувається неперервна взаємодія з довкіллям, під час якої здійснюється обмін із середовищем енергією, матерією (речовиною) та інформацією.</a:t>
            </a:r>
          </a:p>
          <a:p>
            <a:pPr marL="0" indent="0" algn="just" fontAlgn="auto">
              <a:spcAft>
                <a:spcPts val="0"/>
              </a:spcAft>
              <a:buFont typeface="Arial" pitchFamily="34" charset="0"/>
              <a:buNone/>
              <a:defRPr/>
            </a:pPr>
            <a:r>
              <a:rPr lang="uk-UA" b="1" i="1" dirty="0" smtClean="0">
                <a:solidFill>
                  <a:srgbClr val="7030A0"/>
                </a:solidFill>
              </a:rPr>
              <a:t>Здатність протистояти наростанню ентропії</a:t>
            </a:r>
            <a:r>
              <a:rPr lang="uk-UA" i="1" dirty="0" smtClean="0"/>
              <a:t>. Небіологічні системи здатні виконувати роботу за рахунок теплової енергії. Живі системи функціонують в ізотермічному режимі, а тому для здійснення процесів життєдіяльності використовують хімічну енергію і підпорядковуються законам термодинаміки. </a:t>
            </a:r>
            <a:r>
              <a:rPr lang="uk-UA" i="1" dirty="0" err="1" smtClean="0"/>
              <a:t>Аутотрофні</a:t>
            </a:r>
            <a:r>
              <a:rPr lang="uk-UA" i="1" dirty="0" smtClean="0"/>
              <a:t> організми використовують енергію сонячного світла або розщеплення хімічних сполук (</a:t>
            </a:r>
            <a:r>
              <a:rPr lang="uk-UA" i="1" dirty="0" err="1" smtClean="0"/>
              <a:t>залізо-</a:t>
            </a:r>
            <a:r>
              <a:rPr lang="uk-UA" i="1" dirty="0" smtClean="0"/>
              <a:t> та сіркобактерії). Гетеротрофні організми отримують енергію в результаті поєднання метаболізму з процесом розпаду складних органічних молекул, які надходять ззовні.</a:t>
            </a:r>
          </a:p>
          <a:p>
            <a:pPr marL="0" indent="0" algn="just" fontAlgn="auto">
              <a:spcAft>
                <a:spcPts val="0"/>
              </a:spcAft>
              <a:buFont typeface="Arial" pitchFamily="34" charset="0"/>
              <a:buNone/>
              <a:defRPr/>
            </a:pPr>
            <a:r>
              <a:rPr lang="uk-UA" dirty="0" smtClean="0"/>
              <a:t>Згідно з першим законом термодинаміки, внутрішня енергія разом з її оточенням залишається сталою. За будь-яких змін системи внутрішня енергія не витрачається і не набувається. Ця енергія може переходити від однієї частини до іншої або перетворюватися з однієї форми в іншу.</a:t>
            </a:r>
          </a:p>
          <a:p>
            <a:pPr marL="0" indent="0" algn="just" fontAlgn="auto">
              <a:spcAft>
                <a:spcPts val="0"/>
              </a:spcAft>
              <a:buFont typeface="Arial" pitchFamily="34" charset="0"/>
              <a:buNone/>
              <a:defRPr/>
            </a:pPr>
            <a:r>
              <a:rPr lang="ru-RU" dirty="0" smtClean="0"/>
              <a:t>За другим законом </a:t>
            </a:r>
            <a:r>
              <a:rPr lang="ru-RU" dirty="0" err="1" smtClean="0"/>
              <a:t>термодинаміки</a:t>
            </a:r>
            <a:r>
              <a:rPr lang="ru-RU" dirty="0" smtClean="0"/>
              <a:t>, </a:t>
            </a:r>
            <a:r>
              <a:rPr lang="ru-RU" dirty="0" err="1" smtClean="0"/>
              <a:t>ентропія</a:t>
            </a:r>
            <a:r>
              <a:rPr lang="ru-RU" dirty="0" smtClean="0"/>
              <a:t> при </a:t>
            </a:r>
            <a:r>
              <a:rPr lang="ru-RU" dirty="0" err="1" smtClean="0"/>
              <a:t>самовільних</a:t>
            </a:r>
            <a:r>
              <a:rPr lang="ru-RU" dirty="0" smtClean="0"/>
              <a:t> </a:t>
            </a:r>
            <a:r>
              <a:rPr lang="ru-RU" dirty="0" err="1" smtClean="0"/>
              <a:t>процесах</a:t>
            </a:r>
            <a:r>
              <a:rPr lang="ru-RU" dirty="0" smtClean="0"/>
              <a:t> </a:t>
            </a:r>
            <a:r>
              <a:rPr lang="ru-RU" dirty="0" err="1" smtClean="0"/>
              <a:t>зростає</a:t>
            </a:r>
            <a:r>
              <a:rPr lang="ru-RU" dirty="0" smtClean="0"/>
              <a:t>. </a:t>
            </a:r>
            <a:r>
              <a:rPr lang="ru-RU" dirty="0" err="1" smtClean="0"/>
              <a:t>Ентропія</a:t>
            </a:r>
            <a:r>
              <a:rPr lang="ru-RU" dirty="0" smtClean="0"/>
              <a:t> </a:t>
            </a:r>
            <a:r>
              <a:rPr lang="ru-RU" dirty="0" err="1" smtClean="0"/>
              <a:t>є</a:t>
            </a:r>
            <a:r>
              <a:rPr lang="ru-RU" dirty="0" smtClean="0"/>
              <a:t> </a:t>
            </a:r>
            <a:r>
              <a:rPr lang="ru-RU" dirty="0" err="1" smtClean="0"/>
              <a:t>мірою</a:t>
            </a:r>
            <a:r>
              <a:rPr lang="ru-RU" dirty="0" smtClean="0"/>
              <a:t> </a:t>
            </a:r>
            <a:r>
              <a:rPr lang="ru-RU" dirty="0" err="1" smtClean="0"/>
              <a:t>невпорядкованості</a:t>
            </a:r>
            <a:r>
              <a:rPr lang="ru-RU" dirty="0" smtClean="0"/>
              <a:t>, </a:t>
            </a:r>
            <a:r>
              <a:rPr lang="ru-RU" dirty="0" err="1" smtClean="0"/>
              <a:t>хаотичності</a:t>
            </a:r>
            <a:r>
              <a:rPr lang="ru-RU" dirty="0" smtClean="0"/>
              <a:t> </a:t>
            </a:r>
            <a:r>
              <a:rPr lang="ru-RU" dirty="0" err="1" smtClean="0"/>
              <a:t>системи</a:t>
            </a:r>
            <a:r>
              <a:rPr lang="ru-RU" dirty="0" smtClean="0"/>
              <a:t> </a:t>
            </a:r>
            <a:r>
              <a:rPr lang="ru-RU" dirty="0" err="1" smtClean="0"/>
              <a:t>і</a:t>
            </a:r>
            <a:r>
              <a:rPr lang="ru-RU" dirty="0" smtClean="0"/>
              <a:t> </a:t>
            </a:r>
            <a:r>
              <a:rPr lang="ru-RU" dirty="0" err="1" smtClean="0"/>
              <a:t>досягає</a:t>
            </a:r>
            <a:r>
              <a:rPr lang="ru-RU" dirty="0" smtClean="0"/>
              <a:t> максимального </a:t>
            </a:r>
            <a:r>
              <a:rPr lang="ru-RU" dirty="0" err="1" smtClean="0"/>
              <a:t>значення</a:t>
            </a:r>
            <a:r>
              <a:rPr lang="ru-RU" dirty="0" smtClean="0"/>
              <a:t>, коли система переходить до стану </a:t>
            </a:r>
            <a:r>
              <a:rPr lang="ru-RU" dirty="0" err="1" smtClean="0"/>
              <a:t>справжньої</a:t>
            </a:r>
            <a:r>
              <a:rPr lang="ru-RU" dirty="0" smtClean="0"/>
              <a:t> </a:t>
            </a:r>
            <a:r>
              <a:rPr lang="ru-RU" dirty="0" err="1" smtClean="0"/>
              <a:t>рівноваги</a:t>
            </a:r>
            <a:r>
              <a:rPr lang="ru-RU" dirty="0" smtClean="0"/>
              <a:t>.</a:t>
            </a:r>
          </a:p>
          <a:p>
            <a:pPr marL="0" indent="0" algn="just" fontAlgn="auto">
              <a:spcAft>
                <a:spcPts val="0"/>
              </a:spcAft>
              <a:buFont typeface="Arial" pitchFamily="34" charset="0"/>
              <a:buNone/>
              <a:defRPr/>
            </a:pPr>
            <a:r>
              <a:rPr lang="uk-UA" dirty="0" smtClean="0"/>
              <a:t>У живих системах постійно відбуваються біохімічні реакції, що супроводжується виділенням тепла. Такі процеси проходять за участю ферментів і характеризуються зменшенням вільної енергії. Енергетичні процеси в клітині здійснюються впорядковано, а не хаотично. За таких умов не може бути справжньої, сталої рівноваги. Тому клітини як живі організми здатні протистояти зростанню ентропії. </a:t>
            </a:r>
            <a:r>
              <a:rPr lang="uk-UA" dirty="0" err="1" smtClean="0"/>
              <a:t>Високовпорядковані</a:t>
            </a:r>
            <a:r>
              <a:rPr lang="uk-UA" dirty="0" smtClean="0"/>
              <a:t> системи (живі організми) легко руйнуються; якщо на підтримання їх відносної сталості не витрачається енергія, вони набувають невпорядкованості (ентропії).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rtlCol="0">
            <a:noAutofit/>
          </a:bodyPr>
          <a:lstStyle/>
          <a:p>
            <a:pPr marL="0" indent="0" algn="just" fontAlgn="auto">
              <a:spcAft>
                <a:spcPts val="0"/>
              </a:spcAft>
              <a:buFont typeface="Arial" pitchFamily="34" charset="0"/>
              <a:buNone/>
              <a:defRPr/>
            </a:pPr>
            <a:r>
              <a:rPr lang="ru-RU" sz="1250" b="1" i="1" dirty="0" err="1" smtClean="0">
                <a:solidFill>
                  <a:srgbClr val="7030A0"/>
                </a:solidFill>
              </a:rPr>
              <a:t>Самооновлення</a:t>
            </a:r>
            <a:r>
              <a:rPr lang="ru-RU" sz="1250" i="1" dirty="0" smtClean="0"/>
              <a:t>. В </a:t>
            </a:r>
            <a:r>
              <a:rPr lang="ru-RU" sz="1250" i="1" dirty="0" err="1" smtClean="0"/>
              <a:t>основі</a:t>
            </a:r>
            <a:r>
              <a:rPr lang="ru-RU" sz="1250" i="1" dirty="0" smtClean="0"/>
              <a:t> </a:t>
            </a:r>
            <a:r>
              <a:rPr lang="ru-RU" sz="1250" i="1" dirty="0" err="1" smtClean="0"/>
              <a:t>самооновлення</a:t>
            </a:r>
            <a:r>
              <a:rPr lang="ru-RU" sz="1250" i="1" dirty="0" smtClean="0"/>
              <a:t> лежать </a:t>
            </a:r>
            <a:r>
              <a:rPr lang="ru-RU" sz="1250" i="1" dirty="0" err="1" smtClean="0"/>
              <a:t>реакції</a:t>
            </a:r>
            <a:r>
              <a:rPr lang="ru-RU" sz="1250" i="1" dirty="0" smtClean="0"/>
              <a:t> синтезу, </a:t>
            </a:r>
            <a:r>
              <a:rPr lang="ru-RU" sz="1250" i="1" dirty="0" err="1" smtClean="0"/>
              <a:t>тобто</a:t>
            </a:r>
            <a:r>
              <a:rPr lang="ru-RU" sz="1250" i="1" dirty="0" smtClean="0"/>
              <a:t> </a:t>
            </a:r>
            <a:r>
              <a:rPr lang="ru-RU" sz="1250" i="1" dirty="0" err="1" smtClean="0"/>
              <a:t>утворення</a:t>
            </a:r>
            <a:r>
              <a:rPr lang="ru-RU" sz="1250" i="1" dirty="0" smtClean="0"/>
              <a:t> </a:t>
            </a:r>
            <a:r>
              <a:rPr lang="ru-RU" sz="1250" i="1" dirty="0" err="1" smtClean="0"/>
              <a:t>нових</a:t>
            </a:r>
            <a:r>
              <a:rPr lang="ru-RU" sz="1250" i="1" dirty="0" smtClean="0"/>
              <a:t> молекул </a:t>
            </a:r>
            <a:r>
              <a:rPr lang="ru-RU" sz="1250" i="1" dirty="0" err="1" smtClean="0"/>
              <a:t>і</a:t>
            </a:r>
            <a:r>
              <a:rPr lang="ru-RU" sz="1250" i="1" dirty="0" smtClean="0"/>
              <a:t> структур на </a:t>
            </a:r>
            <a:r>
              <a:rPr lang="ru-RU" sz="1250" i="1" dirty="0" err="1" smtClean="0"/>
              <a:t>основі</a:t>
            </a:r>
            <a:r>
              <a:rPr lang="ru-RU" sz="1250" i="1" dirty="0" smtClean="0"/>
              <a:t> </a:t>
            </a:r>
            <a:r>
              <a:rPr lang="ru-RU" sz="1250" i="1" dirty="0" err="1" smtClean="0"/>
              <a:t>інформації</a:t>
            </a:r>
            <a:r>
              <a:rPr lang="ru-RU" sz="1250" i="1" dirty="0" smtClean="0"/>
              <a:t>, </a:t>
            </a:r>
            <a:r>
              <a:rPr lang="ru-RU" sz="1250" i="1" dirty="0" err="1" smtClean="0"/>
              <a:t>закладеної</a:t>
            </a:r>
            <a:r>
              <a:rPr lang="ru-RU" sz="1250" i="1" dirty="0" smtClean="0"/>
              <a:t> в </a:t>
            </a:r>
            <a:r>
              <a:rPr lang="ru-RU" sz="1250" i="1" dirty="0" err="1" smtClean="0"/>
              <a:t>послідовності</a:t>
            </a:r>
            <a:r>
              <a:rPr lang="ru-RU" sz="1250" i="1" dirty="0" smtClean="0"/>
              <a:t> </a:t>
            </a:r>
            <a:r>
              <a:rPr lang="ru-RU" sz="1250" i="1" dirty="0" err="1" smtClean="0"/>
              <a:t>нуклеотидів</a:t>
            </a:r>
            <a:r>
              <a:rPr lang="ru-RU" sz="1250" i="1" dirty="0" smtClean="0"/>
              <a:t> ДНК </a:t>
            </a:r>
          </a:p>
          <a:p>
            <a:pPr marL="0" indent="0" algn="just" fontAlgn="auto">
              <a:spcAft>
                <a:spcPts val="0"/>
              </a:spcAft>
              <a:buFont typeface="Arial" pitchFamily="34" charset="0"/>
              <a:buNone/>
              <a:defRPr/>
            </a:pPr>
            <a:r>
              <a:rPr lang="uk-UA" sz="1250" i="1" dirty="0" smtClean="0"/>
              <a:t>Саморегуляція. Саморегуляція, або </a:t>
            </a:r>
            <a:r>
              <a:rPr lang="uk-UA" sz="1250" i="1" dirty="0" err="1" smtClean="0"/>
              <a:t>ауторе-гуляція</a:t>
            </a:r>
            <a:r>
              <a:rPr lang="uk-UA" sz="1250" i="1" dirty="0" smtClean="0"/>
              <a:t> - це здатність організмів підтримувати відносну сталість хімічного складу та перебігу фізіологічних процесів - гомеостаз. Саморегуляція відбувається за участі нервової, імунної та ендокринної систем. Сигналами для корекції гомеостазу є надлишок або нестача тих чи інших речовин, виведення системи з рівноваги тощо.</a:t>
            </a:r>
          </a:p>
          <a:p>
            <a:pPr marL="0" indent="0" algn="just" fontAlgn="auto">
              <a:spcAft>
                <a:spcPts val="0"/>
              </a:spcAft>
              <a:buFont typeface="Arial" pitchFamily="34" charset="0"/>
              <a:buNone/>
              <a:defRPr/>
            </a:pPr>
            <a:r>
              <a:rPr lang="uk-UA" sz="1250" dirty="0" smtClean="0"/>
              <a:t>Важливим проявом життя є </a:t>
            </a:r>
            <a:r>
              <a:rPr lang="uk-UA" sz="1250" b="1" i="1" dirty="0" smtClean="0">
                <a:solidFill>
                  <a:srgbClr val="7030A0"/>
                </a:solidFill>
              </a:rPr>
              <a:t>подразливість</a:t>
            </a:r>
            <a:r>
              <a:rPr lang="uk-UA" sz="1250" i="1" dirty="0" smtClean="0"/>
              <a:t> - здатність живих організмів реагувати на певні впливи довкілля. Характер подразників, а отже, й адекватні реакції-відповіді організмів на них різноманітні. Вони мають свої особливості у представників тваринного і рослинного світу. Поширеною формою прояву подразливості є рухи - активні чи пасивні. У світі тварин рухи виявляються у вигляді таксисів. Це певне позитивне чи негативне переміщення відносно подразника (фототаксис, </a:t>
            </a:r>
            <a:r>
              <a:rPr lang="uk-UA" sz="1250" i="1" dirty="0" err="1" smtClean="0"/>
              <a:t>термотаксис</a:t>
            </a:r>
            <a:r>
              <a:rPr lang="uk-UA" sz="1250" i="1" dirty="0" smtClean="0"/>
              <a:t>, хемотаксис). Рослинам притаманні тропізми, </a:t>
            </a:r>
            <a:r>
              <a:rPr lang="uk-UA" sz="1250" i="1" dirty="0" err="1" smtClean="0"/>
              <a:t>насти</a:t>
            </a:r>
            <a:r>
              <a:rPr lang="uk-UA" sz="1250" i="1" dirty="0" smtClean="0"/>
              <a:t>, нутації. Рухи віддзеркалюють різні шляхи еволюційних перебудов і </a:t>
            </a:r>
            <a:r>
              <a:rPr lang="uk-UA" sz="1250" i="1" dirty="0" err="1" smtClean="0"/>
              <a:t>адаптацій</a:t>
            </a:r>
            <a:r>
              <a:rPr lang="uk-UA" sz="1250" i="1" dirty="0" smtClean="0"/>
              <a:t> організмів до середовища існування.</a:t>
            </a:r>
          </a:p>
          <a:p>
            <a:pPr marL="0" indent="0" algn="just" fontAlgn="auto">
              <a:spcAft>
                <a:spcPts val="0"/>
              </a:spcAft>
              <a:buFont typeface="Arial" pitchFamily="34" charset="0"/>
              <a:buNone/>
              <a:defRPr/>
            </a:pPr>
            <a:r>
              <a:rPr lang="uk-UA" sz="1250" dirty="0" smtClean="0"/>
              <a:t>Однією з обов'язкових властивостей життя є </a:t>
            </a:r>
            <a:r>
              <a:rPr lang="uk-UA" sz="1250" i="1" dirty="0" smtClean="0"/>
              <a:t>здатність до самовідтворення (розмноження). У процесі розмноження організми дають потомство, тобто виникають нащадки, схожі з батьківськими формами. Таким чином забезпечується спадкоємність між батьками і нащадками. У сучасних умовах організми можуть виникати тільки з матеріальних форм (клітин) шляхом розмноження.</a:t>
            </a:r>
          </a:p>
          <a:p>
            <a:pPr marL="0" indent="0" algn="just" fontAlgn="auto">
              <a:spcAft>
                <a:spcPts val="0"/>
              </a:spcAft>
              <a:buFont typeface="Arial" pitchFamily="34" charset="0"/>
              <a:buNone/>
              <a:defRPr/>
            </a:pPr>
            <a:r>
              <a:rPr lang="uk-UA" sz="1250" dirty="0" smtClean="0"/>
              <a:t>Самовідтворення відбувається на всіх рівнях організації живої матерії. Завдяки репродукції не тільки цілі організми, але й клітини після поділу схожі на своїх попередників.</a:t>
            </a:r>
          </a:p>
          <a:p>
            <a:pPr marL="0" indent="0" algn="just" fontAlgn="auto">
              <a:spcAft>
                <a:spcPts val="0"/>
              </a:spcAft>
              <a:buFont typeface="Arial" pitchFamily="34" charset="0"/>
              <a:buNone/>
              <a:defRPr/>
            </a:pPr>
            <a:r>
              <a:rPr lang="uk-UA" sz="1250" dirty="0" smtClean="0"/>
              <a:t>Самовідтворення забезпечується ДНК. Крім ДНК, жодна інша структура клітини, зокрема і всі білки, такою властивістю не наділена. Здатність молекул ДНК до </a:t>
            </a:r>
            <a:r>
              <a:rPr lang="uk-UA" sz="1250" dirty="0" err="1" smtClean="0"/>
              <a:t>саморепродукції</a:t>
            </a:r>
            <a:r>
              <a:rPr lang="uk-UA" sz="1250" dirty="0" smtClean="0"/>
              <a:t> має винятковий </a:t>
            </a:r>
            <a:r>
              <a:rPr lang="ru-RU" sz="1250" dirty="0" err="1" smtClean="0"/>
              <a:t>зв'язок</a:t>
            </a:r>
            <a:r>
              <a:rPr lang="ru-RU" sz="1250" dirty="0" smtClean="0"/>
              <a:t> </a:t>
            </a:r>
            <a:r>
              <a:rPr lang="ru-RU" sz="1250" dirty="0" err="1" smtClean="0"/>
              <a:t>з</a:t>
            </a:r>
            <a:r>
              <a:rPr lang="ru-RU" sz="1250" dirty="0" smtClean="0"/>
              <a:t> </a:t>
            </a:r>
            <a:r>
              <a:rPr lang="ru-RU" sz="1250" dirty="0" err="1" smtClean="0"/>
              <a:t>процесом</a:t>
            </a:r>
            <a:r>
              <a:rPr lang="ru-RU" sz="1250" dirty="0" smtClean="0"/>
              <a:t> </a:t>
            </a:r>
            <a:r>
              <a:rPr lang="ru-RU" sz="1250" dirty="0" err="1" smtClean="0"/>
              <a:t>поділу</a:t>
            </a:r>
            <a:r>
              <a:rPr lang="ru-RU" sz="1250" dirty="0" smtClean="0"/>
              <a:t> </a:t>
            </a:r>
            <a:r>
              <a:rPr lang="ru-RU" sz="1250" dirty="0" err="1" smtClean="0"/>
              <a:t>клітин</a:t>
            </a:r>
            <a:r>
              <a:rPr lang="ru-RU" sz="1250" dirty="0" smtClean="0"/>
              <a:t> </a:t>
            </a:r>
            <a:r>
              <a:rPr lang="ru-RU" sz="1250" dirty="0" err="1" smtClean="0"/>
              <a:t>і</a:t>
            </a:r>
            <a:r>
              <a:rPr lang="ru-RU" sz="1250" dirty="0" smtClean="0"/>
              <a:t> </a:t>
            </a:r>
            <a:r>
              <a:rPr lang="ru-RU" sz="1250" dirty="0" err="1" smtClean="0"/>
              <a:t>розмноженням</a:t>
            </a:r>
            <a:r>
              <a:rPr lang="ru-RU" sz="1250" dirty="0" smtClean="0"/>
              <a:t> </a:t>
            </a:r>
            <a:r>
              <a:rPr lang="ru-RU" sz="1250" dirty="0" err="1" smtClean="0"/>
              <a:t>організмів</a:t>
            </a:r>
            <a:r>
              <a:rPr lang="ru-RU" sz="1250" dirty="0" smtClean="0"/>
              <a:t>.</a:t>
            </a:r>
          </a:p>
          <a:p>
            <a:pPr marL="0" indent="0" algn="just" fontAlgn="auto">
              <a:spcAft>
                <a:spcPts val="0"/>
              </a:spcAft>
              <a:buFont typeface="Arial" pitchFamily="34" charset="0"/>
              <a:buNone/>
              <a:defRPr/>
            </a:pPr>
            <a:r>
              <a:rPr lang="ru-RU" sz="1250" dirty="0" err="1" smtClean="0"/>
              <a:t>Розмноження</a:t>
            </a:r>
            <a:r>
              <a:rPr lang="ru-RU" sz="1250" dirty="0" smtClean="0"/>
              <a:t> </a:t>
            </a:r>
            <a:r>
              <a:rPr lang="ru-RU" sz="1250" dirty="0" err="1" smtClean="0"/>
              <a:t>є</a:t>
            </a:r>
            <a:r>
              <a:rPr lang="ru-RU" sz="1250" dirty="0" smtClean="0"/>
              <a:t> </a:t>
            </a:r>
            <a:r>
              <a:rPr lang="ru-RU" sz="1250" dirty="0" err="1" smtClean="0"/>
              <a:t>необхідною</a:t>
            </a:r>
            <a:r>
              <a:rPr lang="ru-RU" sz="1250" dirty="0" smtClean="0"/>
              <a:t> </a:t>
            </a:r>
            <a:r>
              <a:rPr lang="ru-RU" sz="1250" dirty="0" err="1" smtClean="0"/>
              <a:t>умовою</a:t>
            </a:r>
            <a:r>
              <a:rPr lang="ru-RU" sz="1250" dirty="0" smtClean="0"/>
              <a:t> </a:t>
            </a:r>
            <a:r>
              <a:rPr lang="ru-RU" sz="1250" dirty="0" err="1" smtClean="0"/>
              <a:t>існування</a:t>
            </a:r>
            <a:r>
              <a:rPr lang="ru-RU" sz="1250" dirty="0" smtClean="0"/>
              <a:t> </a:t>
            </a:r>
            <a:r>
              <a:rPr lang="ru-RU" sz="1250" dirty="0" err="1" smtClean="0"/>
              <a:t>будь-якого</a:t>
            </a:r>
            <a:r>
              <a:rPr lang="ru-RU" sz="1250" dirty="0" smtClean="0"/>
              <a:t> виду </a:t>
            </a:r>
            <a:r>
              <a:rPr lang="ru-RU" sz="1250" dirty="0" err="1" smtClean="0"/>
              <a:t>рослин</a:t>
            </a:r>
            <a:r>
              <a:rPr lang="ru-RU" sz="1250" dirty="0" smtClean="0"/>
              <a:t> </a:t>
            </a:r>
            <a:r>
              <a:rPr lang="ru-RU" sz="1250" dirty="0" err="1" smtClean="0"/>
              <a:t>і</a:t>
            </a:r>
            <a:r>
              <a:rPr lang="ru-RU" sz="1250" dirty="0" smtClean="0"/>
              <a:t> </a:t>
            </a:r>
            <a:r>
              <a:rPr lang="ru-RU" sz="1250" dirty="0" err="1" smtClean="0"/>
              <a:t>тварин</a:t>
            </a:r>
            <a:r>
              <a:rPr lang="ru-RU" sz="1250" dirty="0" smtClean="0"/>
              <a:t>.</a:t>
            </a:r>
          </a:p>
          <a:p>
            <a:pPr marL="0" indent="0" algn="just" fontAlgn="auto">
              <a:spcAft>
                <a:spcPts val="0"/>
              </a:spcAft>
              <a:buFont typeface="Arial" pitchFamily="34" charset="0"/>
              <a:buNone/>
              <a:defRPr/>
            </a:pPr>
            <a:r>
              <a:rPr lang="uk-UA" sz="1250" dirty="0" smtClean="0"/>
              <a:t>Життєвим віддзеркаленням космічних процесів є </a:t>
            </a:r>
            <a:r>
              <a:rPr lang="uk-UA" sz="1250" dirty="0" err="1" smtClean="0"/>
              <a:t>еволюційно</a:t>
            </a:r>
            <a:r>
              <a:rPr lang="uk-UA" sz="1250" dirty="0" smtClean="0"/>
              <a:t> сформована </a:t>
            </a:r>
            <a:r>
              <a:rPr lang="uk-UA" sz="1250" b="1" i="1" dirty="0" smtClean="0">
                <a:solidFill>
                  <a:srgbClr val="7030A0"/>
                </a:solidFill>
              </a:rPr>
              <a:t>біологічна ритмічність </a:t>
            </a:r>
            <a:r>
              <a:rPr lang="uk-UA" sz="1250" i="1" dirty="0" smtClean="0"/>
              <a:t>- універсальна особливість життя. Біоритми - це кількісні й якісні зміни біологічних процесів, які відбуваються на різних рівнях організації. їх виникнення зумовлено планетарними взаємодіями, обертанням Землі навколо своєї осі й навколо Сонця. Найпоширенішим є </a:t>
            </a:r>
            <a:r>
              <a:rPr lang="uk-UA" sz="1250" i="1" dirty="0" err="1" smtClean="0"/>
              <a:t>циркадіанний</a:t>
            </a:r>
            <a:r>
              <a:rPr lang="uk-UA" sz="1250" i="1" dirty="0" smtClean="0"/>
              <a:t> (</a:t>
            </a:r>
            <a:r>
              <a:rPr lang="uk-UA" sz="1250" i="1" dirty="0" err="1" smtClean="0"/>
              <a:t>близькодобовий</a:t>
            </a:r>
            <a:r>
              <a:rPr lang="uk-UA" sz="1250" i="1" dirty="0" smtClean="0"/>
              <a:t>) </a:t>
            </a:r>
            <a:r>
              <a:rPr lang="uk-UA" sz="1250" i="1" dirty="0" err="1" smtClean="0"/>
              <a:t>хроноритм</a:t>
            </a:r>
            <a:r>
              <a:rPr lang="uk-UA" sz="1250" i="1" dirty="0" smtClean="0"/>
              <a:t>, що випливає з фотоперіоду - зміни довжини дня і ночі. Рослинний і тваринний світ реагує на фотоперіод фотоперіодизмом - складним комплексом змін життєдіяльності. Фотоперіодизм є суттєвим компонентом таких елементів вищої нервової діяльності, як інстинкти.</a:t>
            </a:r>
            <a:endParaRPr lang="ru-RU" sz="1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457200" y="428625"/>
            <a:ext cx="8229600" cy="6000750"/>
          </a:xfrm>
        </p:spPr>
        <p:txBody>
          <a:bodyPr/>
          <a:lstStyle/>
          <a:p>
            <a:pPr marL="0" indent="0" algn="just">
              <a:buFont typeface="Arial" charset="0"/>
              <a:buNone/>
            </a:pPr>
            <a:r>
              <a:rPr lang="uk-UA" sz="1200" b="1" i="1" smtClean="0">
                <a:solidFill>
                  <a:srgbClr val="7030A0"/>
                </a:solidFill>
              </a:rPr>
              <a:t>Спадковість і мінливість</a:t>
            </a:r>
            <a:r>
              <a:rPr lang="uk-UA" sz="1200" i="1" smtClean="0"/>
              <a:t>. Молекули ДНК мають виняткову стійкість. З цією властивістю ДНК пов'язана її участь в явищі спадковості - процесі відтворення організмами в ряду наступних поколінь схожих ознак і властивостей.</a:t>
            </a:r>
          </a:p>
          <a:p>
            <a:pPr marL="0" indent="0" algn="just">
              <a:buFont typeface="Arial" charset="0"/>
              <a:buNone/>
            </a:pPr>
            <a:r>
              <a:rPr lang="uk-UA" sz="1200" smtClean="0"/>
              <a:t>Спадковість - це здатність організму передавати свої ознаки, властивості й особливості розвитку від покоління до покоління. При розмноженні, ознаки і властивості передаються досить стійко. Проте існують і деякі відмінності. Спадковість - це не просто відтворення, копіювання. Вона завжди супроводжується мінливістю. При розмноженні організмів виникають нові властивості, це явище отримало назву </a:t>
            </a:r>
            <a:r>
              <a:rPr lang="uk-UA" sz="1200" i="1" smtClean="0"/>
              <a:t>мінливість.</a:t>
            </a:r>
          </a:p>
          <a:p>
            <a:pPr marL="0" indent="0" algn="just">
              <a:buFont typeface="Arial" charset="0"/>
              <a:buNone/>
            </a:pPr>
            <a:r>
              <a:rPr lang="uk-UA" sz="1200" smtClean="0"/>
              <a:t>Мінливість - це здатність організмів набувати нових ознак і властивостей. При цьому виникає різноманітність, поява нових форм життя, нових видів організмів.</a:t>
            </a:r>
          </a:p>
          <a:p>
            <a:pPr marL="0" indent="0" algn="just">
              <a:buFont typeface="Arial" charset="0"/>
              <a:buNone/>
            </a:pPr>
            <a:r>
              <a:rPr lang="uk-UA" sz="1200" smtClean="0"/>
              <a:t>Спадковість і мінливість - невід'ємні явища живої матерії. Вони проявляються в процесі розмноження організмів.</a:t>
            </a:r>
          </a:p>
          <a:p>
            <a:pPr marL="0" indent="0" algn="just">
              <a:buFont typeface="Arial" charset="0"/>
              <a:buNone/>
            </a:pPr>
            <a:r>
              <a:rPr lang="uk-UA" sz="1200" b="1" i="1" smtClean="0">
                <a:solidFill>
                  <a:srgbClr val="7030A0"/>
                </a:solidFill>
              </a:rPr>
              <a:t>Ріст і розвиток</a:t>
            </a:r>
            <a:r>
              <a:rPr lang="uk-UA" sz="1200" i="1" smtClean="0"/>
              <a:t>. Ріст зв'язаний з обміном речовин. Якщо переважає анаболізм - відбувається ріст живої системи. Ріст здійснюється на будь-яких рівнях біологічної організації: ріст клітин, ріст органів, ріст організмів, ріст популяцій тощо. Ріст супроводжується збільшенням маси органа, організму або зростанням числа особин у популяції тощо.</a:t>
            </a:r>
          </a:p>
          <a:p>
            <a:pPr marL="0" indent="0" algn="just">
              <a:buFont typeface="Arial" charset="0"/>
              <a:buNone/>
            </a:pPr>
            <a:r>
              <a:rPr lang="uk-UA" sz="1200" smtClean="0"/>
              <a:t>Властивістю живої матерії є </a:t>
            </a:r>
            <a:r>
              <a:rPr lang="uk-UA" sz="1200" i="1" smtClean="0"/>
              <a:t>здатність до розвитку - незворотної закономірної зміни біологічної системи. В результаті розвитку зазнає змін склад або структура системи, формується </a:t>
            </a:r>
            <a:r>
              <a:rPr lang="uk-UA" sz="1200" smtClean="0"/>
              <a:t>нова якість. Розвиток складових організму носить назву </a:t>
            </a:r>
            <a:r>
              <a:rPr lang="uk-UA" sz="1200" i="1" smtClean="0"/>
              <a:t>онтогенез, або індивідуальний розвиток. Розвиток живої природи (еволюція) з утворенням нових видів, прогресивним ускладненням форм життя носить назву філогенез, або історичний розвиток.</a:t>
            </a:r>
          </a:p>
          <a:p>
            <a:pPr marL="0" indent="0" algn="just">
              <a:buFont typeface="Arial" charset="0"/>
              <a:buNone/>
            </a:pPr>
            <a:r>
              <a:rPr lang="uk-UA" sz="1200" b="1" i="1" smtClean="0">
                <a:solidFill>
                  <a:srgbClr val="7030A0"/>
                </a:solidFill>
              </a:rPr>
              <a:t>Дискретність і цілісність</a:t>
            </a:r>
            <a:r>
              <a:rPr lang="uk-UA" sz="1200" i="1" smtClean="0"/>
              <a:t>. Дискретність (лат. - переривчастість, розділення) означає, що біологічна система (популяція, організм, орган, клітина) складається з відособлених або обмежених у просторі складових (види, особини, тканини, органели). Проте кожна з частин тісно пов'язана з іншою, вони взаємодіють між собою, утворюють структурно-функціональну єдність, структурну впорядкованість щодо виконуваної функції.</a:t>
            </a:r>
          </a:p>
          <a:p>
            <a:pPr marL="0" indent="0" algn="just">
              <a:buFont typeface="Arial" charset="0"/>
              <a:buNone/>
            </a:pPr>
            <a:r>
              <a:rPr lang="uk-UA" sz="1200" smtClean="0"/>
              <a:t>Дискретність забезпечує сталість перебігу біологічних процесів у часі і просторі. Взаємодія складових біологічної системи відбувається не ізольовано, а перебуває у зв'язку з навколишнім середовищем, вона відповідно реагує на стимули, які надходять з зовні.</a:t>
            </a:r>
          </a:p>
          <a:p>
            <a:pPr marL="0" indent="0" algn="just">
              <a:buFont typeface="Arial" charset="0"/>
              <a:buNone/>
            </a:pPr>
            <a:r>
              <a:rPr lang="uk-UA" sz="1200" smtClean="0"/>
              <a:t>За таких умов біологічна система розглядається як цілісна система. її складові утворюють цілісність, єдине ціле. Про це свідчать однотипність реакцій різних видів на дію подразника, взаємопереходи біохімічних реакцій, тотожність фізіологічних функцій тощо.</a:t>
            </a:r>
          </a:p>
          <a:p>
            <a:pPr marL="0" indent="0" algn="just">
              <a:buFont typeface="Arial" charset="0"/>
              <a:buNone/>
            </a:pPr>
            <a:r>
              <a:rPr lang="uk-UA" sz="1200" b="1" u="sng" smtClean="0">
                <a:solidFill>
                  <a:srgbClr val="7030A0"/>
                </a:solidFill>
              </a:rPr>
              <a:t>Отже, життя - це особлива, впорядкована, відкрита, саморегулюча система білково-нуклеїнової та вуглеводної основи, невід'ємним явищем якої є постійний обмін речовин, самооновлення, розвиток і здатність до самовідтворення, накопичення та перетворення енергії і інформації в процесі їх взаємодії з навколишінм середовищем.</a:t>
            </a:r>
          </a:p>
          <a:p>
            <a:pPr marL="0" indent="0" algn="just">
              <a:buFont typeface="Arial" charset="0"/>
              <a:buNone/>
            </a:pPr>
            <a:r>
              <a:rPr lang="ru-RU" sz="1200" smtClean="0"/>
              <a:t>Життя багатолике. Всі його властивості об'єднує єдиний процес розвитку, який охоплює неживу природу, живу речовину і людське суспільство.</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428625" y="142875"/>
            <a:ext cx="8229600" cy="1143000"/>
          </a:xfrm>
        </p:spPr>
        <p:txBody>
          <a:bodyPr/>
          <a:lstStyle/>
          <a:p>
            <a:r>
              <a:rPr lang="uk-UA" sz="4000" smtClean="0"/>
              <a:t>3. Стратегії життя</a:t>
            </a:r>
            <a:endParaRPr lang="ru-RU" sz="4000" smtClean="0"/>
          </a:p>
        </p:txBody>
      </p:sp>
      <p:sp>
        <p:nvSpPr>
          <p:cNvPr id="28674" name="Содержимое 2"/>
          <p:cNvSpPr>
            <a:spLocks noGrp="1"/>
          </p:cNvSpPr>
          <p:nvPr>
            <p:ph idx="1"/>
          </p:nvPr>
        </p:nvSpPr>
        <p:spPr>
          <a:xfrm>
            <a:off x="457200" y="1214438"/>
            <a:ext cx="8229600" cy="4911725"/>
          </a:xfrm>
        </p:spPr>
        <p:txBody>
          <a:bodyPr/>
          <a:lstStyle/>
          <a:p>
            <a:pPr marL="0" indent="0" algn="just">
              <a:buFont typeface="Arial" charset="0"/>
              <a:buNone/>
            </a:pPr>
            <a:r>
              <a:rPr lang="ru-RU" sz="1100" smtClean="0"/>
              <a:t>Численні знахідки вчених у вигляді скам'янілостей, відбитків у породах та інших об'єктивних доказів вказують на те, що життя на Землі існує не менше 4 млрд років. Упродовж 3 млрд років живі організми мешкали виключно у водному середовищі. До моменту виходу на сушу життя уже було представлене різновидними формами: </a:t>
            </a:r>
            <a:r>
              <a:rPr lang="uk-UA" sz="1100" smtClean="0"/>
              <a:t>прокаріотами, нижчими і вищими рослинами, найпростішими і багатоклітинними еукаріотами, зокрема ранніми представниками хребетних тварин. За вказаний період, що складає близько 6/7 всього часу існування життя на нашій планеті, відбулись еволюційні перетворення, визначивши обличчя сучасного органічного світу. Знайомство з найважливішими із них допомагає зрозуміти </a:t>
            </a:r>
            <a:r>
              <a:rPr lang="uk-UA" sz="1100" i="1" smtClean="0"/>
              <a:t>стратегію життя.</a:t>
            </a:r>
          </a:p>
          <a:p>
            <a:pPr marL="0" indent="0" algn="just">
              <a:buFont typeface="Arial" charset="0"/>
              <a:buNone/>
            </a:pPr>
            <a:r>
              <a:rPr lang="uk-UA" sz="1100" smtClean="0"/>
              <a:t>Першими з'явилися прокаріотичні організми, які панували на Землі більше 2 млрд років. З їх еволюцією пов'язана поява </a:t>
            </a:r>
            <a:r>
              <a:rPr lang="uk-UA" sz="1100" i="1" smtClean="0"/>
              <a:t>фотосинтезу й організмів еукаріотичного типу.</a:t>
            </a:r>
          </a:p>
          <a:p>
            <a:pPr marL="0" indent="0" algn="just">
              <a:buFont typeface="Arial" charset="0"/>
              <a:buNone/>
            </a:pPr>
            <a:r>
              <a:rPr lang="uk-UA" sz="1100" b="1" i="1" smtClean="0">
                <a:solidFill>
                  <a:srgbClr val="7030A0"/>
                </a:solidFill>
              </a:rPr>
              <a:t>Фотосинтез</a:t>
            </a:r>
            <a:r>
              <a:rPr lang="uk-UA" sz="1100" i="1" smtClean="0"/>
              <a:t> відкрив доступ до сонячної енергії, яка за допомогою цього механізму запасається в органічних речовинах і потім використовується в процесах життєдіяльності. </a:t>
            </a:r>
            <a:r>
              <a:rPr lang="uk-UA" sz="1100" b="1" i="1" smtClean="0"/>
              <a:t>Широке розповсюдження фотосинтезуючих аутотрофних організмів, насамперед зелених рослин, призвело до утворення і накопичення в атмосфері Землі кисню. Це сприяло виникненню в еволюції механізму дихання, який відрізняється від безкисневого (анаеробного) енергозабезпечення життєвих процесів набагато більшою ефективністю (приблизно у 18 разів)</a:t>
            </a:r>
            <a:r>
              <a:rPr lang="uk-UA" sz="1100" i="1" smtClean="0"/>
              <a:t>.</a:t>
            </a:r>
          </a:p>
          <a:p>
            <a:pPr marL="0" indent="0" algn="just">
              <a:buFont typeface="Arial" charset="0"/>
              <a:buNone/>
            </a:pPr>
            <a:r>
              <a:rPr lang="uk-UA" sz="1100" b="1" i="1" smtClean="0">
                <a:solidFill>
                  <a:srgbClr val="7030A0"/>
                </a:solidFill>
              </a:rPr>
              <a:t>Еукаріоти</a:t>
            </a:r>
            <a:r>
              <a:rPr lang="uk-UA" sz="1100" i="1" smtClean="0"/>
              <a:t> з'явилися серед жителів планети близько 1,5 млрд років тому. Відрізняючись від прокаріотів складною організацією, вони використовують у своїй життєдіяльності більший об'єм спадкової інформації. Спочатку еукаріоти мали одноклітинну будову, згодом вони стали основою для виникнення багатоклітинних організмів, які </a:t>
            </a:r>
            <a:r>
              <a:rPr lang="ru-RU" sz="1100" smtClean="0"/>
              <a:t>з'явилися на Землі близько 600 млн років тому і зумовили широкий різновид живих істот.</a:t>
            </a:r>
          </a:p>
          <a:p>
            <a:pPr marL="0" indent="0" algn="just">
              <a:buFont typeface="Arial" charset="0"/>
              <a:buNone/>
            </a:pPr>
            <a:r>
              <a:rPr lang="uk-UA" sz="1100" smtClean="0"/>
              <a:t>Понад 500 млн років тому серед багатоклітинних з'являються </a:t>
            </a:r>
            <a:r>
              <a:rPr lang="uk-UA" sz="1100" b="1" i="1" smtClean="0">
                <a:solidFill>
                  <a:srgbClr val="7030A0"/>
                </a:solidFill>
              </a:rPr>
              <a:t>хордові тварини</a:t>
            </a:r>
            <a:r>
              <a:rPr lang="uk-UA" sz="1100" i="1" smtClean="0"/>
              <a:t>. У процесі подальшої еволюції саме в цій групі виникають </a:t>
            </a:r>
            <a:r>
              <a:rPr lang="uk-UA" sz="1100" b="1" i="1" smtClean="0">
                <a:solidFill>
                  <a:srgbClr val="7030A0"/>
                </a:solidFill>
              </a:rPr>
              <a:t>хребетні тварини</a:t>
            </a:r>
            <a:r>
              <a:rPr lang="uk-UA" sz="1100" i="1" smtClean="0"/>
              <a:t>. Приблизно 200-250 млн років тому з'являються </a:t>
            </a:r>
            <a:r>
              <a:rPr lang="uk-UA" sz="1100" b="1" i="1" smtClean="0">
                <a:solidFill>
                  <a:srgbClr val="7030A0"/>
                </a:solidFill>
              </a:rPr>
              <a:t>ссавці</a:t>
            </a:r>
            <a:r>
              <a:rPr lang="uk-UA" sz="1100" i="1" smtClean="0"/>
              <a:t>, характерною рисою яких стає особливий тип турботи про нащадків - годування народжених малят молоком. Саме через ссавців, зокрема через підряд приматів, пройшла лінія еволюції, що веде до людини (близько двох мільйонів років тому).</a:t>
            </a:r>
          </a:p>
          <a:p>
            <a:pPr marL="0" indent="0" algn="just">
              <a:buFont typeface="Arial" charset="0"/>
              <a:buNone/>
            </a:pPr>
            <a:r>
              <a:rPr lang="uk-UA" sz="1100" smtClean="0"/>
              <a:t>Отже, еволюція життя на Землі характеризується певними загальними рисами: по-перше, виникнувши у вигляді найпростіших одноклітинних форм, життя у своєму розвитку закономірно породжувало істоти із все складнішим типом організації тіла, досконалішими функціями, підвищеним ступенем незалежності від прямих впливів навколишнього середовища; по-друге, будь які варіанти живих форм, що виникали на планеті, зберігаються так довго, як довго існують геохімічні, кліматичні, біогеографічні умови, що задовольняють певною мірою їх життєві потреби; по-третє, у своєму розвитку окремі групи організмів проходять стадії підйому і спаду.</a:t>
            </a:r>
          </a:p>
          <a:p>
            <a:pPr marL="0" indent="0" algn="just">
              <a:buFont typeface="Arial" charset="0"/>
              <a:buNone/>
            </a:pPr>
            <a:r>
              <a:rPr lang="uk-UA" sz="1100" smtClean="0"/>
              <a:t>Ряд послідовних великих еволюційних змін, таких як еукаріотичний тип організації клітин, багатоклітинність, виникнення хордових, хребетних і, нарешті, ссавців (що зумовило в кінцевому результаті появу людини), складає в історичному розвитку життя лінію необмеженого прогресу.</a:t>
            </a:r>
            <a:endParaRPr lang="ru-RU" sz="11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428625"/>
            <a:ext cx="8229600" cy="4525963"/>
          </a:xfrm>
        </p:spPr>
        <p:txBody>
          <a:bodyPr rtlCol="0">
            <a:normAutofit fontScale="70000" lnSpcReduction="20000"/>
          </a:bodyPr>
          <a:lstStyle/>
          <a:p>
            <a:pPr marL="0" indent="0" algn="just" fontAlgn="auto">
              <a:spcAft>
                <a:spcPts val="0"/>
              </a:spcAft>
              <a:buFont typeface="Arial" pitchFamily="34" charset="0"/>
              <a:buNone/>
              <a:defRPr/>
            </a:pPr>
            <a:r>
              <a:rPr lang="ru-RU" dirty="0" err="1" smtClean="0"/>
              <a:t>Отже</a:t>
            </a:r>
            <a:r>
              <a:rPr lang="ru-RU" dirty="0" smtClean="0"/>
              <a:t>, </a:t>
            </a:r>
            <a:r>
              <a:rPr lang="ru-RU" dirty="0" err="1" smtClean="0"/>
              <a:t>головні</a:t>
            </a:r>
            <a:r>
              <a:rPr lang="ru-RU" dirty="0" smtClean="0"/>
              <a:t> </a:t>
            </a:r>
            <a:r>
              <a:rPr lang="ru-RU" dirty="0" err="1" smtClean="0"/>
              <a:t>стратегічні</a:t>
            </a:r>
            <a:r>
              <a:rPr lang="ru-RU" dirty="0" smtClean="0"/>
              <a:t> </a:t>
            </a:r>
            <a:r>
              <a:rPr lang="ru-RU" dirty="0" err="1" smtClean="0"/>
              <a:t>принципи</a:t>
            </a:r>
            <a:r>
              <a:rPr lang="ru-RU" dirty="0" smtClean="0"/>
              <a:t> </a:t>
            </a:r>
            <a:r>
              <a:rPr lang="ru-RU" dirty="0" err="1" smtClean="0"/>
              <a:t>еволюції</a:t>
            </a:r>
            <a:r>
              <a:rPr lang="ru-RU" dirty="0" smtClean="0"/>
              <a:t> </a:t>
            </a:r>
            <a:r>
              <a:rPr lang="ru-RU" dirty="0" err="1" smtClean="0"/>
              <a:t>життя</a:t>
            </a:r>
            <a:r>
              <a:rPr lang="ru-RU" dirty="0" smtClean="0"/>
              <a:t>:</a:t>
            </a:r>
          </a:p>
          <a:p>
            <a:pPr marL="0" indent="0" algn="just" fontAlgn="auto">
              <a:spcAft>
                <a:spcPts val="0"/>
              </a:spcAft>
              <a:buFont typeface="Arial" pitchFamily="34" charset="0"/>
              <a:buNone/>
              <a:defRPr/>
            </a:pPr>
            <a:endParaRPr lang="ru-RU" dirty="0" smtClean="0"/>
          </a:p>
          <a:p>
            <a:pPr marL="914400" lvl="1" indent="-514350" algn="just" fontAlgn="auto">
              <a:spcAft>
                <a:spcPts val="0"/>
              </a:spcAft>
              <a:buFont typeface="+mj-lt"/>
              <a:buAutoNum type="arabicPeriod"/>
              <a:defRPr/>
            </a:pPr>
            <a:r>
              <a:rPr lang="ru-RU" b="1" dirty="0" err="1" smtClean="0">
                <a:solidFill>
                  <a:srgbClr val="7030A0"/>
                </a:solidFill>
              </a:rPr>
              <a:t>еволюція</a:t>
            </a:r>
            <a:r>
              <a:rPr lang="ru-RU" b="1" dirty="0" smtClean="0">
                <a:solidFill>
                  <a:srgbClr val="7030A0"/>
                </a:solidFill>
              </a:rPr>
              <a:t> </a:t>
            </a:r>
            <a:r>
              <a:rPr lang="ru-RU" b="1" dirty="0" err="1" smtClean="0">
                <a:solidFill>
                  <a:srgbClr val="7030A0"/>
                </a:solidFill>
              </a:rPr>
              <a:t>має</a:t>
            </a:r>
            <a:r>
              <a:rPr lang="ru-RU" b="1" dirty="0" smtClean="0">
                <a:solidFill>
                  <a:srgbClr val="7030A0"/>
                </a:solidFill>
              </a:rPr>
              <a:t> </a:t>
            </a:r>
            <a:r>
              <a:rPr lang="ru-RU" b="1" dirty="0" err="1" smtClean="0">
                <a:solidFill>
                  <a:srgbClr val="7030A0"/>
                </a:solidFill>
              </a:rPr>
              <a:t>пристосувальний</a:t>
            </a:r>
            <a:r>
              <a:rPr lang="ru-RU" b="1" dirty="0" smtClean="0">
                <a:solidFill>
                  <a:srgbClr val="7030A0"/>
                </a:solidFill>
              </a:rPr>
              <a:t> характер;</a:t>
            </a:r>
          </a:p>
          <a:p>
            <a:pPr marL="914400" lvl="1" indent="-514350" algn="just" fontAlgn="auto">
              <a:spcAft>
                <a:spcPts val="0"/>
              </a:spcAft>
              <a:buFont typeface="+mj-lt"/>
              <a:buAutoNum type="arabicPeriod"/>
              <a:defRPr/>
            </a:pPr>
            <a:r>
              <a:rPr lang="uk-UA" b="1" dirty="0" smtClean="0">
                <a:solidFill>
                  <a:srgbClr val="7030A0"/>
                </a:solidFill>
              </a:rPr>
              <a:t>у процесі історичного розвитку закономірно підвищується рівень організації живих форм, що відповідає прогресивному характеру еволюції;</a:t>
            </a:r>
          </a:p>
          <a:p>
            <a:pPr marL="914400" lvl="1" indent="-514350" algn="just" fontAlgn="auto">
              <a:spcAft>
                <a:spcPts val="0"/>
              </a:spcAft>
              <a:buFont typeface="+mj-lt"/>
              <a:buAutoNum type="arabicPeriod"/>
              <a:defRPr/>
            </a:pPr>
            <a:r>
              <a:rPr lang="uk-UA" b="1" dirty="0" smtClean="0">
                <a:solidFill>
                  <a:srgbClr val="7030A0"/>
                </a:solidFill>
              </a:rPr>
              <a:t>чим вищий рівень </a:t>
            </a:r>
            <a:r>
              <a:rPr lang="uk-UA" b="1" dirty="0" err="1" smtClean="0">
                <a:solidFill>
                  <a:srgbClr val="7030A0"/>
                </a:solidFill>
              </a:rPr>
              <a:t>морфофізіологічної</a:t>
            </a:r>
            <a:r>
              <a:rPr lang="uk-UA" b="1" dirty="0" smtClean="0">
                <a:solidFill>
                  <a:srgbClr val="7030A0"/>
                </a:solidFill>
              </a:rPr>
              <a:t> організації, тим більша кількість енергії потрібна для її підтримання; тому ще один стратегічний принцип еволюції полягає в освоєнні нових джерел і ефективних механізмів енергозабезпечення життєвих процесів;</a:t>
            </a:r>
          </a:p>
          <a:p>
            <a:pPr marL="914400" lvl="1" indent="-514350" algn="just" fontAlgn="auto">
              <a:spcAft>
                <a:spcPts val="0"/>
              </a:spcAft>
              <a:buFont typeface="+mj-lt"/>
              <a:buAutoNum type="arabicPeriod"/>
              <a:defRPr/>
            </a:pPr>
            <a:r>
              <a:rPr lang="uk-UA" b="1" dirty="0" smtClean="0">
                <a:solidFill>
                  <a:srgbClr val="7030A0"/>
                </a:solidFill>
              </a:rPr>
              <a:t>для утворення високоорганізованих форм необхідний більший об'єм спадкової інформації; закономірне зростання об'єму генетичної інформації, що використовується в життєдіяльності.</a:t>
            </a:r>
            <a:endParaRPr lang="ru-RU" b="1"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357188"/>
            <a:ext cx="8572500" cy="1060450"/>
          </a:xfrm>
        </p:spPr>
        <p:txBody>
          <a:bodyPr rtlCol="0">
            <a:normAutofit fontScale="90000"/>
          </a:bodyPr>
          <a:lstStyle/>
          <a:p>
            <a:pPr fontAlgn="auto">
              <a:spcAft>
                <a:spcPts val="0"/>
              </a:spcAft>
              <a:defRPr/>
            </a:pPr>
            <a:r>
              <a:rPr lang="uk-UA" dirty="0" smtClean="0"/>
              <a:t>4. </a:t>
            </a:r>
            <a:r>
              <a:rPr lang="uk-UA" dirty="0" err="1" smtClean="0"/>
              <a:t>Еволюційно</a:t>
            </a:r>
            <a:r>
              <a:rPr lang="uk-UA" dirty="0" smtClean="0"/>
              <a:t> обумовлені структурні рівні організації життя</a:t>
            </a:r>
            <a:endParaRPr lang="ru-RU" dirty="0"/>
          </a:p>
        </p:txBody>
      </p:sp>
      <p:sp>
        <p:nvSpPr>
          <p:cNvPr id="3" name="Содержимое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uk-UA" dirty="0" smtClean="0"/>
              <a:t>елементарні </a:t>
            </a:r>
            <a:r>
              <a:rPr lang="uk-UA" dirty="0"/>
              <a:t>структури рівнів та основні біологічні явища, що їх характеризують </a:t>
            </a:r>
            <a:endParaRPr lang="ru-RU" dirty="0"/>
          </a:p>
          <a:p>
            <a:pPr fontAlgn="auto">
              <a:spcAft>
                <a:spcPts val="0"/>
              </a:spcAft>
              <a:buFont typeface="Arial" pitchFamily="34" charset="0"/>
              <a:buChar char="•"/>
              <a:defRPr/>
            </a:pPr>
            <a:r>
              <a:rPr lang="uk-UA" dirty="0" smtClean="0"/>
              <a:t>значення </a:t>
            </a:r>
            <a:r>
              <a:rPr lang="uk-UA" dirty="0"/>
              <a:t>уявлень про рівні організації живого для медицини</a:t>
            </a:r>
            <a:endParaRPr lang="ru-RU" dirty="0"/>
          </a:p>
          <a:p>
            <a:pPr fontAlgn="auto">
              <a:spcAft>
                <a:spcPts val="0"/>
              </a:spcAft>
              <a:buFont typeface="Arial" pitchFamily="34" charset="0"/>
              <a:buNone/>
              <a:defRPr/>
            </a:pPr>
            <a:r>
              <a:rPr lang="uk-UA" dirty="0"/>
              <a:t> </a:t>
            </a:r>
            <a:endParaRPr lang="ru-RU" dirty="0"/>
          </a:p>
          <a:p>
            <a:pPr marL="0" indent="0" algn="just" fontAlgn="auto">
              <a:spcAft>
                <a:spcPts val="0"/>
              </a:spcAft>
              <a:buFont typeface="Arial" pitchFamily="34" charset="0"/>
              <a:buNone/>
              <a:defRPr/>
            </a:pPr>
            <a:r>
              <a:rPr lang="uk-UA" dirty="0"/>
              <a:t>Жива природа є складно організованою </a:t>
            </a:r>
            <a:r>
              <a:rPr lang="uk-UA" dirty="0" smtClean="0"/>
              <a:t>системою </a:t>
            </a:r>
            <a:r>
              <a:rPr lang="uk-UA" dirty="0"/>
              <a:t>складових, об'єднаних загальною стратегією життя. Внаслідок цього в науці сформувалася уява про рівні організації живої матерії. Рівень організації визначається за двома принципами — часовим і територіальним. Це пов'язано з тим, що різноманітні біологічні процеси потребують специфічних умов і тому здійснюються в певних межах, відрізняються за швидкістю перебігу. При об'єднанні територіального і часового </a:t>
            </a:r>
            <a:r>
              <a:rPr lang="uk-UA" dirty="0" smtClean="0"/>
              <a:t>параметрів </a:t>
            </a:r>
            <a:r>
              <a:rPr lang="uk-UA" dirty="0"/>
              <a:t>формується той чи інший рівень організації у вигляді порівняно однорідного біологічного комплексу. Він характеризується двома основ­ними показниками: елементарною структурною одиницею й елементарним біологічним явищем. Виділяють такі рівні живої </a:t>
            </a:r>
            <a:r>
              <a:rPr lang="uk-UA" dirty="0" smtClean="0"/>
              <a:t>матерії</a:t>
            </a: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r>
              <a:rPr lang="uk-UA" sz="3200" smtClean="0"/>
              <a:t>Життя як космічне і природне явище. Клітинна та неклітинна форми органічного світу</a:t>
            </a:r>
            <a:endParaRPr lang="ru-RU" sz="3200" smtClean="0"/>
          </a:p>
        </p:txBody>
      </p:sp>
      <p:sp>
        <p:nvSpPr>
          <p:cNvPr id="3" name="Содержимое 2"/>
          <p:cNvSpPr>
            <a:spLocks noGrp="1"/>
          </p:cNvSpPr>
          <p:nvPr>
            <p:ph idx="1"/>
          </p:nvPr>
        </p:nvSpPr>
        <p:spPr>
          <a:xfrm>
            <a:off x="500063" y="1571625"/>
            <a:ext cx="5472112" cy="4829175"/>
          </a:xfrm>
        </p:spPr>
        <p:txBody>
          <a:bodyPr rtlCol="0">
            <a:normAutofit fontScale="40000" lnSpcReduction="20000"/>
          </a:bodyPr>
          <a:lstStyle/>
          <a:p>
            <a:pPr marL="0" indent="0" algn="just" fontAlgn="auto">
              <a:spcAft>
                <a:spcPts val="0"/>
              </a:spcAft>
              <a:buFont typeface="Arial" pitchFamily="34" charset="0"/>
              <a:buNone/>
              <a:defRPr/>
            </a:pPr>
            <a:r>
              <a:rPr lang="uk-UA" dirty="0"/>
              <a:t>Життя як біологічна форма руху матерії - найскладніша форма Всесвіту. Воно існує на космічному тілі - планеті Земля - впродовж тривалого історичного періоду. Одним із перших вчених, який з'ясував основи планетарно-космічної організації життя, був видатний вітчизняний дослідник В. І. Вернадський.</a:t>
            </a:r>
          </a:p>
          <a:p>
            <a:pPr marL="0" indent="0" algn="just" fontAlgn="auto">
              <a:spcAft>
                <a:spcPts val="0"/>
              </a:spcAft>
              <a:buFont typeface="Arial" pitchFamily="34" charset="0"/>
              <a:buNone/>
              <a:defRPr/>
            </a:pPr>
            <a:r>
              <a:rPr lang="uk-UA" dirty="0"/>
              <a:t>За різними оцінками, вік Землі - близько 4,5 </a:t>
            </a:r>
            <a:r>
              <a:rPr lang="uk-UA" dirty="0" err="1"/>
              <a:t>млрд</a:t>
            </a:r>
            <a:r>
              <a:rPr lang="uk-UA" dirty="0"/>
              <a:t> років. Життя на Землі триває близько 4 </a:t>
            </a:r>
            <a:r>
              <a:rPr lang="uk-UA" dirty="0" err="1"/>
              <a:t>млрд</a:t>
            </a:r>
            <a:r>
              <a:rPr lang="uk-UA" dirty="0"/>
              <a:t> років. Таким чином, становлення нашої планети і виникнення на ній життя в космічних вимірах часу відбувалося майже одночасно. Вочевидь, подальша еволюція систем проходила за їх тісної взаємодії й мала взаємозумовлений характер. Біолог і геохімік В. І. Вернадський глибоко усвідомив це явище. Він створив нову галузь знань - науку про Землю. Ця наука поєднує геологію, геохімію і гідрохімію, ґрунтознавство, географію і, звичайно, біологію. Принципово новий підхід полягав у тому, що вчений об'єднав біоту - живу речовину, і сферу її існування - неактивну речовину, в єдине ціле - біосферу, живу оболонку Землі.</a:t>
            </a:r>
          </a:p>
          <a:p>
            <a:pPr marL="0" indent="0" algn="just" fontAlgn="auto">
              <a:spcAft>
                <a:spcPts val="0"/>
              </a:spcAft>
              <a:buFont typeface="Arial" pitchFamily="34" charset="0"/>
              <a:buNone/>
              <a:defRPr/>
            </a:pPr>
            <a:r>
              <a:rPr lang="uk-UA" dirty="0"/>
              <a:t>Жива речовина становить всю сукупність живих організмів планети, що існують у даний момент, незалежно від систематики. Вона біохімічно надзвичайно активна і пов'язана з неживою природою неперервними біогенними потоками атомів і молекул під час реалізації своїх головних функцій - живлення, дихання, виділення, розмноження. Жива речовина набула та вдосконалила унікальну здатність сприймати, акумулювати і трансформувати космічну енергію Сонця. Таким чином, упродовж еволюції Землі виник потужний чинник, що визначив хід наступних глобальних перебудов її поверхні. Як зазначав В. І. </a:t>
            </a:r>
            <a:r>
              <a:rPr lang="uk-UA" dirty="0" smtClean="0"/>
              <a:t>Вернадський</a:t>
            </a:r>
            <a:r>
              <a:rPr lang="uk-UA" i="1" dirty="0" smtClean="0"/>
              <a:t>, </a:t>
            </a:r>
            <a:r>
              <a:rPr lang="uk-UA" i="1" dirty="0"/>
              <a:t>Земля на сучасному історичному етапі - її ландшафти, газовий склад атмосфери, хімізм океанів - це результат роботи живої речовини. Вона надала планеті унікальності не лише в масштабах Сонячної системи, але, ймовірно, і галактики.</a:t>
            </a:r>
            <a:endParaRPr lang="ru-RU" dirty="0"/>
          </a:p>
        </p:txBody>
      </p:sp>
      <p:pic>
        <p:nvPicPr>
          <p:cNvPr id="48130" name="Picture 2"/>
          <p:cNvPicPr>
            <a:picLocks noChangeAspect="1" noChangeArrowheads="1"/>
          </p:cNvPicPr>
          <p:nvPr/>
        </p:nvPicPr>
        <p:blipFill>
          <a:blip r:embed="rId2"/>
          <a:srcRect/>
          <a:stretch>
            <a:fillRect/>
          </a:stretch>
        </p:blipFill>
        <p:spPr bwMode="auto">
          <a:xfrm>
            <a:off x="6143625" y="1643063"/>
            <a:ext cx="2652713" cy="3055937"/>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4340" name="TextBox 4"/>
          <p:cNvSpPr txBox="1">
            <a:spLocks noChangeArrowheads="1"/>
          </p:cNvSpPr>
          <p:nvPr/>
        </p:nvSpPr>
        <p:spPr bwMode="auto">
          <a:xfrm>
            <a:off x="6143625" y="4857750"/>
            <a:ext cx="2643188" cy="738188"/>
          </a:xfrm>
          <a:prstGeom prst="rect">
            <a:avLst/>
          </a:prstGeom>
          <a:noFill/>
          <a:ln w="9525">
            <a:noFill/>
            <a:miter lim="800000"/>
            <a:headEnd/>
            <a:tailEnd/>
          </a:ln>
        </p:spPr>
        <p:txBody>
          <a:bodyPr>
            <a:spAutoFit/>
          </a:bodyPr>
          <a:lstStyle/>
          <a:p>
            <a:pPr algn="ctr"/>
            <a:r>
              <a:rPr lang="uk-UA" sz="1200" b="1">
                <a:latin typeface="Calibri" pitchFamily="34" charset="0"/>
              </a:rPr>
              <a:t>Володимир Іванович Вернадський </a:t>
            </a:r>
          </a:p>
          <a:p>
            <a:pPr algn="ctr"/>
            <a:r>
              <a:rPr lang="uk-UA" sz="1200" b="1">
                <a:latin typeface="Calibri" pitchFamily="34" charset="0"/>
              </a:rPr>
              <a:t>(1863-1945)</a:t>
            </a:r>
            <a:endParaRPr lang="ru-RU" sz="1200" b="1">
              <a:latin typeface="Calibri" pitchFamily="34" charset="0"/>
            </a:endParaRPr>
          </a:p>
          <a:p>
            <a:endParaRPr lang="ru-RU">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500063"/>
            <a:ext cx="8229600" cy="6143625"/>
          </a:xfrm>
        </p:spPr>
        <p:txBody>
          <a:bodyPr rtlCol="0">
            <a:normAutofit fontScale="77500" lnSpcReduction="20000"/>
          </a:bodyPr>
          <a:lstStyle/>
          <a:p>
            <a:pPr marL="0" indent="0" algn="ctr" fontAlgn="auto">
              <a:spcAft>
                <a:spcPts val="0"/>
              </a:spcAft>
              <a:buFont typeface="Arial" pitchFamily="34" charset="0"/>
              <a:buNone/>
              <a:defRPr/>
            </a:pPr>
            <a:r>
              <a:rPr lang="uk-UA" b="1" dirty="0"/>
              <a:t>Молекулярно-генетичний </a:t>
            </a:r>
            <a:r>
              <a:rPr lang="uk-UA" b="1" dirty="0" smtClean="0"/>
              <a:t>рівень</a:t>
            </a:r>
            <a:r>
              <a:rPr lang="uk-UA" dirty="0" smtClean="0"/>
              <a:t> </a:t>
            </a:r>
          </a:p>
          <a:p>
            <a:pPr marL="0" indent="0" algn="just" fontAlgn="auto">
              <a:spcAft>
                <a:spcPts val="0"/>
              </a:spcAft>
              <a:buFont typeface="Arial" pitchFamily="34" charset="0"/>
              <a:buNone/>
              <a:defRPr/>
            </a:pPr>
            <a:r>
              <a:rPr lang="uk-UA" dirty="0" smtClean="0"/>
              <a:t>Елементарні </a:t>
            </a:r>
            <a:r>
              <a:rPr lang="uk-UA" dirty="0"/>
              <a:t>структури - коди спадкової інформації, тобто послідовності триплетів </a:t>
            </a:r>
            <a:r>
              <a:rPr lang="uk-UA" dirty="0" err="1"/>
              <a:t>нуклеотидів</a:t>
            </a:r>
            <a:r>
              <a:rPr lang="uk-UA" dirty="0"/>
              <a:t> молекули ДНК. Елементарні явища - відтворення цих кодів за принципом матричного синтезу або коваріантної редуплікації (подвоєння) молекули ДНК. Механізм редуплікації зумовлює </a:t>
            </a:r>
            <a:r>
              <a:rPr lang="uk-UA" dirty="0" smtClean="0"/>
              <a:t>копіювання </a:t>
            </a:r>
            <a:r>
              <a:rPr lang="uk-UA" dirty="0"/>
              <a:t>генів. Це дозволяє передавати генетичну інформацію в низці поколінь клітин і забезпечує механізми спадковості. Випадки помилок синтезу змінюють кодони, що одразу ж відтворюється в молекулах-копіях. Редуплікація стає </a:t>
            </a:r>
            <a:r>
              <a:rPr lang="uk-UA" dirty="0" err="1" smtClean="0"/>
              <a:t>конваріантною</a:t>
            </a:r>
            <a:r>
              <a:rPr lang="uk-UA" dirty="0"/>
              <a:t>, тобто такою, що призводить до змін (явище генних мутацій).</a:t>
            </a:r>
            <a:endParaRPr lang="ru-RU" dirty="0"/>
          </a:p>
          <a:p>
            <a:pPr marL="0" indent="0" algn="just" fontAlgn="auto">
              <a:spcAft>
                <a:spcPts val="0"/>
              </a:spcAft>
              <a:buFont typeface="Arial" pitchFamily="34" charset="0"/>
              <a:buNone/>
              <a:defRPr/>
            </a:pPr>
            <a:r>
              <a:rPr lang="uk-UA" dirty="0"/>
              <a:t>Перенесення інформації в оформлену </a:t>
            </a:r>
            <a:r>
              <a:rPr lang="uk-UA" dirty="0" smtClean="0"/>
              <a:t>структуру </a:t>
            </a:r>
            <a:r>
              <a:rPr lang="uk-UA" dirty="0"/>
              <a:t>- білкову молекулу - забезпечується </a:t>
            </a:r>
            <a:r>
              <a:rPr lang="uk-UA" dirty="0" smtClean="0"/>
              <a:t>набором </a:t>
            </a:r>
            <a:r>
              <a:rPr lang="uk-UA" dirty="0"/>
              <a:t>спеціалізованих внутрішньоклітинних утворів - органел - у процесі біосинтезу білка.</a:t>
            </a:r>
            <a:endParaRPr lang="ru-RU" dirty="0"/>
          </a:p>
          <a:p>
            <a:pPr marL="0" indent="0" algn="just" fontAlgn="auto">
              <a:spcAft>
                <a:spcPts val="0"/>
              </a:spcAft>
              <a:buFont typeface="Arial" pitchFamily="34" charset="0"/>
              <a:buNone/>
              <a:defRPr/>
            </a:pPr>
            <a:r>
              <a:rPr lang="uk-UA" b="1" dirty="0">
                <a:solidFill>
                  <a:srgbClr val="7030A0"/>
                </a:solidFill>
              </a:rPr>
              <a:t>Екологічні проблеми рівня: ріст мутагенних впливів і збільшення частки мутацій у </a:t>
            </a:r>
            <a:r>
              <a:rPr lang="uk-UA" b="1" dirty="0" smtClean="0">
                <a:solidFill>
                  <a:srgbClr val="7030A0"/>
                </a:solidFill>
              </a:rPr>
              <a:t>генофондах</a:t>
            </a:r>
            <a:r>
              <a:rPr lang="uk-UA" b="1" dirty="0">
                <a:solidFill>
                  <a:srgbClr val="7030A0"/>
                </a:solidFill>
              </a:rPr>
              <a:t>.</a:t>
            </a:r>
            <a:endParaRPr lang="ru-RU" b="1" dirty="0">
              <a:solidFill>
                <a:srgbClr val="7030A0"/>
              </a:solidFill>
            </a:endParaRPr>
          </a:p>
          <a:p>
            <a:pPr fontAlgn="auto">
              <a:spcAft>
                <a:spcPts val="0"/>
              </a:spcAft>
              <a:buFont typeface="Arial" pitchFamily="34" charset="0"/>
              <a:buNone/>
              <a:defRPr/>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38"/>
            <a:ext cx="8229600" cy="5786437"/>
          </a:xfrm>
        </p:spPr>
        <p:txBody>
          <a:bodyPr rtlCol="0">
            <a:normAutofit/>
          </a:bodyPr>
          <a:lstStyle/>
          <a:p>
            <a:pPr marL="0" indent="0" algn="ctr" fontAlgn="auto">
              <a:lnSpc>
                <a:spcPct val="90000"/>
              </a:lnSpc>
              <a:spcAft>
                <a:spcPts val="0"/>
              </a:spcAft>
              <a:buFont typeface="Arial" pitchFamily="34" charset="0"/>
              <a:buNone/>
              <a:defRPr/>
            </a:pPr>
            <a:r>
              <a:rPr lang="uk-UA" sz="2600" b="1" dirty="0"/>
              <a:t>Клітинний </a:t>
            </a:r>
            <a:r>
              <a:rPr lang="uk-UA" sz="2600" b="1" dirty="0" smtClean="0"/>
              <a:t>рівень</a:t>
            </a:r>
          </a:p>
          <a:p>
            <a:pPr marL="0" indent="0" algn="just" fontAlgn="auto">
              <a:lnSpc>
                <a:spcPct val="90000"/>
              </a:lnSpc>
              <a:spcAft>
                <a:spcPts val="0"/>
              </a:spcAft>
              <a:buFont typeface="Arial" pitchFamily="34" charset="0"/>
              <a:buNone/>
              <a:defRPr/>
            </a:pPr>
            <a:r>
              <a:rPr lang="uk-UA" sz="2600" dirty="0" smtClean="0"/>
              <a:t>Елементарні </a:t>
            </a:r>
            <a:r>
              <a:rPr lang="uk-UA" sz="2600" dirty="0"/>
              <a:t>структури </a:t>
            </a:r>
            <a:r>
              <a:rPr lang="uk-UA" sz="2600" dirty="0" smtClean="0"/>
              <a:t>- клітини</a:t>
            </a:r>
            <a:r>
              <a:rPr lang="uk-UA" sz="2600" dirty="0"/>
              <a:t>. Елементарні явища - життєві цикли клітин. Клітина перетворює речовини й енергію, що надходять до організму, у форму, придатну для використання, і таким чином забезпечує про­цеси життєдіяльності. Кожна клітина - відносно автономна, самостійна функціонуюча одиниця. У складі цілісного організму клітини об'єднуються у тканини і системи органів. Між ними налагодже­на система фізіолого-біохімічних і структурно-функціональних зв'язків, яка є характерною для тканин даного організму.</a:t>
            </a:r>
            <a:endParaRPr lang="ru-RU" sz="2600" dirty="0"/>
          </a:p>
          <a:p>
            <a:pPr marL="0" indent="0" algn="just" fontAlgn="auto">
              <a:lnSpc>
                <a:spcPct val="90000"/>
              </a:lnSpc>
              <a:spcAft>
                <a:spcPts val="0"/>
              </a:spcAft>
              <a:buFont typeface="Arial" pitchFamily="34" charset="0"/>
              <a:buNone/>
              <a:defRPr/>
            </a:pPr>
            <a:r>
              <a:rPr lang="uk-UA" sz="2600" b="1" dirty="0">
                <a:solidFill>
                  <a:srgbClr val="7030A0"/>
                </a:solidFill>
              </a:rPr>
              <a:t>Екологічні проблеми рівня: ріст клітинної патології внаслідок забруднення середовища, порушення відтворення клітин.</a:t>
            </a:r>
            <a:endParaRPr lang="ru-RU" sz="2600" b="1" dirty="0">
              <a:solidFill>
                <a:srgbClr val="7030A0"/>
              </a:solidFill>
            </a:endParaRPr>
          </a:p>
          <a:p>
            <a:pPr fontAlgn="auto">
              <a:spcAft>
                <a:spcPts val="0"/>
              </a:spcAft>
              <a:buFont typeface="Arial" pitchFamily="34" charset="0"/>
              <a:buChar char="•"/>
              <a:defRP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38"/>
            <a:ext cx="8229600" cy="5786437"/>
          </a:xfrm>
        </p:spPr>
        <p:txBody>
          <a:bodyPr rtlCol="0">
            <a:normAutofit lnSpcReduction="10000"/>
          </a:bodyPr>
          <a:lstStyle/>
          <a:p>
            <a:pPr marL="0" indent="0" algn="ctr" fontAlgn="auto">
              <a:spcAft>
                <a:spcPts val="0"/>
              </a:spcAft>
              <a:buFont typeface="Arial" pitchFamily="34" charset="0"/>
              <a:buNone/>
              <a:defRPr/>
            </a:pPr>
            <a:r>
              <a:rPr lang="uk-UA" sz="2800" b="1" dirty="0"/>
              <a:t>Організмовий </a:t>
            </a:r>
            <a:r>
              <a:rPr lang="uk-UA" sz="2800" b="1" dirty="0" smtClean="0"/>
              <a:t>рівень</a:t>
            </a:r>
          </a:p>
          <a:p>
            <a:pPr marL="0" indent="0" algn="just" fontAlgn="auto">
              <a:spcAft>
                <a:spcPts val="0"/>
              </a:spcAft>
              <a:buFont typeface="Arial" pitchFamily="34" charset="0"/>
              <a:buNone/>
              <a:defRPr/>
            </a:pPr>
            <a:r>
              <a:rPr lang="uk-UA" sz="2800" dirty="0" smtClean="0"/>
              <a:t>Елементарні структури — </a:t>
            </a:r>
            <a:r>
              <a:rPr lang="uk-UA" sz="2800" dirty="0"/>
              <a:t>організми та системи органів, з яких вони складаються. Елементарні явища </a:t>
            </a:r>
            <a:r>
              <a:rPr lang="uk-UA" sz="2800" dirty="0" smtClean="0"/>
              <a:t>— </a:t>
            </a:r>
            <a:r>
              <a:rPr lang="uk-UA" sz="2800" dirty="0"/>
              <a:t>комплекс фізіологічних процесів, що забезпечують </a:t>
            </a:r>
            <a:r>
              <a:rPr lang="uk-UA" sz="2800" dirty="0" smtClean="0"/>
              <a:t>життєдіяльність</a:t>
            </a:r>
            <a:r>
              <a:rPr lang="uk-UA" sz="2800" dirty="0"/>
              <a:t>. На даному рівні здійснюється механізм адаптації і формується певна поведінка живих істот у конкретних умовах середовища. Спадкова інформація, закодована в генотипі, реалізується певними </a:t>
            </a:r>
            <a:r>
              <a:rPr lang="uk-UA" sz="2800" dirty="0" err="1"/>
              <a:t>фенотипними</a:t>
            </a:r>
            <a:r>
              <a:rPr lang="uk-UA" sz="2800" dirty="0"/>
              <a:t> проявами. Керуюча </a:t>
            </a:r>
            <a:r>
              <a:rPr lang="uk-UA" sz="2800" dirty="0" smtClean="0"/>
              <a:t>система — </a:t>
            </a:r>
            <a:r>
              <a:rPr lang="uk-UA" sz="2800" dirty="0"/>
              <a:t>генотип.</a:t>
            </a:r>
            <a:endParaRPr lang="ru-RU" sz="2800" dirty="0"/>
          </a:p>
          <a:p>
            <a:pPr marL="0" indent="0" algn="just" fontAlgn="auto">
              <a:spcAft>
                <a:spcPts val="0"/>
              </a:spcAft>
              <a:buFont typeface="Arial" pitchFamily="34" charset="0"/>
              <a:buNone/>
              <a:defRPr/>
            </a:pPr>
            <a:r>
              <a:rPr lang="uk-UA" sz="2800" b="1" dirty="0">
                <a:solidFill>
                  <a:srgbClr val="7030A0"/>
                </a:solidFill>
              </a:rPr>
              <a:t>Екологічні проблеми рівня: зниження </a:t>
            </a:r>
            <a:r>
              <a:rPr lang="uk-UA" sz="2800" b="1" dirty="0" smtClean="0">
                <a:solidFill>
                  <a:srgbClr val="7030A0"/>
                </a:solidFill>
              </a:rPr>
              <a:t>адаптаційних </a:t>
            </a:r>
            <a:r>
              <a:rPr lang="uk-UA" sz="2800" b="1" dirty="0">
                <a:solidFill>
                  <a:srgbClr val="7030A0"/>
                </a:solidFill>
              </a:rPr>
              <a:t>можливостей організмів, розвиток граничних станів у людини (стан між здоров'ям і хворобою).</a:t>
            </a:r>
            <a:endParaRPr lang="ru-RU" sz="2800" dirty="0">
              <a:solidFill>
                <a:srgbClr val="7030A0"/>
              </a:solidFill>
            </a:endParaRPr>
          </a:p>
          <a:p>
            <a:pPr marL="0" indent="0" algn="just" fontAlgn="auto">
              <a:spcAft>
                <a:spcPts val="0"/>
              </a:spcAft>
              <a:buFont typeface="Arial" pitchFamily="34" charset="0"/>
              <a:buChar char="•"/>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626100"/>
          </a:xfrm>
        </p:spPr>
        <p:txBody>
          <a:bodyPr rtlCol="0">
            <a:normAutofit fontScale="85000" lnSpcReduction="20000"/>
          </a:bodyPr>
          <a:lstStyle/>
          <a:p>
            <a:pPr marL="0" indent="0" algn="ctr" fontAlgn="auto">
              <a:spcAft>
                <a:spcPts val="0"/>
              </a:spcAft>
              <a:buFont typeface="Arial" pitchFamily="34" charset="0"/>
              <a:buNone/>
              <a:defRPr/>
            </a:pPr>
            <a:r>
              <a:rPr lang="uk-UA" b="1" dirty="0"/>
              <a:t>Популяційно-видовий </a:t>
            </a:r>
            <a:r>
              <a:rPr lang="uk-UA" b="1" dirty="0" smtClean="0"/>
              <a:t>рівень</a:t>
            </a:r>
          </a:p>
          <a:p>
            <a:pPr marL="0" indent="0" algn="just" fontAlgn="auto">
              <a:spcAft>
                <a:spcPts val="0"/>
              </a:spcAft>
              <a:buFont typeface="Arial" pitchFamily="34" charset="0"/>
              <a:buNone/>
              <a:defRPr/>
            </a:pPr>
            <a:r>
              <a:rPr lang="uk-UA" dirty="0" smtClean="0"/>
              <a:t>Елементарні </a:t>
            </a:r>
            <a:r>
              <a:rPr lang="uk-UA" dirty="0"/>
              <a:t>структури - </a:t>
            </a:r>
            <a:r>
              <a:rPr lang="uk-UA" i="1" dirty="0"/>
              <a:t>популяції. </a:t>
            </a:r>
            <a:r>
              <a:rPr lang="uk-UA" dirty="0"/>
              <a:t>Елементарні явища - ви­доутворення на підставі природного добору. Популяція - основна одиниця еволюції. </a:t>
            </a:r>
            <a:r>
              <a:rPr lang="uk-UA" dirty="0" smtClean="0"/>
              <a:t>Найважливіший </a:t>
            </a:r>
            <a:r>
              <a:rPr lang="uk-UA" dirty="0"/>
              <a:t>еволюційно-генетичний показник популяції - її </a:t>
            </a:r>
            <a:r>
              <a:rPr lang="uk-UA" i="1" dirty="0"/>
              <a:t>генофонд. </a:t>
            </a:r>
            <a:r>
              <a:rPr lang="uk-UA" dirty="0"/>
              <a:t>Це керуюча підсистема рівня. Генофонд визначає еволюційні </a:t>
            </a:r>
            <a:r>
              <a:rPr lang="uk-UA" dirty="0" smtClean="0"/>
              <a:t>перспективи </a:t>
            </a:r>
            <a:r>
              <a:rPr lang="uk-UA" dirty="0"/>
              <a:t>та екологічну пластичність популяцій. Є низка чинників, що викликають зміну генофонду популяцій: </a:t>
            </a:r>
            <a:r>
              <a:rPr lang="uk-UA" i="1" dirty="0"/>
              <a:t>мутації, </a:t>
            </a:r>
            <a:r>
              <a:rPr lang="uk-UA" i="1" dirty="0" err="1"/>
              <a:t>комбінативна</a:t>
            </a:r>
            <a:r>
              <a:rPr lang="uk-UA" i="1" dirty="0"/>
              <a:t> мінливість, популяційні хвилі, ізоляція. </a:t>
            </a:r>
            <a:r>
              <a:rPr lang="uk-UA" dirty="0"/>
              <a:t>Реалізація змін </a:t>
            </a:r>
            <a:r>
              <a:rPr lang="uk-UA" dirty="0" smtClean="0"/>
              <a:t>відбувається </a:t>
            </a:r>
            <a:r>
              <a:rPr lang="uk-UA" dirty="0"/>
              <a:t>шляхом </a:t>
            </a:r>
            <a:r>
              <a:rPr lang="uk-UA" i="1" dirty="0"/>
              <a:t>природного добору.</a:t>
            </a:r>
            <a:endParaRPr lang="ru-RU" dirty="0"/>
          </a:p>
          <a:p>
            <a:pPr marL="0" indent="0" algn="just" fontAlgn="auto">
              <a:spcAft>
                <a:spcPts val="0"/>
              </a:spcAft>
              <a:buFont typeface="Arial" pitchFamily="34" charset="0"/>
              <a:buNone/>
              <a:defRPr/>
            </a:pPr>
            <a:r>
              <a:rPr lang="uk-UA" b="1" dirty="0">
                <a:solidFill>
                  <a:srgbClr val="7030A0"/>
                </a:solidFill>
              </a:rPr>
              <a:t>Екологічні проблеми рівня: погіршення екологічних показників популяції (чисельність, щільність, віковий склад тощо).</a:t>
            </a:r>
            <a:endParaRPr lang="ru-RU" dirty="0">
              <a:solidFill>
                <a:srgbClr val="7030A0"/>
              </a:solidFill>
            </a:endParaRPr>
          </a:p>
          <a:p>
            <a:pPr fontAlgn="auto">
              <a:spcAft>
                <a:spcPts val="0"/>
              </a:spcAft>
              <a:buFont typeface="Arial" pitchFamily="34" charset="0"/>
              <a:buNone/>
              <a:defRPr/>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215062"/>
          </a:xfrm>
        </p:spPr>
        <p:txBody>
          <a:bodyPr rtlCol="0">
            <a:normAutofit fontScale="85000" lnSpcReduction="20000"/>
          </a:bodyPr>
          <a:lstStyle/>
          <a:p>
            <a:pPr marL="0" indent="0" algn="ctr" fontAlgn="auto">
              <a:spcAft>
                <a:spcPts val="0"/>
              </a:spcAft>
              <a:buFont typeface="Arial" pitchFamily="34" charset="0"/>
              <a:buNone/>
              <a:defRPr/>
            </a:pPr>
            <a:r>
              <a:rPr lang="uk-UA" b="1" dirty="0"/>
              <a:t>Біосферно-біогеоценотичний </a:t>
            </a:r>
            <a:r>
              <a:rPr lang="uk-UA" b="1" dirty="0" smtClean="0"/>
              <a:t>рівень</a:t>
            </a:r>
          </a:p>
          <a:p>
            <a:pPr marL="0" indent="0" algn="just" fontAlgn="auto">
              <a:spcAft>
                <a:spcPts val="0"/>
              </a:spcAft>
              <a:buFont typeface="Arial" pitchFamily="34" charset="0"/>
              <a:buNone/>
              <a:defRPr/>
            </a:pPr>
            <a:r>
              <a:rPr lang="uk-UA" dirty="0" smtClean="0"/>
              <a:t>Елементарні </a:t>
            </a:r>
            <a:r>
              <a:rPr lang="uk-UA" dirty="0"/>
              <a:t>структури - </a:t>
            </a:r>
            <a:r>
              <a:rPr lang="uk-UA" i="1" dirty="0"/>
              <a:t>біогеоценози. </a:t>
            </a:r>
            <a:r>
              <a:rPr lang="uk-UA" dirty="0"/>
              <a:t>Елементарні явища - динамічний взаємозв'язок </a:t>
            </a:r>
            <a:r>
              <a:rPr lang="uk-UA" dirty="0" err="1"/>
              <a:t>біогеоцено-зів</a:t>
            </a:r>
            <a:r>
              <a:rPr lang="uk-UA" dirty="0"/>
              <a:t> у масштабах біосфери. Керуюча </a:t>
            </a:r>
            <a:r>
              <a:rPr lang="uk-UA" dirty="0" smtClean="0"/>
              <a:t>підсистема </a:t>
            </a:r>
            <a:r>
              <a:rPr lang="uk-UA" dirty="0"/>
              <a:t>- </a:t>
            </a:r>
            <a:r>
              <a:rPr lang="uk-UA" i="1" dirty="0" err="1"/>
              <a:t>генопласт</a:t>
            </a:r>
            <a:r>
              <a:rPr lang="uk-UA" i="1" dirty="0"/>
              <a:t> </a:t>
            </a:r>
            <a:r>
              <a:rPr lang="uk-UA" dirty="0"/>
              <a:t>(термін увів український академік М. О. Голубець). Це сукупність генофондів і генотипів адаптованих одна до одної популяцій у навколишньому середовищі. Весь комплекс біогеоценозів утворює живу оболонку </a:t>
            </a:r>
            <a:r>
              <a:rPr lang="uk-UA" dirty="0" smtClean="0"/>
              <a:t>Землі — </a:t>
            </a:r>
            <a:r>
              <a:rPr lang="uk-UA" dirty="0"/>
              <a:t>біосферу. Між біогеоценозами відбувається не тільки матеріально-енергетичний обмін, але й постійна конкурентна боротьба, що надає біосфері в цілому великої динамічності. Вся біогеохімічна робота біосфери забезпечується її </a:t>
            </a:r>
            <a:r>
              <a:rPr lang="uk-UA" dirty="0" err="1"/>
              <a:t>біогеоценозним</a:t>
            </a:r>
            <a:r>
              <a:rPr lang="uk-UA" dirty="0"/>
              <a:t> комплексом.</a:t>
            </a:r>
            <a:endParaRPr lang="ru-RU" dirty="0"/>
          </a:p>
          <a:p>
            <a:pPr marL="0" indent="0" algn="just" fontAlgn="auto">
              <a:spcAft>
                <a:spcPts val="0"/>
              </a:spcAft>
              <a:buFont typeface="Arial" pitchFamily="34" charset="0"/>
              <a:buNone/>
              <a:defRPr/>
            </a:pPr>
            <a:r>
              <a:rPr lang="uk-UA" b="1" dirty="0">
                <a:solidFill>
                  <a:srgbClr val="7030A0"/>
                </a:solidFill>
              </a:rPr>
              <a:t>Екологічні проблеми рівня: збільшення </a:t>
            </a:r>
            <a:r>
              <a:rPr lang="uk-UA" b="1" dirty="0" smtClean="0">
                <a:solidFill>
                  <a:srgbClr val="7030A0"/>
                </a:solidFill>
              </a:rPr>
              <a:t>кількості </a:t>
            </a:r>
            <a:r>
              <a:rPr lang="uk-UA" b="1" dirty="0" err="1">
                <a:solidFill>
                  <a:srgbClr val="7030A0"/>
                </a:solidFill>
              </a:rPr>
              <a:t>антропоценозів</a:t>
            </a:r>
            <a:r>
              <a:rPr lang="uk-UA" b="1" dirty="0">
                <a:solidFill>
                  <a:srgbClr val="7030A0"/>
                </a:solidFill>
              </a:rPr>
              <a:t> та їх глобальне поширення, забруднення середовища, руйнування озонового екрану Землі.</a:t>
            </a:r>
            <a:endParaRPr lang="ru-RU" dirty="0">
              <a:solidFill>
                <a:srgbClr val="7030A0"/>
              </a:solidFill>
            </a:endParaRPr>
          </a:p>
          <a:p>
            <a:pPr fontAlgn="auto">
              <a:spcAft>
                <a:spcPts val="0"/>
              </a:spcAft>
              <a:buFont typeface="Arial" pitchFamily="34" charset="0"/>
              <a:buNone/>
              <a:defRPr/>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500"/>
            <a:ext cx="8229600" cy="4572000"/>
          </a:xfrm>
        </p:spPr>
        <p:txBody>
          <a:bodyPr rtlCol="0">
            <a:normAutofit fontScale="92500" lnSpcReduction="20000"/>
          </a:bodyPr>
          <a:lstStyle/>
          <a:p>
            <a:pPr marL="0" indent="0" algn="just" fontAlgn="auto">
              <a:spcAft>
                <a:spcPts val="0"/>
              </a:spcAft>
              <a:buFont typeface="Arial" pitchFamily="34" charset="0"/>
              <a:buNone/>
              <a:defRPr/>
            </a:pPr>
            <a:r>
              <a:rPr lang="uk-UA" dirty="0" smtClean="0"/>
              <a:t>Біологічні рівні організації живої природи взаємно пов'язані між собою за принципом біологічної ієрархії. Система нижчого рівня обов'язково включається до рівня вищого ґатунку.</a:t>
            </a:r>
            <a:endParaRPr lang="ru-RU" dirty="0" smtClean="0"/>
          </a:p>
          <a:p>
            <a:pPr marL="0" indent="0" algn="just" fontAlgn="auto">
              <a:spcAft>
                <a:spcPts val="0"/>
              </a:spcAft>
              <a:buFont typeface="Arial" pitchFamily="34" charset="0"/>
              <a:buNone/>
              <a:defRPr/>
            </a:pPr>
            <a:r>
              <a:rPr lang="uk-UA" dirty="0" smtClean="0"/>
              <a:t>Ідея біологічних рівнів, з одного боку, поділяє живу природу на окремі складові – дискретні одиниці, а з іншого - пояснює її цілісність як системи взаємопов'язаних частин, починаючи від органічних макромолекул і закінчуючи живою оболонкою Землі</a:t>
            </a:r>
            <a:r>
              <a:rPr lang="ru-RU" dirty="0" smtClean="0"/>
              <a:t> -</a:t>
            </a:r>
            <a:r>
              <a:rPr lang="uk-UA" dirty="0" smtClean="0"/>
              <a:t> біосферою.</a:t>
            </a:r>
            <a:endParaRPr lang="ru-RU" dirty="0" smtClean="0"/>
          </a:p>
          <a:p>
            <a:pPr fontAlgn="auto">
              <a:spcAft>
                <a:spcPts val="0"/>
              </a:spcAft>
              <a:buFont typeface="Arial" pitchFamily="34" charset="0"/>
              <a:buChar char="•"/>
              <a:defRPr/>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Текст 6"/>
          <p:cNvSpPr>
            <a:spLocks noGrp="1"/>
          </p:cNvSpPr>
          <p:nvPr>
            <p:ph type="body" sz="half" idx="2"/>
          </p:nvPr>
        </p:nvSpPr>
        <p:spPr>
          <a:xfrm>
            <a:off x="5643563" y="5786438"/>
            <a:ext cx="3135312" cy="804862"/>
          </a:xfrm>
        </p:spPr>
        <p:txBody>
          <a:bodyPr/>
          <a:lstStyle/>
          <a:p>
            <a:r>
              <a:rPr lang="uk-UA" b="1" smtClean="0"/>
              <a:t>РІВНІ ОРГАНІЗАЦІЇ ЖИВОЇ МАТЕРІЇ</a:t>
            </a:r>
            <a:endParaRPr lang="ru-RU" b="1" smtClean="0"/>
          </a:p>
        </p:txBody>
      </p:sp>
      <p:pic>
        <p:nvPicPr>
          <p:cNvPr id="37890" name="Picture 4"/>
          <p:cNvPicPr>
            <a:picLocks noChangeAspect="1" noChangeArrowheads="1"/>
          </p:cNvPicPr>
          <p:nvPr/>
        </p:nvPicPr>
        <p:blipFill>
          <a:blip r:embed="rId2"/>
          <a:srcRect/>
          <a:stretch>
            <a:fillRect/>
          </a:stretch>
        </p:blipFill>
        <p:spPr bwMode="auto">
          <a:xfrm>
            <a:off x="1000125" y="357188"/>
            <a:ext cx="4357688" cy="5843587"/>
          </a:xfrm>
          <a:prstGeom prst="rect">
            <a:avLst/>
          </a:prstGeom>
          <a:noFill/>
          <a:ln w="9525">
            <a:noFill/>
            <a:miter lim="800000"/>
            <a:headEnd/>
            <a:tailEnd/>
          </a:ln>
        </p:spPr>
      </p:pic>
      <p:sp>
        <p:nvSpPr>
          <p:cNvPr id="10" name="Прямоугольник 9"/>
          <p:cNvSpPr/>
          <p:nvPr/>
        </p:nvSpPr>
        <p:spPr>
          <a:xfrm>
            <a:off x="1214438" y="6429375"/>
            <a:ext cx="214312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Молекулярний рівень життя</a:t>
            </a:r>
            <a:endParaRPr lang="ru-RU" sz="1200" dirty="0"/>
          </a:p>
        </p:txBody>
      </p:sp>
      <p:sp>
        <p:nvSpPr>
          <p:cNvPr id="11" name="Стрелка вправо 10"/>
          <p:cNvSpPr/>
          <p:nvPr/>
        </p:nvSpPr>
        <p:spPr>
          <a:xfrm rot="19768885">
            <a:off x="3432175" y="6270625"/>
            <a:ext cx="850900" cy="246063"/>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4"/>
          <p:cNvSpPr>
            <a:spLocks noGrp="1"/>
          </p:cNvSpPr>
          <p:nvPr>
            <p:ph type="title"/>
          </p:nvPr>
        </p:nvSpPr>
        <p:spPr/>
        <p:txBody>
          <a:bodyPr/>
          <a:lstStyle/>
          <a:p>
            <a:r>
              <a:rPr lang="uk-UA" smtClean="0"/>
              <a:t>5. Хімія життя</a:t>
            </a:r>
            <a:endParaRPr lang="ru-RU" smtClean="0"/>
          </a:p>
        </p:txBody>
      </p:sp>
      <p:sp>
        <p:nvSpPr>
          <p:cNvPr id="6" name="Содержимое 5"/>
          <p:cNvSpPr>
            <a:spLocks noGrp="1"/>
          </p:cNvSpPr>
          <p:nvPr>
            <p:ph idx="1"/>
          </p:nvPr>
        </p:nvSpPr>
        <p:spPr>
          <a:xfrm>
            <a:off x="457200" y="1600200"/>
            <a:ext cx="8229600" cy="4972050"/>
          </a:xfrm>
        </p:spPr>
        <p:txBody>
          <a:bodyPr rtlCol="0">
            <a:normAutofit fontScale="62500" lnSpcReduction="20000"/>
          </a:bodyPr>
          <a:lstStyle/>
          <a:p>
            <a:pPr marL="0" indent="0" algn="ctr" fontAlgn="auto">
              <a:spcAft>
                <a:spcPts val="0"/>
              </a:spcAft>
              <a:buFont typeface="Arial" pitchFamily="34" charset="0"/>
              <a:buNone/>
              <a:defRPr/>
            </a:pPr>
            <a:r>
              <a:rPr lang="uk-UA" b="1" dirty="0" smtClean="0"/>
              <a:t>Хімічний склад клітини</a:t>
            </a:r>
            <a:endParaRPr lang="ru-RU" dirty="0" smtClean="0"/>
          </a:p>
          <a:p>
            <a:pPr marL="0" indent="0" algn="just" fontAlgn="auto">
              <a:spcAft>
                <a:spcPts val="0"/>
              </a:spcAft>
              <a:buFont typeface="Arial" pitchFamily="34" charset="0"/>
              <a:buNone/>
              <a:defRPr/>
            </a:pPr>
            <a:r>
              <a:rPr lang="uk-UA" dirty="0" smtClean="0"/>
              <a:t>У </a:t>
            </a:r>
            <a:r>
              <a:rPr lang="uk-UA" dirty="0"/>
              <a:t>живих клітинах виявлено понад 70 </a:t>
            </a:r>
            <a:r>
              <a:rPr lang="uk-UA" dirty="0" smtClean="0"/>
              <a:t>елементів </a:t>
            </a:r>
            <a:r>
              <a:rPr lang="uk-UA" dirty="0"/>
              <a:t>періодичної системи Д. І. Менделєєва. За кількісним розподілом їх можна </a:t>
            </a:r>
            <a:r>
              <a:rPr lang="uk-UA" dirty="0" smtClean="0"/>
              <a:t>поділити </a:t>
            </a:r>
            <a:r>
              <a:rPr lang="uk-UA" dirty="0"/>
              <a:t>на три групи.</a:t>
            </a:r>
            <a:endParaRPr lang="ru-RU" dirty="0"/>
          </a:p>
          <a:p>
            <a:pPr marL="0" indent="0" algn="just" fontAlgn="auto">
              <a:spcAft>
                <a:spcPts val="0"/>
              </a:spcAft>
              <a:buFont typeface="Arial" pitchFamily="34" charset="0"/>
              <a:buNone/>
              <a:defRPr/>
            </a:pPr>
            <a:r>
              <a:rPr lang="uk-UA" b="1" i="1" dirty="0" err="1">
                <a:solidFill>
                  <a:srgbClr val="7030A0"/>
                </a:solidFill>
              </a:rPr>
              <a:t>Макроелементи</a:t>
            </a:r>
            <a:r>
              <a:rPr lang="uk-UA" i="1" dirty="0"/>
              <a:t> </a:t>
            </a:r>
            <a:r>
              <a:rPr lang="uk-UA" dirty="0"/>
              <a:t>(вміст понад 0,01 %): Карбон, Гідроген, </a:t>
            </a:r>
            <a:r>
              <a:rPr lang="uk-UA" dirty="0" err="1"/>
              <a:t>Оксиген</a:t>
            </a:r>
            <a:r>
              <a:rPr lang="uk-UA" dirty="0"/>
              <a:t>, Нітроген, Фосфор, </a:t>
            </a:r>
            <a:r>
              <a:rPr lang="uk-UA" dirty="0" err="1"/>
              <a:t>Сульфур</a:t>
            </a:r>
            <a:r>
              <a:rPr lang="uk-UA" dirty="0"/>
              <a:t>, Натрій, Кальцій, Калій, Магній, Хлор.</a:t>
            </a:r>
            <a:endParaRPr lang="ru-RU" dirty="0"/>
          </a:p>
          <a:p>
            <a:pPr marL="0" indent="0" algn="just" fontAlgn="auto">
              <a:spcAft>
                <a:spcPts val="0"/>
              </a:spcAft>
              <a:buFont typeface="Arial" pitchFamily="34" charset="0"/>
              <a:buNone/>
              <a:defRPr/>
            </a:pPr>
            <a:r>
              <a:rPr lang="uk-UA" b="1" i="1" dirty="0">
                <a:solidFill>
                  <a:srgbClr val="7030A0"/>
                </a:solidFill>
              </a:rPr>
              <a:t>Мікроелементи</a:t>
            </a:r>
            <a:r>
              <a:rPr lang="uk-UA" i="1" dirty="0"/>
              <a:t> </a:t>
            </a:r>
            <a:r>
              <a:rPr lang="uk-UA" dirty="0"/>
              <a:t>(10</a:t>
            </a:r>
            <a:r>
              <a:rPr lang="uk-UA" baseline="30000" dirty="0"/>
              <a:t>-2</a:t>
            </a:r>
            <a:r>
              <a:rPr lang="uk-UA" dirty="0"/>
              <a:t>—10</a:t>
            </a:r>
            <a:r>
              <a:rPr lang="uk-UA" baseline="30000" dirty="0"/>
              <a:t>-6 </a:t>
            </a:r>
            <a:r>
              <a:rPr lang="uk-UA" dirty="0"/>
              <a:t>%): </a:t>
            </a:r>
            <a:r>
              <a:rPr lang="uk-UA" dirty="0" err="1"/>
              <a:t>Ферум</a:t>
            </a:r>
            <a:r>
              <a:rPr lang="uk-UA" dirty="0"/>
              <a:t>, Цинк, Манган, Кобальт, </a:t>
            </a:r>
            <a:r>
              <a:rPr lang="uk-UA" dirty="0" err="1"/>
              <a:t>Купрум</a:t>
            </a:r>
            <a:r>
              <a:rPr lang="uk-UA" dirty="0"/>
              <a:t>, </a:t>
            </a:r>
            <a:r>
              <a:rPr lang="uk-UA" dirty="0" err="1"/>
              <a:t>Флуор</a:t>
            </a:r>
            <a:r>
              <a:rPr lang="uk-UA" dirty="0"/>
              <a:t>, Йод.</a:t>
            </a:r>
            <a:endParaRPr lang="ru-RU" dirty="0"/>
          </a:p>
          <a:p>
            <a:pPr marL="0" indent="0" algn="just" fontAlgn="auto">
              <a:spcAft>
                <a:spcPts val="0"/>
              </a:spcAft>
              <a:buFont typeface="Arial" pitchFamily="34" charset="0"/>
              <a:buNone/>
              <a:defRPr/>
            </a:pPr>
            <a:r>
              <a:rPr lang="uk-UA" b="1" i="1" dirty="0">
                <a:solidFill>
                  <a:srgbClr val="7030A0"/>
                </a:solidFill>
              </a:rPr>
              <a:t>Ультрамікроелементи</a:t>
            </a:r>
            <a:r>
              <a:rPr lang="uk-UA" i="1" dirty="0"/>
              <a:t> </a:t>
            </a:r>
            <a:r>
              <a:rPr lang="uk-UA" dirty="0"/>
              <a:t>(менше за 10</a:t>
            </a:r>
            <a:r>
              <a:rPr lang="uk-UA" baseline="30000" dirty="0"/>
              <a:t>-6 </a:t>
            </a:r>
            <a:r>
              <a:rPr lang="uk-UA" dirty="0"/>
              <a:t>%): Бор, Літій, Алюміній, Силіцій, </a:t>
            </a:r>
            <a:r>
              <a:rPr lang="uk-UA" dirty="0" err="1"/>
              <a:t>Станум</a:t>
            </a:r>
            <a:r>
              <a:rPr lang="uk-UA" dirty="0"/>
              <a:t>, Кадмій, Ар­сен, Селен, Ванадій, Титан, Хром, Нікель, Рубідій тощо.</a:t>
            </a:r>
            <a:endParaRPr lang="ru-RU" dirty="0"/>
          </a:p>
          <a:p>
            <a:pPr marL="0" indent="0" algn="just" fontAlgn="auto">
              <a:spcAft>
                <a:spcPts val="0"/>
              </a:spcAft>
              <a:buFont typeface="Arial" pitchFamily="34" charset="0"/>
              <a:buNone/>
              <a:defRPr/>
            </a:pPr>
            <a:r>
              <a:rPr lang="uk-UA" dirty="0" err="1"/>
              <a:t>Макроелементи</a:t>
            </a:r>
            <a:r>
              <a:rPr lang="uk-UA" dirty="0"/>
              <a:t> є компонентами органічних сполук, беруть участь в утворенні зв'язків між білковими молекулами, біоелектричних процесах. Мікроелементи забезпечують перебіг </a:t>
            </a:r>
            <a:r>
              <a:rPr lang="uk-UA" dirty="0" smtClean="0"/>
              <a:t>ферментативних </a:t>
            </a:r>
            <a:r>
              <a:rPr lang="uk-UA" dirty="0"/>
              <a:t>реакцій, входять до складу гормонів і </a:t>
            </a:r>
            <a:r>
              <a:rPr lang="uk-UA" dirty="0" smtClean="0"/>
              <a:t>вітамінів</a:t>
            </a:r>
            <a:r>
              <a:rPr lang="uk-UA" dirty="0"/>
              <a:t>, беруть участь у процесах дихання. </a:t>
            </a:r>
            <a:r>
              <a:rPr lang="uk-UA" dirty="0" smtClean="0"/>
              <a:t>Біологічне </a:t>
            </a:r>
            <a:r>
              <a:rPr lang="uk-UA" dirty="0"/>
              <a:t>значення багатьох ультрамікроелементів не встановлене</a:t>
            </a:r>
            <a:r>
              <a:rPr lang="uk-UA" dirty="0" smtClean="0"/>
              <a:t>.</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300"/>
          </a:xfrm>
        </p:spPr>
        <p:txBody>
          <a:bodyPr rtlCol="0">
            <a:normAutofit fontScale="90000"/>
          </a:bodyPr>
          <a:lstStyle/>
          <a:p>
            <a:pPr fontAlgn="auto">
              <a:spcAft>
                <a:spcPts val="0"/>
              </a:spcAft>
              <a:defRPr/>
            </a:pPr>
            <a:r>
              <a:rPr lang="uk-UA" dirty="0" smtClean="0"/>
              <a:t>Хімічні елементи в клітині</a:t>
            </a:r>
            <a:endParaRPr lang="ru-RU" dirty="0"/>
          </a:p>
        </p:txBody>
      </p:sp>
      <p:graphicFrame>
        <p:nvGraphicFramePr>
          <p:cNvPr id="4" name="Содержимое 3"/>
          <p:cNvGraphicFramePr>
            <a:graphicFrameLocks noGrp="1"/>
          </p:cNvGraphicFramePr>
          <p:nvPr>
            <p:ph idx="1"/>
          </p:nvPr>
        </p:nvGraphicFramePr>
        <p:xfrm>
          <a:off x="714348" y="1000108"/>
          <a:ext cx="8001056" cy="5608475"/>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1742023"/>
                <a:gridCol w="972621"/>
                <a:gridCol w="5286412"/>
              </a:tblGrid>
              <a:tr h="300200">
                <a:tc>
                  <a:txBody>
                    <a:bodyPr/>
                    <a:lstStyle/>
                    <a:p>
                      <a:pPr marL="201295" algn="ctr">
                        <a:lnSpc>
                          <a:spcPts val="960"/>
                        </a:lnSpc>
                        <a:spcAft>
                          <a:spcPts val="0"/>
                        </a:spcAft>
                      </a:pPr>
                      <a:r>
                        <a:rPr lang="uk-UA" sz="1000" b="1" dirty="0" smtClean="0"/>
                        <a:t>ЕЛЕМЕНТ</a:t>
                      </a:r>
                      <a:endParaRPr lang="ru-RU" sz="1000" b="1" dirty="0">
                        <a:latin typeface="Comic Sans MS" pitchFamily="66" charset="0"/>
                        <a:ea typeface="Times New Roman"/>
                      </a:endParaRPr>
                    </a:p>
                  </a:txBody>
                  <a:tcPr marL="16216" marR="16216" marT="0" marB="0" anchor="ctr"/>
                </a:tc>
                <a:tc>
                  <a:txBody>
                    <a:bodyPr/>
                    <a:lstStyle/>
                    <a:p>
                      <a:pPr algn="ctr">
                        <a:lnSpc>
                          <a:spcPts val="960"/>
                        </a:lnSpc>
                        <a:spcAft>
                          <a:spcPts val="0"/>
                        </a:spcAft>
                      </a:pPr>
                      <a:r>
                        <a:rPr lang="uk-UA" sz="1000" b="1" dirty="0" smtClean="0"/>
                        <a:t>ВМІСТ (У </a:t>
                      </a:r>
                      <a:r>
                        <a:rPr lang="ru-RU" sz="1000" b="1" dirty="0" smtClean="0"/>
                        <a:t>% </a:t>
                      </a:r>
                      <a:r>
                        <a:rPr lang="uk-UA" sz="1000" b="1" dirty="0" smtClean="0"/>
                        <a:t>ВІД СУХОЇ МАСИ)</a:t>
                      </a:r>
                      <a:endParaRPr lang="ru-RU" sz="1000" b="1" dirty="0">
                        <a:latin typeface="Times New Roman"/>
                        <a:ea typeface="Times New Roman"/>
                      </a:endParaRPr>
                    </a:p>
                  </a:txBody>
                  <a:tcPr marL="16216" marR="16216" marT="0" marB="0" anchor="ctr"/>
                </a:tc>
                <a:tc>
                  <a:txBody>
                    <a:bodyPr/>
                    <a:lstStyle/>
                    <a:p>
                      <a:pPr marL="850265" algn="l">
                        <a:lnSpc>
                          <a:spcPts val="960"/>
                        </a:lnSpc>
                        <a:spcAft>
                          <a:spcPts val="0"/>
                        </a:spcAft>
                      </a:pPr>
                      <a:r>
                        <a:rPr lang="uk-UA" sz="1000" b="1" dirty="0" smtClean="0"/>
                        <a:t>ФУНКЦІЯ</a:t>
                      </a:r>
                      <a:endParaRPr lang="ru-RU" sz="1000" b="1" dirty="0">
                        <a:latin typeface="Times New Roman"/>
                        <a:ea typeface="Times New Roman"/>
                      </a:endParaRPr>
                    </a:p>
                  </a:txBody>
                  <a:tcPr marL="16216" marR="16216" marT="0" marB="0" anchor="ctr"/>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Карбон</a:t>
                      </a:r>
                      <a:r>
                        <a:rPr lang="ru-RU" sz="1400" dirty="0" smtClean="0"/>
                        <a:t> </a:t>
                      </a:r>
                      <a:r>
                        <a:rPr lang="ru-RU" sz="1400" dirty="0"/>
                        <a:t>С</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15-18</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Основний структурний компонент усіх органічних сполук клітини</a:t>
                      </a:r>
                      <a:endParaRPr lang="ru-RU" sz="1400" dirty="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err="1" smtClean="0"/>
                        <a:t>Оксиген</a:t>
                      </a:r>
                      <a:r>
                        <a:rPr lang="uk-UA" sz="1400" dirty="0" smtClean="0"/>
                        <a:t> </a:t>
                      </a:r>
                      <a:r>
                        <a:rPr lang="uk-UA" sz="1400" dirty="0"/>
                        <a:t>О</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65-75</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a:t>Основний структурний компонент усіх органічних сполук клітини</a:t>
                      </a:r>
                      <a:endParaRPr lang="ru-RU" sz="140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Гідроген </a:t>
                      </a:r>
                      <a:r>
                        <a:rPr lang="uk-UA" sz="1400" dirty="0"/>
                        <a:t>Н</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8-10</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Основний структурний компонент усіх органічних сполук клітини</a:t>
                      </a:r>
                      <a:endParaRPr lang="ru-RU" sz="1400" dirty="0">
                        <a:latin typeface="Times New Roman"/>
                        <a:ea typeface="Times New Roman"/>
                      </a:endParaRPr>
                    </a:p>
                  </a:txBody>
                  <a:tcPr marL="16216" marR="16216" marT="0" marB="0"/>
                </a:tc>
              </a:tr>
              <a:tr h="396733">
                <a:tc>
                  <a:txBody>
                    <a:bodyPr/>
                    <a:lstStyle/>
                    <a:p>
                      <a:pPr algn="ctr">
                        <a:lnSpc>
                          <a:spcPts val="960"/>
                        </a:lnSpc>
                        <a:spcAft>
                          <a:spcPts val="0"/>
                        </a:spcAft>
                      </a:pPr>
                      <a:endParaRPr lang="uk-UA" sz="1400" dirty="0" smtClean="0"/>
                    </a:p>
                    <a:p>
                      <a:pPr algn="ctr">
                        <a:lnSpc>
                          <a:spcPts val="960"/>
                        </a:lnSpc>
                        <a:spcAft>
                          <a:spcPts val="0"/>
                        </a:spcAft>
                      </a:pPr>
                      <a:r>
                        <a:rPr lang="uk-UA" sz="1400" dirty="0" err="1" smtClean="0"/>
                        <a:t>Сульфур</a:t>
                      </a:r>
                      <a:r>
                        <a:rPr lang="uk-UA" sz="1400" dirty="0" smtClean="0"/>
                        <a:t> </a:t>
                      </a:r>
                      <a:r>
                        <a:rPr lang="en-US" sz="1400" dirty="0"/>
                        <a:t>S</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0,15-0,20</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a:t>Входить до складу деяких амінокислот, ферментів, коферментів</a:t>
                      </a:r>
                      <a:endParaRPr lang="ru-RU" sz="140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Нітроген </a:t>
                      </a:r>
                      <a:r>
                        <a:rPr lang="uk-UA" sz="1400" dirty="0"/>
                        <a:t>N</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1,5-3,0</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a:t>Обов'язковий компонент амінокислот</a:t>
                      </a:r>
                      <a:endParaRPr lang="ru-RU" sz="1400">
                        <a:latin typeface="Times New Roman"/>
                        <a:ea typeface="Times New Roman"/>
                      </a:endParaRPr>
                    </a:p>
                  </a:txBody>
                  <a:tcPr marL="16216" marR="16216" marT="0" marB="0"/>
                </a:tc>
              </a:tr>
              <a:tr h="528977">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Калій </a:t>
                      </a:r>
                      <a:r>
                        <a:rPr lang="uk-UA" sz="1400" dirty="0"/>
                        <a:t>К</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0,15-0,40</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Основний внутрішньоклітинний </a:t>
                      </a:r>
                      <a:r>
                        <a:rPr lang="uk-UA" sz="1400" dirty="0" smtClean="0"/>
                        <a:t>катіон</a:t>
                      </a:r>
                      <a:r>
                        <a:rPr lang="uk-UA" sz="1400" dirty="0"/>
                        <a:t>, необхідний для формування </a:t>
                      </a:r>
                      <a:r>
                        <a:rPr lang="uk-UA" sz="1400" dirty="0" smtClean="0"/>
                        <a:t>нервових </a:t>
                      </a:r>
                      <a:r>
                        <a:rPr lang="uk-UA" sz="1400" dirty="0"/>
                        <a:t>імпульсів, м'язових скорочень</a:t>
                      </a:r>
                      <a:endParaRPr lang="ru-RU" sz="1400" dirty="0">
                        <a:latin typeface="Times New Roman"/>
                        <a:ea typeface="Times New Roman"/>
                      </a:endParaRPr>
                    </a:p>
                  </a:txBody>
                  <a:tcPr marL="16216" marR="16216" marT="0" marB="0"/>
                </a:tc>
              </a:tr>
              <a:tr h="502220">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Кальцій </a:t>
                      </a:r>
                      <a:r>
                        <a:rPr lang="uk-UA" sz="1400" dirty="0" err="1"/>
                        <a:t>Са</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0,04-2,00</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Необхідний для скорочення м'язових клітин, </a:t>
                      </a:r>
                      <a:r>
                        <a:rPr lang="uk-UA" sz="1400" dirty="0" err="1"/>
                        <a:t>екзоцитозу</a:t>
                      </a:r>
                      <a:r>
                        <a:rPr lang="uk-UA" sz="1400" dirty="0"/>
                        <a:t>, передачі </a:t>
                      </a:r>
                      <a:r>
                        <a:rPr lang="uk-UA" sz="1400" dirty="0" smtClean="0"/>
                        <a:t>внутрішньоклітинних </a:t>
                      </a:r>
                      <a:r>
                        <a:rPr lang="uk-UA" sz="1400" dirty="0"/>
                        <a:t>сигналів</a:t>
                      </a:r>
                      <a:endParaRPr lang="ru-RU" sz="1400" dirty="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Хлор </a:t>
                      </a:r>
                      <a:r>
                        <a:rPr lang="en-US" sz="1400" dirty="0" err="1"/>
                        <a:t>Cl</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0,05-0,10</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Внутрішньоклітинний і </a:t>
                      </a:r>
                      <a:r>
                        <a:rPr lang="uk-UA" sz="1400" dirty="0" smtClean="0"/>
                        <a:t>позаклітинний </a:t>
                      </a:r>
                      <a:r>
                        <a:rPr lang="uk-UA" sz="1400" dirty="0"/>
                        <a:t>аніон</a:t>
                      </a:r>
                      <a:endParaRPr lang="ru-RU" sz="1400" dirty="0">
                        <a:latin typeface="Times New Roman"/>
                        <a:ea typeface="Times New Roman"/>
                      </a:endParaRPr>
                    </a:p>
                  </a:txBody>
                  <a:tcPr marL="16216" marR="16216" marT="0" marB="0"/>
                </a:tc>
              </a:tr>
              <a:tr h="396733">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Натрій </a:t>
                      </a:r>
                      <a:r>
                        <a:rPr lang="en-US" sz="1400" dirty="0"/>
                        <a:t>Na</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0,02-0,03</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Основний позаклітинний катіон, </a:t>
                      </a:r>
                      <a:r>
                        <a:rPr lang="uk-UA" sz="1400" dirty="0" smtClean="0"/>
                        <a:t>необхідний </a:t>
                      </a:r>
                      <a:r>
                        <a:rPr lang="uk-UA" sz="1400" dirty="0"/>
                        <a:t>для формування нервових </a:t>
                      </a:r>
                      <a:r>
                        <a:rPr lang="uk-UA" sz="1400" dirty="0" smtClean="0"/>
                        <a:t>імпульсів</a:t>
                      </a:r>
                      <a:endParaRPr lang="ru-RU" sz="1400" dirty="0">
                        <a:latin typeface="Times New Roman"/>
                        <a:ea typeface="Times New Roman"/>
                      </a:endParaRPr>
                    </a:p>
                  </a:txBody>
                  <a:tcPr marL="16216" marR="16216" marT="0" marB="0"/>
                </a:tc>
              </a:tr>
              <a:tr h="528977">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Магній </a:t>
                      </a:r>
                      <a:r>
                        <a:rPr lang="uk-UA" sz="1400" dirty="0"/>
                        <a:t>М</a:t>
                      </a:r>
                      <a:r>
                        <a:rPr lang="en-US" sz="1400" dirty="0"/>
                        <a:t>g</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0,02-0,03</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Входить до складу активного центру хлорофілу, необхідного для </a:t>
                      </a:r>
                      <a:r>
                        <a:rPr lang="uk-UA" sz="1400" dirty="0" smtClean="0"/>
                        <a:t>функціонування </a:t>
                      </a:r>
                      <a:r>
                        <a:rPr lang="uk-UA" sz="1400" dirty="0"/>
                        <a:t>багатьох ферментів</a:t>
                      </a:r>
                      <a:endParaRPr lang="ru-RU" sz="1400" dirty="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err="1" smtClean="0"/>
                        <a:t>Ферум</a:t>
                      </a:r>
                      <a:r>
                        <a:rPr lang="uk-UA" sz="1400" dirty="0" smtClean="0"/>
                        <a:t> </a:t>
                      </a:r>
                      <a:r>
                        <a:rPr lang="en-US" sz="1400" dirty="0"/>
                        <a:t>Fe</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0,010-0,015</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Входить до складу активного центру гемоглобіну, цитохромів</a:t>
                      </a:r>
                      <a:endParaRPr lang="ru-RU" sz="1400" dirty="0">
                        <a:latin typeface="Times New Roman"/>
                        <a:ea typeface="Times New Roman"/>
                      </a:endParaRPr>
                    </a:p>
                  </a:txBody>
                  <a:tcPr marL="16216" marR="16216" marT="0" marB="0"/>
                </a:tc>
              </a:tr>
              <a:tr h="396733">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Цинк </a:t>
                      </a:r>
                      <a:r>
                        <a:rPr lang="en-US" sz="1400" dirty="0"/>
                        <a:t>Zn</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0,0003</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Входить до складу активного центру багатьох </a:t>
                      </a:r>
                      <a:r>
                        <a:rPr lang="uk-UA" sz="1400" dirty="0" err="1" smtClean="0"/>
                        <a:t>металоферментів</a:t>
                      </a:r>
                      <a:r>
                        <a:rPr lang="uk-UA" sz="1400" dirty="0" smtClean="0"/>
                        <a:t> (близько 300) </a:t>
                      </a:r>
                      <a:r>
                        <a:rPr lang="uk-UA" sz="1400" dirty="0"/>
                        <a:t>і </a:t>
                      </a:r>
                      <a:r>
                        <a:rPr lang="uk-UA" sz="1400" dirty="0" err="1"/>
                        <a:t>ДНК-зв'язуючих</a:t>
                      </a:r>
                      <a:r>
                        <a:rPr lang="uk-UA" sz="1400" dirty="0"/>
                        <a:t> білків</a:t>
                      </a:r>
                      <a:endParaRPr lang="ru-RU" sz="1400" dirty="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err="1" smtClean="0"/>
                        <a:t>Купрум</a:t>
                      </a:r>
                      <a:r>
                        <a:rPr lang="uk-UA" sz="1400" dirty="0" smtClean="0"/>
                        <a:t> </a:t>
                      </a:r>
                      <a:r>
                        <a:rPr lang="en-US" sz="1400" dirty="0"/>
                        <a:t>Cu</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0,0002</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Входить до складу цитохромів і </a:t>
                      </a:r>
                      <a:r>
                        <a:rPr lang="uk-UA" sz="1400" dirty="0" smtClean="0"/>
                        <a:t>деяких </a:t>
                      </a:r>
                      <a:r>
                        <a:rPr lang="uk-UA" sz="1400" dirty="0"/>
                        <a:t>ферментів</a:t>
                      </a:r>
                      <a:endParaRPr lang="ru-RU" sz="1400" dirty="0">
                        <a:latin typeface="Times New Roman"/>
                        <a:ea typeface="Times New Roman"/>
                      </a:endParaRPr>
                    </a:p>
                  </a:txBody>
                  <a:tcPr marL="16216" marR="16216" marT="0" marB="0"/>
                </a:tc>
              </a:tr>
              <a:tr h="241544">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Фосфор </a:t>
                      </a:r>
                      <a:r>
                        <a:rPr lang="uk-UA" sz="1400" dirty="0"/>
                        <a:t>Р</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0,0001</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Входить до складу нуклеїнових кислот, АТФ, </a:t>
                      </a:r>
                      <a:r>
                        <a:rPr lang="uk-UA" sz="1400" dirty="0" err="1"/>
                        <a:t>НАДФ</a:t>
                      </a:r>
                      <a:r>
                        <a:rPr lang="uk-UA" sz="1400" dirty="0"/>
                        <a:t>, фосфоліпідів</a:t>
                      </a:r>
                      <a:endParaRPr lang="ru-RU" sz="1400" dirty="0">
                        <a:latin typeface="Times New Roman"/>
                        <a:ea typeface="Times New Roman"/>
                      </a:endParaRPr>
                    </a:p>
                  </a:txBody>
                  <a:tcPr marL="16216" marR="16216" marT="0" marB="0"/>
                </a:tc>
              </a:tr>
              <a:tr h="264489">
                <a:tc>
                  <a:txBody>
                    <a:bodyPr/>
                    <a:lstStyle/>
                    <a:p>
                      <a:pPr algn="ctr">
                        <a:lnSpc>
                          <a:spcPts val="960"/>
                        </a:lnSpc>
                        <a:spcAft>
                          <a:spcPts val="0"/>
                        </a:spcAft>
                      </a:pPr>
                      <a:endParaRPr lang="uk-UA" sz="1400" dirty="0" smtClean="0"/>
                    </a:p>
                    <a:p>
                      <a:pPr algn="ctr">
                        <a:lnSpc>
                          <a:spcPts val="960"/>
                        </a:lnSpc>
                        <a:spcAft>
                          <a:spcPts val="0"/>
                        </a:spcAft>
                      </a:pPr>
                      <a:r>
                        <a:rPr lang="uk-UA" sz="1400" dirty="0" smtClean="0"/>
                        <a:t>Йод </a:t>
                      </a:r>
                      <a:r>
                        <a:rPr lang="uk-UA" sz="1400" dirty="0"/>
                        <a:t>І</a:t>
                      </a:r>
                      <a:endParaRPr lang="ru-RU" sz="1400" dirty="0">
                        <a:latin typeface="Arial" pitchFamily="34" charset="0"/>
                        <a:ea typeface="Times New Roman"/>
                        <a:cs typeface="Arial" pitchFamily="34" charset="0"/>
                      </a:endParaRPr>
                    </a:p>
                  </a:txBody>
                  <a:tcPr marL="16216" marR="16216" marT="0" marB="0"/>
                </a:tc>
                <a:tc>
                  <a:txBody>
                    <a:bodyPr/>
                    <a:lstStyle/>
                    <a:p>
                      <a:pPr algn="ctr">
                        <a:lnSpc>
                          <a:spcPts val="960"/>
                        </a:lnSpc>
                        <a:spcAft>
                          <a:spcPts val="0"/>
                        </a:spcAft>
                      </a:pPr>
                      <a:endParaRPr lang="ru-RU" sz="1400" dirty="0" smtClean="0"/>
                    </a:p>
                    <a:p>
                      <a:pPr algn="ctr">
                        <a:lnSpc>
                          <a:spcPts val="960"/>
                        </a:lnSpc>
                        <a:spcAft>
                          <a:spcPts val="0"/>
                        </a:spcAft>
                      </a:pPr>
                      <a:r>
                        <a:rPr lang="ru-RU" sz="1400" dirty="0" smtClean="0"/>
                        <a:t>0,0001</a:t>
                      </a:r>
                      <a:endParaRPr lang="ru-RU" sz="1400" dirty="0">
                        <a:latin typeface="Times New Roman"/>
                        <a:ea typeface="Times New Roman"/>
                      </a:endParaRPr>
                    </a:p>
                  </a:txBody>
                  <a:tcPr marL="16216" marR="16216" marT="0" marB="0"/>
                </a:tc>
                <a:tc>
                  <a:txBody>
                    <a:bodyPr/>
                    <a:lstStyle/>
                    <a:p>
                      <a:pPr>
                        <a:lnSpc>
                          <a:spcPct val="115000"/>
                        </a:lnSpc>
                        <a:spcAft>
                          <a:spcPts val="0"/>
                        </a:spcAft>
                      </a:pPr>
                      <a:r>
                        <a:rPr lang="uk-UA" sz="1400" dirty="0"/>
                        <a:t>Компонент гормонів щитоподібної </a:t>
                      </a:r>
                      <a:r>
                        <a:rPr lang="uk-UA" sz="1400" dirty="0" smtClean="0"/>
                        <a:t>залози</a:t>
                      </a:r>
                      <a:endParaRPr lang="ru-RU" sz="1400" dirty="0">
                        <a:latin typeface="Times New Roman"/>
                        <a:ea typeface="Times New Roman"/>
                      </a:endParaRPr>
                    </a:p>
                  </a:txBody>
                  <a:tcPr marL="16216" marR="16216" marT="0" marB="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71750" y="285750"/>
            <a:ext cx="6357938" cy="6429375"/>
          </a:xfrm>
        </p:spPr>
        <p:txBody>
          <a:bodyPr rtlCol="0">
            <a:normAutofit fontScale="40000" lnSpcReduction="20000"/>
          </a:bodyPr>
          <a:lstStyle/>
          <a:p>
            <a:pPr marL="0" indent="0" algn="ctr" fontAlgn="auto">
              <a:spcAft>
                <a:spcPts val="0"/>
              </a:spcAft>
              <a:buFont typeface="Arial" pitchFamily="34" charset="0"/>
              <a:buNone/>
              <a:defRPr/>
            </a:pPr>
            <a:r>
              <a:rPr lang="uk-UA" b="1" dirty="0"/>
              <a:t>ВОДА</a:t>
            </a:r>
            <a:endParaRPr lang="ru-RU" dirty="0"/>
          </a:p>
          <a:p>
            <a:pPr marL="0" indent="0" algn="just" fontAlgn="auto">
              <a:spcAft>
                <a:spcPts val="0"/>
              </a:spcAft>
              <a:buFont typeface="Arial" pitchFamily="34" charset="0"/>
              <a:buNone/>
              <a:defRPr/>
            </a:pPr>
            <a:r>
              <a:rPr lang="uk-UA" dirty="0"/>
              <a:t>Вода є основною неорганічною речовиною </a:t>
            </a:r>
            <a:r>
              <a:rPr lang="uk-UA" dirty="0" smtClean="0"/>
              <a:t>клітини</a:t>
            </a:r>
            <a:r>
              <a:rPr lang="uk-UA" dirty="0"/>
              <a:t>, її вміст коливається від 40 % (механічна тканина рослин, жирова тканина тварин) до 99 % (клітини медузи). Унікальні фізико-хімічні </a:t>
            </a:r>
            <a:r>
              <a:rPr lang="uk-UA" dirty="0" smtClean="0"/>
              <a:t>властивості </a:t>
            </a:r>
            <a:r>
              <a:rPr lang="uk-UA" dirty="0"/>
              <a:t>води забезпечують її здатність </a:t>
            </a:r>
            <a:r>
              <a:rPr lang="uk-UA" dirty="0" smtClean="0"/>
              <a:t>виконувати </a:t>
            </a:r>
            <a:r>
              <a:rPr lang="uk-UA" dirty="0"/>
              <a:t>різні функції.</a:t>
            </a:r>
            <a:endParaRPr lang="ru-RU" dirty="0"/>
          </a:p>
          <a:p>
            <a:pPr marL="0" indent="0" algn="just" fontAlgn="auto">
              <a:spcAft>
                <a:spcPts val="0"/>
              </a:spcAft>
              <a:buFont typeface="Arial" pitchFamily="34" charset="0"/>
              <a:buNone/>
              <a:defRPr/>
            </a:pPr>
            <a:endParaRPr lang="uk-UA" b="1" dirty="0" smtClean="0"/>
          </a:p>
          <a:p>
            <a:pPr marL="0" indent="0" algn="ctr" fontAlgn="auto">
              <a:spcAft>
                <a:spcPts val="0"/>
              </a:spcAft>
              <a:buFont typeface="Arial" pitchFamily="34" charset="0"/>
              <a:buNone/>
              <a:defRPr/>
            </a:pPr>
            <a:r>
              <a:rPr lang="uk-UA" b="1" dirty="0" smtClean="0"/>
              <a:t>Функції води</a:t>
            </a:r>
          </a:p>
          <a:p>
            <a:pPr marL="0" indent="0" algn="just"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r>
              <a:rPr lang="uk-UA" b="1" dirty="0">
                <a:solidFill>
                  <a:srgbClr val="7030A0"/>
                </a:solidFill>
              </a:rPr>
              <a:t>Метаболічна</a:t>
            </a:r>
            <a:r>
              <a:rPr lang="uk-UA" dirty="0"/>
              <a:t>. Завдяки тому що в </a:t>
            </a:r>
            <a:r>
              <a:rPr lang="uk-UA" dirty="0" smtClean="0"/>
              <a:t>цілому </a:t>
            </a:r>
            <a:r>
              <a:rPr lang="uk-UA" dirty="0"/>
              <a:t>нейтральна молекула води являє собою </a:t>
            </a:r>
            <a:r>
              <a:rPr lang="uk-UA" dirty="0" smtClean="0"/>
              <a:t>диполь </a:t>
            </a:r>
            <a:r>
              <a:rPr lang="uk-UA" dirty="0"/>
              <a:t>(на атомах Гідрогену зосереджений </a:t>
            </a:r>
            <a:r>
              <a:rPr lang="uk-UA" dirty="0" smtClean="0"/>
              <a:t>позитивний </a:t>
            </a:r>
            <a:r>
              <a:rPr lang="uk-UA" dirty="0"/>
              <a:t>заряд, на атомі </a:t>
            </a:r>
            <a:r>
              <a:rPr lang="uk-UA" dirty="0" err="1"/>
              <a:t>Оксигену</a:t>
            </a:r>
            <a:r>
              <a:rPr lang="uk-UA" dirty="0"/>
              <a:t> — негативний), вона є полярним розчинником, середовищем для біохімічних реакцій (гідроліз, гідратація) і кін­цевим продуктом багатьох біохімічних реакцій, а також донором електронів під час фотосинтезу. Речовини, розчинні у воді, називаються </a:t>
            </a:r>
            <a:r>
              <a:rPr lang="uk-UA" i="1" dirty="0" smtClean="0"/>
              <a:t>гідрофільними</a:t>
            </a:r>
            <a:r>
              <a:rPr lang="uk-UA" i="1" dirty="0"/>
              <a:t>, </a:t>
            </a:r>
            <a:r>
              <a:rPr lang="uk-UA" dirty="0"/>
              <a:t>нерозчинні у воді — </a:t>
            </a:r>
            <a:r>
              <a:rPr lang="uk-UA" i="1" dirty="0">
                <a:solidFill>
                  <a:srgbClr val="7030A0"/>
                </a:solidFill>
              </a:rPr>
              <a:t>гідрофобними</a:t>
            </a:r>
            <a:r>
              <a:rPr lang="uk-UA" i="1" dirty="0"/>
              <a:t>.</a:t>
            </a:r>
            <a:endParaRPr lang="ru-RU" dirty="0"/>
          </a:p>
          <a:p>
            <a:pPr marL="0" indent="0" algn="just" fontAlgn="auto">
              <a:spcAft>
                <a:spcPts val="0"/>
              </a:spcAft>
              <a:buFont typeface="Arial" pitchFamily="34" charset="0"/>
              <a:buNone/>
              <a:defRPr/>
            </a:pPr>
            <a:r>
              <a:rPr lang="uk-UA" b="1" dirty="0">
                <a:solidFill>
                  <a:srgbClr val="7030A0"/>
                </a:solidFill>
              </a:rPr>
              <a:t>Транспортна</a:t>
            </a:r>
            <a:r>
              <a:rPr lang="uk-UA" dirty="0"/>
              <a:t>. Вода забезпечує </a:t>
            </a:r>
            <a:r>
              <a:rPr lang="uk-UA" dirty="0" smtClean="0"/>
              <a:t>перенесення </a:t>
            </a:r>
            <a:r>
              <a:rPr lang="uk-UA" dirty="0"/>
              <a:t>біологічних молекул усередині клітин, з клітин, до клітин, крізь клітини, є головним компонентом транспортної системи вищих рослин і кровонос­ної системи тварин. Це можливо завдяки тому, що вода — універсальний розчинник і має </a:t>
            </a:r>
            <a:r>
              <a:rPr lang="uk-UA" dirty="0" smtClean="0"/>
              <a:t>високий </a:t>
            </a:r>
            <a:r>
              <a:rPr lang="uk-UA" dirty="0"/>
              <a:t>коефіцієнт поверхневого натягу.</a:t>
            </a:r>
            <a:endParaRPr lang="ru-RU" dirty="0"/>
          </a:p>
          <a:p>
            <a:pPr marL="0" indent="0" algn="just" fontAlgn="auto">
              <a:spcAft>
                <a:spcPts val="0"/>
              </a:spcAft>
              <a:buFont typeface="Arial" pitchFamily="34" charset="0"/>
              <a:buNone/>
              <a:defRPr/>
            </a:pPr>
            <a:r>
              <a:rPr lang="uk-UA" b="1" dirty="0">
                <a:solidFill>
                  <a:srgbClr val="7030A0"/>
                </a:solidFill>
              </a:rPr>
              <a:t>Механічна</a:t>
            </a:r>
            <a:r>
              <a:rPr lang="uk-UA" dirty="0"/>
              <a:t>. Оскільки вода практично </a:t>
            </a:r>
            <a:r>
              <a:rPr lang="uk-UA" dirty="0" smtClean="0"/>
              <a:t>нестислива</a:t>
            </a:r>
            <a:r>
              <a:rPr lang="uk-UA" dirty="0"/>
              <a:t>, вона забезпечує пружний стан клітин і тканин рослин </a:t>
            </a:r>
            <a:r>
              <a:rPr lang="uk-UA" i="1" dirty="0"/>
              <a:t>(</a:t>
            </a:r>
            <a:r>
              <a:rPr lang="uk-UA" i="1" dirty="0">
                <a:solidFill>
                  <a:srgbClr val="7030A0"/>
                </a:solidFill>
              </a:rPr>
              <a:t>тургор</a:t>
            </a:r>
            <a:r>
              <a:rPr lang="uk-UA" i="1" dirty="0"/>
              <a:t>), </a:t>
            </a:r>
            <a:r>
              <a:rPr lang="uk-UA" dirty="0"/>
              <a:t>є амортизатором під час механічних впливів на організм, послаблює тертя між дотичними поверхнями.</a:t>
            </a:r>
            <a:endParaRPr lang="ru-RU" dirty="0"/>
          </a:p>
          <a:p>
            <a:pPr marL="0" indent="0" algn="just" fontAlgn="auto">
              <a:spcAft>
                <a:spcPts val="0"/>
              </a:spcAft>
              <a:buFont typeface="Arial" pitchFamily="34" charset="0"/>
              <a:buNone/>
              <a:defRPr/>
            </a:pPr>
            <a:r>
              <a:rPr lang="uk-UA" b="1" dirty="0">
                <a:solidFill>
                  <a:srgbClr val="7030A0"/>
                </a:solidFill>
              </a:rPr>
              <a:t>Терморегуляторна</a:t>
            </a:r>
            <a:r>
              <a:rPr lang="uk-UA" dirty="0"/>
              <a:t>. Вода забезпечує рівномірний розподіл тепла, що виділяється під час екзотермічних процесів усередині </a:t>
            </a:r>
            <a:r>
              <a:rPr lang="uk-UA" dirty="0" smtClean="0"/>
              <a:t>організму</a:t>
            </a:r>
            <a:r>
              <a:rPr lang="uk-UA" dirty="0"/>
              <a:t>, а під час випаровування з поверхні тіла </a:t>
            </a:r>
            <a:r>
              <a:rPr lang="uk-UA" dirty="0" err="1" smtClean="0"/>
              <a:t>тва</a:t>
            </a:r>
            <a:r>
              <a:rPr lang="uk-UA" dirty="0" smtClean="0"/>
              <a:t> </a:t>
            </a:r>
            <a:r>
              <a:rPr lang="uk-UA" dirty="0" err="1" smtClean="0"/>
              <a:t>рин</a:t>
            </a:r>
            <a:r>
              <a:rPr lang="uk-UA" dirty="0" smtClean="0"/>
              <a:t> </a:t>
            </a:r>
            <a:r>
              <a:rPr lang="uk-UA" dirty="0"/>
              <a:t>(потовиділення) або рослин (транспірація) охолоджує організм. Це досягається за рахунок того, що вода має високу питому теплопровідність і велику питому теплоту пароутворення. Завдяки цьому температура всього тіла теплокровних </a:t>
            </a:r>
            <a:r>
              <a:rPr lang="uk-UA" dirty="0" smtClean="0"/>
              <a:t>тварин </a:t>
            </a:r>
            <a:r>
              <a:rPr lang="uk-UA" dirty="0"/>
              <a:t>практично однакова, а її перепади зводяться до мінімуму</a:t>
            </a:r>
            <a:r>
              <a:rPr lang="uk-UA" dirty="0" smtClean="0"/>
              <a:t>.</a:t>
            </a:r>
          </a:p>
          <a:p>
            <a:pPr marL="0" indent="0" algn="just" fontAlgn="auto">
              <a:spcAft>
                <a:spcPts val="0"/>
              </a:spcAft>
              <a:buFont typeface="Arial" pitchFamily="34" charset="0"/>
              <a:buNone/>
              <a:defRPr/>
            </a:pPr>
            <a:endParaRPr lang="uk-UA" dirty="0" smtClean="0"/>
          </a:p>
          <a:p>
            <a:pPr marL="0" indent="0" algn="ctr" fontAlgn="auto">
              <a:spcAft>
                <a:spcPts val="0"/>
              </a:spcAft>
              <a:buFont typeface="Arial" pitchFamily="34" charset="0"/>
              <a:buNone/>
              <a:defRPr/>
            </a:pPr>
            <a:r>
              <a:rPr lang="uk-UA" b="1" dirty="0" smtClean="0"/>
              <a:t>МІНЕРАЛЬНІ СОЛІ</a:t>
            </a:r>
          </a:p>
          <a:p>
            <a:pPr marL="0" indent="0"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r>
              <a:rPr lang="uk-UA" dirty="0"/>
              <a:t>Розчинні солі Калію, Натрію, Кальцію </a:t>
            </a:r>
            <a:r>
              <a:rPr lang="uk-UA" dirty="0" smtClean="0"/>
              <a:t>забезпечують </a:t>
            </a:r>
            <a:r>
              <a:rPr lang="uk-UA" dirty="0"/>
              <a:t>найважливішу властивість живих </a:t>
            </a:r>
            <a:r>
              <a:rPr lang="uk-UA" dirty="0" smtClean="0"/>
              <a:t>клітин </a:t>
            </a:r>
            <a:r>
              <a:rPr lang="uk-UA" dirty="0"/>
              <a:t>— подразливість. </a:t>
            </a:r>
            <a:r>
              <a:rPr lang="uk-UA" dirty="0" err="1"/>
              <a:t>Слабколужна</a:t>
            </a:r>
            <a:r>
              <a:rPr lang="uk-UA" dirty="0"/>
              <a:t> реакція вну­трішньоклітинного середовища зумовлюється </a:t>
            </a:r>
            <a:r>
              <a:rPr lang="uk-UA" dirty="0" err="1"/>
              <a:t>фосфат-</a:t>
            </a:r>
            <a:r>
              <a:rPr lang="uk-UA" dirty="0"/>
              <a:t> і </a:t>
            </a:r>
            <a:r>
              <a:rPr lang="uk-UA" dirty="0" err="1"/>
              <a:t>гідрогенофосфатіонами</a:t>
            </a:r>
            <a:r>
              <a:rPr lang="uk-UA" dirty="0"/>
              <a:t>, міжклітинної рідини та крові — </a:t>
            </a:r>
            <a:r>
              <a:rPr lang="uk-UA" dirty="0" err="1"/>
              <a:t>карбонат-</a:t>
            </a:r>
            <a:r>
              <a:rPr lang="uk-UA" dirty="0"/>
              <a:t> і </a:t>
            </a:r>
            <a:r>
              <a:rPr lang="uk-UA" dirty="0" err="1" smtClean="0"/>
              <a:t>гідрогенокарбонатіонами</a:t>
            </a:r>
            <a:r>
              <a:rPr lang="uk-UA" dirty="0"/>
              <a:t>.</a:t>
            </a:r>
            <a:endParaRPr lang="ru-RU" dirty="0"/>
          </a:p>
          <a:p>
            <a:pPr marL="0" indent="0" algn="just" fontAlgn="auto">
              <a:spcAft>
                <a:spcPts val="0"/>
              </a:spcAft>
              <a:buFont typeface="Arial" pitchFamily="34" charset="0"/>
              <a:buNone/>
              <a:defRPr/>
            </a:pPr>
            <a:r>
              <a:rPr lang="uk-UA" dirty="0"/>
              <a:t>Нерозчинні мінеральні солі входять до складу міжклітинної речовини кісткової тканини, черепа­шок молюсків, найпростіших, скелета губок.</a:t>
            </a:r>
            <a:endParaRPr lang="ru-RU" dirty="0"/>
          </a:p>
          <a:p>
            <a:pPr marL="0" indent="0" algn="just" fontAlgn="auto">
              <a:spcAft>
                <a:spcPts val="0"/>
              </a:spcAft>
              <a:buFont typeface="Arial" pitchFamily="34" charset="0"/>
              <a:buNone/>
              <a:defRPr/>
            </a:pPr>
            <a:endParaRPr lang="ru-RU" dirty="0"/>
          </a:p>
        </p:txBody>
      </p:sp>
      <p:pic>
        <p:nvPicPr>
          <p:cNvPr id="4" name="Рисунок 3" descr="17_3.jpg"/>
          <p:cNvPicPr>
            <a:picLocks noChangeAspect="1"/>
          </p:cNvPicPr>
          <p:nvPr/>
        </p:nvPicPr>
        <p:blipFill>
          <a:blip r:embed="rId2"/>
          <a:stretch>
            <a:fillRect/>
          </a:stretch>
        </p:blipFill>
        <p:spPr>
          <a:xfrm>
            <a:off x="428625" y="2000250"/>
            <a:ext cx="1543050" cy="154781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rtlCol="0">
            <a:normAutofit fontScale="47500" lnSpcReduction="20000"/>
          </a:bodyPr>
          <a:lstStyle/>
          <a:p>
            <a:pPr marL="0" indent="0" algn="just" fontAlgn="auto">
              <a:spcAft>
                <a:spcPts val="0"/>
              </a:spcAft>
              <a:buFont typeface="Arial" pitchFamily="34" charset="0"/>
              <a:buNone/>
              <a:defRPr/>
            </a:pPr>
            <a:r>
              <a:rPr lang="ru-RU" dirty="0"/>
              <a:t>У </a:t>
            </a:r>
            <a:r>
              <a:rPr lang="ru-RU" dirty="0" err="1"/>
              <a:t>всьому</a:t>
            </a:r>
            <a:r>
              <a:rPr lang="ru-RU" dirty="0"/>
              <a:t> </a:t>
            </a:r>
            <a:r>
              <a:rPr lang="ru-RU" dirty="0" err="1"/>
              <a:t>розмаїтті</a:t>
            </a:r>
            <a:r>
              <a:rPr lang="ru-RU" dirty="0"/>
              <a:t> </a:t>
            </a:r>
            <a:r>
              <a:rPr lang="ru-RU" dirty="0" err="1"/>
              <a:t>органічного</a:t>
            </a:r>
            <a:r>
              <a:rPr lang="ru-RU" dirty="0"/>
              <a:t> </a:t>
            </a:r>
            <a:r>
              <a:rPr lang="ru-RU" dirty="0" err="1"/>
              <a:t>світу</a:t>
            </a:r>
            <a:r>
              <a:rPr lang="ru-RU" dirty="0"/>
              <a:t> </a:t>
            </a:r>
            <a:r>
              <a:rPr lang="ru-RU" dirty="0" err="1"/>
              <a:t>можна</a:t>
            </a:r>
            <a:r>
              <a:rPr lang="ru-RU" dirty="0"/>
              <a:t> </a:t>
            </a:r>
            <a:r>
              <a:rPr lang="ru-RU" dirty="0" err="1"/>
              <a:t>виділити</a:t>
            </a:r>
            <a:r>
              <a:rPr lang="ru-RU" dirty="0"/>
              <a:t> </a:t>
            </a:r>
            <a:r>
              <a:rPr lang="ru-RU" dirty="0" err="1"/>
              <a:t>дві</a:t>
            </a:r>
            <a:r>
              <a:rPr lang="ru-RU" dirty="0"/>
              <a:t> </a:t>
            </a:r>
            <a:r>
              <a:rPr lang="ru-RU" dirty="0" err="1"/>
              <a:t>форми</a:t>
            </a:r>
            <a:r>
              <a:rPr lang="ru-RU" dirty="0"/>
              <a:t> - </a:t>
            </a:r>
            <a:r>
              <a:rPr lang="ru-RU" b="1" i="1" dirty="0" err="1">
                <a:solidFill>
                  <a:srgbClr val="7030A0"/>
                </a:solidFill>
              </a:rPr>
              <a:t>неклітинну</a:t>
            </a:r>
            <a:r>
              <a:rPr lang="ru-RU" dirty="0"/>
              <a:t> </a:t>
            </a:r>
            <a:r>
              <a:rPr lang="ru-RU" dirty="0" err="1"/>
              <a:t>і</a:t>
            </a:r>
            <a:r>
              <a:rPr lang="ru-RU" dirty="0"/>
              <a:t> </a:t>
            </a:r>
            <a:r>
              <a:rPr lang="ru-RU" b="1" i="1" dirty="0" err="1">
                <a:solidFill>
                  <a:srgbClr val="7030A0"/>
                </a:solidFill>
              </a:rPr>
              <a:t>клітинну</a:t>
            </a:r>
            <a:r>
              <a:rPr lang="ru-RU" dirty="0"/>
              <a:t>. </a:t>
            </a:r>
            <a:endParaRPr lang="ru-RU" dirty="0" smtClean="0"/>
          </a:p>
          <a:p>
            <a:pPr marL="0" indent="0" algn="just" fontAlgn="auto">
              <a:spcAft>
                <a:spcPts val="0"/>
              </a:spcAft>
              <a:buFont typeface="Arial" pitchFamily="34" charset="0"/>
              <a:buNone/>
              <a:defRPr/>
            </a:pPr>
            <a:r>
              <a:rPr lang="ru-RU" b="1" i="1" dirty="0" err="1" smtClean="0"/>
              <a:t>Неклітинні</a:t>
            </a:r>
            <a:r>
              <a:rPr lang="ru-RU" b="1" i="1" dirty="0" smtClean="0"/>
              <a:t> </a:t>
            </a:r>
            <a:r>
              <a:rPr lang="ru-RU" b="1" i="1" dirty="0" err="1"/>
              <a:t>форми</a:t>
            </a:r>
            <a:r>
              <a:rPr lang="ru-RU" b="1" i="1" dirty="0"/>
              <a:t> </a:t>
            </a:r>
            <a:r>
              <a:rPr lang="ru-RU" b="1" i="1" dirty="0" err="1"/>
              <a:t>органічного</a:t>
            </a:r>
            <a:r>
              <a:rPr lang="ru-RU" b="1" i="1" dirty="0"/>
              <a:t> </a:t>
            </a:r>
            <a:r>
              <a:rPr lang="ru-RU" b="1" i="1" dirty="0" err="1"/>
              <a:t>світу</a:t>
            </a:r>
            <a:r>
              <a:rPr lang="ru-RU" b="1" dirty="0"/>
              <a:t>. </a:t>
            </a:r>
            <a:r>
              <a:rPr lang="ru-RU" dirty="0" smtClean="0"/>
              <a:t>До</a:t>
            </a:r>
            <a:r>
              <a:rPr lang="ru-RU" b="1" dirty="0" smtClean="0"/>
              <a:t> </a:t>
            </a:r>
            <a:r>
              <a:rPr lang="uk-UA" dirty="0" smtClean="0"/>
              <a:t>неклітинних </a:t>
            </a:r>
            <a:r>
              <a:rPr lang="uk-UA" dirty="0"/>
              <a:t>належать </a:t>
            </a:r>
            <a:r>
              <a:rPr lang="uk-UA" i="1" dirty="0"/>
              <a:t>віруси, які утворюють групу Віра (</a:t>
            </a:r>
            <a:r>
              <a:rPr lang="uk-UA" i="1" dirty="0" err="1"/>
              <a:t>Уіга</a:t>
            </a:r>
            <a:r>
              <a:rPr lang="uk-UA" i="1" dirty="0"/>
              <a:t>). Віруси проявляють життєдіяльність тільки у стадії внутрішньоклітинного паразитизму. Дуже малі розміри дозволяють їм легко проходити крізь будь-які фільтри, у тому числі каолінові, з найдрібнішими порами, тому спочатку їх називали фільтрівними вірусами. Існування вірусів доведено в 1892 р. російським ботаніком Д. І. Івановським (1864-1920), але побачили їх значно пізніше. Більшість вірусів субмікроскопічних </a:t>
            </a:r>
            <a:r>
              <a:rPr lang="uk-UA" i="1" dirty="0" smtClean="0"/>
              <a:t>розмірів, </a:t>
            </a:r>
            <a:r>
              <a:rPr lang="uk-UA" i="1" dirty="0"/>
              <a:t>тому для вивчення їхньої будови користуються електронним мікроскопом.</a:t>
            </a:r>
          </a:p>
          <a:p>
            <a:pPr marL="0" indent="0" algn="just" fontAlgn="auto">
              <a:spcAft>
                <a:spcPts val="0"/>
              </a:spcAft>
              <a:buFont typeface="Arial" pitchFamily="34" charset="0"/>
              <a:buNone/>
              <a:defRPr/>
            </a:pPr>
            <a:r>
              <a:rPr lang="uk-UA" dirty="0"/>
              <a:t>Наука про віруси, їх будову, функції та кругообіг в природі носить назву вірусологія. Вона тісно пов'язана з генетикою, молекулярною біологією, імунологією.</a:t>
            </a:r>
          </a:p>
          <a:p>
            <a:pPr marL="0" indent="0" algn="just" fontAlgn="auto">
              <a:spcAft>
                <a:spcPts val="0"/>
              </a:spcAft>
              <a:buFont typeface="Arial" pitchFamily="34" charset="0"/>
              <a:buNone/>
              <a:defRPr/>
            </a:pPr>
            <a:r>
              <a:rPr lang="uk-UA" dirty="0"/>
              <a:t>Зрілі частинки вірусів - </a:t>
            </a:r>
            <a:r>
              <a:rPr lang="uk-UA" i="1" dirty="0" err="1">
                <a:solidFill>
                  <a:srgbClr val="7030A0"/>
                </a:solidFill>
              </a:rPr>
              <a:t>віріони</a:t>
            </a:r>
            <a:r>
              <a:rPr lang="uk-UA" i="1" dirty="0"/>
              <a:t>, або </a:t>
            </a:r>
            <a:r>
              <a:rPr lang="uk-UA" i="1" dirty="0" err="1">
                <a:solidFill>
                  <a:srgbClr val="7030A0"/>
                </a:solidFill>
              </a:rPr>
              <a:t>віроспори</a:t>
            </a:r>
            <a:r>
              <a:rPr lang="uk-UA" i="1" dirty="0"/>
              <a:t>, складаються з білкової оболонки і </a:t>
            </a:r>
            <a:r>
              <a:rPr lang="uk-UA" i="1" dirty="0" err="1"/>
              <a:t>нуклеокапсиду</a:t>
            </a:r>
            <a:r>
              <a:rPr lang="uk-UA" i="1" dirty="0"/>
              <a:t>, в якому зосереджений генетичний матеріал </a:t>
            </a:r>
            <a:r>
              <a:rPr lang="uk-UA" i="1" dirty="0" smtClean="0"/>
              <a:t>- </a:t>
            </a:r>
            <a:r>
              <a:rPr lang="uk-UA" dirty="0"/>
              <a:t>нуклеїнова кислота. Одні віруси містять </a:t>
            </a:r>
            <a:r>
              <a:rPr lang="uk-UA" dirty="0" err="1"/>
              <a:t>дезоксирибонуклеїнову</a:t>
            </a:r>
            <a:r>
              <a:rPr lang="uk-UA" dirty="0"/>
              <a:t> кислоту (ДНК), інші - рибонуклеїнову (РНК). На стадії </a:t>
            </a:r>
            <a:r>
              <a:rPr lang="uk-UA" dirty="0" err="1"/>
              <a:t>віроспори</a:t>
            </a:r>
            <a:r>
              <a:rPr lang="uk-UA" dirty="0"/>
              <a:t> ніяких проявів життя не спостерігається. Тому немає єдиної думки, чи можна віруси на цій стадії вважати живими. Деякі віруси можуть утворювати кристали подібно до неживих речовин, проте, коли вони проникають у клітини чутливих до них організмів, то виявляють всі ознаки живого. Таким чином, у формі вірусів проявляється ніби "перехідний міст", що зв'язує в єдине ціле світ організмів і неживі органічні речовини. Вірус являє собою діалектичну єдність живого і неживого: поза клітиною це речовина, у клітині це істота, тобто він одночасно і нежива речовина, і жива істота</a:t>
            </a:r>
            <a:r>
              <a:rPr lang="uk-UA" dirty="0" smtClean="0"/>
              <a:t>.</a:t>
            </a:r>
          </a:p>
        </p:txBody>
      </p:sp>
      <p:pic>
        <p:nvPicPr>
          <p:cNvPr id="4" name="Содержимое 3" descr="beshen.jpg"/>
          <p:cNvPicPr>
            <a:picLocks noChangeAspect="1"/>
          </p:cNvPicPr>
          <p:nvPr/>
        </p:nvPicPr>
        <p:blipFill>
          <a:blip r:embed="rId2"/>
          <a:stretch>
            <a:fillRect/>
          </a:stretch>
        </p:blipFill>
        <p:spPr>
          <a:xfrm>
            <a:off x="5449888" y="4295775"/>
            <a:ext cx="1682750" cy="1681163"/>
          </a:xfrm>
          <a:prstGeom prst="rect">
            <a:avLst/>
          </a:prstGeom>
          <a:ln w="3175">
            <a:solidFill>
              <a:schemeClr val="accent1"/>
            </a:solidFill>
          </a:ln>
          <a:effectLst>
            <a:outerShdw blurRad="50800" dist="38100" dir="2700000" algn="tl" rotWithShape="0">
              <a:prstClr val="black">
                <a:alpha val="40000"/>
              </a:prstClr>
            </a:outerShdw>
          </a:effectLst>
        </p:spPr>
      </p:pic>
      <p:pic>
        <p:nvPicPr>
          <p:cNvPr id="5" name="Рисунок 4" descr="bechenstvo.jpg"/>
          <p:cNvPicPr>
            <a:picLocks noChangeAspect="1"/>
          </p:cNvPicPr>
          <p:nvPr/>
        </p:nvPicPr>
        <p:blipFill>
          <a:blip r:embed="rId3"/>
          <a:stretch>
            <a:fillRect/>
          </a:stretch>
        </p:blipFill>
        <p:spPr>
          <a:xfrm>
            <a:off x="1357313" y="4286250"/>
            <a:ext cx="2190750" cy="1643063"/>
          </a:xfrm>
          <a:prstGeom prst="rect">
            <a:avLst/>
          </a:prstGeom>
          <a:ln w="3175">
            <a:solidFill>
              <a:schemeClr val="accent1"/>
            </a:solidFill>
          </a:ln>
          <a:effectLst>
            <a:outerShdw blurRad="50800" dist="38100" dir="2700000" algn="tl" rotWithShape="0">
              <a:prstClr val="black">
                <a:alpha val="40000"/>
              </a:prstClr>
            </a:outerShdw>
          </a:effectLst>
        </p:spPr>
      </p:pic>
      <p:sp>
        <p:nvSpPr>
          <p:cNvPr id="15364" name="TextBox 7"/>
          <p:cNvSpPr txBox="1">
            <a:spLocks noChangeArrowheads="1"/>
          </p:cNvSpPr>
          <p:nvPr/>
        </p:nvSpPr>
        <p:spPr bwMode="auto">
          <a:xfrm>
            <a:off x="1357313" y="5934075"/>
            <a:ext cx="2222500" cy="523875"/>
          </a:xfrm>
          <a:prstGeom prst="rect">
            <a:avLst/>
          </a:prstGeom>
          <a:noFill/>
          <a:ln w="9525">
            <a:noFill/>
            <a:miter lim="800000"/>
            <a:headEnd/>
            <a:tailEnd/>
          </a:ln>
        </p:spPr>
        <p:txBody>
          <a:bodyPr>
            <a:spAutoFit/>
          </a:bodyPr>
          <a:lstStyle/>
          <a:p>
            <a:pPr algn="ctr"/>
            <a:r>
              <a:rPr lang="uk-UA" sz="1400">
                <a:latin typeface="Calibri" pitchFamily="34" charset="0"/>
              </a:rPr>
              <a:t>Вірус сказу (електронна мікрофотографія)</a:t>
            </a:r>
            <a:endParaRPr lang="ru-RU" sz="1400">
              <a:latin typeface="Calibri" pitchFamily="34" charset="0"/>
            </a:endParaRPr>
          </a:p>
        </p:txBody>
      </p:sp>
      <p:sp>
        <p:nvSpPr>
          <p:cNvPr id="15365" name="TextBox 8"/>
          <p:cNvSpPr txBox="1">
            <a:spLocks noChangeArrowheads="1"/>
          </p:cNvSpPr>
          <p:nvPr/>
        </p:nvSpPr>
        <p:spPr bwMode="auto">
          <a:xfrm>
            <a:off x="5286375" y="6019800"/>
            <a:ext cx="2222500" cy="307975"/>
          </a:xfrm>
          <a:prstGeom prst="rect">
            <a:avLst/>
          </a:prstGeom>
          <a:noFill/>
          <a:ln w="9525">
            <a:noFill/>
            <a:miter lim="800000"/>
            <a:headEnd/>
            <a:tailEnd/>
          </a:ln>
        </p:spPr>
        <p:txBody>
          <a:bodyPr>
            <a:spAutoFit/>
          </a:bodyPr>
          <a:lstStyle/>
          <a:p>
            <a:pPr algn="ctr"/>
            <a:r>
              <a:rPr lang="uk-UA" sz="1400">
                <a:latin typeface="Calibri" pitchFamily="34" charset="0"/>
              </a:rPr>
              <a:t>Лисиця, хвора на сказ</a:t>
            </a:r>
            <a:endParaRPr lang="ru-RU" sz="140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75"/>
          </a:xfrm>
        </p:spPr>
        <p:txBody>
          <a:bodyPr rtlCol="0">
            <a:normAutofit fontScale="90000"/>
          </a:bodyPr>
          <a:lstStyle/>
          <a:p>
            <a:pPr fontAlgn="auto">
              <a:spcAft>
                <a:spcPts val="0"/>
              </a:spcAft>
              <a:defRPr/>
            </a:pPr>
            <a:r>
              <a:rPr lang="uk-UA" b="1" dirty="0" smtClean="0"/>
              <a:t>ОРГАНІЧНІ РЕЧОВИНИ</a:t>
            </a:r>
            <a:endParaRPr lang="ru-RU" dirty="0"/>
          </a:p>
        </p:txBody>
      </p:sp>
      <p:sp>
        <p:nvSpPr>
          <p:cNvPr id="3" name="Содержимое 2"/>
          <p:cNvSpPr>
            <a:spLocks noGrp="1"/>
          </p:cNvSpPr>
          <p:nvPr>
            <p:ph idx="1"/>
          </p:nvPr>
        </p:nvSpPr>
        <p:spPr>
          <a:xfrm>
            <a:off x="457200" y="1000108"/>
            <a:ext cx="8229600" cy="5500726"/>
          </a:xfrm>
        </p:spPr>
        <p:txBody>
          <a:bodyPr rtlCol="0">
            <a:normAutofit fontScale="62500" lnSpcReduction="20000"/>
          </a:bodyPr>
          <a:lstStyle/>
          <a:p>
            <a:pPr marL="0" indent="0" algn="just" fontAlgn="auto">
              <a:spcAft>
                <a:spcPts val="0"/>
              </a:spcAft>
              <a:buFont typeface="Arial" pitchFamily="34" charset="0"/>
              <a:buNone/>
              <a:defRPr/>
            </a:pPr>
            <a:r>
              <a:rPr lang="uk-UA" dirty="0" smtClean="0"/>
              <a:t>Близько </a:t>
            </a:r>
            <a:r>
              <a:rPr lang="uk-UA" dirty="0"/>
              <a:t>90 % сухої маси клітин припадає на </a:t>
            </a:r>
            <a:r>
              <a:rPr lang="uk-UA" dirty="0" smtClean="0"/>
              <a:t>чотири </a:t>
            </a:r>
            <a:r>
              <a:rPr lang="uk-UA" dirty="0"/>
              <a:t>типи органічних молекул: </a:t>
            </a:r>
            <a:endParaRPr lang="uk-UA" dirty="0" smtClean="0"/>
          </a:p>
          <a:p>
            <a:pPr marL="3086100" lvl="7" indent="0" algn="just">
              <a:defRPr/>
            </a:pPr>
            <a:r>
              <a:rPr lang="uk-UA" sz="3200" b="1" i="1" dirty="0" smtClean="0">
                <a:solidFill>
                  <a:srgbClr val="7030A0"/>
                </a:solidFill>
              </a:rPr>
              <a:t>білки</a:t>
            </a:r>
            <a:r>
              <a:rPr lang="uk-UA" sz="3200" b="1" i="1" dirty="0">
                <a:solidFill>
                  <a:srgbClr val="7030A0"/>
                </a:solidFill>
              </a:rPr>
              <a:t>, </a:t>
            </a:r>
            <a:endParaRPr lang="uk-UA" sz="3200" b="1" i="1" dirty="0" smtClean="0">
              <a:solidFill>
                <a:srgbClr val="7030A0"/>
              </a:solidFill>
            </a:endParaRPr>
          </a:p>
          <a:p>
            <a:pPr marL="3086100" lvl="7" indent="0" algn="just">
              <a:defRPr/>
            </a:pPr>
            <a:r>
              <a:rPr lang="uk-UA" sz="3200" b="1" i="1" dirty="0" smtClean="0">
                <a:solidFill>
                  <a:srgbClr val="7030A0"/>
                </a:solidFill>
              </a:rPr>
              <a:t>ліпіди</a:t>
            </a:r>
            <a:r>
              <a:rPr lang="uk-UA" sz="3200" b="1" i="1" dirty="0">
                <a:solidFill>
                  <a:srgbClr val="7030A0"/>
                </a:solidFill>
              </a:rPr>
              <a:t>, </a:t>
            </a:r>
            <a:endParaRPr lang="uk-UA" sz="3200" b="1" i="1" dirty="0" smtClean="0">
              <a:solidFill>
                <a:srgbClr val="7030A0"/>
              </a:solidFill>
            </a:endParaRPr>
          </a:p>
          <a:p>
            <a:pPr marL="3086100" lvl="7" indent="0" algn="just">
              <a:defRPr/>
            </a:pPr>
            <a:r>
              <a:rPr lang="uk-UA" sz="3200" b="1" i="1" dirty="0" smtClean="0">
                <a:solidFill>
                  <a:srgbClr val="7030A0"/>
                </a:solidFill>
              </a:rPr>
              <a:t>вуглеводи</a:t>
            </a:r>
            <a:r>
              <a:rPr lang="uk-UA" sz="3200" b="1" i="1" dirty="0">
                <a:solidFill>
                  <a:srgbClr val="7030A0"/>
                </a:solidFill>
              </a:rPr>
              <a:t>, </a:t>
            </a:r>
            <a:endParaRPr lang="uk-UA" sz="3200" b="1" i="1" dirty="0" smtClean="0">
              <a:solidFill>
                <a:srgbClr val="7030A0"/>
              </a:solidFill>
            </a:endParaRPr>
          </a:p>
          <a:p>
            <a:pPr marL="3086100" lvl="7" indent="0" algn="just">
              <a:defRPr/>
            </a:pPr>
            <a:r>
              <a:rPr lang="uk-UA" sz="3200" b="1" i="1" dirty="0" smtClean="0">
                <a:solidFill>
                  <a:srgbClr val="7030A0"/>
                </a:solidFill>
              </a:rPr>
              <a:t>нуклеїнові </a:t>
            </a:r>
            <a:r>
              <a:rPr lang="uk-UA" sz="3200" b="1" i="1" dirty="0">
                <a:solidFill>
                  <a:srgbClr val="7030A0"/>
                </a:solidFill>
              </a:rPr>
              <a:t>кислоти</a:t>
            </a:r>
            <a:r>
              <a:rPr lang="uk-UA" sz="3200" i="1" dirty="0">
                <a:solidFill>
                  <a:srgbClr val="7030A0"/>
                </a:solidFill>
              </a:rPr>
              <a:t>. </a:t>
            </a:r>
            <a:endParaRPr lang="uk-UA" sz="3200" i="1" dirty="0" smtClean="0">
              <a:solidFill>
                <a:srgbClr val="7030A0"/>
              </a:solidFill>
            </a:endParaRPr>
          </a:p>
          <a:p>
            <a:pPr marL="0" indent="0" algn="just" fontAlgn="auto">
              <a:spcAft>
                <a:spcPts val="0"/>
              </a:spcAft>
              <a:buFont typeface="Arial" pitchFamily="34" charset="0"/>
              <a:buNone/>
              <a:defRPr/>
            </a:pPr>
            <a:r>
              <a:rPr lang="uk-UA" dirty="0" smtClean="0"/>
              <a:t>Крім </a:t>
            </a:r>
            <a:r>
              <a:rPr lang="uk-UA" dirty="0"/>
              <a:t>того, у менших кількостях у клітинах містяться інші органічні сполуки, що відіграють важливу роль у біохіміч­них процесах. До них належать органічні </a:t>
            </a:r>
            <a:r>
              <a:rPr lang="uk-UA" i="1" dirty="0" smtClean="0"/>
              <a:t>кислоти </a:t>
            </a:r>
            <a:r>
              <a:rPr lang="uk-UA" dirty="0"/>
              <a:t>(</a:t>
            </a:r>
            <a:r>
              <a:rPr lang="uk-UA" dirty="0" err="1"/>
              <a:t>піровиноградна</a:t>
            </a:r>
            <a:r>
              <a:rPr lang="uk-UA" dirty="0"/>
              <a:t>, молочна, яблучна, лимонна, жирні кислоти — пальмітинова, стеаринова), </a:t>
            </a:r>
            <a:r>
              <a:rPr lang="uk-UA" i="1" dirty="0" smtClean="0"/>
              <a:t>пігменти </a:t>
            </a:r>
            <a:r>
              <a:rPr lang="uk-UA" dirty="0"/>
              <a:t>(хлорофіл, білірубін) тощо.</a:t>
            </a:r>
            <a:endParaRPr lang="ru-RU" dirty="0"/>
          </a:p>
          <a:p>
            <a:pPr marL="0" indent="0" algn="just" fontAlgn="auto">
              <a:spcAft>
                <a:spcPts val="0"/>
              </a:spcAft>
              <a:buFont typeface="Arial" pitchFamily="34" charset="0"/>
              <a:buNone/>
              <a:defRPr/>
            </a:pPr>
            <a:r>
              <a:rPr lang="uk-UA" dirty="0"/>
              <a:t>Білки, нуклеїнові кислоти та полісахариди (крохмаль, целюлоза, хітин, глікоген) називають </a:t>
            </a:r>
            <a:r>
              <a:rPr lang="uk-UA" i="1" dirty="0"/>
              <a:t>біополімерами, </a:t>
            </a:r>
            <a:r>
              <a:rPr lang="uk-UA" dirty="0"/>
              <a:t>або </a:t>
            </a:r>
            <a:r>
              <a:rPr lang="uk-UA" i="1" dirty="0"/>
              <a:t>макромолекулами, </a:t>
            </a:r>
            <a:r>
              <a:rPr lang="uk-UA" dirty="0"/>
              <a:t>оскільки вони складаються з великої кількості одиниць — </a:t>
            </a:r>
            <a:r>
              <a:rPr lang="uk-UA" i="1" dirty="0"/>
              <a:t>мономерів. </a:t>
            </a:r>
            <a:r>
              <a:rPr lang="uk-UA" dirty="0"/>
              <a:t>Мономерами білків є </a:t>
            </a:r>
            <a:r>
              <a:rPr lang="uk-UA" i="1" dirty="0"/>
              <a:t>амінокислоти, </a:t>
            </a:r>
            <a:r>
              <a:rPr lang="uk-UA" dirty="0"/>
              <a:t>мономерами нуклеїнових кислот — </a:t>
            </a:r>
            <a:r>
              <a:rPr lang="uk-UA" i="1" dirty="0" err="1"/>
              <a:t>нуклеотиди</a:t>
            </a:r>
            <a:r>
              <a:rPr lang="uk-UA" i="1" dirty="0"/>
              <a:t>, </a:t>
            </a:r>
            <a:r>
              <a:rPr lang="uk-UA" dirty="0"/>
              <a:t>мономерами полісахаридів — </a:t>
            </a:r>
            <a:r>
              <a:rPr lang="uk-UA" i="1" dirty="0"/>
              <a:t>моносахариди. </a:t>
            </a:r>
            <a:r>
              <a:rPr lang="uk-UA" dirty="0"/>
              <a:t>Час­то нуклеїнові кислоти називають </a:t>
            </a:r>
            <a:r>
              <a:rPr lang="uk-UA" i="1" dirty="0"/>
              <a:t>інформаційни­ми полімерами, </a:t>
            </a:r>
            <a:r>
              <a:rPr lang="uk-UA" dirty="0"/>
              <a:t>оскільки вони є універсальними біологічними носіями інформації.</a:t>
            </a: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300"/>
          </a:xfrm>
        </p:spPr>
        <p:txBody>
          <a:bodyPr rtlCol="0">
            <a:normAutofit fontScale="90000"/>
          </a:bodyPr>
          <a:lstStyle/>
          <a:p>
            <a:pPr fontAlgn="auto">
              <a:spcAft>
                <a:spcPts val="0"/>
              </a:spcAft>
              <a:defRPr/>
            </a:pPr>
            <a:r>
              <a:rPr lang="uk-UA" b="1" dirty="0" smtClean="0"/>
              <a:t>БІЛКИ</a:t>
            </a:r>
            <a:endParaRPr lang="ru-RU" dirty="0"/>
          </a:p>
        </p:txBody>
      </p:sp>
      <p:sp>
        <p:nvSpPr>
          <p:cNvPr id="3" name="Содержимое 2"/>
          <p:cNvSpPr>
            <a:spLocks noGrp="1"/>
          </p:cNvSpPr>
          <p:nvPr>
            <p:ph idx="1"/>
          </p:nvPr>
        </p:nvSpPr>
        <p:spPr>
          <a:xfrm>
            <a:off x="457200" y="928688"/>
            <a:ext cx="8229600" cy="5643562"/>
          </a:xfrm>
        </p:spPr>
        <p:txBody>
          <a:bodyPr rtlCol="0">
            <a:normAutofit fontScale="55000" lnSpcReduction="20000"/>
          </a:bodyPr>
          <a:lstStyle/>
          <a:p>
            <a:pPr fontAlgn="auto">
              <a:spcAft>
                <a:spcPts val="0"/>
              </a:spcAft>
              <a:buFont typeface="Arial" pitchFamily="34" charset="0"/>
              <a:buChar char="•"/>
              <a:defRPr/>
            </a:pPr>
            <a:endParaRPr lang="ru-RU" dirty="0"/>
          </a:p>
          <a:p>
            <a:pPr marL="0" indent="0" algn="ctr" fontAlgn="auto">
              <a:spcAft>
                <a:spcPts val="0"/>
              </a:spcAft>
              <a:buFont typeface="Arial" pitchFamily="34" charset="0"/>
              <a:buNone/>
              <a:defRPr/>
            </a:pPr>
            <a:r>
              <a:rPr lang="uk-UA" b="1" i="1" dirty="0" smtClean="0">
                <a:solidFill>
                  <a:srgbClr val="7030A0"/>
                </a:solidFill>
              </a:rPr>
              <a:t>Білки</a:t>
            </a:r>
            <a:r>
              <a:rPr lang="uk-UA" i="1" dirty="0" smtClean="0">
                <a:solidFill>
                  <a:srgbClr val="7030A0"/>
                </a:solidFill>
              </a:rPr>
              <a:t> </a:t>
            </a:r>
            <a:r>
              <a:rPr lang="uk-UA" i="1" dirty="0">
                <a:solidFill>
                  <a:srgbClr val="7030A0"/>
                </a:solidFill>
              </a:rPr>
              <a:t>— це біологічні полімери, мономерами яких є амінокислоти</a:t>
            </a:r>
            <a:r>
              <a:rPr lang="uk-UA" dirty="0"/>
              <a:t>. </a:t>
            </a:r>
            <a:endParaRPr lang="uk-UA" dirty="0" smtClean="0"/>
          </a:p>
          <a:p>
            <a:pPr marL="0" indent="0" algn="just" fontAlgn="auto">
              <a:spcAft>
                <a:spcPts val="0"/>
              </a:spcAft>
              <a:buFont typeface="Arial" pitchFamily="34" charset="0"/>
              <a:buNone/>
              <a:defRPr/>
            </a:pPr>
            <a:endParaRPr lang="uk-UA" b="1" dirty="0"/>
          </a:p>
          <a:p>
            <a:pPr marL="0" indent="0" algn="ctr" fontAlgn="auto">
              <a:spcAft>
                <a:spcPts val="0"/>
              </a:spcAft>
              <a:buFont typeface="Arial" pitchFamily="34" charset="0"/>
              <a:buNone/>
              <a:defRPr/>
            </a:pPr>
            <a:r>
              <a:rPr lang="uk-UA" b="1" dirty="0" smtClean="0"/>
              <a:t>ФУНКЦІЇ БІЛКІВ</a:t>
            </a:r>
            <a:endParaRPr lang="ru-RU" dirty="0" smtClean="0"/>
          </a:p>
          <a:p>
            <a:pPr marL="0" indent="0" algn="just" fontAlgn="auto">
              <a:spcAft>
                <a:spcPts val="0"/>
              </a:spcAft>
              <a:buFont typeface="Arial" pitchFamily="34" charset="0"/>
              <a:buNone/>
              <a:defRPr/>
            </a:pPr>
            <a:endParaRPr lang="uk-UA" i="1" dirty="0" smtClean="0">
              <a:solidFill>
                <a:srgbClr val="7030A0"/>
              </a:solidFill>
            </a:endParaRPr>
          </a:p>
          <a:p>
            <a:pPr marL="0" indent="0" algn="just" fontAlgn="auto">
              <a:spcAft>
                <a:spcPts val="0"/>
              </a:spcAft>
              <a:buFont typeface="Arial" pitchFamily="34" charset="0"/>
              <a:buNone/>
              <a:defRPr/>
            </a:pPr>
            <a:r>
              <a:rPr lang="uk-UA" i="1" dirty="0" smtClean="0">
                <a:solidFill>
                  <a:srgbClr val="7030A0"/>
                </a:solidFill>
              </a:rPr>
              <a:t>Структурна</a:t>
            </a:r>
            <a:r>
              <a:rPr lang="uk-UA" dirty="0"/>
              <a:t>. Білки утворюють основу ци­топлазми і входять до складу клітинних органел і мембран. Сухожилля, суглобові зв'язки, кістки скелета, копита складаються з білків. Наприклад, білки колаген і еластин забезпечують пружність і пластичність шкіри, судин, зв'язок.</a:t>
            </a:r>
            <a:endParaRPr lang="ru-RU" dirty="0"/>
          </a:p>
          <a:p>
            <a:pPr marL="0" indent="0" algn="just" fontAlgn="auto">
              <a:spcAft>
                <a:spcPts val="0"/>
              </a:spcAft>
              <a:buFont typeface="Arial" pitchFamily="34" charset="0"/>
              <a:buNone/>
              <a:defRPr/>
            </a:pPr>
            <a:r>
              <a:rPr lang="uk-UA" i="1" dirty="0">
                <a:solidFill>
                  <a:srgbClr val="7030A0"/>
                </a:solidFill>
              </a:rPr>
              <a:t>Каталітична</a:t>
            </a:r>
            <a:r>
              <a:rPr lang="uk-UA" dirty="0"/>
              <a:t>. Біологічні каталізатори, що прискорюють біохімічні реакції, називаються </a:t>
            </a:r>
            <a:r>
              <a:rPr lang="uk-UA" i="1" dirty="0"/>
              <a:t>фер­ментами. </a:t>
            </a:r>
            <a:r>
              <a:rPr lang="uk-UA" dirty="0"/>
              <a:t>Усі ферменти є білками. Кожний фер­мент </a:t>
            </a:r>
            <a:r>
              <a:rPr lang="uk-UA" dirty="0" err="1"/>
              <a:t>каталізує</a:t>
            </a:r>
            <a:r>
              <a:rPr lang="uk-UA" dirty="0"/>
              <a:t> одну або декілька однотипних ре­акцій, тому зв'язування </a:t>
            </a:r>
            <a:r>
              <a:rPr lang="uk-UA" dirty="0" err="1"/>
              <a:t>фермента</a:t>
            </a:r>
            <a:r>
              <a:rPr lang="uk-UA" dirty="0"/>
              <a:t> із субстратом (речовиною, що піддається ферментативному пе­ретворенню) </a:t>
            </a:r>
            <a:r>
              <a:rPr lang="uk-UA" dirty="0" err="1"/>
              <a:t>високоспецифічне</a:t>
            </a:r>
            <a:r>
              <a:rPr lang="uk-UA" dirty="0"/>
              <a:t>. Ділянка молекули білка, яка відповідає за зв'язування із субстратом, називається </a:t>
            </a:r>
            <a:r>
              <a:rPr lang="uk-UA" i="1" dirty="0"/>
              <a:t>активним центром, </a:t>
            </a:r>
            <a:r>
              <a:rPr lang="uk-UA" dirty="0"/>
              <a:t>а комплекс, що утворився при цьому,— </a:t>
            </a:r>
            <a:r>
              <a:rPr lang="uk-UA" i="1" dirty="0" err="1"/>
              <a:t>фермент-субстратним</a:t>
            </a:r>
            <a:r>
              <a:rPr lang="uk-UA" i="1" dirty="0"/>
              <a:t> комплексом. </a:t>
            </a:r>
            <a:r>
              <a:rPr lang="uk-UA" dirty="0"/>
              <a:t>Суть каталізу полягає у зменшенні ферментом </a:t>
            </a:r>
            <a:r>
              <a:rPr lang="uk-UA" i="1" dirty="0"/>
              <a:t>енергії активації </a:t>
            </a:r>
            <a:r>
              <a:rPr lang="uk-UA" dirty="0"/>
              <a:t>(енергії, необхідної для вступу субстрату до реакції). Після завершен­ня реакції комплекс розпадається. У процесі </a:t>
            </a:r>
            <a:r>
              <a:rPr lang="uk-UA" dirty="0" smtClean="0"/>
              <a:t>реакції </a:t>
            </a:r>
            <a:r>
              <a:rPr lang="uk-UA" dirty="0"/>
              <a:t>фермент не піддається ані якісним, ані </a:t>
            </a:r>
            <a:r>
              <a:rPr lang="uk-UA" dirty="0" smtClean="0"/>
              <a:t>кількісним </a:t>
            </a:r>
            <a:r>
              <a:rPr lang="uk-UA" dirty="0"/>
              <a:t>змінам.</a:t>
            </a:r>
            <a:endParaRPr lang="ru-RU" dirty="0"/>
          </a:p>
          <a:p>
            <a:pPr marL="0" indent="0" algn="just" fontAlgn="auto">
              <a:spcAft>
                <a:spcPts val="0"/>
              </a:spcAft>
              <a:buFont typeface="Arial" pitchFamily="34" charset="0"/>
              <a:buNone/>
              <a:defRPr/>
            </a:pPr>
            <a:r>
              <a:rPr lang="uk-UA" dirty="0"/>
              <a:t>Ферменти мають дуже високу активність, вони здатні послідовно </a:t>
            </a:r>
            <a:r>
              <a:rPr lang="uk-UA" dirty="0" err="1"/>
              <a:t>каталізувати</a:t>
            </a:r>
            <a:r>
              <a:rPr lang="uk-UA" dirty="0"/>
              <a:t> тисячі й навіть мільйони реакцій за секунду. При цьому вони функціонують у дуже вузькому </a:t>
            </a:r>
            <a:r>
              <a:rPr lang="uk-UA" dirty="0" smtClean="0"/>
              <a:t>інтервалі </a:t>
            </a:r>
            <a:r>
              <a:rPr lang="uk-UA" dirty="0"/>
              <a:t>умов середовища й у разі їхньої зміни </a:t>
            </a:r>
            <a:r>
              <a:rPr lang="uk-UA" dirty="0" err="1"/>
              <a:t>інактивуються</a:t>
            </a:r>
            <a:r>
              <a:rPr lang="uk-UA" dirty="0"/>
              <a:t>.</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143625"/>
          </a:xfrm>
        </p:spPr>
        <p:txBody>
          <a:bodyPr rtlCol="0">
            <a:normAutofit fontScale="47500" lnSpcReduction="20000"/>
          </a:bodyPr>
          <a:lstStyle/>
          <a:p>
            <a:pPr marL="0" indent="0" algn="just" fontAlgn="auto">
              <a:spcAft>
                <a:spcPts val="0"/>
              </a:spcAft>
              <a:buFont typeface="Arial" pitchFamily="34" charset="0"/>
              <a:buNone/>
              <a:defRPr/>
            </a:pPr>
            <a:r>
              <a:rPr lang="uk-UA" i="1" dirty="0">
                <a:solidFill>
                  <a:srgbClr val="7030A0"/>
                </a:solidFill>
              </a:rPr>
              <a:t>Рухова</a:t>
            </a:r>
            <a:r>
              <a:rPr lang="uk-UA" dirty="0"/>
              <a:t>. Будь-які форми активного руху в живій природі (робота м'язів, биття війок і джгу­тиків, рух хромосом під час клітинного поділу, внутрішньоклітинне переміщення цитоплазми) здійснюються скоротливими білковими </a:t>
            </a:r>
            <a:r>
              <a:rPr lang="uk-UA" dirty="0" smtClean="0"/>
              <a:t>структурами</a:t>
            </a:r>
            <a:r>
              <a:rPr lang="uk-UA" dirty="0"/>
              <a:t>. Наприклад, основу </a:t>
            </a:r>
            <a:r>
              <a:rPr lang="uk-UA" dirty="0" err="1"/>
              <a:t>поперечно-смугастої</a:t>
            </a:r>
            <a:r>
              <a:rPr lang="uk-UA" dirty="0"/>
              <a:t> мускулатури складають білки актин і міозин, які переміщаються один щодо одного, що приводить до зміни лінійних розмірів м'яза.</a:t>
            </a:r>
            <a:endParaRPr lang="ru-RU" dirty="0"/>
          </a:p>
          <a:p>
            <a:pPr marL="0" indent="0" algn="just" fontAlgn="auto">
              <a:spcAft>
                <a:spcPts val="0"/>
              </a:spcAft>
              <a:buFont typeface="Arial" pitchFamily="34" charset="0"/>
              <a:buNone/>
              <a:defRPr/>
            </a:pPr>
            <a:r>
              <a:rPr lang="uk-UA" i="1" dirty="0">
                <a:solidFill>
                  <a:srgbClr val="7030A0"/>
                </a:solidFill>
              </a:rPr>
              <a:t>Транспортна</a:t>
            </a:r>
            <a:r>
              <a:rPr lang="uk-UA" dirty="0"/>
              <a:t>. Білок еритроцитів </a:t>
            </a:r>
            <a:r>
              <a:rPr lang="uk-UA" dirty="0" smtClean="0"/>
              <a:t>гемоглобін </a:t>
            </a:r>
            <a:r>
              <a:rPr lang="uk-UA" dirty="0"/>
              <a:t>транспортує кисень від легенів до тканин і органів, сироватковий білок альбумін здійснює транспорт жирних кислот. Білки клітинних мем­бран виконують вибіркове перенесення речовин (глюкози, амінокислот, </a:t>
            </a:r>
            <a:r>
              <a:rPr lang="uk-UA" dirty="0" err="1"/>
              <a:t>йонів</a:t>
            </a:r>
            <a:r>
              <a:rPr lang="uk-UA" dirty="0"/>
              <a:t>) через ліпідний </a:t>
            </a:r>
            <a:r>
              <a:rPr lang="uk-UA" dirty="0" err="1" smtClean="0"/>
              <a:t>бішар</a:t>
            </a:r>
            <a:r>
              <a:rPr lang="uk-UA" dirty="0" smtClean="0"/>
              <a:t>.</a:t>
            </a:r>
            <a:endParaRPr lang="ru-RU" dirty="0"/>
          </a:p>
          <a:p>
            <a:pPr marL="0" indent="0" algn="just" fontAlgn="auto">
              <a:spcAft>
                <a:spcPts val="0"/>
              </a:spcAft>
              <a:buFont typeface="Arial" pitchFamily="34" charset="0"/>
              <a:buNone/>
              <a:defRPr/>
            </a:pPr>
            <a:r>
              <a:rPr lang="uk-UA" i="1" dirty="0">
                <a:solidFill>
                  <a:srgbClr val="7030A0"/>
                </a:solidFill>
              </a:rPr>
              <a:t>Захисна</a:t>
            </a:r>
            <a:r>
              <a:rPr lang="uk-UA" dirty="0"/>
              <a:t>. Захист організму від дії інфекції, що потрапила в нього, та підтримка гомеостазу забезпечується реакціями імунітету. Найважливі­шими чинниками гуморального імунітету є </a:t>
            </a:r>
            <a:r>
              <a:rPr lang="uk-UA" i="1" dirty="0" smtClean="0"/>
              <a:t>антитіла </a:t>
            </a:r>
            <a:r>
              <a:rPr lang="uk-UA" i="1" dirty="0"/>
              <a:t>— </a:t>
            </a:r>
            <a:r>
              <a:rPr lang="uk-UA" dirty="0"/>
              <a:t>білки, які маркірують чужорідні </a:t>
            </a:r>
            <a:r>
              <a:rPr lang="uk-UA" dirty="0" smtClean="0"/>
              <a:t>біополімери </a:t>
            </a:r>
            <a:r>
              <a:rPr lang="uk-UA" dirty="0"/>
              <a:t>— </a:t>
            </a:r>
            <a:r>
              <a:rPr lang="uk-UA" dirty="0" smtClean="0"/>
              <a:t>антигени. </a:t>
            </a:r>
            <a:r>
              <a:rPr lang="uk-UA" dirty="0"/>
              <a:t>Згодом маркіровані антитілами антигени знищуються. Захисну фун­кцію також виконують білки, що безпосередньо руйнують клітини (лізоцим слини) або блоку </a:t>
            </a:r>
            <a:r>
              <a:rPr lang="uk-UA" dirty="0" err="1"/>
              <a:t>ють</a:t>
            </a:r>
            <a:r>
              <a:rPr lang="uk-UA" dirty="0"/>
              <a:t> процеси біосинтезу (інтерферон в інфікова­них вірусами клітинах</a:t>
            </a:r>
            <a:r>
              <a:rPr lang="uk-UA" dirty="0" smtClean="0"/>
              <a:t>).</a:t>
            </a:r>
          </a:p>
          <a:p>
            <a:pPr marL="0" indent="0" algn="just" fontAlgn="auto">
              <a:spcAft>
                <a:spcPts val="0"/>
              </a:spcAft>
              <a:buFont typeface="Arial" pitchFamily="34" charset="0"/>
              <a:buNone/>
              <a:defRPr/>
            </a:pPr>
            <a:r>
              <a:rPr lang="uk-UA" i="1" dirty="0">
                <a:solidFill>
                  <a:srgbClr val="7030A0"/>
                </a:solidFill>
              </a:rPr>
              <a:t>Регуляторна</a:t>
            </a:r>
            <a:r>
              <a:rPr lang="uk-UA" dirty="0"/>
              <a:t>. Багато з гормонів є білками (інсулін, </a:t>
            </a:r>
            <a:r>
              <a:rPr lang="uk-UA" dirty="0" err="1"/>
              <a:t>глюкагон</a:t>
            </a:r>
            <a:r>
              <a:rPr lang="uk-UA" dirty="0"/>
              <a:t>, </a:t>
            </a:r>
            <a:r>
              <a:rPr lang="uk-UA" dirty="0" err="1"/>
              <a:t>соматотропін</a:t>
            </a:r>
            <a:r>
              <a:rPr lang="uk-UA" dirty="0"/>
              <a:t>). Вони регулю­ють перебіг фізіологічних процесів — ріст клітин, інтенсивність обміну речовин.</a:t>
            </a:r>
            <a:endParaRPr lang="ru-RU" dirty="0"/>
          </a:p>
          <a:p>
            <a:pPr marL="0" indent="0" algn="just" fontAlgn="auto">
              <a:spcAft>
                <a:spcPts val="0"/>
              </a:spcAft>
              <a:buFont typeface="Arial" pitchFamily="34" charset="0"/>
              <a:buNone/>
              <a:defRPr/>
            </a:pPr>
            <a:r>
              <a:rPr lang="uk-UA" i="1" dirty="0" err="1">
                <a:solidFill>
                  <a:srgbClr val="7030A0"/>
                </a:solidFill>
              </a:rPr>
              <a:t>Запасаюча</a:t>
            </a:r>
            <a:r>
              <a:rPr lang="uk-UA" dirty="0"/>
              <a:t>. Білки здатні накопичуватися як запасний матеріал для живлення організму, що розвивається (яєчний альбумін, білки насін­ня рослин).</a:t>
            </a:r>
            <a:endParaRPr lang="ru-RU" dirty="0"/>
          </a:p>
          <a:p>
            <a:pPr marL="0" indent="0" algn="just" fontAlgn="auto">
              <a:spcAft>
                <a:spcPts val="0"/>
              </a:spcAft>
              <a:buFont typeface="Arial" pitchFamily="34" charset="0"/>
              <a:buNone/>
              <a:defRPr/>
            </a:pPr>
            <a:r>
              <a:rPr lang="uk-UA" i="1" dirty="0">
                <a:solidFill>
                  <a:srgbClr val="7030A0"/>
                </a:solidFill>
              </a:rPr>
              <a:t>Енергетична</a:t>
            </a:r>
            <a:r>
              <a:rPr lang="uk-UA" dirty="0"/>
              <a:t>. Білки розщеплюються для добування енергії у виняткових випадках, якщо в організмі в результаті тривалого голодування вичерпані запаси вуглеводів і жирів. Енергетична цінність 1 г білка складає близько 17 кДж.</a:t>
            </a:r>
            <a:endParaRPr lang="ru-RU" dirty="0"/>
          </a:p>
          <a:p>
            <a:pPr marL="0" indent="0" algn="just" fontAlgn="auto">
              <a:spcAft>
                <a:spcPts val="0"/>
              </a:spcAft>
              <a:buFont typeface="Arial" pitchFamily="34" charset="0"/>
              <a:buNone/>
              <a:defRPr/>
            </a:pPr>
            <a:r>
              <a:rPr lang="uk-UA" i="1" dirty="0">
                <a:solidFill>
                  <a:srgbClr val="7030A0"/>
                </a:solidFill>
              </a:rPr>
              <a:t>Рецепторна</a:t>
            </a:r>
            <a:r>
              <a:rPr lang="uk-UA" dirty="0"/>
              <a:t>. Багато білків на поверхні плазматичної мембрани клітин здатні пізнава­ти молекули певної структури. Специфічними рецепторами розпізнаються молекули гормонів і медіаторів (як правило, один рецептор може пізнавати тільки один тип молекул — рецептор адреналіну розпізнає тільки адреналін, </a:t>
            </a:r>
            <a:r>
              <a:rPr lang="uk-UA" dirty="0" smtClean="0"/>
              <a:t>рецептор </a:t>
            </a:r>
            <a:r>
              <a:rPr lang="uk-UA" dirty="0"/>
              <a:t>інсуліну — тільки інсулін). Білкові рецеп­тори на поверхні клітин імунної системи здатні пізнавати чужорідний антиген і запускати </a:t>
            </a:r>
            <a:r>
              <a:rPr lang="uk-UA" dirty="0" smtClean="0"/>
              <a:t>реакцію </a:t>
            </a:r>
            <a:r>
              <a:rPr lang="uk-UA" dirty="0"/>
              <a:t>його знищення.</a:t>
            </a:r>
            <a:endParaRPr lang="ru-RU" dirty="0"/>
          </a:p>
          <a:p>
            <a:pPr marL="0" indent="0" algn="just" fontAlgn="auto">
              <a:spcAft>
                <a:spcPts val="0"/>
              </a:spcAft>
              <a:buFont typeface="Arial" pitchFamily="34" charset="0"/>
              <a:buNone/>
              <a:defRPr/>
            </a:pPr>
            <a:endParaRPr lang="ru-RU" dirty="0"/>
          </a:p>
          <a:p>
            <a:pPr fontAlgn="auto">
              <a:spcAft>
                <a:spcPts val="0"/>
              </a:spcAft>
              <a:buFont typeface="Arial" pitchFamily="34" charset="0"/>
              <a:buNone/>
              <a:defRPr/>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010006"/>
          <p:cNvPicPr>
            <a:picLocks noChangeAspect="1" noChangeArrowheads="1"/>
          </p:cNvPicPr>
          <p:nvPr/>
        </p:nvPicPr>
        <p:blipFill>
          <a:blip r:embed="rId2"/>
          <a:srcRect/>
          <a:stretch>
            <a:fillRect/>
          </a:stretch>
        </p:blipFill>
        <p:spPr bwMode="auto">
          <a:xfrm>
            <a:off x="323850" y="404813"/>
            <a:ext cx="8496300" cy="5486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857875"/>
            <a:ext cx="8229600" cy="268288"/>
          </a:xfrm>
        </p:spPr>
        <p:txBody>
          <a:bodyPr rtlCol="0">
            <a:normAutofit fontScale="40000" lnSpcReduction="20000"/>
          </a:bodyPr>
          <a:lstStyle/>
          <a:p>
            <a:pPr algn="ctr" fontAlgn="auto">
              <a:spcAft>
                <a:spcPts val="0"/>
              </a:spcAft>
              <a:buFont typeface="Arial" pitchFamily="34" charset="0"/>
              <a:buNone/>
              <a:defRPr/>
            </a:pPr>
            <a:r>
              <a:rPr lang="uk-UA" dirty="0" smtClean="0"/>
              <a:t>Спрощена схема ферментного каталізу</a:t>
            </a:r>
            <a:endParaRPr lang="ru-RU" dirty="0"/>
          </a:p>
        </p:txBody>
      </p:sp>
      <p:pic>
        <p:nvPicPr>
          <p:cNvPr id="6" name="Рисунок 5" descr="ферментный катализ.jpg"/>
          <p:cNvPicPr>
            <a:picLocks noChangeAspect="1"/>
          </p:cNvPicPr>
          <p:nvPr/>
        </p:nvPicPr>
        <p:blipFill>
          <a:blip r:embed="rId2"/>
          <a:stretch>
            <a:fillRect/>
          </a:stretch>
        </p:blipFill>
        <p:spPr>
          <a:xfrm>
            <a:off x="785813" y="1571625"/>
            <a:ext cx="7572375" cy="302895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энергия активации.jpg"/>
          <p:cNvPicPr>
            <a:picLocks noGrp="1" noChangeAspect="1"/>
          </p:cNvPicPr>
          <p:nvPr>
            <p:ph idx="1"/>
          </p:nvPr>
        </p:nvPicPr>
        <p:blipFill>
          <a:blip r:embed="rId2"/>
          <a:stretch>
            <a:fillRect/>
          </a:stretch>
        </p:blipFill>
        <p:spPr>
          <a:xfrm>
            <a:off x="3103563" y="496888"/>
            <a:ext cx="3182937" cy="4540250"/>
          </a:xfrm>
          <a:ln>
            <a:solidFill>
              <a:schemeClr val="bg1">
                <a:lumMod val="75000"/>
              </a:schemeClr>
            </a:solidFill>
          </a:ln>
          <a:effectLst>
            <a:outerShdw blurRad="50800" dist="38100" dir="2700000" algn="tl" rotWithShape="0">
              <a:prstClr val="black">
                <a:alpha val="40000"/>
              </a:prstClr>
            </a:outerShdw>
          </a:effectLst>
        </p:spPr>
      </p:pic>
      <p:sp>
        <p:nvSpPr>
          <p:cNvPr id="46082" name="TextBox 5"/>
          <p:cNvSpPr txBox="1">
            <a:spLocks noChangeArrowheads="1"/>
          </p:cNvSpPr>
          <p:nvPr/>
        </p:nvSpPr>
        <p:spPr bwMode="auto">
          <a:xfrm>
            <a:off x="571500" y="5715000"/>
            <a:ext cx="8286750" cy="584200"/>
          </a:xfrm>
          <a:prstGeom prst="rect">
            <a:avLst/>
          </a:prstGeom>
          <a:noFill/>
          <a:ln w="9525">
            <a:noFill/>
            <a:miter lim="800000"/>
            <a:headEnd/>
            <a:tailEnd/>
          </a:ln>
        </p:spPr>
        <p:txBody>
          <a:bodyPr>
            <a:spAutoFit/>
          </a:bodyPr>
          <a:lstStyle/>
          <a:p>
            <a:pPr algn="ctr"/>
            <a:r>
              <a:rPr lang="ru-RU" sz="1600">
                <a:latin typeface="Calibri" pitchFamily="34" charset="0"/>
              </a:rPr>
              <a:t>Енергія активації реакцій ΔG* знижується за рахунок каталітичної дії ферменту. Е – фермент, S– субстрат, ES – активований фермент–субстратний комплекс.</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Содержимое 2"/>
          <p:cNvSpPr>
            <a:spLocks noGrp="1"/>
          </p:cNvSpPr>
          <p:nvPr>
            <p:ph idx="1"/>
          </p:nvPr>
        </p:nvSpPr>
        <p:spPr>
          <a:xfrm>
            <a:off x="457200" y="5786438"/>
            <a:ext cx="8229600" cy="339725"/>
          </a:xfrm>
        </p:spPr>
        <p:txBody>
          <a:bodyPr/>
          <a:lstStyle/>
          <a:p>
            <a:pPr algn="ctr">
              <a:buFont typeface="Arial" charset="0"/>
              <a:buNone/>
            </a:pPr>
            <a:r>
              <a:rPr lang="uk-UA" sz="1600" smtClean="0"/>
              <a:t>Загальна схема активного центру металоферменту</a:t>
            </a:r>
            <a:endParaRPr lang="ru-RU" sz="1600" smtClean="0"/>
          </a:p>
        </p:txBody>
      </p:sp>
      <p:pic>
        <p:nvPicPr>
          <p:cNvPr id="4" name="Рисунок 3" descr="Схема будови активного центру металоферменту.jpg"/>
          <p:cNvPicPr>
            <a:picLocks noChangeAspect="1"/>
          </p:cNvPicPr>
          <p:nvPr/>
        </p:nvPicPr>
        <p:blipFill>
          <a:blip r:embed="rId2"/>
          <a:stretch>
            <a:fillRect/>
          </a:stretch>
        </p:blipFill>
        <p:spPr>
          <a:xfrm>
            <a:off x="1747838" y="2214563"/>
            <a:ext cx="5648325" cy="24288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fontAlgn="auto">
              <a:spcAft>
                <a:spcPts val="0"/>
              </a:spcAft>
              <a:defRPr/>
            </a:pPr>
            <a:r>
              <a:rPr lang="uk-UA" b="1" dirty="0" smtClean="0"/>
              <a:t>Структура білків</a:t>
            </a:r>
            <a:endParaRPr lang="ru-RU" dirty="0"/>
          </a:p>
        </p:txBody>
      </p:sp>
      <p:sp>
        <p:nvSpPr>
          <p:cNvPr id="3" name="Содержимое 2"/>
          <p:cNvSpPr>
            <a:spLocks noGrp="1"/>
          </p:cNvSpPr>
          <p:nvPr>
            <p:ph idx="1"/>
          </p:nvPr>
        </p:nvSpPr>
        <p:spPr>
          <a:xfrm>
            <a:off x="285750" y="1000125"/>
            <a:ext cx="8401050" cy="3000375"/>
          </a:xfrm>
        </p:spPr>
        <p:txBody>
          <a:bodyPr rtlCol="0">
            <a:normAutofit fontScale="55000" lnSpcReduction="20000"/>
          </a:bodyPr>
          <a:lstStyle/>
          <a:p>
            <a:pPr marL="0" indent="0" algn="just" fontAlgn="auto">
              <a:spcAft>
                <a:spcPts val="0"/>
              </a:spcAft>
              <a:buFont typeface="Arial" pitchFamily="34" charset="0"/>
              <a:buNone/>
              <a:defRPr/>
            </a:pPr>
            <a:r>
              <a:rPr lang="uk-UA" dirty="0" smtClean="0"/>
              <a:t>У </a:t>
            </a:r>
            <a:r>
              <a:rPr lang="uk-UA" dirty="0"/>
              <a:t>звичайній </a:t>
            </a:r>
            <a:r>
              <a:rPr lang="uk-UA" dirty="0" err="1"/>
              <a:t>еукаріотичній</a:t>
            </a:r>
            <a:r>
              <a:rPr lang="uk-UA" dirty="0"/>
              <a:t> клітині налічується близько 10 тис. різних білків, а загальна кількість відомих білкових молекул наближається до 50 тис. Усі ці білки складають­ся не більше ніж з двадцяти видів амінокислот. </a:t>
            </a:r>
            <a:r>
              <a:rPr lang="uk-UA" i="1" dirty="0"/>
              <a:t>Амінокислоти </a:t>
            </a:r>
            <a:r>
              <a:rPr lang="uk-UA" dirty="0"/>
              <a:t>є органічними молекулами, що ма­ють загальну схему будови: вони містять </a:t>
            </a:r>
            <a:r>
              <a:rPr lang="uk-UA" i="1" dirty="0" err="1" smtClean="0"/>
              <a:t>карбоксильну</a:t>
            </a:r>
            <a:r>
              <a:rPr lang="uk-UA" i="1" dirty="0" smtClean="0"/>
              <a:t> </a:t>
            </a:r>
            <a:r>
              <a:rPr lang="uk-UA" i="1" dirty="0"/>
              <a:t>групу — </a:t>
            </a:r>
            <a:r>
              <a:rPr lang="uk-UA" dirty="0"/>
              <a:t>СООН й </a:t>
            </a:r>
            <a:r>
              <a:rPr lang="uk-UA" i="1" dirty="0"/>
              <a:t>аміногрупу </a:t>
            </a:r>
            <a:r>
              <a:rPr lang="uk-UA" dirty="0"/>
              <a:t>—</a:t>
            </a:r>
            <a:r>
              <a:rPr lang="en-US" dirty="0"/>
              <a:t>N</a:t>
            </a:r>
            <a:r>
              <a:rPr lang="uk-UA" dirty="0"/>
              <a:t>Н</a:t>
            </a:r>
            <a:r>
              <a:rPr lang="uk-UA" baseline="-25000" dirty="0"/>
              <a:t>2</a:t>
            </a:r>
            <a:r>
              <a:rPr lang="uk-UA" dirty="0"/>
              <a:t>, зв'язані з атомом Карбону. Індивідуальні властивості </a:t>
            </a:r>
            <a:r>
              <a:rPr lang="uk-UA" dirty="0" smtClean="0"/>
              <a:t>кожної </a:t>
            </a:r>
            <a:r>
              <a:rPr lang="uk-UA" dirty="0"/>
              <a:t>амінокислоти визначаються радикалом II. </a:t>
            </a:r>
            <a:r>
              <a:rPr lang="uk-UA" dirty="0" smtClean="0"/>
              <a:t>Залежно </a:t>
            </a:r>
            <a:r>
              <a:rPr lang="uk-UA" dirty="0"/>
              <a:t>від структури радикала</a:t>
            </a:r>
            <a:r>
              <a:rPr lang="uk-UA" baseline="30000" dirty="0"/>
              <a:t>-</a:t>
            </a:r>
            <a:r>
              <a:rPr lang="uk-UA" dirty="0"/>
              <a:t>всі амінокислоти поділяють на полярні та неполярні.</a:t>
            </a:r>
            <a:endParaRPr lang="ru-RU" dirty="0"/>
          </a:p>
          <a:p>
            <a:pPr marL="0" indent="0" algn="just" fontAlgn="auto">
              <a:spcAft>
                <a:spcPts val="0"/>
              </a:spcAft>
              <a:buFont typeface="Arial" pitchFamily="34" charset="0"/>
              <a:buNone/>
              <a:defRPr/>
            </a:pPr>
            <a:r>
              <a:rPr lang="uk-UA" dirty="0"/>
              <a:t>Послідовно сполучаючись між собою, амінокисло­ти формують молекулу білка. При цьому зв'язок утворюється між аміногрупою однієї амінокисло­ти та </a:t>
            </a:r>
            <a:r>
              <a:rPr lang="uk-UA" dirty="0" err="1"/>
              <a:t>карбоксильною</a:t>
            </a:r>
            <a:r>
              <a:rPr lang="uk-UA" dirty="0"/>
              <a:t> групою іншої з виділенням молекули води. Зв'язок —СО—</a:t>
            </a:r>
            <a:r>
              <a:rPr lang="en-US" dirty="0"/>
              <a:t>NH</a:t>
            </a:r>
            <a:r>
              <a:rPr lang="uk-UA" dirty="0"/>
              <a:t>— називається </a:t>
            </a:r>
            <a:r>
              <a:rPr lang="uk-UA" i="1" dirty="0">
                <a:solidFill>
                  <a:srgbClr val="7030A0"/>
                </a:solidFill>
              </a:rPr>
              <a:t>пептидним</a:t>
            </a:r>
            <a:r>
              <a:rPr lang="uk-UA" i="1" dirty="0" smtClean="0"/>
              <a:t>.</a:t>
            </a:r>
            <a:r>
              <a:rPr lang="en-US" b="1" dirty="0"/>
              <a:t> </a:t>
            </a:r>
            <a:endParaRPr lang="uk-UA" b="1" dirty="0" smtClean="0"/>
          </a:p>
          <a:p>
            <a:pPr marL="0" indent="0" fontAlgn="auto">
              <a:spcAft>
                <a:spcPts val="0"/>
              </a:spcAft>
              <a:buFont typeface="Arial" pitchFamily="34" charset="0"/>
              <a:buNone/>
              <a:defRPr/>
            </a:pPr>
            <a:endParaRPr lang="ru-RU" dirty="0"/>
          </a:p>
          <a:p>
            <a:pPr marL="0" indent="0" fontAlgn="auto">
              <a:spcAft>
                <a:spcPts val="0"/>
              </a:spcAft>
              <a:buFont typeface="Arial" pitchFamily="34" charset="0"/>
              <a:buNone/>
              <a:defRPr/>
            </a:pPr>
            <a:endParaRPr lang="uk-UA" b="1" dirty="0" smtClean="0"/>
          </a:p>
          <a:p>
            <a:pPr marL="0" indent="0" fontAlgn="auto">
              <a:spcAft>
                <a:spcPts val="0"/>
              </a:spcAft>
              <a:buFont typeface="Arial" pitchFamily="34" charset="0"/>
              <a:buNone/>
              <a:defRPr/>
            </a:pPr>
            <a:endParaRPr lang="uk-UA" b="1" dirty="0"/>
          </a:p>
          <a:p>
            <a:pPr marL="0" indent="0" fontAlgn="auto">
              <a:spcAft>
                <a:spcPts val="0"/>
              </a:spcAft>
              <a:buFont typeface="Arial" pitchFamily="34" charset="0"/>
              <a:buNone/>
              <a:defRPr/>
            </a:pPr>
            <a:endParaRPr lang="uk-UA" b="1" dirty="0" smtClean="0"/>
          </a:p>
          <a:p>
            <a:pPr marL="0" indent="0" fontAlgn="auto">
              <a:spcAft>
                <a:spcPts val="0"/>
              </a:spcAft>
              <a:buFont typeface="Arial" pitchFamily="34" charset="0"/>
              <a:buNone/>
              <a:defRPr/>
            </a:pPr>
            <a:endParaRPr lang="uk-UA" b="1" dirty="0" smtClean="0"/>
          </a:p>
          <a:p>
            <a:pPr marL="0" indent="0" fontAlgn="auto">
              <a:spcAft>
                <a:spcPts val="0"/>
              </a:spcAft>
              <a:buFont typeface="Arial" pitchFamily="34" charset="0"/>
              <a:buNone/>
              <a:defRPr/>
            </a:pPr>
            <a:endParaRPr lang="uk-UA" b="1" dirty="0"/>
          </a:p>
          <a:p>
            <a:pPr marL="0" indent="0" fontAlgn="auto">
              <a:spcAft>
                <a:spcPts val="0"/>
              </a:spcAft>
              <a:buFont typeface="Arial" pitchFamily="34" charset="0"/>
              <a:buNone/>
              <a:defRPr/>
            </a:pPr>
            <a:endParaRPr lang="ru-RU" dirty="0"/>
          </a:p>
          <a:p>
            <a:pPr fontAlgn="auto">
              <a:spcAft>
                <a:spcPts val="0"/>
              </a:spcAft>
              <a:buFont typeface="Arial" pitchFamily="34" charset="0"/>
              <a:buChar char="•"/>
              <a:defRPr/>
            </a:pPr>
            <a:endParaRPr lang="ru-RU" dirty="0"/>
          </a:p>
        </p:txBody>
      </p:sp>
      <p:pic>
        <p:nvPicPr>
          <p:cNvPr id="25602" name="Picture 2"/>
          <p:cNvPicPr>
            <a:picLocks noChangeAspect="1" noChangeArrowheads="1"/>
          </p:cNvPicPr>
          <p:nvPr/>
        </p:nvPicPr>
        <p:blipFill>
          <a:blip r:embed="rId2"/>
          <a:srcRect/>
          <a:stretch>
            <a:fillRect/>
          </a:stretch>
        </p:blipFill>
        <p:spPr bwMode="auto">
          <a:xfrm>
            <a:off x="3000375" y="3857625"/>
            <a:ext cx="2957513" cy="1484313"/>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48132" name="TextBox 4"/>
          <p:cNvSpPr txBox="1">
            <a:spLocks noChangeArrowheads="1"/>
          </p:cNvSpPr>
          <p:nvPr/>
        </p:nvSpPr>
        <p:spPr bwMode="auto">
          <a:xfrm>
            <a:off x="357188" y="5715000"/>
            <a:ext cx="8143875" cy="1016000"/>
          </a:xfrm>
          <a:prstGeom prst="rect">
            <a:avLst/>
          </a:prstGeom>
          <a:noFill/>
          <a:ln w="9525">
            <a:noFill/>
            <a:miter lim="800000"/>
            <a:headEnd/>
            <a:tailEnd/>
          </a:ln>
        </p:spPr>
        <p:txBody>
          <a:bodyPr>
            <a:spAutoFit/>
          </a:bodyPr>
          <a:lstStyle/>
          <a:p>
            <a:pPr algn="ctr"/>
            <a:r>
              <a:rPr lang="uk-UA" sz="1200" b="1">
                <a:latin typeface="Calibri" pitchFamily="34" charset="0"/>
              </a:rPr>
              <a:t>Схема утворення пептидного зв'язку: </a:t>
            </a:r>
            <a:r>
              <a:rPr lang="en-US" sz="1200">
                <a:latin typeface="Calibri" pitchFamily="34" charset="0"/>
              </a:rPr>
              <a:t>R</a:t>
            </a:r>
            <a:r>
              <a:rPr lang="ru-RU" sz="1200">
                <a:latin typeface="Calibri" pitchFamily="34" charset="0"/>
              </a:rPr>
              <a:t>1</a:t>
            </a:r>
            <a:r>
              <a:rPr lang="uk-UA" sz="1200">
                <a:latin typeface="Calibri" pitchFamily="34" charset="0"/>
              </a:rPr>
              <a:t>, </a:t>
            </a:r>
            <a:r>
              <a:rPr lang="en-US" sz="1200">
                <a:latin typeface="Calibri" pitchFamily="34" charset="0"/>
              </a:rPr>
              <a:t>R</a:t>
            </a:r>
            <a:r>
              <a:rPr lang="uk-UA" sz="1200">
                <a:latin typeface="Calibri" pitchFamily="34" charset="0"/>
              </a:rPr>
              <a:t>2 - амінокислотні радикали.</a:t>
            </a:r>
          </a:p>
          <a:p>
            <a:pPr algn="ctr"/>
            <a:endParaRPr lang="uk-UA" sz="1200">
              <a:latin typeface="Calibri" pitchFamily="34" charset="0"/>
            </a:endParaRPr>
          </a:p>
          <a:p>
            <a:r>
              <a:rPr lang="uk-UA" sz="1200">
                <a:latin typeface="Calibri" pitchFamily="34" charset="0"/>
              </a:rPr>
              <a:t>Вільне обертання атомів навколо пептидного зв'язку неможливе, отже атоми, що утворюють пептидну групу (С, О, N. Н), лежать в одній площині. Обертання атомів навколо інших зв'язків ; (С—С і С—</a:t>
            </a:r>
            <a:r>
              <a:rPr lang="en-US" sz="1200">
                <a:latin typeface="Calibri" pitchFamily="34" charset="0"/>
              </a:rPr>
              <a:t>N</a:t>
            </a:r>
            <a:r>
              <a:rPr lang="uk-UA" sz="1200">
                <a:latin typeface="Calibri" pitchFamily="34" charset="0"/>
              </a:rPr>
              <a:t>) можливе, що приводить до специфічної орієнтації білкових молекул у просторі.</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215063"/>
          </a:xfrm>
        </p:spPr>
        <p:txBody>
          <a:bodyPr rtlCol="0">
            <a:normAutofit fontScale="47500" lnSpcReduction="20000"/>
          </a:bodyPr>
          <a:lstStyle/>
          <a:p>
            <a:pPr marL="0" indent="0" algn="just" fontAlgn="auto">
              <a:spcAft>
                <a:spcPts val="0"/>
              </a:spcAft>
              <a:buFont typeface="Arial" pitchFamily="34" charset="0"/>
              <a:buNone/>
              <a:defRPr/>
            </a:pPr>
            <a:endParaRPr lang="ru-RU" dirty="0"/>
          </a:p>
          <a:p>
            <a:pPr marL="0" indent="0" algn="ctr" fontAlgn="auto">
              <a:spcAft>
                <a:spcPts val="0"/>
              </a:spcAft>
              <a:buFont typeface="Arial" pitchFamily="34" charset="0"/>
              <a:buNone/>
              <a:defRPr/>
            </a:pPr>
            <a:r>
              <a:rPr lang="uk-UA" b="1" dirty="0" smtClean="0"/>
              <a:t>РІВНІ СТРУКТУРНОЇ ОРГАНІЗАЦІЇ БІЛКІВ</a:t>
            </a:r>
          </a:p>
          <a:p>
            <a:pPr marL="0" indent="0" algn="just" fontAlgn="auto">
              <a:spcAft>
                <a:spcPts val="0"/>
              </a:spcAft>
              <a:buFont typeface="Arial" pitchFamily="34" charset="0"/>
              <a:buNone/>
              <a:defRPr/>
            </a:pPr>
            <a:endParaRPr lang="uk-UA" b="1" dirty="0" smtClean="0"/>
          </a:p>
          <a:p>
            <a:pPr marL="0" indent="0" algn="just" fontAlgn="auto">
              <a:spcAft>
                <a:spcPts val="0"/>
              </a:spcAft>
              <a:buFont typeface="Arial" pitchFamily="34" charset="0"/>
              <a:buNone/>
              <a:defRPr/>
            </a:pPr>
            <a:r>
              <a:rPr lang="uk-UA" dirty="0" smtClean="0"/>
              <a:t>Розрізняють </a:t>
            </a:r>
            <a:r>
              <a:rPr lang="uk-UA" dirty="0"/>
              <a:t>декілька рівнів структурної організації білків.</a:t>
            </a:r>
            <a:endParaRPr lang="ru-RU" dirty="0"/>
          </a:p>
          <a:p>
            <a:pPr marL="0" indent="0" algn="just" fontAlgn="auto">
              <a:spcAft>
                <a:spcPts val="0"/>
              </a:spcAft>
              <a:buFont typeface="Arial" pitchFamily="34" charset="0"/>
              <a:buNone/>
              <a:defRPr/>
            </a:pPr>
            <a:r>
              <a:rPr lang="uk-UA" i="1" dirty="0">
                <a:solidFill>
                  <a:srgbClr val="7030A0"/>
                </a:solidFill>
              </a:rPr>
              <a:t>Первинна структура</a:t>
            </a:r>
            <a:r>
              <a:rPr lang="uk-UA" dirty="0"/>
              <a:t>. Утворений у про­цесі трансляції поліпептидний ланцюг — </a:t>
            </a:r>
            <a:r>
              <a:rPr lang="uk-UA" dirty="0" smtClean="0"/>
              <a:t>послідовність </a:t>
            </a:r>
            <a:r>
              <a:rPr lang="uk-UA" dirty="0"/>
              <a:t>амінокислот, з'єднаних між собою </a:t>
            </a:r>
            <a:r>
              <a:rPr lang="uk-UA" i="1" dirty="0"/>
              <a:t>пептидними зв'язками, </a:t>
            </a:r>
            <a:r>
              <a:rPr lang="uk-UA" dirty="0"/>
              <a:t>називають </a:t>
            </a:r>
            <a:r>
              <a:rPr lang="uk-UA" i="1" dirty="0"/>
              <a:t>первинною структурою білка. </a:t>
            </a:r>
            <a:r>
              <a:rPr lang="uk-UA" dirty="0"/>
              <a:t>Первинна структура будь-якого білка </a:t>
            </a:r>
            <a:r>
              <a:rPr lang="uk-UA" dirty="0" smtClean="0"/>
              <a:t>закодована </a:t>
            </a:r>
            <a:r>
              <a:rPr lang="uk-UA" dirty="0"/>
              <a:t>в молекулі ДНК. Білкові молекули містять від 100 до 1500 амінокислот. Якщо в поліпептидному ланцюзі менше за 70 амінокислот, таку моле­кулу називають </a:t>
            </a:r>
            <a:r>
              <a:rPr lang="uk-UA" i="1" dirty="0"/>
              <a:t>пептидом. </a:t>
            </a:r>
            <a:r>
              <a:rPr lang="uk-UA" dirty="0"/>
              <a:t>У тваринних і </a:t>
            </a:r>
            <a:r>
              <a:rPr lang="uk-UA" dirty="0" smtClean="0"/>
              <a:t>рослинних </a:t>
            </a:r>
            <a:r>
              <a:rPr lang="uk-UA" dirty="0"/>
              <a:t>клітинах виявлено безліч пептидів (</a:t>
            </a:r>
            <a:r>
              <a:rPr lang="uk-UA" dirty="0" err="1"/>
              <a:t>глутатіон</a:t>
            </a:r>
            <a:r>
              <a:rPr lang="uk-UA" dirty="0"/>
              <a:t>, вазопресин, </a:t>
            </a:r>
            <a:r>
              <a:rPr lang="uk-UA" dirty="0" err="1"/>
              <a:t>окситоцин</a:t>
            </a:r>
            <a:r>
              <a:rPr lang="uk-UA" dirty="0"/>
              <a:t>, </a:t>
            </a:r>
            <a:r>
              <a:rPr lang="uk-UA" dirty="0" err="1"/>
              <a:t>ендорфін</a:t>
            </a:r>
            <a:r>
              <a:rPr lang="uk-UA" dirty="0"/>
              <a:t>), що виконують найрізноманітніші функції.</a:t>
            </a:r>
            <a:endParaRPr lang="ru-RU" dirty="0"/>
          </a:p>
          <a:p>
            <a:pPr marL="0" indent="0" algn="just" fontAlgn="auto">
              <a:spcAft>
                <a:spcPts val="0"/>
              </a:spcAft>
              <a:buFont typeface="Arial" pitchFamily="34" charset="0"/>
              <a:buNone/>
              <a:defRPr/>
            </a:pPr>
            <a:r>
              <a:rPr lang="uk-UA" dirty="0"/>
              <a:t>Вторинна структура. Далі </a:t>
            </a:r>
            <a:r>
              <a:rPr lang="uk-UA" dirty="0" smtClean="0"/>
              <a:t>відбувається </a:t>
            </a:r>
            <a:r>
              <a:rPr lang="uk-UA" dirty="0"/>
              <a:t>просторове укладання поліпептидного ланцю­га, формується </a:t>
            </a:r>
            <a:r>
              <a:rPr lang="uk-UA" i="1" dirty="0"/>
              <a:t>вторинна структура білка. </a:t>
            </a:r>
            <a:r>
              <a:rPr lang="uk-UA" dirty="0"/>
              <a:t>Цей процес відбувається довільно, без витрат енер­гії та визначається властивостями та </a:t>
            </a:r>
            <a:r>
              <a:rPr lang="uk-UA" dirty="0" err="1" smtClean="0"/>
              <a:t>взаєморозташуванням</a:t>
            </a:r>
            <a:r>
              <a:rPr lang="uk-UA" dirty="0" smtClean="0"/>
              <a:t> </a:t>
            </a:r>
            <a:r>
              <a:rPr lang="uk-UA" dirty="0"/>
              <a:t>амінокислот. Розрізняють два види вторинної структури білка — </a:t>
            </a:r>
            <a:r>
              <a:rPr lang="uk-UA" i="1" dirty="0"/>
              <a:t>α-спіраль </a:t>
            </a:r>
            <a:r>
              <a:rPr lang="uk-UA" dirty="0"/>
              <a:t>і </a:t>
            </a:r>
            <a:r>
              <a:rPr lang="uk-UA" dirty="0" smtClean="0"/>
              <a:t>β</a:t>
            </a:r>
            <a:r>
              <a:rPr lang="uk-UA" i="1" dirty="0" smtClean="0"/>
              <a:t>-складчастий </a:t>
            </a:r>
            <a:r>
              <a:rPr lang="uk-UA" i="1" dirty="0"/>
              <a:t>шар </a:t>
            </a:r>
            <a:r>
              <a:rPr lang="uk-UA" i="1" dirty="0" smtClean="0"/>
              <a:t>(</a:t>
            </a:r>
            <a:r>
              <a:rPr lang="uk-UA" dirty="0" smtClean="0"/>
              <a:t>β</a:t>
            </a:r>
            <a:r>
              <a:rPr lang="uk-UA" i="1" dirty="0" smtClean="0"/>
              <a:t>-структура</a:t>
            </a:r>
            <a:r>
              <a:rPr lang="uk-UA" i="1" dirty="0"/>
              <a:t>).</a:t>
            </a:r>
            <a:endParaRPr lang="ru-RU" dirty="0"/>
          </a:p>
          <a:p>
            <a:pPr marL="0" indent="0" algn="just" fontAlgn="auto">
              <a:spcAft>
                <a:spcPts val="0"/>
              </a:spcAft>
              <a:buFont typeface="Arial" pitchFamily="34" charset="0"/>
              <a:buNone/>
              <a:defRPr/>
            </a:pPr>
            <a:r>
              <a:rPr lang="uk-UA" dirty="0"/>
              <a:t>Білкова а-спіраль стабілізується </a:t>
            </a:r>
            <a:r>
              <a:rPr lang="uk-UA" i="1" dirty="0"/>
              <a:t>водневими зв'язками, </a:t>
            </a:r>
            <a:r>
              <a:rPr lang="uk-UA" dirty="0"/>
              <a:t>які утворюються між атомом Гідро­гену групи —N11 однієї амінокислоти й атомом </a:t>
            </a:r>
            <a:r>
              <a:rPr lang="uk-UA" dirty="0" err="1"/>
              <a:t>Оксигену</a:t>
            </a:r>
            <a:r>
              <a:rPr lang="uk-UA" dirty="0"/>
              <a:t> групи —С=</a:t>
            </a:r>
            <a:r>
              <a:rPr lang="en-US" dirty="0"/>
              <a:t>O</a:t>
            </a:r>
            <a:r>
              <a:rPr lang="uk-UA" dirty="0"/>
              <a:t> іншої. Радикали аміно­кислот не беруть участі у формуванні водневих зв'язків і обернені назовні від спіралі. Такий тип вторинної структури мають міозин і </a:t>
            </a:r>
            <a:r>
              <a:rPr lang="uk-UA" dirty="0" err="1"/>
              <a:t>тропоміозин</a:t>
            </a:r>
            <a:r>
              <a:rPr lang="uk-UA" dirty="0"/>
              <a:t> — м'язові білки, які беруть участь у процесах скорочення, кератин — структурний білок </a:t>
            </a:r>
            <a:r>
              <a:rPr lang="uk-UA" dirty="0" smtClean="0"/>
              <a:t>шерсті</a:t>
            </a:r>
            <a:r>
              <a:rPr lang="uk-UA" dirty="0"/>
              <a:t>, нігтів, дзьоба, пір'я і рогів.</a:t>
            </a:r>
            <a:endParaRPr lang="ru-RU" dirty="0"/>
          </a:p>
          <a:p>
            <a:pPr marL="0" indent="0" algn="just" fontAlgn="auto">
              <a:spcAft>
                <a:spcPts val="0"/>
              </a:spcAft>
              <a:buFont typeface="Arial" pitchFamily="34" charset="0"/>
              <a:buNone/>
              <a:defRPr/>
            </a:pPr>
            <a:r>
              <a:rPr lang="uk-UA" dirty="0"/>
              <a:t>Поліпептидний ланцюг (ланцюги) у β-структурі має зигзагоподібну конфігурацію (</a:t>
            </a:r>
            <a:r>
              <a:rPr lang="uk-UA" dirty="0" smtClean="0"/>
              <a:t>структуру </a:t>
            </a:r>
            <a:r>
              <a:rPr lang="uk-UA" dirty="0"/>
              <a:t>складчастого листка). Він також </a:t>
            </a:r>
            <a:r>
              <a:rPr lang="uk-UA" dirty="0" smtClean="0"/>
              <a:t>стабілізується </a:t>
            </a:r>
            <a:r>
              <a:rPr lang="uk-UA" dirty="0"/>
              <a:t>водневими зв'язками. Ділянки поліпептидного ланцюга, які прилягають одна до одної, у (β-структурі можуть бути як </a:t>
            </a:r>
            <a:r>
              <a:rPr lang="uk-UA" i="1" dirty="0"/>
              <a:t>паралельними </a:t>
            </a:r>
            <a:r>
              <a:rPr lang="uk-UA" dirty="0"/>
              <a:t>(йдуть в </a:t>
            </a:r>
            <a:r>
              <a:rPr lang="uk-UA" dirty="0" smtClean="0"/>
              <a:t>одному </a:t>
            </a:r>
            <a:r>
              <a:rPr lang="uk-UA" dirty="0"/>
              <a:t>напрямі), так і </a:t>
            </a:r>
            <a:r>
              <a:rPr lang="uk-UA" i="1" dirty="0"/>
              <a:t>антипаралельними </a:t>
            </a:r>
            <a:r>
              <a:rPr lang="uk-UA" dirty="0"/>
              <a:t>(йдуть у протилежних напрямах). Прикладом білка, який має тільки β-складчасту вторинну </a:t>
            </a:r>
            <a:r>
              <a:rPr lang="uk-UA" dirty="0" smtClean="0"/>
              <a:t>структуру</a:t>
            </a:r>
            <a:r>
              <a:rPr lang="uk-UA" dirty="0"/>
              <a:t>, є фіброїн — білок шовку, що виділяється </a:t>
            </a:r>
            <a:r>
              <a:rPr lang="uk-UA" dirty="0" smtClean="0"/>
              <a:t>шовковичними </a:t>
            </a:r>
            <a:r>
              <a:rPr lang="uk-UA" dirty="0"/>
              <a:t>залозами гусениць шовкопряда під час формування коконів.</a:t>
            </a:r>
            <a:endParaRPr lang="ru-RU" dirty="0"/>
          </a:p>
          <a:p>
            <a:pPr marL="0" indent="0" algn="just" fontAlgn="auto">
              <a:spcAft>
                <a:spcPts val="0"/>
              </a:spcAft>
              <a:buFont typeface="Arial" pitchFamily="34" charset="0"/>
              <a:buNone/>
              <a:defRPr/>
            </a:pPr>
            <a:r>
              <a:rPr lang="uk-UA" i="1" dirty="0">
                <a:solidFill>
                  <a:srgbClr val="7030A0"/>
                </a:solidFill>
              </a:rPr>
              <a:t>Вторинна структура </a:t>
            </a:r>
            <a:r>
              <a:rPr lang="uk-UA" dirty="0"/>
              <a:t>того чи іншого білка </a:t>
            </a:r>
            <a:r>
              <a:rPr lang="uk-UA" dirty="0" smtClean="0"/>
              <a:t>однозначно </a:t>
            </a:r>
            <a:r>
              <a:rPr lang="uk-UA" dirty="0"/>
              <a:t>задається його первинною структурою. Радикали амінокислот не беруть участі в </a:t>
            </a:r>
            <a:r>
              <a:rPr lang="uk-UA" dirty="0" smtClean="0"/>
              <a:t>стабілізації </a:t>
            </a:r>
            <a:r>
              <a:rPr lang="uk-UA" dirty="0"/>
              <a:t>α-спіралі або β-складчастого шару, але </a:t>
            </a:r>
            <a:r>
              <a:rPr lang="uk-UA" dirty="0" smtClean="0"/>
              <a:t>визначають</a:t>
            </a:r>
            <a:r>
              <a:rPr lang="uk-UA" dirty="0"/>
              <a:t>, яким чином згорнеться поліпептидний ланцюг. Так, великі повтори </a:t>
            </a:r>
            <a:r>
              <a:rPr lang="uk-UA" dirty="0" err="1"/>
              <a:t>глутамінової</a:t>
            </a:r>
            <a:r>
              <a:rPr lang="uk-UA" dirty="0"/>
              <a:t> </a:t>
            </a:r>
            <a:r>
              <a:rPr lang="uk-UA" dirty="0" smtClean="0"/>
              <a:t>кислоти</a:t>
            </a:r>
            <a:r>
              <a:rPr lang="uk-UA" dirty="0"/>
              <a:t>, аргініну дуже утруднюють формування α-ланцюга, присутність у ланцюзі проліну перешкоджає утворенню β-структури.</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72188"/>
          </a:xfrm>
        </p:spPr>
        <p:txBody>
          <a:bodyPr rtlCol="0">
            <a:normAutofit fontScale="47500" lnSpcReduction="20000"/>
          </a:bodyPr>
          <a:lstStyle/>
          <a:p>
            <a:pPr marL="0" indent="0" algn="just" fontAlgn="auto">
              <a:spcAft>
                <a:spcPts val="0"/>
              </a:spcAft>
              <a:buFont typeface="Arial" pitchFamily="34" charset="0"/>
              <a:buNone/>
              <a:defRPr/>
            </a:pPr>
            <a:r>
              <a:rPr lang="uk-UA" i="1" dirty="0">
                <a:solidFill>
                  <a:srgbClr val="7030A0"/>
                </a:solidFill>
              </a:rPr>
              <a:t>Третинною структурою </a:t>
            </a:r>
            <a:r>
              <a:rPr lang="uk-UA" dirty="0"/>
              <a:t>білка нази­вається тривимірна упаковка поліпептидного ланцюга, тобто укладання в просторі </a:t>
            </a:r>
            <a:r>
              <a:rPr lang="uk-UA" dirty="0" smtClean="0"/>
              <a:t>а-спіральних </a:t>
            </a:r>
            <a:r>
              <a:rPr lang="uk-UA" dirty="0"/>
              <a:t>і (і-структурних ділянок молекули. Третинна структура стабілізується й утримується чотирма типами зв'язків, які утворюються між </a:t>
            </a:r>
            <a:r>
              <a:rPr lang="uk-UA" dirty="0" smtClean="0"/>
              <a:t>радикалами </a:t>
            </a:r>
            <a:r>
              <a:rPr lang="uk-UA" dirty="0"/>
              <a:t>амінокислот:</a:t>
            </a:r>
            <a:endParaRPr lang="ru-RU" dirty="0"/>
          </a:p>
          <a:p>
            <a:pPr marL="0" indent="0" algn="just" fontAlgn="auto">
              <a:spcAft>
                <a:spcPts val="0"/>
              </a:spcAft>
              <a:buFont typeface="Arial" pitchFamily="34" charset="0"/>
              <a:buNone/>
              <a:defRPr/>
            </a:pPr>
            <a:r>
              <a:rPr lang="uk-UA" dirty="0"/>
              <a:t>1) </a:t>
            </a:r>
            <a:r>
              <a:rPr lang="uk-UA" i="1" dirty="0" err="1"/>
              <a:t>дисульфідні</a:t>
            </a:r>
            <a:r>
              <a:rPr lang="uk-UA" i="1" dirty="0"/>
              <a:t> зв'язки </a:t>
            </a:r>
            <a:r>
              <a:rPr lang="uk-UA" dirty="0"/>
              <a:t>між атомами </a:t>
            </a:r>
            <a:r>
              <a:rPr lang="uk-UA" dirty="0" err="1"/>
              <a:t>Сульфуру</a:t>
            </a:r>
            <a:r>
              <a:rPr lang="uk-UA" dirty="0"/>
              <a:t> двох залишків цистеїну;</a:t>
            </a:r>
            <a:endParaRPr lang="ru-RU" dirty="0"/>
          </a:p>
          <a:p>
            <a:pPr marL="0" indent="0" algn="just" fontAlgn="auto">
              <a:spcAft>
                <a:spcPts val="0"/>
              </a:spcAft>
              <a:buFont typeface="Arial" pitchFamily="34" charset="0"/>
              <a:buNone/>
              <a:defRPr/>
            </a:pPr>
            <a:r>
              <a:rPr lang="uk-UA" dirty="0"/>
              <a:t>2) </a:t>
            </a:r>
            <a:r>
              <a:rPr lang="uk-UA" i="1" dirty="0"/>
              <a:t>водневі зв'язки, </a:t>
            </a:r>
            <a:r>
              <a:rPr lang="uk-UA" dirty="0"/>
              <a:t>що утворюються за участю атома Гідрогену амінокислотних ради­калів;</a:t>
            </a:r>
            <a:endParaRPr lang="ru-RU" dirty="0"/>
          </a:p>
          <a:p>
            <a:pPr marL="0" indent="0" algn="just" fontAlgn="auto">
              <a:spcAft>
                <a:spcPts val="0"/>
              </a:spcAft>
              <a:buFont typeface="Arial" pitchFamily="34" charset="0"/>
              <a:buNone/>
              <a:defRPr/>
            </a:pPr>
            <a:r>
              <a:rPr lang="uk-UA" dirty="0"/>
              <a:t>3) </a:t>
            </a:r>
            <a:r>
              <a:rPr lang="uk-UA" i="1" dirty="0"/>
              <a:t>гідрофобні взаємодії </a:t>
            </a:r>
            <a:r>
              <a:rPr lang="uk-UA" dirty="0"/>
              <a:t>між радикалами непо­лярних амінокислот;</a:t>
            </a:r>
            <a:endParaRPr lang="ru-RU" dirty="0"/>
          </a:p>
          <a:p>
            <a:pPr marL="0" indent="0" algn="just" fontAlgn="auto">
              <a:spcAft>
                <a:spcPts val="0"/>
              </a:spcAft>
              <a:buFont typeface="Arial" pitchFamily="34" charset="0"/>
              <a:buNone/>
              <a:defRPr/>
            </a:pPr>
            <a:r>
              <a:rPr lang="uk-UA" dirty="0"/>
              <a:t>4) </a:t>
            </a:r>
            <a:r>
              <a:rPr lang="uk-UA" i="1" dirty="0"/>
              <a:t>електростатичні (</a:t>
            </a:r>
            <a:r>
              <a:rPr lang="uk-UA" i="1" dirty="0" err="1"/>
              <a:t>йонні</a:t>
            </a:r>
            <a:r>
              <a:rPr lang="uk-UA" i="1" dirty="0"/>
              <a:t>) взаємодії </a:t>
            </a:r>
            <a:r>
              <a:rPr lang="uk-UA" dirty="0"/>
              <a:t>між різнойменно зарядженими групами ради­калів полярних амінокислот (</a:t>
            </a:r>
            <a:r>
              <a:rPr lang="uk-UA" dirty="0" smtClean="0"/>
              <a:t>аспарагінової</a:t>
            </a:r>
            <a:r>
              <a:rPr lang="uk-UA" dirty="0"/>
              <a:t>, </a:t>
            </a:r>
            <a:r>
              <a:rPr lang="uk-UA" dirty="0" err="1"/>
              <a:t>глутамінової</a:t>
            </a:r>
            <a:r>
              <a:rPr lang="uk-UA" dirty="0"/>
              <a:t> кислот, аргініну, лізину, </a:t>
            </a:r>
            <a:r>
              <a:rPr lang="uk-UA" dirty="0" err="1"/>
              <a:t>гистидіну</a:t>
            </a:r>
            <a:r>
              <a:rPr lang="uk-UA" dirty="0"/>
              <a:t>).</a:t>
            </a:r>
            <a:endParaRPr lang="ru-RU" dirty="0"/>
          </a:p>
          <a:p>
            <a:pPr marL="0" indent="0" algn="just" fontAlgn="auto">
              <a:spcAft>
                <a:spcPts val="0"/>
              </a:spcAft>
              <a:buFont typeface="Arial" pitchFamily="34" charset="0"/>
              <a:buNone/>
              <a:defRPr/>
            </a:pPr>
            <a:r>
              <a:rPr lang="uk-UA" dirty="0"/>
              <a:t>Білок ущільнюється таким чином, щоб його гідрофобні бічні ланцюги були приховані все­редині молекули, тобто захищені від зіткнення з водою, а гідрофільні бічні ланцюги обернені назовні. У білках, які функціонують у гідрофоб­ному середовищі (наприклад в оточенні ліпідів), розташування бічних ланцюгів зворотне.</a:t>
            </a:r>
            <a:endParaRPr lang="ru-RU" dirty="0"/>
          </a:p>
          <a:p>
            <a:pPr marL="0" indent="0" algn="just" fontAlgn="auto">
              <a:spcAft>
                <a:spcPts val="0"/>
              </a:spcAft>
              <a:buFont typeface="Arial" pitchFamily="34" charset="0"/>
              <a:buNone/>
              <a:defRPr/>
            </a:pPr>
            <a:r>
              <a:rPr lang="uk-UA" dirty="0"/>
              <a:t>За просторовою формою третинної структури білки поділяються на </a:t>
            </a:r>
            <a:r>
              <a:rPr lang="uk-UA" i="1" dirty="0"/>
              <a:t>глобулярні, </a:t>
            </a:r>
            <a:r>
              <a:rPr lang="uk-UA" dirty="0"/>
              <a:t>поліпептидні ланцюги яких згорнуті в компактні сферичні або еліпсоподібні структури (інсулін, альбумін, усі ферменти), і </a:t>
            </a:r>
            <a:r>
              <a:rPr lang="uk-UA" i="1" dirty="0" err="1"/>
              <a:t>фібрилярні</a:t>
            </a:r>
            <a:r>
              <a:rPr lang="uk-UA" i="1" dirty="0"/>
              <a:t>, </a:t>
            </a:r>
            <a:r>
              <a:rPr lang="uk-UA" dirty="0"/>
              <a:t>поліпептидні ланцюги яких, розташовуючись уздовж однієї осі, </a:t>
            </a:r>
            <a:r>
              <a:rPr lang="uk-UA" dirty="0" smtClean="0"/>
              <a:t>утворюють </a:t>
            </a:r>
            <a:r>
              <a:rPr lang="uk-UA" dirty="0"/>
              <a:t>довгі волокна (фібрили) або шари (кола­ген, еластин, міозин, фібрин). Серцевина </a:t>
            </a:r>
            <a:r>
              <a:rPr lang="uk-UA" dirty="0" smtClean="0"/>
              <a:t>глобулярного </a:t>
            </a:r>
            <a:r>
              <a:rPr lang="uk-UA" dirty="0"/>
              <a:t>білка утворена β-шаром із гідрофобних амінокислот (фенілаланін, лейцин, валін) і </a:t>
            </a:r>
            <a:r>
              <a:rPr lang="uk-UA" dirty="0" smtClean="0"/>
              <a:t>короткими </a:t>
            </a:r>
            <a:r>
              <a:rPr lang="uk-UA" dirty="0"/>
              <a:t>α-спіральними послідовностями, а поверхня, навпаки, гідрофільними амінокислотами, які взаємодіють з молекулами води (</a:t>
            </a:r>
            <a:r>
              <a:rPr lang="uk-UA" dirty="0" smtClean="0"/>
              <a:t>аспарагінова </a:t>
            </a:r>
            <a:r>
              <a:rPr lang="uk-UA" dirty="0"/>
              <a:t>кислота, </a:t>
            </a:r>
            <a:r>
              <a:rPr lang="uk-UA" dirty="0" err="1"/>
              <a:t>глутамінова</a:t>
            </a:r>
            <a:r>
              <a:rPr lang="uk-UA" dirty="0"/>
              <a:t> кислота, аргінін). </a:t>
            </a:r>
            <a:r>
              <a:rPr lang="uk-UA" dirty="0" err="1" smtClean="0"/>
              <a:t>Фібрилярні</a:t>
            </a:r>
            <a:r>
              <a:rPr lang="uk-UA" dirty="0" smtClean="0"/>
              <a:t> </a:t>
            </a:r>
            <a:r>
              <a:rPr lang="uk-UA" dirty="0"/>
              <a:t>білки утворюються у разі укладання її просторі або а-спіралі, або </a:t>
            </a:r>
            <a:r>
              <a:rPr lang="uk-UA" dirty="0" smtClean="0"/>
              <a:t>β-шарів</a:t>
            </a:r>
            <a:r>
              <a:rPr lang="uk-UA" dirty="0"/>
              <a:t>. їхньою </a:t>
            </a:r>
            <a:r>
              <a:rPr lang="uk-UA" dirty="0" smtClean="0"/>
              <a:t>характерною </a:t>
            </a:r>
            <a:r>
              <a:rPr lang="uk-UA" dirty="0"/>
              <a:t>особливістю є також наявність </a:t>
            </a:r>
            <a:r>
              <a:rPr lang="uk-UA" dirty="0" smtClean="0"/>
              <a:t>повторюваних </a:t>
            </a:r>
            <a:r>
              <a:rPr lang="uk-UA" dirty="0"/>
              <a:t>амінокислот, як, наприклад, у </a:t>
            </a:r>
            <a:r>
              <a:rPr lang="uk-UA" dirty="0" smtClean="0"/>
              <a:t>молекулі </a:t>
            </a:r>
            <a:r>
              <a:rPr lang="uk-UA" dirty="0"/>
              <a:t>колагену.</a:t>
            </a:r>
            <a:endParaRPr lang="ru-RU" dirty="0"/>
          </a:p>
          <a:p>
            <a:pPr marL="0" indent="0" algn="just" fontAlgn="auto">
              <a:spcAft>
                <a:spcPts val="0"/>
              </a:spcAft>
              <a:buFont typeface="Arial" pitchFamily="34" charset="0"/>
              <a:buNone/>
              <a:defRPr/>
            </a:pPr>
            <a:r>
              <a:rPr lang="uk-UA" i="1" dirty="0">
                <a:solidFill>
                  <a:srgbClr val="7030A0"/>
                </a:solidFill>
              </a:rPr>
              <a:t>Четвертинна структура</a:t>
            </a:r>
            <a:r>
              <a:rPr lang="uk-UA" dirty="0"/>
              <a:t>. Деякі білки складаються не з одного, а з декількох </a:t>
            </a:r>
            <a:r>
              <a:rPr lang="uk-UA" dirty="0" smtClean="0"/>
              <a:t>поліпептидних </a:t>
            </a:r>
            <a:r>
              <a:rPr lang="uk-UA" dirty="0"/>
              <a:t>ланцюгів, що кодуються різними </a:t>
            </a:r>
            <a:r>
              <a:rPr lang="uk-UA" dirty="0" smtClean="0"/>
              <a:t>генами </a:t>
            </a:r>
            <a:r>
              <a:rPr lang="uk-UA" dirty="0"/>
              <a:t>(гемоглобін, велика кількість ферментів </a:t>
            </a:r>
            <a:r>
              <a:rPr lang="uk-UA" dirty="0" smtClean="0"/>
              <a:t>вуглеводного </a:t>
            </a:r>
            <a:r>
              <a:rPr lang="uk-UA" dirty="0"/>
              <a:t>обміну). У цьому випадку говорять про </a:t>
            </a:r>
            <a:r>
              <a:rPr lang="uk-UA" i="1" dirty="0"/>
              <a:t>четвертинну структуру білка, </a:t>
            </a:r>
            <a:r>
              <a:rPr lang="uk-UA" dirty="0"/>
              <a:t>а </a:t>
            </a:r>
            <a:r>
              <a:rPr lang="uk-UA" dirty="0" smtClean="0"/>
              <a:t>поліпептидні </a:t>
            </a:r>
            <a:r>
              <a:rPr lang="uk-UA" dirty="0"/>
              <a:t>ланцюги, що його утворюють, називають </a:t>
            </a:r>
            <a:r>
              <a:rPr lang="uk-UA" i="1" dirty="0" err="1"/>
              <a:t>субодиницями</a:t>
            </a:r>
            <a:r>
              <a:rPr lang="uk-UA" i="1" dirty="0"/>
              <a:t>. </a:t>
            </a:r>
            <a:r>
              <a:rPr lang="uk-UA" dirty="0"/>
              <a:t>Четвертинна структура </a:t>
            </a:r>
            <a:r>
              <a:rPr lang="uk-UA" dirty="0" smtClean="0"/>
              <a:t>утворюється </a:t>
            </a:r>
            <a:r>
              <a:rPr lang="uk-UA" dirty="0"/>
              <a:t>тільки після закінчення формування третинних структур окремих </a:t>
            </a:r>
            <a:r>
              <a:rPr lang="uk-UA" i="1" dirty="0" err="1"/>
              <a:t>субодиниць</a:t>
            </a:r>
            <a:r>
              <a:rPr lang="uk-UA" i="1" dirty="0"/>
              <a:t> </a:t>
            </a:r>
            <a:r>
              <a:rPr lang="uk-UA" dirty="0"/>
              <a:t>і </a:t>
            </a:r>
            <a:r>
              <a:rPr lang="uk-UA" dirty="0" smtClean="0"/>
              <a:t>стабілізується </a:t>
            </a:r>
            <a:r>
              <a:rPr lang="uk-UA" i="1" dirty="0"/>
              <a:t>гідрофобними </a:t>
            </a:r>
            <a:r>
              <a:rPr lang="uk-UA" dirty="0"/>
              <a:t>й </a:t>
            </a:r>
            <a:r>
              <a:rPr lang="uk-UA" i="1" dirty="0" smtClean="0"/>
              <a:t>електростатичними </a:t>
            </a:r>
            <a:r>
              <a:rPr lang="uk-UA" i="1" dirty="0"/>
              <a:t>взаємодіями</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457200" y="500063"/>
            <a:ext cx="8229600" cy="5626100"/>
          </a:xfrm>
        </p:spPr>
        <p:txBody>
          <a:bodyPr/>
          <a:lstStyle/>
          <a:p>
            <a:pPr marL="0" indent="0" algn="just">
              <a:buFont typeface="Arial" charset="0"/>
              <a:buNone/>
            </a:pPr>
            <a:r>
              <a:rPr lang="ru-RU" sz="1500" smtClean="0"/>
              <a:t>Віруси, які пристосувалися до паразитування у клітині бактерій, називаються </a:t>
            </a:r>
            <a:r>
              <a:rPr lang="ru-RU" sz="1500" i="1" smtClean="0">
                <a:solidFill>
                  <a:srgbClr val="7030A0"/>
                </a:solidFill>
              </a:rPr>
              <a:t>фагами</a:t>
            </a:r>
            <a:r>
              <a:rPr lang="ru-RU" sz="1500" smtClean="0"/>
              <a:t>. За своєю </a:t>
            </a:r>
            <a:r>
              <a:rPr lang="uk-UA" sz="1500" smtClean="0"/>
              <a:t>будовою фаги складніші від вірусів, що паразитують у клітинах рослин і тварин. Багато фагів пуголовкоподібної форми, складаються з головки і хвоста. Внутрішній вміст фага - це переважно ДНК, а білковий компонент зосереджений в основному у так званій оболонці. Фаги, що проникають у певні види бактерій, розмножуються і викликають розчинення (лізис) бактеріальної клітини. </a:t>
            </a:r>
            <a:endParaRPr lang="en-US" sz="1500" smtClean="0"/>
          </a:p>
          <a:p>
            <a:pPr marL="0" indent="0" algn="just">
              <a:buFont typeface="Arial" charset="0"/>
              <a:buNone/>
            </a:pPr>
            <a:r>
              <a:rPr lang="uk-UA" sz="1500" smtClean="0"/>
              <a:t>Іноді проникнення фагів у клітину не супроводжується лізисом бактерії, а ДНК фага включається у спадкові структури бактерії і передається її нащадкам. Це може продовжуватися впродовж багатьох поколінь бактеріальної клітини, яка сприйняла фаг. Такі бактерії називають лізогенними.</a:t>
            </a:r>
          </a:p>
          <a:p>
            <a:pPr marL="0" indent="0" algn="just">
              <a:buFont typeface="Arial" charset="0"/>
              <a:buNone/>
            </a:pPr>
            <a:r>
              <a:rPr lang="uk-UA" sz="1500" smtClean="0"/>
              <a:t>Походження вірусів не з'ясоване. Одні вважають їх первинно примітивними організмами, які є основою життя. Інші схиляються до думки, що віруси походять від організмів, які мали більш високий ступінь організації, але спростилися у зв'язку з паразитичним способом життя. Очевидно, в їх еволюції мала місце загальна дегенерація, що призвела до біологічного прогресу. Нарешті, існує і третя точка зору: віруси - група генів або фрагментів інших клітинних структур, які набули автономності.</a:t>
            </a:r>
          </a:p>
          <a:p>
            <a:pPr marL="0" indent="0" algn="just">
              <a:buFont typeface="Arial" charset="0"/>
              <a:buNone/>
            </a:pPr>
            <a:r>
              <a:rPr lang="uk-UA" sz="1500" i="1" smtClean="0">
                <a:solidFill>
                  <a:srgbClr val="7030A0"/>
                </a:solidFill>
              </a:rPr>
              <a:t>Білки-пріони.</a:t>
            </a:r>
            <a:r>
              <a:rPr lang="uk-UA" sz="1500" smtClean="0"/>
              <a:t> В останні десятиріччя мікробіологи та вірусологи відкрили низку нових інфекційних агентів - бактерій, віроїдів, вірусів і віріно. Пріони серед виявлених збудників захворювань посідають особливе місце. Пріони - збудники, що складаються лише з білка; не містять нуклеїнової кислоти і продукуються самим організмом хазяїна.</a:t>
            </a:r>
            <a:endParaRPr lang="ru-RU" sz="15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0ф"/>
          <p:cNvPicPr>
            <a:picLocks noChangeAspect="1" noChangeArrowheads="1"/>
          </p:cNvPicPr>
          <p:nvPr/>
        </p:nvPicPr>
        <p:blipFill>
          <a:blip r:embed="rId2"/>
          <a:srcRect/>
          <a:stretch>
            <a:fillRect/>
          </a:stretch>
        </p:blipFill>
        <p:spPr bwMode="auto">
          <a:xfrm>
            <a:off x="395288" y="692150"/>
            <a:ext cx="8497887" cy="57785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Текст 5"/>
          <p:cNvSpPr>
            <a:spLocks noGrp="1"/>
          </p:cNvSpPr>
          <p:nvPr>
            <p:ph type="body" sz="half" idx="2"/>
          </p:nvPr>
        </p:nvSpPr>
        <p:spPr>
          <a:xfrm>
            <a:off x="1785938" y="6215063"/>
            <a:ext cx="5486400" cy="347662"/>
          </a:xfrm>
        </p:spPr>
        <p:txBody>
          <a:bodyPr/>
          <a:lstStyle/>
          <a:p>
            <a:pPr algn="ctr"/>
            <a:r>
              <a:rPr lang="uk-UA" smtClean="0"/>
              <a:t>Рівні структурної організації білкових молекул.</a:t>
            </a:r>
            <a:endParaRPr lang="ru-RU" smtClean="0"/>
          </a:p>
        </p:txBody>
      </p:sp>
      <p:pic>
        <p:nvPicPr>
          <p:cNvPr id="9" name="Рисунок 8" descr="200px-Protein-structure_ru.jpg"/>
          <p:cNvPicPr>
            <a:picLocks noChangeAspect="1"/>
          </p:cNvPicPr>
          <p:nvPr/>
        </p:nvPicPr>
        <p:blipFill>
          <a:blip r:embed="rId2"/>
          <a:stretch>
            <a:fillRect/>
          </a:stretch>
        </p:blipFill>
        <p:spPr>
          <a:xfrm>
            <a:off x="571500" y="571500"/>
            <a:ext cx="2946400" cy="52895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Рисунок 3" descr="Рівні структрурної організації білкової молекули.jpg"/>
          <p:cNvPicPr>
            <a:picLocks noChangeAspect="1"/>
          </p:cNvPicPr>
          <p:nvPr/>
        </p:nvPicPr>
        <p:blipFill>
          <a:blip r:embed="rId3"/>
          <a:stretch>
            <a:fillRect/>
          </a:stretch>
        </p:blipFill>
        <p:spPr>
          <a:xfrm>
            <a:off x="4929188" y="571500"/>
            <a:ext cx="3600450" cy="527526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82612"/>
          </a:xfrm>
        </p:spPr>
        <p:txBody>
          <a:bodyPr rtlCol="0">
            <a:normAutofit fontScale="90000"/>
          </a:bodyPr>
          <a:lstStyle/>
          <a:p>
            <a:pPr fontAlgn="auto">
              <a:spcAft>
                <a:spcPts val="0"/>
              </a:spcAft>
              <a:defRPr/>
            </a:pPr>
            <a:r>
              <a:rPr lang="uk-UA" b="1" dirty="0" smtClean="0"/>
              <a:t>Вуглеводи</a:t>
            </a:r>
            <a:endParaRPr lang="ru-RU" dirty="0"/>
          </a:p>
        </p:txBody>
      </p:sp>
      <p:sp>
        <p:nvSpPr>
          <p:cNvPr id="6" name="Содержимое 5"/>
          <p:cNvSpPr>
            <a:spLocks noGrp="1"/>
          </p:cNvSpPr>
          <p:nvPr>
            <p:ph idx="1"/>
          </p:nvPr>
        </p:nvSpPr>
        <p:spPr>
          <a:xfrm>
            <a:off x="428625" y="1071563"/>
            <a:ext cx="8229600" cy="5357812"/>
          </a:xfrm>
        </p:spPr>
        <p:txBody>
          <a:bodyPr rtlCol="0">
            <a:normAutofit fontScale="55000" lnSpcReduction="20000"/>
          </a:bodyPr>
          <a:lstStyle/>
          <a:p>
            <a:pPr marL="0" indent="0" algn="ctr" fontAlgn="auto">
              <a:spcAft>
                <a:spcPts val="0"/>
              </a:spcAft>
              <a:buFont typeface="Arial" pitchFamily="34" charset="0"/>
              <a:buNone/>
              <a:defRPr/>
            </a:pPr>
            <a:r>
              <a:rPr lang="uk-UA" i="1" dirty="0" smtClean="0">
                <a:solidFill>
                  <a:srgbClr val="7030A0"/>
                </a:solidFill>
              </a:rPr>
              <a:t>До </a:t>
            </a:r>
            <a:r>
              <a:rPr lang="uk-UA" b="1" i="1" dirty="0">
                <a:solidFill>
                  <a:srgbClr val="7030A0"/>
                </a:solidFill>
              </a:rPr>
              <a:t>вуглеводів</a:t>
            </a:r>
            <a:r>
              <a:rPr lang="uk-UA" i="1" dirty="0">
                <a:solidFill>
                  <a:srgbClr val="7030A0"/>
                </a:solidFill>
              </a:rPr>
              <a:t> належать альдегіди та кетони </a:t>
            </a:r>
            <a:r>
              <a:rPr lang="uk-UA" i="1" dirty="0" smtClean="0">
                <a:solidFill>
                  <a:srgbClr val="7030A0"/>
                </a:solidFill>
              </a:rPr>
              <a:t>багатоатомних </a:t>
            </a:r>
            <a:r>
              <a:rPr lang="uk-UA" i="1" dirty="0">
                <a:solidFill>
                  <a:srgbClr val="7030A0"/>
                </a:solidFill>
              </a:rPr>
              <a:t>спиртів, а також полімери цих </a:t>
            </a:r>
            <a:r>
              <a:rPr lang="uk-UA" i="1" dirty="0" smtClean="0">
                <a:solidFill>
                  <a:srgbClr val="7030A0"/>
                </a:solidFill>
              </a:rPr>
              <a:t>сполук </a:t>
            </a:r>
            <a:r>
              <a:rPr lang="uk-UA" i="1" dirty="0">
                <a:solidFill>
                  <a:srgbClr val="7030A0"/>
                </a:solidFill>
              </a:rPr>
              <a:t>із загальною формулою </a:t>
            </a:r>
            <a:r>
              <a:rPr lang="uk-UA" b="1" i="1" dirty="0" smtClean="0">
                <a:solidFill>
                  <a:schemeClr val="accent1"/>
                </a:solidFill>
              </a:rPr>
              <a:t>С</a:t>
            </a:r>
            <a:r>
              <a:rPr lang="en-US" b="1" i="1" baseline="-25000" dirty="0" smtClean="0">
                <a:solidFill>
                  <a:schemeClr val="accent1"/>
                </a:solidFill>
              </a:rPr>
              <a:t>n</a:t>
            </a:r>
            <a:r>
              <a:rPr lang="uk-UA" b="1" i="1" dirty="0" smtClean="0">
                <a:solidFill>
                  <a:schemeClr val="accent1"/>
                </a:solidFill>
              </a:rPr>
              <a:t>(Н</a:t>
            </a:r>
            <a:r>
              <a:rPr lang="uk-UA" b="1" i="1" baseline="-25000" dirty="0" smtClean="0">
                <a:solidFill>
                  <a:schemeClr val="accent1"/>
                </a:solidFill>
              </a:rPr>
              <a:t>2</a:t>
            </a:r>
            <a:r>
              <a:rPr lang="uk-UA" b="1" i="1" dirty="0" smtClean="0">
                <a:solidFill>
                  <a:schemeClr val="accent1"/>
                </a:solidFill>
              </a:rPr>
              <a:t>0)</a:t>
            </a:r>
            <a:r>
              <a:rPr lang="en-US" b="1" i="1" baseline="-25000" dirty="0" smtClean="0">
                <a:solidFill>
                  <a:schemeClr val="accent1"/>
                </a:solidFill>
              </a:rPr>
              <a:t>m</a:t>
            </a:r>
            <a:r>
              <a:rPr lang="uk-UA" i="1" dirty="0" smtClean="0">
                <a:solidFill>
                  <a:srgbClr val="7030A0"/>
                </a:solidFill>
              </a:rPr>
              <a:t>. </a:t>
            </a:r>
            <a:r>
              <a:rPr lang="uk-UA" i="1" dirty="0">
                <a:solidFill>
                  <a:srgbClr val="7030A0"/>
                </a:solidFill>
              </a:rPr>
              <a:t>Вміст </a:t>
            </a:r>
            <a:r>
              <a:rPr lang="uk-UA" i="1" dirty="0" smtClean="0">
                <a:solidFill>
                  <a:srgbClr val="7030A0"/>
                </a:solidFill>
              </a:rPr>
              <a:t>вуглеводів </a:t>
            </a:r>
            <a:r>
              <a:rPr lang="uk-UA" i="1" dirty="0">
                <a:solidFill>
                  <a:srgbClr val="7030A0"/>
                </a:solidFill>
              </a:rPr>
              <a:t>у тваринних клітинах рідко перевищує 5 %, але в рослинних може досягати 90 % від </a:t>
            </a:r>
            <a:r>
              <a:rPr lang="uk-UA" i="1" dirty="0" smtClean="0">
                <a:solidFill>
                  <a:srgbClr val="7030A0"/>
                </a:solidFill>
              </a:rPr>
              <a:t>загальної </a:t>
            </a:r>
            <a:r>
              <a:rPr lang="uk-UA" i="1" dirty="0">
                <a:solidFill>
                  <a:srgbClr val="7030A0"/>
                </a:solidFill>
              </a:rPr>
              <a:t>кількості органічних молекул</a:t>
            </a:r>
            <a:r>
              <a:rPr lang="uk-UA" i="1" dirty="0" smtClean="0">
                <a:solidFill>
                  <a:srgbClr val="7030A0"/>
                </a:solidFill>
              </a:rPr>
              <a:t>.</a:t>
            </a:r>
          </a:p>
          <a:p>
            <a:pPr marL="0" indent="0" algn="just" fontAlgn="auto">
              <a:spcAft>
                <a:spcPts val="0"/>
              </a:spcAft>
              <a:buFont typeface="Arial" pitchFamily="34" charset="0"/>
              <a:buNone/>
              <a:defRPr/>
            </a:pPr>
            <a:endParaRPr lang="uk-UA" dirty="0" smtClean="0"/>
          </a:p>
          <a:p>
            <a:pPr marL="0" indent="0" algn="ctr" fontAlgn="auto">
              <a:spcAft>
                <a:spcPts val="0"/>
              </a:spcAft>
              <a:buFont typeface="Arial" pitchFamily="34" charset="0"/>
              <a:buNone/>
              <a:defRPr/>
            </a:pPr>
            <a:r>
              <a:rPr lang="uk-UA" b="1" dirty="0" smtClean="0"/>
              <a:t>ФУНКЦІЇ ВУГЛЕВОДІВ</a:t>
            </a:r>
          </a:p>
          <a:p>
            <a:pPr marL="0" indent="0"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r>
              <a:rPr lang="uk-UA" i="1" dirty="0">
                <a:solidFill>
                  <a:srgbClr val="7030A0"/>
                </a:solidFill>
              </a:rPr>
              <a:t>Енергетична</a:t>
            </a:r>
            <a:r>
              <a:rPr lang="uk-UA" dirty="0"/>
              <a:t>. Під час окиснення у про­цесі клітинного дихання вуглеводи вивільняють енергію, яка в них міститься, забезпечуючи знач­ну частину енергетичних потреб організму.</a:t>
            </a:r>
            <a:endParaRPr lang="ru-RU" dirty="0"/>
          </a:p>
          <a:p>
            <a:pPr marL="0" indent="0" algn="just" fontAlgn="auto">
              <a:spcAft>
                <a:spcPts val="0"/>
              </a:spcAft>
              <a:buFont typeface="Arial" pitchFamily="34" charset="0"/>
              <a:buNone/>
              <a:defRPr/>
            </a:pPr>
            <a:r>
              <a:rPr lang="uk-UA" i="1" dirty="0">
                <a:solidFill>
                  <a:srgbClr val="7030A0"/>
                </a:solidFill>
              </a:rPr>
              <a:t>Захисна</a:t>
            </a:r>
            <a:r>
              <a:rPr lang="uk-UA" dirty="0"/>
              <a:t>. В'язкі секрети (слизи), багаті на вуглеводи, оберігають стінки органів (шлунок, кишечник, бронхи) від механічних і хімічних впливів.</a:t>
            </a:r>
            <a:endParaRPr lang="ru-RU" dirty="0"/>
          </a:p>
          <a:p>
            <a:pPr marL="0" indent="0" algn="just" fontAlgn="auto">
              <a:spcAft>
                <a:spcPts val="0"/>
              </a:spcAft>
              <a:buFont typeface="Arial" pitchFamily="34" charset="0"/>
              <a:buNone/>
              <a:defRPr/>
            </a:pPr>
            <a:r>
              <a:rPr lang="uk-UA" i="1" dirty="0">
                <a:solidFill>
                  <a:srgbClr val="7030A0"/>
                </a:solidFill>
              </a:rPr>
              <a:t>Рецепторна</a:t>
            </a:r>
            <a:r>
              <a:rPr lang="uk-UA" dirty="0"/>
              <a:t>. Більшість клітинних рецеп­торів є </a:t>
            </a:r>
            <a:r>
              <a:rPr lang="uk-UA" i="1" dirty="0" err="1">
                <a:solidFill>
                  <a:srgbClr val="7030A0"/>
                </a:solidFill>
              </a:rPr>
              <a:t>глікопротеїнами</a:t>
            </a:r>
            <a:r>
              <a:rPr lang="uk-UA" i="1" dirty="0"/>
              <a:t>. </a:t>
            </a:r>
            <a:r>
              <a:rPr lang="uk-UA" dirty="0"/>
              <a:t>Зв'язуючись з інтеграль­ними мембранними білками, вуглеводи у складі рецепторів беруть участь у розпізнаванні </a:t>
            </a:r>
            <a:r>
              <a:rPr lang="uk-UA" dirty="0" smtClean="0"/>
              <a:t>сигнальних </a:t>
            </a:r>
            <a:r>
              <a:rPr lang="uk-UA" dirty="0"/>
              <a:t>молекул (гормонів, </a:t>
            </a:r>
            <a:r>
              <a:rPr lang="uk-UA" dirty="0" err="1"/>
              <a:t>нейромедіаторів</a:t>
            </a:r>
            <a:r>
              <a:rPr lang="uk-UA" dirty="0"/>
              <a:t>).</a:t>
            </a:r>
            <a:endParaRPr lang="ru-RU" dirty="0"/>
          </a:p>
          <a:p>
            <a:pPr marL="0" indent="0" algn="just" fontAlgn="auto">
              <a:spcAft>
                <a:spcPts val="0"/>
              </a:spcAft>
              <a:buFont typeface="Arial" pitchFamily="34" charset="0"/>
              <a:buNone/>
              <a:defRPr/>
            </a:pPr>
            <a:r>
              <a:rPr lang="uk-UA" i="1" dirty="0">
                <a:solidFill>
                  <a:srgbClr val="7030A0"/>
                </a:solidFill>
              </a:rPr>
              <a:t>Структурна</a:t>
            </a:r>
            <a:r>
              <a:rPr lang="uk-UA" dirty="0"/>
              <a:t>. Вуглеводи є основними структурними компонентами клітин, які утворю­ють опорні тканини (целюлоза, хітин).</a:t>
            </a:r>
            <a:endParaRPr lang="ru-RU" dirty="0"/>
          </a:p>
          <a:p>
            <a:pPr marL="0" indent="0" algn="just" fontAlgn="auto">
              <a:spcAft>
                <a:spcPts val="0"/>
              </a:spcAft>
              <a:buFont typeface="Arial" pitchFamily="34" charset="0"/>
              <a:buNone/>
              <a:defRPr/>
            </a:pPr>
            <a:r>
              <a:rPr lang="uk-UA" i="1" dirty="0" err="1">
                <a:solidFill>
                  <a:srgbClr val="7030A0"/>
                </a:solidFill>
              </a:rPr>
              <a:t>Запасаюча</a:t>
            </a:r>
            <a:r>
              <a:rPr lang="uk-UA" dirty="0"/>
              <a:t>. Відкладаючись у тканинах, вуглеводи можуть забезпечити організм енергією у разі голодування (крохмаль, глікоген).</a:t>
            </a:r>
            <a:endParaRPr lang="ru-RU" dirty="0"/>
          </a:p>
          <a:p>
            <a:pPr marL="0" indent="0" algn="just" fontAlgn="auto">
              <a:spcAft>
                <a:spcPts val="0"/>
              </a:spcAft>
              <a:buFont typeface="Arial" pitchFamily="34" charset="0"/>
              <a:buNone/>
              <a:defRPr/>
            </a:pP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500063"/>
            <a:ext cx="8229600" cy="4929187"/>
          </a:xfrm>
        </p:spPr>
        <p:txBody>
          <a:bodyPr rtlCol="0">
            <a:normAutofit fontScale="62500" lnSpcReduction="20000"/>
          </a:bodyPr>
          <a:lstStyle/>
          <a:p>
            <a:pPr marL="0" indent="0" algn="just" fontAlgn="auto">
              <a:spcAft>
                <a:spcPts val="0"/>
              </a:spcAft>
              <a:buFont typeface="Arial" pitchFamily="34" charset="0"/>
              <a:buNone/>
              <a:defRPr/>
            </a:pPr>
            <a:r>
              <a:rPr lang="uk-UA" b="1" dirty="0"/>
              <a:t>Функції </a:t>
            </a:r>
            <a:r>
              <a:rPr lang="uk-UA" b="1" dirty="0" smtClean="0"/>
              <a:t>вуглеводів</a:t>
            </a:r>
          </a:p>
          <a:p>
            <a:pPr marL="0" indent="0" algn="just"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r>
              <a:rPr lang="uk-UA" i="1" dirty="0">
                <a:solidFill>
                  <a:srgbClr val="7030A0"/>
                </a:solidFill>
              </a:rPr>
              <a:t>Енергетична</a:t>
            </a:r>
            <a:r>
              <a:rPr lang="uk-UA" dirty="0"/>
              <a:t>. Під час окиснення у про­цесі клітинного дихання вуглеводи вивільняють енергію, яка в них міститься, забезпечуючи знач­ну частину енергетичних потреб організму.</a:t>
            </a:r>
            <a:endParaRPr lang="ru-RU" dirty="0"/>
          </a:p>
          <a:p>
            <a:pPr marL="0" indent="0" algn="just" fontAlgn="auto">
              <a:spcAft>
                <a:spcPts val="0"/>
              </a:spcAft>
              <a:buFont typeface="Arial" pitchFamily="34" charset="0"/>
              <a:buNone/>
              <a:defRPr/>
            </a:pPr>
            <a:r>
              <a:rPr lang="uk-UA" i="1" dirty="0">
                <a:solidFill>
                  <a:srgbClr val="7030A0"/>
                </a:solidFill>
              </a:rPr>
              <a:t>Захисна</a:t>
            </a:r>
            <a:r>
              <a:rPr lang="uk-UA" dirty="0"/>
              <a:t>. В'язкі секрети (слизи), багаті на вуглеводи, оберігають стінки органів (шлунок, кишечник, бронхи) від механічних і хімічних впливів.</a:t>
            </a:r>
            <a:endParaRPr lang="ru-RU" dirty="0"/>
          </a:p>
          <a:p>
            <a:pPr marL="0" indent="0" algn="just" fontAlgn="auto">
              <a:spcAft>
                <a:spcPts val="0"/>
              </a:spcAft>
              <a:buFont typeface="Arial" pitchFamily="34" charset="0"/>
              <a:buNone/>
              <a:defRPr/>
            </a:pPr>
            <a:r>
              <a:rPr lang="uk-UA" i="1" dirty="0">
                <a:solidFill>
                  <a:srgbClr val="7030A0"/>
                </a:solidFill>
              </a:rPr>
              <a:t>Рецепторна</a:t>
            </a:r>
            <a:r>
              <a:rPr lang="uk-UA" dirty="0"/>
              <a:t>. Більшість клітинних рецеп­торів є </a:t>
            </a:r>
            <a:r>
              <a:rPr lang="uk-UA" i="1" dirty="0" err="1"/>
              <a:t>глікопротеїнами</a:t>
            </a:r>
            <a:r>
              <a:rPr lang="uk-UA" i="1" dirty="0"/>
              <a:t>. </a:t>
            </a:r>
            <a:r>
              <a:rPr lang="uk-UA" dirty="0"/>
              <a:t>Зв'язуючись з інтеграль­ними мембранними білками, вуглеводи у складі рецепторів беруть участь у розпізнаванні сигналь­них молекул (гормонів, </a:t>
            </a:r>
            <a:r>
              <a:rPr lang="uk-UA" dirty="0" err="1"/>
              <a:t>нейромедіаторів</a:t>
            </a:r>
            <a:r>
              <a:rPr lang="uk-UA" dirty="0"/>
              <a:t>).</a:t>
            </a:r>
            <a:endParaRPr lang="ru-RU" dirty="0"/>
          </a:p>
          <a:p>
            <a:pPr marL="0" indent="0" algn="just" fontAlgn="auto">
              <a:spcAft>
                <a:spcPts val="0"/>
              </a:spcAft>
              <a:buFont typeface="Arial" pitchFamily="34" charset="0"/>
              <a:buNone/>
              <a:defRPr/>
            </a:pPr>
            <a:r>
              <a:rPr lang="uk-UA" i="1" dirty="0">
                <a:solidFill>
                  <a:srgbClr val="7030A0"/>
                </a:solidFill>
              </a:rPr>
              <a:t>Структурна</a:t>
            </a:r>
            <a:r>
              <a:rPr lang="uk-UA" dirty="0"/>
              <a:t>. Вуглеводи є основними структурними компонентами клітин, які утворю­ють опорні тканини (целюлоза, хітин).</a:t>
            </a:r>
            <a:endParaRPr lang="ru-RU" dirty="0"/>
          </a:p>
          <a:p>
            <a:pPr marL="0" indent="0" algn="just" fontAlgn="auto">
              <a:spcAft>
                <a:spcPts val="0"/>
              </a:spcAft>
              <a:buFont typeface="Arial" pitchFamily="34" charset="0"/>
              <a:buNone/>
              <a:defRPr/>
            </a:pPr>
            <a:r>
              <a:rPr lang="uk-UA" i="1" dirty="0" err="1">
                <a:solidFill>
                  <a:srgbClr val="7030A0"/>
                </a:solidFill>
              </a:rPr>
              <a:t>Запасаюча</a:t>
            </a:r>
            <a:r>
              <a:rPr lang="uk-UA" dirty="0"/>
              <a:t>. Відкладаючись у тканинах, вуглеводи можуть забезпечити організм енергією у разі голодування (крохмаль, глікоген).</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01"/>
          <p:cNvPicPr>
            <a:picLocks noChangeAspect="1" noChangeArrowheads="1"/>
          </p:cNvPicPr>
          <p:nvPr/>
        </p:nvPicPr>
        <p:blipFill>
          <a:blip r:embed="rId2"/>
          <a:srcRect/>
          <a:stretch>
            <a:fillRect/>
          </a:stretch>
        </p:blipFill>
        <p:spPr bwMode="auto">
          <a:xfrm>
            <a:off x="323850" y="260350"/>
            <a:ext cx="8569325" cy="63373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010002"/>
          <p:cNvPicPr>
            <a:picLocks noChangeAspect="1" noChangeArrowheads="1"/>
          </p:cNvPicPr>
          <p:nvPr/>
        </p:nvPicPr>
        <p:blipFill>
          <a:blip r:embed="rId2"/>
          <a:srcRect/>
          <a:stretch>
            <a:fillRect/>
          </a:stretch>
        </p:blipFill>
        <p:spPr bwMode="auto">
          <a:xfrm>
            <a:off x="323850" y="260350"/>
            <a:ext cx="8496300" cy="640873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00750"/>
          </a:xfrm>
        </p:spPr>
        <p:txBody>
          <a:bodyPr rtlCol="0">
            <a:noAutofit/>
          </a:bodyPr>
          <a:lstStyle/>
          <a:p>
            <a:pPr marL="0" indent="0" algn="just" fontAlgn="auto">
              <a:spcAft>
                <a:spcPts val="0"/>
              </a:spcAft>
              <a:buFont typeface="Arial" pitchFamily="34" charset="0"/>
              <a:buNone/>
              <a:defRPr/>
            </a:pPr>
            <a:r>
              <a:rPr lang="uk-UA" sz="1350" b="1" dirty="0"/>
              <a:t>Класифікація вуглеводів. </a:t>
            </a:r>
            <a:r>
              <a:rPr lang="uk-UA" sz="1350" dirty="0"/>
              <a:t>Вуглеводи </a:t>
            </a:r>
            <a:r>
              <a:rPr lang="uk-UA" sz="1350" dirty="0" smtClean="0"/>
              <a:t>поділяють </a:t>
            </a:r>
            <a:r>
              <a:rPr lang="uk-UA" sz="1350" dirty="0"/>
              <a:t>на </a:t>
            </a:r>
            <a:r>
              <a:rPr lang="uk-UA" sz="1350" i="1" dirty="0"/>
              <a:t>моносахариди, олігосахариди </a:t>
            </a:r>
            <a:r>
              <a:rPr lang="uk-UA" sz="1350" dirty="0"/>
              <a:t>та </a:t>
            </a:r>
            <a:r>
              <a:rPr lang="uk-UA" sz="1350" i="1" dirty="0"/>
              <a:t>полісаха­риди.</a:t>
            </a:r>
            <a:endParaRPr lang="ru-RU" sz="1350" dirty="0"/>
          </a:p>
          <a:p>
            <a:pPr marL="0" indent="0" algn="just" fontAlgn="auto">
              <a:spcAft>
                <a:spcPts val="0"/>
              </a:spcAft>
              <a:buFont typeface="Arial" pitchFamily="34" charset="0"/>
              <a:buNone/>
              <a:defRPr/>
            </a:pPr>
            <a:r>
              <a:rPr lang="uk-UA" sz="1350" i="1" dirty="0">
                <a:solidFill>
                  <a:srgbClr val="7030A0"/>
                </a:solidFill>
              </a:rPr>
              <a:t>Моносахариди</a:t>
            </a:r>
            <a:r>
              <a:rPr lang="uk-UA" sz="1350" dirty="0"/>
              <a:t> — це прості вуглеводи. У молекулі </a:t>
            </a:r>
            <a:r>
              <a:rPr lang="uk-UA" sz="1350" dirty="0" err="1"/>
              <a:t>моносахариду</a:t>
            </a:r>
            <a:r>
              <a:rPr lang="uk-UA" sz="1350" dirty="0"/>
              <a:t> може бути від трьох до дев'яти атомів Карбону, але найбільш </a:t>
            </a:r>
            <a:r>
              <a:rPr lang="uk-UA" sz="1350" dirty="0" smtClean="0"/>
              <a:t>поширені </a:t>
            </a:r>
            <a:r>
              <a:rPr lang="uk-UA" sz="1350" dirty="0" err="1"/>
              <a:t>п'яти-</a:t>
            </a:r>
            <a:r>
              <a:rPr lang="uk-UA" sz="1350" dirty="0"/>
              <a:t> та </a:t>
            </a:r>
            <a:r>
              <a:rPr lang="uk-UA" sz="1350" dirty="0" err="1"/>
              <a:t>шестикарбонові</a:t>
            </a:r>
            <a:r>
              <a:rPr lang="uk-UA" sz="1350" dirty="0"/>
              <a:t> моносахариди. За­лежно від кількості атомів Карбону, які утворюють скелет молекули, моносахариди поділяють на </a:t>
            </a:r>
            <a:r>
              <a:rPr lang="uk-UA" sz="1350" i="1" dirty="0" err="1"/>
              <a:t>тріози</a:t>
            </a:r>
            <a:r>
              <a:rPr lang="uk-UA" sz="1350" i="1" dirty="0"/>
              <a:t>, тетрози, пентози, гексози </a:t>
            </a:r>
            <a:r>
              <a:rPr lang="uk-UA" sz="1350" dirty="0"/>
              <a:t>і т. д. </a:t>
            </a:r>
            <a:r>
              <a:rPr lang="uk-UA" sz="1350" dirty="0" smtClean="0"/>
              <a:t>Моносахариди </a:t>
            </a:r>
            <a:r>
              <a:rPr lang="uk-UA" sz="1350" dirty="0"/>
              <a:t>важливі як джерело енергії, а також як будівельні блоки для синтезу полісахаридів. Велике значення мають пентози </a:t>
            </a:r>
            <a:r>
              <a:rPr lang="uk-UA" sz="1350" i="1" dirty="0"/>
              <a:t>рибоза </a:t>
            </a:r>
            <a:r>
              <a:rPr lang="uk-UA" sz="1350" dirty="0"/>
              <a:t>і </a:t>
            </a:r>
            <a:r>
              <a:rPr lang="uk-UA" sz="1350" i="1" dirty="0" smtClean="0"/>
              <a:t>дезоксирибоза</a:t>
            </a:r>
            <a:r>
              <a:rPr lang="uk-UA" sz="1350" i="1" dirty="0"/>
              <a:t>, що </a:t>
            </a:r>
            <a:r>
              <a:rPr lang="uk-UA" sz="1350" dirty="0"/>
              <a:t>входять до складу ДНК і</a:t>
            </a:r>
            <a:r>
              <a:rPr lang="ru-RU" sz="1350" dirty="0"/>
              <a:t> РНК.</a:t>
            </a:r>
            <a:r>
              <a:rPr lang="uk-UA" sz="1350" dirty="0"/>
              <a:t> Із гексоз найпоширеніші </a:t>
            </a:r>
            <a:r>
              <a:rPr lang="uk-UA" sz="1350" i="1" dirty="0"/>
              <a:t>глюкоза, фруктоза </a:t>
            </a:r>
            <a:r>
              <a:rPr lang="uk-UA" sz="1350" dirty="0"/>
              <a:t>та </a:t>
            </a:r>
            <a:r>
              <a:rPr lang="uk-UA" sz="1350" i="1" dirty="0" smtClean="0"/>
              <a:t>галактоза</a:t>
            </a:r>
            <a:r>
              <a:rPr lang="uk-UA" sz="1350" i="1" dirty="0"/>
              <a:t>, </a:t>
            </a:r>
            <a:r>
              <a:rPr lang="uk-UA" sz="1350" dirty="0"/>
              <a:t>які є просторовими ізомерами та мають молекулярну формулу С</a:t>
            </a:r>
            <a:r>
              <a:rPr lang="uk-UA" sz="1350" baseline="-25000" dirty="0"/>
              <a:t>6</a:t>
            </a:r>
            <a:r>
              <a:rPr lang="uk-UA" sz="1350" dirty="0"/>
              <a:t>Н</a:t>
            </a:r>
            <a:r>
              <a:rPr lang="uk-UA" sz="1350" baseline="-25000" dirty="0"/>
              <a:t>12</a:t>
            </a:r>
            <a:r>
              <a:rPr lang="uk-UA" sz="1350" dirty="0"/>
              <a:t>0</a:t>
            </a:r>
            <a:r>
              <a:rPr lang="uk-UA" sz="1350" baseline="-25000" dirty="0"/>
              <a:t>6</a:t>
            </a:r>
            <a:r>
              <a:rPr lang="uk-UA" sz="1350" dirty="0"/>
              <a:t>. Глюкоза (</a:t>
            </a:r>
            <a:r>
              <a:rPr lang="uk-UA" sz="1350" dirty="0" smtClean="0"/>
              <a:t>виноградний </a:t>
            </a:r>
            <a:r>
              <a:rPr lang="uk-UA" sz="1350" dirty="0"/>
              <a:t>цукор) зустрічається у тварин і рослин; вона є основним джерелом енергії для клітин. Фруктоза у великій кількості міститься в </a:t>
            </a:r>
            <a:r>
              <a:rPr lang="uk-UA" sz="1350" dirty="0" smtClean="0"/>
              <a:t>плодах </a:t>
            </a:r>
            <a:r>
              <a:rPr lang="uk-UA" sz="1350" dirty="0"/>
              <a:t>покритонасінних </a:t>
            </a:r>
            <a:r>
              <a:rPr lang="uk-UA" sz="1350" dirty="0" smtClean="0"/>
              <a:t>рослин</a:t>
            </a:r>
            <a:r>
              <a:rPr lang="uk-UA" sz="1350" dirty="0"/>
              <a:t>; у клітинах багатьох тварин і рослин вона може </a:t>
            </a:r>
            <a:r>
              <a:rPr lang="uk-UA" sz="1350" dirty="0" err="1"/>
              <a:t>ферментативно</a:t>
            </a:r>
            <a:r>
              <a:rPr lang="uk-UA" sz="1350" dirty="0"/>
              <a:t> </a:t>
            </a:r>
            <a:r>
              <a:rPr lang="uk-UA" sz="1350" dirty="0" smtClean="0"/>
              <a:t>перетворюватися </a:t>
            </a:r>
            <a:r>
              <a:rPr lang="uk-UA" sz="1350" dirty="0"/>
              <a:t>на глюкозу.</a:t>
            </a:r>
            <a:endParaRPr lang="ru-RU" sz="1350" dirty="0"/>
          </a:p>
          <a:p>
            <a:pPr marL="0" indent="0" algn="just" fontAlgn="auto">
              <a:spcAft>
                <a:spcPts val="0"/>
              </a:spcAft>
              <a:buFont typeface="Arial" pitchFamily="34" charset="0"/>
              <a:buNone/>
              <a:defRPr/>
            </a:pPr>
            <a:r>
              <a:rPr lang="uk-UA" sz="1350" i="1" dirty="0">
                <a:solidFill>
                  <a:srgbClr val="7030A0"/>
                </a:solidFill>
              </a:rPr>
              <a:t>Олігосахариди</a:t>
            </a:r>
            <a:r>
              <a:rPr lang="ru-RU" sz="1350" dirty="0"/>
              <a:t> —</a:t>
            </a:r>
            <a:r>
              <a:rPr lang="uk-UA" sz="1350" dirty="0"/>
              <a:t> це вуглеводи, які мають від двох до десяти ланок моносахаридів. Зв'язок між двома моносахаридами здійснюється </a:t>
            </a:r>
            <a:r>
              <a:rPr lang="uk-UA" sz="1350" dirty="0" smtClean="0"/>
              <a:t>через </a:t>
            </a:r>
            <a:r>
              <a:rPr lang="uk-UA" sz="1350" dirty="0"/>
              <a:t>атом </a:t>
            </a:r>
            <a:r>
              <a:rPr lang="uk-UA" sz="1350" dirty="0" err="1"/>
              <a:t>Оксигену</a:t>
            </a:r>
            <a:r>
              <a:rPr lang="uk-UA" sz="1350" dirty="0"/>
              <a:t> та називається </a:t>
            </a:r>
            <a:r>
              <a:rPr lang="uk-UA" sz="1350" i="1" dirty="0"/>
              <a:t>глікозидним.</a:t>
            </a:r>
            <a:endParaRPr lang="ru-RU" sz="1350" dirty="0"/>
          </a:p>
          <a:p>
            <a:pPr marL="0" indent="0" algn="just" fontAlgn="auto">
              <a:spcAft>
                <a:spcPts val="0"/>
              </a:spcAft>
              <a:buFont typeface="Arial" pitchFamily="34" charset="0"/>
              <a:buNone/>
              <a:defRPr/>
            </a:pPr>
            <a:r>
              <a:rPr lang="uk-UA" sz="1350" dirty="0"/>
              <a:t>Олігосахариди, що складаються з двох </a:t>
            </a:r>
            <a:r>
              <a:rPr lang="uk-UA" sz="1350" dirty="0" smtClean="0"/>
              <a:t>моносахаридів</a:t>
            </a:r>
            <a:r>
              <a:rPr lang="uk-UA" sz="1350" dirty="0"/>
              <a:t>, називаються </a:t>
            </a:r>
            <a:r>
              <a:rPr lang="uk-UA" sz="1350" i="1" dirty="0">
                <a:solidFill>
                  <a:srgbClr val="7030A0"/>
                </a:solidFill>
              </a:rPr>
              <a:t>дисахаридами</a:t>
            </a:r>
            <a:r>
              <a:rPr lang="uk-UA" sz="1350" dirty="0"/>
              <a:t>. До дисахаридів належать: 1) </a:t>
            </a:r>
            <a:r>
              <a:rPr lang="uk-UA" sz="1350" i="1" dirty="0"/>
              <a:t>лактоза </a:t>
            </a:r>
            <a:r>
              <a:rPr lang="uk-UA" sz="1350" dirty="0"/>
              <a:t>(молочний цукор), що міститься в молоці, утворена </a:t>
            </a:r>
            <a:r>
              <a:rPr lang="uk-UA" sz="1350" dirty="0" smtClean="0"/>
              <a:t>залишками </a:t>
            </a:r>
            <a:r>
              <a:rPr lang="uk-UA" sz="1350" dirty="0"/>
              <a:t>глюкози та галактози; 2) значно поширена в рослинному світі </a:t>
            </a:r>
            <a:r>
              <a:rPr lang="uk-UA" sz="1350" i="1" dirty="0"/>
              <a:t>сахароза </a:t>
            </a:r>
            <a:r>
              <a:rPr lang="uk-UA" sz="1350" dirty="0"/>
              <a:t>(тростинний цукор </a:t>
            </a:r>
            <a:r>
              <a:rPr lang="uk-UA" sz="1350" b="1" dirty="0">
                <a:solidFill>
                  <a:schemeClr val="tx2">
                    <a:lumMod val="60000"/>
                    <a:lumOff val="40000"/>
                  </a:schemeClr>
                </a:solidFill>
              </a:rPr>
              <a:t>С</a:t>
            </a:r>
            <a:r>
              <a:rPr lang="uk-UA" sz="1350" b="1" baseline="-25000" dirty="0">
                <a:solidFill>
                  <a:schemeClr val="tx2">
                    <a:lumMod val="60000"/>
                    <a:lumOff val="40000"/>
                  </a:schemeClr>
                </a:solidFill>
              </a:rPr>
              <a:t>12</a:t>
            </a:r>
            <a:r>
              <a:rPr lang="uk-UA" sz="1350" b="1" dirty="0">
                <a:solidFill>
                  <a:schemeClr val="tx2">
                    <a:lumMod val="60000"/>
                    <a:lumOff val="40000"/>
                  </a:schemeClr>
                </a:solidFill>
              </a:rPr>
              <a:t>Н</a:t>
            </a:r>
            <a:r>
              <a:rPr lang="uk-UA" sz="1350" b="1" baseline="-25000" dirty="0">
                <a:solidFill>
                  <a:schemeClr val="tx2">
                    <a:lumMod val="60000"/>
                    <a:lumOff val="40000"/>
                  </a:schemeClr>
                </a:solidFill>
              </a:rPr>
              <a:t>22</a:t>
            </a:r>
            <a:r>
              <a:rPr lang="uk-UA" sz="1350" b="1" dirty="0">
                <a:solidFill>
                  <a:schemeClr val="tx2">
                    <a:lumMod val="60000"/>
                    <a:lumOff val="40000"/>
                  </a:schemeClr>
                </a:solidFill>
              </a:rPr>
              <a:t>О</a:t>
            </a:r>
            <a:r>
              <a:rPr lang="uk-UA" sz="1350" b="1" baseline="-25000" dirty="0">
                <a:solidFill>
                  <a:schemeClr val="tx2">
                    <a:lumMod val="60000"/>
                    <a:lumOff val="40000"/>
                  </a:schemeClr>
                </a:solidFill>
              </a:rPr>
              <a:t>11</a:t>
            </a:r>
            <a:r>
              <a:rPr lang="uk-UA" sz="1350" b="1" dirty="0"/>
              <a:t>), </a:t>
            </a:r>
            <a:r>
              <a:rPr lang="uk-UA" sz="1350" dirty="0"/>
              <a:t>що складається з глюкози та фрук­този; 3)</a:t>
            </a:r>
            <a:r>
              <a:rPr lang="uk-UA" sz="1350" b="1" dirty="0"/>
              <a:t> </a:t>
            </a:r>
            <a:r>
              <a:rPr lang="uk-UA" sz="1350" dirty="0"/>
              <a:t>продукт часткового гідролізу крохмалю в рослинах — </a:t>
            </a:r>
            <a:r>
              <a:rPr lang="uk-UA" sz="1350" i="1" dirty="0"/>
              <a:t>мальтоза.</a:t>
            </a:r>
            <a:endParaRPr lang="ru-RU" sz="1350" dirty="0"/>
          </a:p>
          <a:p>
            <a:pPr marL="0" indent="0" algn="just" fontAlgn="auto">
              <a:spcAft>
                <a:spcPts val="0"/>
              </a:spcAft>
              <a:buFont typeface="Arial" pitchFamily="34" charset="0"/>
              <a:buNone/>
              <a:defRPr/>
            </a:pPr>
            <a:r>
              <a:rPr lang="uk-UA" sz="1350" i="1" dirty="0"/>
              <a:t>Крохмаль, </a:t>
            </a:r>
            <a:r>
              <a:rPr lang="uk-UA" sz="1350" dirty="0"/>
              <a:t>полімер глюкози, має формулу (С</a:t>
            </a:r>
            <a:r>
              <a:rPr lang="uk-UA" sz="1350" baseline="-25000" dirty="0"/>
              <a:t>6</a:t>
            </a:r>
            <a:r>
              <a:rPr lang="uk-UA" sz="1350" dirty="0"/>
              <a:t>Н</a:t>
            </a:r>
            <a:r>
              <a:rPr lang="uk-UA" sz="1350" baseline="-25000" dirty="0"/>
              <a:t>10</a:t>
            </a:r>
            <a:r>
              <a:rPr lang="uk-UA" sz="1350" dirty="0"/>
              <a:t>О</a:t>
            </a:r>
            <a:r>
              <a:rPr lang="uk-UA" sz="1350" baseline="-25000" dirty="0"/>
              <a:t>5</a:t>
            </a:r>
            <a:r>
              <a:rPr lang="uk-UA" sz="1350" dirty="0"/>
              <a:t>)</a:t>
            </a:r>
            <a:r>
              <a:rPr lang="uk-UA" sz="1350" baseline="-25000" dirty="0"/>
              <a:t>п</a:t>
            </a:r>
            <a:r>
              <a:rPr lang="uk-UA" sz="1350" dirty="0"/>
              <a:t>. Він є резервною поживною </a:t>
            </a:r>
            <a:r>
              <a:rPr lang="uk-UA" sz="1350" dirty="0" smtClean="0"/>
              <a:t>речовиною </a:t>
            </a:r>
            <a:r>
              <a:rPr lang="uk-UA" sz="1350" dirty="0"/>
              <a:t>рослин і міститься в клітинах у вигляді різ­них за формою та розмірами крохмальних </a:t>
            </a:r>
            <a:r>
              <a:rPr lang="uk-UA" sz="1350" dirty="0" smtClean="0"/>
              <a:t>зерен</a:t>
            </a:r>
            <a:r>
              <a:rPr lang="uk-UA" sz="1350" dirty="0"/>
              <a:t>. Крохмаль знаходить широке застосування в медицині та в багатьох галузях промисловості (харчовій, паперовій, фармацевтичній тощо). У промислових масштабах його отримують із бульб картоплі та зерен кукурудзи. Картопля містить 15—25 % крохмалю в перерахунку на сиру масу, насіння окремих зернових культур — 40-60 %.</a:t>
            </a:r>
            <a:endParaRPr lang="ru-RU" sz="1350" dirty="0"/>
          </a:p>
          <a:p>
            <a:pPr marL="0" indent="0" algn="just" fontAlgn="auto">
              <a:spcAft>
                <a:spcPts val="0"/>
              </a:spcAft>
              <a:buFont typeface="Arial" pitchFamily="34" charset="0"/>
              <a:buNone/>
              <a:defRPr/>
            </a:pPr>
            <a:r>
              <a:rPr lang="uk-UA" sz="1350" i="1" dirty="0"/>
              <a:t>Глікоген </a:t>
            </a:r>
            <a:r>
              <a:rPr lang="uk-UA" sz="1350" dirty="0"/>
              <a:t>є полімером глюкози, але з більш роз­галуженим, ніж у крохмалю, ланцюгом мономерів. Це головний енергетичний і вуглеводний резерв людини та тварин. Особливо великий вміст </a:t>
            </a:r>
            <a:r>
              <a:rPr lang="uk-UA" sz="1350" dirty="0" smtClean="0"/>
              <a:t>глікогену </a:t>
            </a:r>
            <a:r>
              <a:rPr lang="uk-UA" sz="1350" dirty="0"/>
              <a:t>в печінці (до 10 %) і м'язах (до 4 %). </a:t>
            </a:r>
            <a:r>
              <a:rPr lang="uk-UA" sz="1350" dirty="0" smtClean="0"/>
              <a:t>Зустрічається </a:t>
            </a:r>
            <a:r>
              <a:rPr lang="uk-UA" sz="1350" dirty="0"/>
              <a:t>він у грибів і мікроорганізмів.</a:t>
            </a:r>
            <a:endParaRPr lang="ru-RU" sz="1350" dirty="0"/>
          </a:p>
          <a:p>
            <a:pPr marL="0" indent="0" algn="just" fontAlgn="auto">
              <a:spcAft>
                <a:spcPts val="0"/>
              </a:spcAft>
              <a:buFont typeface="Arial" pitchFamily="34" charset="0"/>
              <a:buNone/>
              <a:defRPr/>
            </a:pPr>
            <a:r>
              <a:rPr lang="uk-UA" sz="1350" i="1" dirty="0"/>
              <a:t>Целюлоза — </a:t>
            </a:r>
            <a:r>
              <a:rPr lang="uk-UA" sz="1350" dirty="0"/>
              <a:t>структурний полісахарид </a:t>
            </a:r>
            <a:r>
              <a:rPr lang="uk-UA" sz="1350" dirty="0" smtClean="0"/>
              <a:t>клітинної </a:t>
            </a:r>
            <a:r>
              <a:rPr lang="uk-UA" sz="1350" dirty="0"/>
              <a:t>стінки рослин, полімер глюкози. На її частку припадає близько 50 % усього </a:t>
            </a:r>
            <a:r>
              <a:rPr lang="uk-UA" sz="1350" dirty="0" smtClean="0"/>
              <a:t>органічного </a:t>
            </a:r>
            <a:r>
              <a:rPr lang="uk-UA" sz="1350" dirty="0"/>
              <a:t>вуглецю біосфери. Целюлоза має величез­не значення для господарської діяльності люди­ни, складаючи основну масу бавовняних тканин, паперу, штучного шовку, деяких пластмас і ви­бухових речовин. </a:t>
            </a:r>
            <a:endParaRPr lang="ru-RU" sz="135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500063" y="714375"/>
            <a:ext cx="8229600" cy="560388"/>
          </a:xfrm>
        </p:spPr>
        <p:txBody>
          <a:bodyPr/>
          <a:lstStyle/>
          <a:p>
            <a:r>
              <a:rPr lang="uk-UA" sz="2400" smtClean="0"/>
              <a:t>Структурні формули найпоширеніших моно-, ди- та олігосахаридів</a:t>
            </a:r>
            <a:endParaRPr lang="ru-RU" sz="2400" smtClean="0"/>
          </a:p>
        </p:txBody>
      </p:sp>
      <p:pic>
        <p:nvPicPr>
          <p:cNvPr id="4" name="Picture 3"/>
          <p:cNvPicPr>
            <a:picLocks noChangeArrowheads="1"/>
          </p:cNvPicPr>
          <p:nvPr/>
        </p:nvPicPr>
        <p:blipFill>
          <a:blip r:embed="rId2"/>
          <a:srcRect/>
          <a:stretch>
            <a:fillRect/>
          </a:stretch>
        </p:blipFill>
        <p:spPr bwMode="auto">
          <a:xfrm>
            <a:off x="3429000" y="1785938"/>
            <a:ext cx="2519363" cy="2160587"/>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5" name="Picture 4"/>
          <p:cNvPicPr>
            <a:picLocks noChangeArrowheads="1"/>
          </p:cNvPicPr>
          <p:nvPr/>
        </p:nvPicPr>
        <p:blipFill>
          <a:blip r:embed="rId3"/>
          <a:srcRect/>
          <a:stretch>
            <a:fillRect/>
          </a:stretch>
        </p:blipFill>
        <p:spPr bwMode="auto">
          <a:xfrm>
            <a:off x="714375" y="1785938"/>
            <a:ext cx="2519363" cy="2160587"/>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6" name="Picture 5"/>
          <p:cNvPicPr>
            <a:picLocks noChangeArrowheads="1"/>
          </p:cNvPicPr>
          <p:nvPr/>
        </p:nvPicPr>
        <p:blipFill>
          <a:blip r:embed="rId4"/>
          <a:srcRect/>
          <a:stretch>
            <a:fillRect/>
          </a:stretch>
        </p:blipFill>
        <p:spPr bwMode="auto">
          <a:xfrm>
            <a:off x="6143625" y="1785938"/>
            <a:ext cx="2519363" cy="2160587"/>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grpSp>
        <p:nvGrpSpPr>
          <p:cNvPr id="55301" name="Группа 10"/>
          <p:cNvGrpSpPr>
            <a:grpSpLocks/>
          </p:cNvGrpSpPr>
          <p:nvPr/>
        </p:nvGrpSpPr>
        <p:grpSpPr bwMode="auto">
          <a:xfrm>
            <a:off x="714375" y="4286250"/>
            <a:ext cx="8001000" cy="369888"/>
            <a:chOff x="714348" y="4286256"/>
            <a:chExt cx="8001056" cy="369332"/>
          </a:xfrm>
        </p:grpSpPr>
        <p:grpSp>
          <p:nvGrpSpPr>
            <p:cNvPr id="55302" name="Группа 9"/>
            <p:cNvGrpSpPr>
              <a:grpSpLocks/>
            </p:cNvGrpSpPr>
            <p:nvPr/>
          </p:nvGrpSpPr>
          <p:grpSpPr bwMode="auto">
            <a:xfrm>
              <a:off x="714348" y="4286256"/>
              <a:ext cx="5286412" cy="369332"/>
              <a:chOff x="714348" y="4286256"/>
              <a:chExt cx="5286412" cy="369332"/>
            </a:xfrm>
          </p:grpSpPr>
          <p:sp>
            <p:nvSpPr>
              <p:cNvPr id="55304" name="TextBox 6"/>
              <p:cNvSpPr txBox="1">
                <a:spLocks noChangeArrowheads="1"/>
              </p:cNvSpPr>
              <p:nvPr/>
            </p:nvSpPr>
            <p:spPr bwMode="auto">
              <a:xfrm>
                <a:off x="714348" y="4286256"/>
                <a:ext cx="2500330" cy="369332"/>
              </a:xfrm>
              <a:prstGeom prst="rect">
                <a:avLst/>
              </a:prstGeom>
              <a:noFill/>
              <a:ln w="9525">
                <a:noFill/>
                <a:miter lim="800000"/>
                <a:headEnd/>
                <a:tailEnd/>
              </a:ln>
            </p:spPr>
            <p:txBody>
              <a:bodyPr>
                <a:spAutoFit/>
              </a:bodyPr>
              <a:lstStyle/>
              <a:p>
                <a:pPr algn="ctr"/>
                <a:r>
                  <a:rPr lang="uk-UA">
                    <a:latin typeface="Calibri" pitchFamily="34" charset="0"/>
                  </a:rPr>
                  <a:t>Моносахариди</a:t>
                </a:r>
                <a:endParaRPr lang="ru-RU">
                  <a:latin typeface="Calibri" pitchFamily="34" charset="0"/>
                </a:endParaRPr>
              </a:p>
            </p:txBody>
          </p:sp>
          <p:sp>
            <p:nvSpPr>
              <p:cNvPr id="55305" name="TextBox 7"/>
              <p:cNvSpPr txBox="1">
                <a:spLocks noChangeArrowheads="1"/>
              </p:cNvSpPr>
              <p:nvPr/>
            </p:nvSpPr>
            <p:spPr bwMode="auto">
              <a:xfrm>
                <a:off x="3428992" y="4286256"/>
                <a:ext cx="2571768" cy="369332"/>
              </a:xfrm>
              <a:prstGeom prst="rect">
                <a:avLst/>
              </a:prstGeom>
              <a:noFill/>
              <a:ln w="9525">
                <a:noFill/>
                <a:miter lim="800000"/>
                <a:headEnd/>
                <a:tailEnd/>
              </a:ln>
            </p:spPr>
            <p:txBody>
              <a:bodyPr>
                <a:spAutoFit/>
              </a:bodyPr>
              <a:lstStyle/>
              <a:p>
                <a:pPr algn="ctr"/>
                <a:r>
                  <a:rPr lang="uk-UA">
                    <a:latin typeface="Calibri" pitchFamily="34" charset="0"/>
                  </a:rPr>
                  <a:t>Дисахариди</a:t>
                </a:r>
                <a:endParaRPr lang="ru-RU">
                  <a:latin typeface="Calibri" pitchFamily="34" charset="0"/>
                </a:endParaRPr>
              </a:p>
            </p:txBody>
          </p:sp>
        </p:grpSp>
        <p:sp>
          <p:nvSpPr>
            <p:cNvPr id="55303" name="TextBox 8"/>
            <p:cNvSpPr txBox="1">
              <a:spLocks noChangeArrowheads="1"/>
            </p:cNvSpPr>
            <p:nvPr/>
          </p:nvSpPr>
          <p:spPr bwMode="auto">
            <a:xfrm>
              <a:off x="6215074" y="4286256"/>
              <a:ext cx="2500330" cy="369332"/>
            </a:xfrm>
            <a:prstGeom prst="rect">
              <a:avLst/>
            </a:prstGeom>
            <a:noFill/>
            <a:ln w="9525">
              <a:noFill/>
              <a:miter lim="800000"/>
              <a:headEnd/>
              <a:tailEnd/>
            </a:ln>
          </p:spPr>
          <p:txBody>
            <a:bodyPr>
              <a:spAutoFit/>
            </a:bodyPr>
            <a:lstStyle/>
            <a:p>
              <a:pPr algn="ctr"/>
              <a:r>
                <a:rPr lang="uk-UA">
                  <a:latin typeface="Calibri" pitchFamily="34" charset="0"/>
                </a:rPr>
                <a:t>Олігосахариди</a:t>
              </a:r>
              <a:endParaRPr lang="ru-RU">
                <a:latin typeface="Calibri" pitchFamily="34" charset="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87"/>
          </a:xfrm>
        </p:spPr>
        <p:txBody>
          <a:bodyPr rtlCol="0">
            <a:normAutofit fontScale="90000"/>
          </a:bodyPr>
          <a:lstStyle/>
          <a:p>
            <a:pPr fontAlgn="auto">
              <a:spcAft>
                <a:spcPts val="0"/>
              </a:spcAft>
              <a:defRPr/>
            </a:pPr>
            <a:r>
              <a:rPr lang="uk-UA" b="1" dirty="0" smtClean="0"/>
              <a:t>Нуклеїнові кислоти</a:t>
            </a:r>
            <a:endParaRPr lang="ru-RU" dirty="0"/>
          </a:p>
        </p:txBody>
      </p:sp>
      <p:sp>
        <p:nvSpPr>
          <p:cNvPr id="3" name="Содержимое 2"/>
          <p:cNvSpPr>
            <a:spLocks noGrp="1"/>
          </p:cNvSpPr>
          <p:nvPr>
            <p:ph idx="1"/>
          </p:nvPr>
        </p:nvSpPr>
        <p:spPr>
          <a:xfrm>
            <a:off x="457200" y="1143000"/>
            <a:ext cx="8229600" cy="5286375"/>
          </a:xfrm>
        </p:spPr>
        <p:txBody>
          <a:bodyPr rtlCol="0">
            <a:normAutofit fontScale="55000" lnSpcReduction="20000"/>
          </a:bodyPr>
          <a:lstStyle/>
          <a:p>
            <a:pPr marL="0" indent="0" algn="ctr" fontAlgn="auto">
              <a:spcAft>
                <a:spcPts val="0"/>
              </a:spcAft>
              <a:buFont typeface="Arial" pitchFamily="34" charset="0"/>
              <a:buNone/>
              <a:defRPr/>
            </a:pPr>
            <a:r>
              <a:rPr lang="uk-UA" b="1" i="1" dirty="0" smtClean="0">
                <a:solidFill>
                  <a:srgbClr val="7030A0"/>
                </a:solidFill>
              </a:rPr>
              <a:t>Нуклеїнові </a:t>
            </a:r>
            <a:r>
              <a:rPr lang="uk-UA" b="1" i="1" dirty="0">
                <a:solidFill>
                  <a:srgbClr val="7030A0"/>
                </a:solidFill>
              </a:rPr>
              <a:t>кислоти </a:t>
            </a:r>
            <a:r>
              <a:rPr lang="uk-UA" i="1" dirty="0">
                <a:solidFill>
                  <a:srgbClr val="7030A0"/>
                </a:solidFill>
              </a:rPr>
              <a:t>— це біополімери, мономерами яких є </a:t>
            </a:r>
            <a:r>
              <a:rPr lang="uk-UA" b="1" i="1" dirty="0" err="1">
                <a:solidFill>
                  <a:srgbClr val="7030A0"/>
                </a:solidFill>
              </a:rPr>
              <a:t>нуклеотиди</a:t>
            </a:r>
            <a:r>
              <a:rPr lang="uk-UA" i="1" dirty="0">
                <a:solidFill>
                  <a:srgbClr val="7030A0"/>
                </a:solidFill>
              </a:rPr>
              <a:t>. Кожний </a:t>
            </a:r>
            <a:r>
              <a:rPr lang="uk-UA" i="1" dirty="0" err="1" smtClean="0">
                <a:solidFill>
                  <a:srgbClr val="7030A0"/>
                </a:solidFill>
              </a:rPr>
              <a:t>нуклеотид</a:t>
            </a:r>
            <a:r>
              <a:rPr lang="uk-UA" i="1" dirty="0" smtClean="0">
                <a:solidFill>
                  <a:srgbClr val="7030A0"/>
                </a:solidFill>
              </a:rPr>
              <a:t> </a:t>
            </a:r>
            <a:r>
              <a:rPr lang="uk-UA" i="1" dirty="0">
                <a:solidFill>
                  <a:srgbClr val="7030A0"/>
                </a:solidFill>
              </a:rPr>
              <a:t>складається з </a:t>
            </a:r>
            <a:r>
              <a:rPr lang="uk-UA" i="1" dirty="0" err="1">
                <a:solidFill>
                  <a:srgbClr val="7030A0"/>
                </a:solidFill>
              </a:rPr>
              <a:t>п'ятивуглецевого</a:t>
            </a:r>
            <a:r>
              <a:rPr lang="uk-UA" i="1" dirty="0">
                <a:solidFill>
                  <a:srgbClr val="7030A0"/>
                </a:solidFill>
              </a:rPr>
              <a:t> </a:t>
            </a:r>
            <a:r>
              <a:rPr lang="uk-UA" i="1" dirty="0" err="1">
                <a:solidFill>
                  <a:srgbClr val="7030A0"/>
                </a:solidFill>
              </a:rPr>
              <a:t>моносахариду</a:t>
            </a:r>
            <a:r>
              <a:rPr lang="uk-UA" i="1" dirty="0">
                <a:solidFill>
                  <a:srgbClr val="7030A0"/>
                </a:solidFill>
              </a:rPr>
              <a:t>, нітратної основи та залишку фосфатної кислоти. </a:t>
            </a:r>
            <a:endParaRPr lang="uk-UA" i="1" dirty="0" smtClean="0">
              <a:solidFill>
                <a:srgbClr val="7030A0"/>
              </a:solidFill>
            </a:endParaRPr>
          </a:p>
          <a:p>
            <a:pPr marL="0" indent="0" algn="just" fontAlgn="auto">
              <a:spcAft>
                <a:spcPts val="0"/>
              </a:spcAft>
              <a:buFont typeface="Arial" pitchFamily="34" charset="0"/>
              <a:buNone/>
              <a:defRPr/>
            </a:pPr>
            <a:endParaRPr lang="uk-UA" dirty="0" smtClean="0"/>
          </a:p>
          <a:p>
            <a:pPr marL="0" indent="0" algn="just" fontAlgn="auto">
              <a:spcAft>
                <a:spcPts val="0"/>
              </a:spcAft>
              <a:buFont typeface="Arial" pitchFamily="34" charset="0"/>
              <a:buNone/>
              <a:defRPr/>
            </a:pPr>
            <a:r>
              <a:rPr lang="uk-UA" dirty="0" smtClean="0"/>
              <a:t>Залежно </a:t>
            </a:r>
            <a:r>
              <a:rPr lang="uk-UA" dirty="0"/>
              <a:t>від виду</a:t>
            </a:r>
            <a:r>
              <a:rPr lang="ru-RU" dirty="0"/>
              <a:t> моносахариду</a:t>
            </a:r>
            <a:r>
              <a:rPr lang="uk-UA" dirty="0"/>
              <a:t> нуклеїнові </a:t>
            </a:r>
            <a:r>
              <a:rPr lang="uk-UA" dirty="0" smtClean="0"/>
              <a:t>кислоти </a:t>
            </a:r>
            <a:r>
              <a:rPr lang="uk-UA" dirty="0"/>
              <a:t>поділяють на дві групи:</a:t>
            </a:r>
            <a:endParaRPr lang="ru-RU" dirty="0"/>
          </a:p>
          <a:p>
            <a:pPr marL="514350" indent="-514350" algn="just" fontAlgn="auto">
              <a:spcAft>
                <a:spcPts val="0"/>
              </a:spcAft>
              <a:buFont typeface="+mj-lt"/>
              <a:buAutoNum type="arabicPeriod"/>
              <a:defRPr/>
            </a:pPr>
            <a:r>
              <a:rPr lang="uk-UA" i="1" dirty="0" smtClean="0">
                <a:solidFill>
                  <a:srgbClr val="7030A0"/>
                </a:solidFill>
              </a:rPr>
              <a:t>рибонуклеїнову </a:t>
            </a:r>
            <a:r>
              <a:rPr lang="uk-UA" i="1" dirty="0">
                <a:solidFill>
                  <a:srgbClr val="7030A0"/>
                </a:solidFill>
              </a:rPr>
              <a:t>кислоту</a:t>
            </a:r>
            <a:r>
              <a:rPr lang="ru-RU" i="1" dirty="0">
                <a:solidFill>
                  <a:srgbClr val="7030A0"/>
                </a:solidFill>
              </a:rPr>
              <a:t> (РНК), </a:t>
            </a:r>
            <a:r>
              <a:rPr lang="uk-UA" dirty="0"/>
              <a:t>що містить рибозу;</a:t>
            </a:r>
            <a:endParaRPr lang="ru-RU" dirty="0"/>
          </a:p>
          <a:p>
            <a:pPr marL="514350" indent="-514350" algn="just" fontAlgn="auto">
              <a:spcAft>
                <a:spcPts val="0"/>
              </a:spcAft>
              <a:buFont typeface="+mj-lt"/>
              <a:buAutoNum type="arabicPeriod"/>
              <a:defRPr/>
            </a:pPr>
            <a:r>
              <a:rPr lang="uk-UA" i="1" dirty="0" err="1" smtClean="0">
                <a:solidFill>
                  <a:srgbClr val="7030A0"/>
                </a:solidFill>
              </a:rPr>
              <a:t>дезоксирибонуклеїнову</a:t>
            </a:r>
            <a:r>
              <a:rPr lang="uk-UA" i="1" dirty="0" smtClean="0">
                <a:solidFill>
                  <a:srgbClr val="7030A0"/>
                </a:solidFill>
              </a:rPr>
              <a:t> </a:t>
            </a:r>
            <a:r>
              <a:rPr lang="uk-UA" i="1" dirty="0">
                <a:solidFill>
                  <a:srgbClr val="7030A0"/>
                </a:solidFill>
              </a:rPr>
              <a:t>кислоту (ДНК), </a:t>
            </a:r>
            <a:r>
              <a:rPr lang="uk-UA" dirty="0"/>
              <a:t>до складу якої входить дезоксирибоза.</a:t>
            </a:r>
            <a:endParaRPr lang="ru-RU" dirty="0"/>
          </a:p>
          <a:p>
            <a:pPr marL="0" indent="0" algn="just" fontAlgn="auto">
              <a:spcAft>
                <a:spcPts val="0"/>
              </a:spcAft>
              <a:buFont typeface="Arial" pitchFamily="34" charset="0"/>
              <a:buNone/>
              <a:defRPr/>
            </a:pPr>
            <a:r>
              <a:rPr lang="uk-UA" dirty="0"/>
              <a:t>Нітратні основи є похідними </a:t>
            </a:r>
            <a:r>
              <a:rPr lang="uk-UA" i="1" dirty="0"/>
              <a:t>пурину </a:t>
            </a:r>
            <a:r>
              <a:rPr lang="uk-UA" dirty="0"/>
              <a:t>та </a:t>
            </a:r>
            <a:r>
              <a:rPr lang="uk-UA" i="1" dirty="0" err="1" smtClean="0"/>
              <a:t>піримідину</a:t>
            </a:r>
            <a:r>
              <a:rPr lang="uk-UA" i="1" dirty="0"/>
              <a:t>. </a:t>
            </a:r>
            <a:r>
              <a:rPr lang="uk-UA" dirty="0"/>
              <a:t>До пуринових основ належать </a:t>
            </a:r>
            <a:r>
              <a:rPr lang="uk-UA" i="1" dirty="0">
                <a:solidFill>
                  <a:srgbClr val="7030A0"/>
                </a:solidFill>
              </a:rPr>
              <a:t>аденін</a:t>
            </a:r>
            <a:r>
              <a:rPr lang="uk-UA" i="1" dirty="0"/>
              <a:t> </a:t>
            </a:r>
            <a:r>
              <a:rPr lang="uk-UA" dirty="0"/>
              <a:t>(</a:t>
            </a:r>
            <a:r>
              <a:rPr lang="uk-UA" dirty="0">
                <a:solidFill>
                  <a:srgbClr val="FF0000"/>
                </a:solidFill>
              </a:rPr>
              <a:t>А</a:t>
            </a:r>
            <a:r>
              <a:rPr lang="uk-UA" dirty="0"/>
              <a:t>) і </a:t>
            </a:r>
            <a:r>
              <a:rPr lang="uk-UA" i="1" dirty="0"/>
              <a:t>гуанін </a:t>
            </a:r>
            <a:r>
              <a:rPr lang="uk-UA" dirty="0"/>
              <a:t>(</a:t>
            </a:r>
            <a:r>
              <a:rPr lang="uk-UA" dirty="0">
                <a:solidFill>
                  <a:srgbClr val="FF0000"/>
                </a:solidFill>
              </a:rPr>
              <a:t>Г</a:t>
            </a:r>
            <a:r>
              <a:rPr lang="uk-UA" dirty="0"/>
              <a:t>), до </a:t>
            </a:r>
            <a:r>
              <a:rPr lang="uk-UA" dirty="0" err="1"/>
              <a:t>піримідинових</a:t>
            </a:r>
            <a:r>
              <a:rPr lang="ru-RU" dirty="0"/>
              <a:t> — </a:t>
            </a:r>
            <a:r>
              <a:rPr lang="uk-UA" i="1" dirty="0" err="1">
                <a:solidFill>
                  <a:srgbClr val="7030A0"/>
                </a:solidFill>
              </a:rPr>
              <a:t>цитозин</a:t>
            </a:r>
            <a:r>
              <a:rPr lang="uk-UA" i="1" dirty="0"/>
              <a:t> </a:t>
            </a:r>
            <a:r>
              <a:rPr lang="uk-UA" dirty="0"/>
              <a:t>(</a:t>
            </a:r>
            <a:r>
              <a:rPr lang="uk-UA" dirty="0">
                <a:solidFill>
                  <a:srgbClr val="00B050"/>
                </a:solidFill>
              </a:rPr>
              <a:t>Ц</a:t>
            </a:r>
            <a:r>
              <a:rPr lang="uk-UA" dirty="0"/>
              <a:t>), </a:t>
            </a:r>
            <a:r>
              <a:rPr lang="uk-UA" i="1" dirty="0">
                <a:solidFill>
                  <a:srgbClr val="7030A0"/>
                </a:solidFill>
              </a:rPr>
              <a:t>урацил</a:t>
            </a:r>
            <a:r>
              <a:rPr lang="uk-UA" i="1" dirty="0"/>
              <a:t> </a:t>
            </a:r>
            <a:r>
              <a:rPr lang="uk-UA" dirty="0"/>
              <a:t>(</a:t>
            </a:r>
            <a:r>
              <a:rPr lang="uk-UA" dirty="0">
                <a:solidFill>
                  <a:srgbClr val="00B050"/>
                </a:solidFill>
              </a:rPr>
              <a:t>У</a:t>
            </a:r>
            <a:r>
              <a:rPr lang="uk-UA" dirty="0"/>
              <a:t>), </a:t>
            </a:r>
            <a:r>
              <a:rPr lang="uk-UA" i="1" dirty="0">
                <a:solidFill>
                  <a:srgbClr val="7030A0"/>
                </a:solidFill>
              </a:rPr>
              <a:t>тимін</a:t>
            </a:r>
            <a:r>
              <a:rPr lang="uk-UA" i="1" dirty="0"/>
              <a:t> </a:t>
            </a:r>
            <a:r>
              <a:rPr lang="uk-UA" dirty="0">
                <a:solidFill>
                  <a:srgbClr val="00B050"/>
                </a:solidFill>
              </a:rPr>
              <a:t>Т</a:t>
            </a:r>
            <a:r>
              <a:rPr lang="uk-UA" i="1" dirty="0"/>
              <a:t>). </a:t>
            </a:r>
            <a:r>
              <a:rPr lang="uk-UA" dirty="0"/>
              <a:t>До складу ДНК входять аденін, гуанін, </a:t>
            </a:r>
            <a:r>
              <a:rPr lang="uk-UA" dirty="0" err="1"/>
              <a:t>цитозин</a:t>
            </a:r>
            <a:r>
              <a:rPr lang="uk-UA" dirty="0"/>
              <a:t>, тимін; у</a:t>
            </a:r>
            <a:r>
              <a:rPr lang="ru-RU" dirty="0"/>
              <a:t> РНК</a:t>
            </a:r>
            <a:r>
              <a:rPr lang="uk-UA" dirty="0"/>
              <a:t> замість тиміну міститься урацил. Нітратні основи </a:t>
            </a:r>
            <a:r>
              <a:rPr lang="uk-UA" dirty="0" smtClean="0"/>
              <a:t>приєднуються </a:t>
            </a:r>
            <a:r>
              <a:rPr lang="uk-UA" dirty="0"/>
              <a:t>до Г-карбонового атома, а фосфатна кислота</a:t>
            </a:r>
            <a:r>
              <a:rPr lang="ru-RU" dirty="0"/>
              <a:t> —</a:t>
            </a:r>
            <a:r>
              <a:rPr lang="uk-UA" dirty="0"/>
              <a:t> до 5'-карбонового атома рибози або дезоксирибози.</a:t>
            </a:r>
            <a:endParaRPr lang="ru-RU" dirty="0"/>
          </a:p>
          <a:p>
            <a:pPr marL="0" indent="0" algn="just" fontAlgn="auto">
              <a:spcAft>
                <a:spcPts val="0"/>
              </a:spcAft>
              <a:buFont typeface="Arial" pitchFamily="34" charset="0"/>
              <a:buNone/>
              <a:defRPr/>
            </a:pPr>
            <a:r>
              <a:rPr lang="uk-UA" dirty="0" err="1"/>
              <a:t>Нуклеотиди</a:t>
            </a:r>
            <a:r>
              <a:rPr lang="uk-UA" dirty="0"/>
              <a:t> об'єднуються в полімерні ланцю­ги шляхом утворення </a:t>
            </a:r>
            <a:r>
              <a:rPr lang="uk-UA" i="1" dirty="0" err="1"/>
              <a:t>фосфодіефірних</a:t>
            </a:r>
            <a:r>
              <a:rPr lang="uk-UA" i="1" dirty="0"/>
              <a:t> зв'язків </a:t>
            </a:r>
            <a:r>
              <a:rPr lang="uk-UA" dirty="0"/>
              <a:t>між фосфатною групою одного </a:t>
            </a:r>
            <a:r>
              <a:rPr lang="uk-UA" dirty="0" err="1"/>
              <a:t>нуклеотиду</a:t>
            </a:r>
            <a:r>
              <a:rPr lang="uk-UA" dirty="0"/>
              <a:t> і 3'-гідроксигрупою цукру іншого </a:t>
            </a:r>
            <a:r>
              <a:rPr lang="uk-UA" dirty="0" err="1"/>
              <a:t>нуклеотиду</a:t>
            </a:r>
            <a:r>
              <a:rPr lang="uk-UA" dirty="0"/>
              <a:t>. Через таку будову </a:t>
            </a:r>
            <a:r>
              <a:rPr lang="uk-UA" dirty="0" err="1"/>
              <a:t>полінуклеотйдний</a:t>
            </a:r>
            <a:r>
              <a:rPr lang="uk-UA" dirty="0"/>
              <a:t> ланцюг має певний </a:t>
            </a:r>
            <a:r>
              <a:rPr lang="uk-UA" dirty="0" smtClean="0"/>
              <a:t>напрям</a:t>
            </a:r>
            <a:r>
              <a:rPr lang="uk-UA" dirty="0"/>
              <a:t>. На одному його кінці залишається </a:t>
            </a:r>
            <a:r>
              <a:rPr lang="uk-UA" dirty="0" smtClean="0"/>
              <a:t>вільна </a:t>
            </a:r>
            <a:r>
              <a:rPr lang="uk-UA" dirty="0"/>
              <a:t>фосфатна кислота, приєднана до 5'-ОН-групи цукру (початок ланцюга), на іншому — 3'-ОН-група (кінець ланцюга).</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215063"/>
          </a:xfrm>
        </p:spPr>
        <p:txBody>
          <a:bodyPr rtlCol="0">
            <a:normAutofit fontScale="47500" lnSpcReduction="20000"/>
          </a:bodyPr>
          <a:lstStyle/>
          <a:p>
            <a:pPr marL="0" indent="0" algn="ctr" fontAlgn="auto">
              <a:spcAft>
                <a:spcPts val="0"/>
              </a:spcAft>
              <a:buFont typeface="Arial" pitchFamily="34" charset="0"/>
              <a:buNone/>
              <a:defRPr/>
            </a:pPr>
            <a:r>
              <a:rPr lang="uk-UA" b="1" i="1" dirty="0">
                <a:solidFill>
                  <a:srgbClr val="7030A0"/>
                </a:solidFill>
              </a:rPr>
              <a:t>Дезоксирибонуклеїнова кислота (ДНК</a:t>
            </a:r>
            <a:r>
              <a:rPr lang="uk-UA" b="1" i="1" dirty="0" smtClean="0">
                <a:solidFill>
                  <a:srgbClr val="7030A0"/>
                </a:solidFill>
              </a:rPr>
              <a:t>)</a:t>
            </a:r>
          </a:p>
          <a:p>
            <a:pPr marL="0" indent="0" algn="just"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r>
              <a:rPr lang="uk-UA" dirty="0"/>
              <a:t>У 1953 р. американський біохімік Джеймс </a:t>
            </a:r>
            <a:r>
              <a:rPr lang="uk-UA" dirty="0" err="1"/>
              <a:t>Уотсон</a:t>
            </a:r>
            <a:r>
              <a:rPr lang="uk-UA" dirty="0"/>
              <a:t> і англійський фізик </a:t>
            </a:r>
            <a:r>
              <a:rPr lang="uk-UA" dirty="0" err="1"/>
              <a:t>Френсіс</a:t>
            </a:r>
            <a:r>
              <a:rPr lang="uk-UA" dirty="0"/>
              <a:t> </a:t>
            </a:r>
            <a:r>
              <a:rPr lang="uk-UA" dirty="0" err="1"/>
              <a:t>Крік</a:t>
            </a:r>
            <a:r>
              <a:rPr lang="uk-UA" dirty="0"/>
              <a:t> запропонували </a:t>
            </a:r>
            <a:r>
              <a:rPr lang="uk-UA" i="1" dirty="0"/>
              <a:t>модель організації ДНК, </a:t>
            </a:r>
            <a:r>
              <a:rPr lang="uk-UA" dirty="0"/>
              <a:t>відповідно до якої:</a:t>
            </a:r>
            <a:endParaRPr lang="ru-RU" dirty="0"/>
          </a:p>
          <a:p>
            <a:pPr marL="514350" indent="-514350" algn="just" fontAlgn="auto">
              <a:spcAft>
                <a:spcPts val="0"/>
              </a:spcAft>
              <a:buFont typeface="+mj-lt"/>
              <a:buAutoNum type="arabicPeriod"/>
              <a:defRPr/>
            </a:pPr>
            <a:r>
              <a:rPr lang="uk-UA" dirty="0" smtClean="0"/>
              <a:t>кожна </a:t>
            </a:r>
            <a:r>
              <a:rPr lang="uk-UA" dirty="0"/>
              <a:t>молекула ДНК складається з двох антипаралельних </a:t>
            </a:r>
            <a:r>
              <a:rPr lang="uk-UA" dirty="0" err="1"/>
              <a:t>полінуклеотидних</a:t>
            </a:r>
            <a:r>
              <a:rPr lang="uk-UA" dirty="0"/>
              <a:t> лан­цюгів, які утворюють подвійну спіраль;</a:t>
            </a:r>
            <a:endParaRPr lang="ru-RU" dirty="0"/>
          </a:p>
          <a:p>
            <a:pPr marL="514350" indent="-514350" algn="just" fontAlgn="auto">
              <a:spcAft>
                <a:spcPts val="0"/>
              </a:spcAft>
              <a:buFont typeface="+mj-lt"/>
              <a:buAutoNum type="arabicPeriod"/>
              <a:defRPr/>
            </a:pPr>
            <a:r>
              <a:rPr lang="uk-UA" dirty="0" smtClean="0"/>
              <a:t>кожний </a:t>
            </a:r>
            <a:r>
              <a:rPr lang="uk-UA" dirty="0" err="1"/>
              <a:t>нуклеотид</a:t>
            </a:r>
            <a:r>
              <a:rPr lang="uk-UA" dirty="0"/>
              <a:t> розташований у </a:t>
            </a:r>
            <a:r>
              <a:rPr lang="uk-UA" dirty="0" smtClean="0"/>
              <a:t>площині</a:t>
            </a:r>
            <a:r>
              <a:rPr lang="uk-UA" dirty="0"/>
              <a:t>, перпендикулярній до осі спіралі;</a:t>
            </a:r>
            <a:endParaRPr lang="ru-RU" dirty="0"/>
          </a:p>
          <a:p>
            <a:pPr marL="514350" indent="-514350" algn="just" fontAlgn="auto">
              <a:spcAft>
                <a:spcPts val="0"/>
              </a:spcAft>
              <a:buFont typeface="+mj-lt"/>
              <a:buAutoNum type="arabicPeriod"/>
              <a:defRPr/>
            </a:pPr>
            <a:r>
              <a:rPr lang="uk-UA" dirty="0" smtClean="0"/>
              <a:t>два </a:t>
            </a:r>
            <a:r>
              <a:rPr lang="uk-UA" dirty="0" err="1"/>
              <a:t>полінуклеотидні</a:t>
            </a:r>
            <a:r>
              <a:rPr lang="uk-UA" dirty="0"/>
              <a:t> ланцюги сполучені </a:t>
            </a:r>
            <a:r>
              <a:rPr lang="uk-UA" dirty="0" smtClean="0"/>
              <a:t>водневими </a:t>
            </a:r>
            <a:r>
              <a:rPr lang="uk-UA" dirty="0"/>
              <a:t>зв'язками, які утворюються між ні­тратними основами різних ланцюгів;</a:t>
            </a:r>
            <a:endParaRPr lang="ru-RU" dirty="0"/>
          </a:p>
          <a:p>
            <a:pPr marL="514350" indent="-514350" algn="just" fontAlgn="auto">
              <a:spcAft>
                <a:spcPts val="0"/>
              </a:spcAft>
              <a:buFont typeface="+mj-lt"/>
              <a:buAutoNum type="arabicPeriod"/>
              <a:defRPr/>
            </a:pPr>
            <a:r>
              <a:rPr lang="uk-UA" dirty="0" smtClean="0"/>
              <a:t>взаємодія </a:t>
            </a:r>
            <a:r>
              <a:rPr lang="uk-UA" dirty="0"/>
              <a:t>нітратних основ специфічна: пу­ринова основа може сполучатися тільки з </a:t>
            </a:r>
            <a:r>
              <a:rPr lang="uk-UA" dirty="0" err="1"/>
              <a:t>піримідиновою</a:t>
            </a:r>
            <a:r>
              <a:rPr lang="uk-UA" dirty="0"/>
              <a:t>, і навпаки. Такий принцип сполучання основ називається </a:t>
            </a:r>
            <a:r>
              <a:rPr lang="uk-UA" i="1" dirty="0">
                <a:solidFill>
                  <a:srgbClr val="7030A0"/>
                </a:solidFill>
              </a:rPr>
              <a:t>принципом </a:t>
            </a:r>
            <a:r>
              <a:rPr lang="uk-UA" i="1" dirty="0" err="1">
                <a:solidFill>
                  <a:srgbClr val="7030A0"/>
                </a:solidFill>
              </a:rPr>
              <a:t>комплементарності</a:t>
            </a:r>
            <a:r>
              <a:rPr lang="uk-UA" i="1" dirty="0"/>
              <a:t>;</a:t>
            </a:r>
            <a:endParaRPr lang="ru-RU" dirty="0"/>
          </a:p>
          <a:p>
            <a:pPr marL="514350" indent="-514350" algn="just" fontAlgn="auto">
              <a:spcAft>
                <a:spcPts val="0"/>
              </a:spcAft>
              <a:buFont typeface="+mj-lt"/>
              <a:buAutoNum type="arabicPeriod"/>
              <a:defRPr/>
            </a:pPr>
            <a:r>
              <a:rPr lang="uk-UA" dirty="0" smtClean="0"/>
              <a:t>послідовність </a:t>
            </a:r>
            <a:r>
              <a:rPr lang="uk-UA" dirty="0"/>
              <a:t>основ одного </a:t>
            </a:r>
            <a:r>
              <a:rPr lang="uk-UA" dirty="0" err="1"/>
              <a:t>полінуклеотид-ного</a:t>
            </a:r>
            <a:r>
              <a:rPr lang="uk-UA" dirty="0"/>
              <a:t> ланцюга може значно варіювати, але послідовність їх у другому ланцюзі чітко комплементарна першій.</a:t>
            </a:r>
            <a:endParaRPr lang="ru-RU" dirty="0"/>
          </a:p>
          <a:p>
            <a:pPr marL="0" indent="0" algn="just" fontAlgn="auto">
              <a:spcAft>
                <a:spcPts val="0"/>
              </a:spcAft>
              <a:buFont typeface="Arial" pitchFamily="34" charset="0"/>
              <a:buNone/>
              <a:defRPr/>
            </a:pPr>
            <a:r>
              <a:rPr lang="uk-UA" dirty="0"/>
              <a:t>Два </a:t>
            </a:r>
            <a:r>
              <a:rPr lang="uk-UA" dirty="0" err="1"/>
              <a:t>полінуклеотидні</a:t>
            </a:r>
            <a:r>
              <a:rPr lang="uk-UA" dirty="0"/>
              <a:t> ланцюги в молекулі ДНК сполучаються між собою за допомогою водневих зв'язків між відповідними нітратними основами: аденін взаємодіє з тиміном за допомогою двох </a:t>
            </a:r>
            <a:r>
              <a:rPr lang="uk-UA" dirty="0" smtClean="0"/>
              <a:t>водневих </a:t>
            </a:r>
            <a:r>
              <a:rPr lang="uk-UA" dirty="0"/>
              <a:t>зв'язків, </a:t>
            </a:r>
            <a:r>
              <a:rPr lang="uk-UA" dirty="0" err="1"/>
              <a:t>цитозин</a:t>
            </a:r>
            <a:r>
              <a:rPr lang="uk-UA" dirty="0"/>
              <a:t> з гуаніном — за </a:t>
            </a:r>
            <a:r>
              <a:rPr lang="uk-UA" dirty="0" smtClean="0"/>
              <a:t>допомогою </a:t>
            </a:r>
            <a:r>
              <a:rPr lang="uk-UA" dirty="0"/>
              <a:t>трьох. При цьому утворюється подвійна </a:t>
            </a:r>
            <a:r>
              <a:rPr lang="uk-UA" dirty="0" smtClean="0"/>
              <a:t>спіраль</a:t>
            </a:r>
            <a:r>
              <a:rPr lang="uk-UA" dirty="0"/>
              <a:t>, </a:t>
            </a:r>
            <a:r>
              <a:rPr lang="uk-UA" dirty="0" err="1"/>
              <a:t>полінуклеотидні</a:t>
            </a:r>
            <a:r>
              <a:rPr lang="uk-UA" dirty="0"/>
              <a:t> ланцюги в якій орієнтовані антипаралельно.</a:t>
            </a:r>
            <a:endParaRPr lang="ru-RU" dirty="0"/>
          </a:p>
          <a:p>
            <a:pPr marL="0" indent="0" algn="just" fontAlgn="auto">
              <a:spcAft>
                <a:spcPts val="0"/>
              </a:spcAft>
              <a:buFont typeface="Arial" pitchFamily="34" charset="0"/>
              <a:buNone/>
              <a:defRPr/>
            </a:pPr>
            <a:r>
              <a:rPr lang="uk-UA" dirty="0"/>
              <a:t>Завдяки унікальній будові ДНК здатна до збе­реження, відтворення та передачі генетичної </a:t>
            </a:r>
            <a:r>
              <a:rPr lang="uk-UA" dirty="0" smtClean="0"/>
              <a:t>інформації</a:t>
            </a:r>
            <a:r>
              <a:rPr lang="uk-UA" dirty="0"/>
              <a:t>. Виділяють ядерну ДНК, локалізовану в ядрах </a:t>
            </a:r>
            <a:r>
              <a:rPr lang="uk-UA" dirty="0" err="1"/>
              <a:t>еукаріотичних</a:t>
            </a:r>
            <a:r>
              <a:rPr lang="uk-UA" dirty="0"/>
              <a:t> клітин, а також ДНК </a:t>
            </a:r>
            <a:r>
              <a:rPr lang="uk-UA" dirty="0" smtClean="0"/>
              <a:t>мітохондрій </a:t>
            </a:r>
            <a:r>
              <a:rPr lang="uk-UA" dirty="0"/>
              <a:t>і </a:t>
            </a:r>
            <a:r>
              <a:rPr lang="uk-UA" dirty="0" smtClean="0"/>
              <a:t>хлоропластів. </a:t>
            </a:r>
            <a:r>
              <a:rPr lang="uk-UA" dirty="0"/>
              <a:t>У вказаних органелах ДНК має малі розміри, замкнена у </a:t>
            </a:r>
            <a:r>
              <a:rPr lang="uk-UA" dirty="0" smtClean="0"/>
              <a:t>вигляді </a:t>
            </a:r>
            <a:r>
              <a:rPr lang="uk-UA" dirty="0"/>
              <a:t>кільця і містить гени, які відповідають за синтез деяких </a:t>
            </a:r>
            <a:r>
              <a:rPr lang="uk-UA" dirty="0" err="1"/>
              <a:t>мітохондріальних</a:t>
            </a:r>
            <a:r>
              <a:rPr lang="uk-UA" dirty="0"/>
              <a:t> і </a:t>
            </a:r>
            <a:r>
              <a:rPr lang="uk-UA" dirty="0" err="1"/>
              <a:t>хлоропластних</a:t>
            </a:r>
            <a:r>
              <a:rPr lang="uk-UA" dirty="0"/>
              <a:t> білків</a:t>
            </a:r>
            <a:r>
              <a:rPr lang="uk-UA"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jpg"/>
          <p:cNvPicPr>
            <a:picLocks noChangeAspect="1"/>
          </p:cNvPicPr>
          <p:nvPr/>
        </p:nvPicPr>
        <p:blipFill>
          <a:blip r:embed="rId2"/>
          <a:stretch>
            <a:fillRect/>
          </a:stretch>
        </p:blipFill>
        <p:spPr>
          <a:xfrm>
            <a:off x="4429125" y="1500188"/>
            <a:ext cx="4343400" cy="3141662"/>
          </a:xfrm>
          <a:prstGeom prst="rect">
            <a:avLst/>
          </a:prstGeom>
          <a:ln w="3175">
            <a:solidFill>
              <a:schemeClr val="accent1"/>
            </a:solidFill>
          </a:ln>
          <a:effectLst>
            <a:outerShdw blurRad="50800" dist="38100" dir="2700000" algn="tl" rotWithShape="0">
              <a:prstClr val="black">
                <a:alpha val="40000"/>
              </a:prstClr>
            </a:outerShdw>
          </a:effectLst>
        </p:spPr>
      </p:pic>
      <p:pic>
        <p:nvPicPr>
          <p:cNvPr id="5" name="Рисунок 4" descr="cow2.jpg"/>
          <p:cNvPicPr>
            <a:picLocks noChangeAspect="1"/>
          </p:cNvPicPr>
          <p:nvPr/>
        </p:nvPicPr>
        <p:blipFill>
          <a:blip r:embed="rId3"/>
          <a:stretch>
            <a:fillRect/>
          </a:stretch>
        </p:blipFill>
        <p:spPr>
          <a:xfrm>
            <a:off x="428625" y="1500188"/>
            <a:ext cx="3683000" cy="4013200"/>
          </a:xfrm>
          <a:prstGeom prst="rect">
            <a:avLst/>
          </a:prstGeom>
          <a:ln w="3175">
            <a:solidFill>
              <a:schemeClr val="accent1"/>
            </a:solidFill>
          </a:ln>
          <a:effectLst>
            <a:outerShdw blurRad="50800" dist="38100" dir="2700000" algn="tl" rotWithShape="0">
              <a:prstClr val="black">
                <a:alpha val="40000"/>
              </a:prstClr>
            </a:outerShdw>
          </a:effectLst>
        </p:spPr>
      </p:pic>
      <p:sp>
        <p:nvSpPr>
          <p:cNvPr id="17411" name="TextBox 5"/>
          <p:cNvSpPr txBox="1">
            <a:spLocks noChangeArrowheads="1"/>
          </p:cNvSpPr>
          <p:nvPr/>
        </p:nvSpPr>
        <p:spPr bwMode="auto">
          <a:xfrm>
            <a:off x="428625" y="5715000"/>
            <a:ext cx="3786188" cy="646113"/>
          </a:xfrm>
          <a:prstGeom prst="rect">
            <a:avLst/>
          </a:prstGeom>
          <a:noFill/>
          <a:ln w="9525">
            <a:noFill/>
            <a:miter lim="800000"/>
            <a:headEnd/>
            <a:tailEnd/>
          </a:ln>
        </p:spPr>
        <p:txBody>
          <a:bodyPr>
            <a:spAutoFit/>
          </a:bodyPr>
          <a:lstStyle/>
          <a:p>
            <a:pPr algn="ctr"/>
            <a:r>
              <a:rPr lang="uk-UA">
                <a:latin typeface="Calibri" pitchFamily="34" charset="0"/>
              </a:rPr>
              <a:t>Молекула пріона – збудника коровячого сказу</a:t>
            </a:r>
            <a:endParaRPr lang="ru-RU">
              <a:latin typeface="Calibri" pitchFamily="34" charset="0"/>
            </a:endParaRPr>
          </a:p>
        </p:txBody>
      </p:sp>
      <p:sp>
        <p:nvSpPr>
          <p:cNvPr id="17412" name="TextBox 6"/>
          <p:cNvSpPr txBox="1">
            <a:spLocks noChangeArrowheads="1"/>
          </p:cNvSpPr>
          <p:nvPr/>
        </p:nvSpPr>
        <p:spPr bwMode="auto">
          <a:xfrm>
            <a:off x="4500563" y="5643563"/>
            <a:ext cx="4214812" cy="923925"/>
          </a:xfrm>
          <a:prstGeom prst="rect">
            <a:avLst/>
          </a:prstGeom>
          <a:noFill/>
          <a:ln w="9525">
            <a:noFill/>
            <a:miter lim="800000"/>
            <a:headEnd/>
            <a:tailEnd/>
          </a:ln>
        </p:spPr>
        <p:txBody>
          <a:bodyPr>
            <a:spAutoFit/>
          </a:bodyPr>
          <a:lstStyle/>
          <a:p>
            <a:pPr algn="ctr"/>
            <a:r>
              <a:rPr lang="uk-UA">
                <a:latin typeface="Calibri" pitchFamily="34" charset="0"/>
              </a:rPr>
              <a:t>Схема перетворення нормального пріону на аномальний, який викликає захворювання</a:t>
            </a:r>
            <a:endParaRPr lang="ru-RU">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143000" y="142875"/>
            <a:ext cx="2363788" cy="6118225"/>
          </a:xfrm>
          <a:prstGeom prst="rect">
            <a:avLst/>
          </a:prstGeom>
          <a:noFill/>
          <a:ln>
            <a:solidFill>
              <a:schemeClr val="accent1"/>
            </a:solidFill>
          </a:ln>
          <a:effectLst>
            <a:outerShdw blurRad="50800" dist="38100" dir="2700000" algn="tl" rotWithShape="0">
              <a:prstClr val="black">
                <a:alpha val="40000"/>
              </a:prstClr>
            </a:outerShdw>
          </a:effectLst>
        </p:spPr>
      </p:pic>
      <p:sp>
        <p:nvSpPr>
          <p:cNvPr id="58370" name="Прямоугольник 6"/>
          <p:cNvSpPr>
            <a:spLocks noChangeArrowheads="1"/>
          </p:cNvSpPr>
          <p:nvPr/>
        </p:nvSpPr>
        <p:spPr bwMode="auto">
          <a:xfrm>
            <a:off x="1428750" y="6357938"/>
            <a:ext cx="1439863" cy="271462"/>
          </a:xfrm>
          <a:prstGeom prst="rect">
            <a:avLst/>
          </a:prstGeom>
          <a:noFill/>
          <a:ln w="9525">
            <a:noFill/>
            <a:miter lim="800000"/>
            <a:headEnd/>
            <a:tailEnd/>
          </a:ln>
        </p:spPr>
        <p:txBody>
          <a:bodyPr wrap="none">
            <a:spAutoFit/>
          </a:bodyPr>
          <a:lstStyle/>
          <a:p>
            <a:pPr algn="just">
              <a:lnSpc>
                <a:spcPct val="83000"/>
              </a:lnSpc>
            </a:pPr>
            <a:r>
              <a:rPr lang="uk-UA" sz="1400">
                <a:latin typeface="Arial Unicode MS" pitchFamily="34" charset="-128"/>
              </a:rPr>
              <a:t>Структура ДНК</a:t>
            </a:r>
            <a:endParaRPr lang="ru-RU" sz="2400"/>
          </a:p>
        </p:txBody>
      </p:sp>
      <p:pic>
        <p:nvPicPr>
          <p:cNvPr id="1033" name="Picture 9"/>
          <p:cNvPicPr>
            <a:picLocks noChangeAspect="1" noChangeArrowheads="1"/>
          </p:cNvPicPr>
          <p:nvPr/>
        </p:nvPicPr>
        <p:blipFill>
          <a:blip r:embed="rId3"/>
          <a:srcRect/>
          <a:stretch>
            <a:fillRect/>
          </a:stretch>
        </p:blipFill>
        <p:spPr bwMode="auto">
          <a:xfrm>
            <a:off x="5214938" y="142875"/>
            <a:ext cx="2611437" cy="3640138"/>
          </a:xfrm>
          <a:prstGeom prst="rect">
            <a:avLst/>
          </a:prstGeom>
          <a:noFill/>
          <a:ln>
            <a:solidFill>
              <a:schemeClr val="accent1"/>
            </a:solidFill>
          </a:ln>
          <a:effectLst>
            <a:outerShdw blurRad="50800" dist="38100" dir="2700000" algn="tl" rotWithShape="0">
              <a:prstClr val="black">
                <a:alpha val="40000"/>
              </a:prstClr>
            </a:outerShdw>
          </a:effectLst>
        </p:spPr>
      </p:pic>
      <p:sp>
        <p:nvSpPr>
          <p:cNvPr id="58372" name="Прямоугольник 14"/>
          <p:cNvSpPr>
            <a:spLocks noChangeArrowheads="1"/>
          </p:cNvSpPr>
          <p:nvPr/>
        </p:nvSpPr>
        <p:spPr bwMode="auto">
          <a:xfrm>
            <a:off x="5572125" y="4000500"/>
            <a:ext cx="1812925" cy="271463"/>
          </a:xfrm>
          <a:prstGeom prst="rect">
            <a:avLst/>
          </a:prstGeom>
          <a:noFill/>
          <a:ln w="9525">
            <a:noFill/>
            <a:miter lim="800000"/>
            <a:headEnd/>
            <a:tailEnd/>
          </a:ln>
        </p:spPr>
        <p:txBody>
          <a:bodyPr wrap="none">
            <a:spAutoFit/>
          </a:bodyPr>
          <a:lstStyle/>
          <a:p>
            <a:pPr algn="just">
              <a:lnSpc>
                <a:spcPct val="83000"/>
              </a:lnSpc>
            </a:pPr>
            <a:r>
              <a:rPr lang="uk-UA" sz="1400">
                <a:latin typeface="Arial Unicode MS" pitchFamily="34" charset="-128"/>
              </a:rPr>
              <a:t>Схема транскрипції</a:t>
            </a:r>
            <a:endParaRPr lang="ru-RU"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500063"/>
            <a:ext cx="8229600" cy="6143625"/>
          </a:xfrm>
        </p:spPr>
        <p:txBody>
          <a:bodyPr rtlCol="0">
            <a:normAutofit fontScale="47500" lnSpcReduction="20000"/>
          </a:bodyPr>
          <a:lstStyle/>
          <a:p>
            <a:pPr marL="0" indent="0" algn="ctr" fontAlgn="auto">
              <a:spcAft>
                <a:spcPts val="0"/>
              </a:spcAft>
              <a:buFont typeface="Arial" pitchFamily="34" charset="0"/>
              <a:buNone/>
              <a:defRPr/>
            </a:pPr>
            <a:r>
              <a:rPr lang="uk-UA" b="1" i="1" dirty="0" smtClean="0">
                <a:solidFill>
                  <a:srgbClr val="7030A0"/>
                </a:solidFill>
              </a:rPr>
              <a:t>Рибонуклеїнова </a:t>
            </a:r>
            <a:r>
              <a:rPr lang="uk-UA" b="1" i="1" dirty="0">
                <a:solidFill>
                  <a:srgbClr val="7030A0"/>
                </a:solidFill>
              </a:rPr>
              <a:t>кислота (РНК</a:t>
            </a:r>
            <a:r>
              <a:rPr lang="uk-UA" b="1" i="1" dirty="0" smtClean="0">
                <a:solidFill>
                  <a:srgbClr val="7030A0"/>
                </a:solidFill>
              </a:rPr>
              <a:t>)</a:t>
            </a:r>
          </a:p>
          <a:p>
            <a:pPr marL="0" indent="0" algn="just" fontAlgn="auto">
              <a:spcAft>
                <a:spcPts val="0"/>
              </a:spcAft>
              <a:buFont typeface="Arial" pitchFamily="34" charset="0"/>
              <a:buNone/>
              <a:defRPr/>
            </a:pPr>
            <a:endParaRPr lang="uk-UA" b="1" i="1" dirty="0" smtClean="0">
              <a:solidFill>
                <a:srgbClr val="7030A0"/>
              </a:solidFill>
            </a:endParaRPr>
          </a:p>
          <a:p>
            <a:pPr marL="0" indent="0" algn="just" fontAlgn="auto">
              <a:spcAft>
                <a:spcPts val="0"/>
              </a:spcAft>
              <a:buFont typeface="Arial" pitchFamily="34" charset="0"/>
              <a:buNone/>
              <a:defRPr/>
            </a:pPr>
            <a:r>
              <a:rPr lang="uk-UA" dirty="0" smtClean="0"/>
              <a:t>РНК міститься </a:t>
            </a:r>
            <a:r>
              <a:rPr lang="uk-UA" dirty="0"/>
              <a:t>у всіх живих клітинах у вигляді </a:t>
            </a:r>
            <a:r>
              <a:rPr lang="uk-UA" dirty="0" err="1" smtClean="0"/>
              <a:t>одноланцюгових</a:t>
            </a:r>
            <a:r>
              <a:rPr lang="uk-UA" dirty="0" smtClean="0"/>
              <a:t> </a:t>
            </a:r>
            <a:r>
              <a:rPr lang="uk-UA" dirty="0"/>
              <a:t>молекул. Залежно від структури та функції РНК поділяють на </a:t>
            </a:r>
            <a:r>
              <a:rPr lang="uk-UA" i="1" dirty="0"/>
              <a:t>матричну, </a:t>
            </a:r>
            <a:r>
              <a:rPr lang="uk-UA" dirty="0"/>
              <a:t>або </a:t>
            </a:r>
            <a:r>
              <a:rPr lang="uk-UA" i="1" dirty="0" smtClean="0"/>
              <a:t>інформаційну </a:t>
            </a:r>
            <a:r>
              <a:rPr lang="uk-UA" dirty="0"/>
              <a:t>(</a:t>
            </a:r>
            <a:r>
              <a:rPr lang="uk-UA" dirty="0" err="1"/>
              <a:t>мРНК</a:t>
            </a:r>
            <a:r>
              <a:rPr lang="uk-UA" dirty="0"/>
              <a:t>, або ІРНК), </a:t>
            </a:r>
            <a:r>
              <a:rPr lang="uk-UA" i="1" dirty="0" err="1"/>
              <a:t>рибосомну</a:t>
            </a:r>
            <a:r>
              <a:rPr lang="uk-UA" i="1" dirty="0"/>
              <a:t> </a:t>
            </a:r>
            <a:r>
              <a:rPr lang="uk-UA" dirty="0"/>
              <a:t>(</a:t>
            </a:r>
            <a:r>
              <a:rPr lang="uk-UA" dirty="0" err="1"/>
              <a:t>рРНК</a:t>
            </a:r>
            <a:r>
              <a:rPr lang="uk-UA" dirty="0"/>
              <a:t>) і </a:t>
            </a:r>
            <a:r>
              <a:rPr lang="uk-UA" i="1" dirty="0"/>
              <a:t>транспортну </a:t>
            </a:r>
            <a:r>
              <a:rPr lang="uk-UA" dirty="0"/>
              <a:t>(</a:t>
            </a:r>
            <a:r>
              <a:rPr lang="uk-UA" dirty="0" err="1"/>
              <a:t>тРНК</a:t>
            </a:r>
            <a:r>
              <a:rPr lang="uk-UA" dirty="0"/>
              <a:t>). </a:t>
            </a:r>
            <a:r>
              <a:rPr lang="uk-UA" i="1" dirty="0"/>
              <a:t>Інформаційна РНК </a:t>
            </a:r>
            <a:r>
              <a:rPr lang="uk-UA" dirty="0" smtClean="0"/>
              <a:t>синтезується </a:t>
            </a:r>
            <a:r>
              <a:rPr lang="uk-UA" dirty="0"/>
              <a:t>в ядрі клітини на матриці одного з ланцюгів ДНК, тобто є комплементарною певному її фрагменту. Далі вона транспортується в цитоплазму і сама служить матрицею для </a:t>
            </a:r>
            <a:r>
              <a:rPr lang="uk-UA" dirty="0" smtClean="0"/>
              <a:t>синтезу білка. </a:t>
            </a:r>
            <a:r>
              <a:rPr lang="uk-UA" dirty="0" err="1"/>
              <a:t>Рибосомна</a:t>
            </a:r>
            <a:r>
              <a:rPr lang="uk-UA" dirty="0"/>
              <a:t> РНК входить до складу рибосом, беручи участь у </a:t>
            </a:r>
            <a:r>
              <a:rPr lang="uk-UA" i="1" dirty="0" smtClean="0"/>
              <a:t>трансляції</a:t>
            </a:r>
            <a:r>
              <a:rPr lang="uk-UA" i="1" dirty="0"/>
              <a:t>. </a:t>
            </a:r>
            <a:r>
              <a:rPr lang="uk-UA" dirty="0"/>
              <a:t>Транспортна РНК відповідає за </a:t>
            </a:r>
            <a:r>
              <a:rPr lang="uk-UA" dirty="0" smtClean="0"/>
              <a:t>доставку </a:t>
            </a:r>
            <a:r>
              <a:rPr lang="uk-UA" dirty="0"/>
              <a:t>певної амінокислоти до рибосоми та вклю­чення її в утворений поліпептидний ланцюг. У структурі </a:t>
            </a:r>
            <a:r>
              <a:rPr lang="uk-UA" dirty="0" err="1"/>
              <a:t>тРНК</a:t>
            </a:r>
            <a:r>
              <a:rPr lang="uk-UA" dirty="0"/>
              <a:t> є комплементарні </a:t>
            </a:r>
            <a:r>
              <a:rPr lang="uk-UA" dirty="0" smtClean="0"/>
              <a:t>послідовності </a:t>
            </a:r>
            <a:r>
              <a:rPr lang="uk-UA" dirty="0" err="1"/>
              <a:t>нуклеотидів</a:t>
            </a:r>
            <a:r>
              <a:rPr lang="uk-UA" dirty="0"/>
              <a:t>, які взаємодіють з утворенням специфічної просторової структури </a:t>
            </a:r>
            <a:r>
              <a:rPr lang="uk-UA" dirty="0" err="1"/>
              <a:t>тРНК</a:t>
            </a:r>
            <a:r>
              <a:rPr lang="uk-UA" dirty="0"/>
              <a:t> (</a:t>
            </a:r>
            <a:r>
              <a:rPr lang="uk-UA" dirty="0" smtClean="0"/>
              <a:t>наявність </a:t>
            </a:r>
            <a:r>
              <a:rPr lang="uk-UA" dirty="0"/>
              <a:t>декількох «шпильок»), що нагадує листок конюшини. На одній із шпильок розташований </a:t>
            </a:r>
            <a:r>
              <a:rPr lang="uk-UA" dirty="0" err="1"/>
              <a:t>нуклеотидний</a:t>
            </a:r>
            <a:r>
              <a:rPr lang="uk-UA" dirty="0"/>
              <a:t> триплет — антикодон, на </a:t>
            </a:r>
            <a:r>
              <a:rPr lang="uk-UA" dirty="0" smtClean="0"/>
              <a:t>протилежному </a:t>
            </a:r>
            <a:r>
              <a:rPr lang="uk-UA" dirty="0"/>
              <a:t>кінці — послідовність для </a:t>
            </a:r>
            <a:r>
              <a:rPr lang="uk-UA" dirty="0" smtClean="0"/>
              <a:t>специфічного </a:t>
            </a:r>
            <a:r>
              <a:rPr lang="uk-UA" dirty="0"/>
              <a:t>зв'язування амінокислоти</a:t>
            </a:r>
            <a:r>
              <a:rPr lang="uk-UA" dirty="0" smtClean="0"/>
              <a:t>.</a:t>
            </a:r>
          </a:p>
          <a:p>
            <a:pPr marL="0" indent="0" algn="just" fontAlgn="auto">
              <a:spcAft>
                <a:spcPts val="0"/>
              </a:spcAft>
              <a:buFont typeface="Arial" pitchFamily="34" charset="0"/>
              <a:buNone/>
              <a:defRPr/>
            </a:pPr>
            <a:endParaRPr lang="uk-UA" dirty="0" smtClean="0"/>
          </a:p>
          <a:p>
            <a:pPr marL="0" indent="0" algn="ctr" fontAlgn="auto">
              <a:spcAft>
                <a:spcPts val="0"/>
              </a:spcAft>
              <a:buFont typeface="Arial" pitchFamily="34" charset="0"/>
              <a:buNone/>
              <a:defRPr/>
            </a:pPr>
            <a:r>
              <a:rPr lang="ru-RU" b="1" i="1" dirty="0" err="1">
                <a:solidFill>
                  <a:srgbClr val="7030A0"/>
                </a:solidFill>
              </a:rPr>
              <a:t>Аденозинтрифосфорна</a:t>
            </a:r>
            <a:r>
              <a:rPr lang="ru-RU" b="1" i="1" dirty="0">
                <a:solidFill>
                  <a:srgbClr val="7030A0"/>
                </a:solidFill>
              </a:rPr>
              <a:t> кислота (АТФ</a:t>
            </a:r>
            <a:r>
              <a:rPr lang="ru-RU" b="1" i="1" dirty="0" smtClean="0">
                <a:solidFill>
                  <a:srgbClr val="7030A0"/>
                </a:solidFill>
              </a:rPr>
              <a:t>)</a:t>
            </a:r>
          </a:p>
          <a:p>
            <a:pPr marL="0" indent="0" algn="just" fontAlgn="auto">
              <a:spcAft>
                <a:spcPts val="0"/>
              </a:spcAft>
              <a:buFont typeface="Arial" pitchFamily="34" charset="0"/>
              <a:buNone/>
              <a:defRPr/>
            </a:pPr>
            <a:endParaRPr lang="ru-RU" b="1" i="1" dirty="0" smtClean="0">
              <a:solidFill>
                <a:srgbClr val="7030A0"/>
              </a:solidFill>
            </a:endParaRPr>
          </a:p>
          <a:p>
            <a:pPr marL="0" indent="0" algn="just" fontAlgn="auto">
              <a:spcAft>
                <a:spcPts val="0"/>
              </a:spcAft>
              <a:buFont typeface="Arial" pitchFamily="34" charset="0"/>
              <a:buNone/>
              <a:defRPr/>
            </a:pPr>
            <a:r>
              <a:rPr lang="ru-RU" dirty="0" smtClean="0"/>
              <a:t>АТФ </a:t>
            </a:r>
            <a:r>
              <a:rPr lang="ru-RU" dirty="0"/>
              <a:t>за структурою</a:t>
            </a:r>
            <a:r>
              <a:rPr lang="uk-UA" dirty="0"/>
              <a:t> є</a:t>
            </a:r>
            <a:r>
              <a:rPr lang="ru-RU" dirty="0"/>
              <a:t> нуклеотидом. Молекула АТФ </a:t>
            </a:r>
            <a:r>
              <a:rPr lang="uk-UA" dirty="0"/>
              <a:t>складається з</a:t>
            </a:r>
            <a:r>
              <a:rPr lang="ru-RU" dirty="0"/>
              <a:t> моносахариду</a:t>
            </a:r>
            <a:r>
              <a:rPr lang="uk-UA" dirty="0"/>
              <a:t> рибози, </a:t>
            </a:r>
            <a:r>
              <a:rPr lang="uk-UA" dirty="0" smtClean="0"/>
              <a:t>нітратної основи </a:t>
            </a:r>
            <a:r>
              <a:rPr lang="uk-UA" dirty="0"/>
              <a:t>аденіну і трьох послідовно зв'язаних залишків фосфатної кислоти.</a:t>
            </a:r>
            <a:endParaRPr lang="ru-RU" dirty="0"/>
          </a:p>
          <a:p>
            <a:pPr marL="0" indent="0" algn="just" fontAlgn="auto">
              <a:spcAft>
                <a:spcPts val="0"/>
              </a:spcAft>
              <a:buFont typeface="Arial" pitchFamily="34" charset="0"/>
              <a:buNone/>
              <a:defRPr/>
            </a:pPr>
            <a:r>
              <a:rPr lang="uk-UA" dirty="0"/>
              <a:t>Основна функція АТФ полягає в акумуляції енергії, що виділяється під час різних </a:t>
            </a:r>
            <a:r>
              <a:rPr lang="uk-UA" dirty="0" smtClean="0"/>
              <a:t>біохімічних </a:t>
            </a:r>
            <a:r>
              <a:rPr lang="uk-UA" dirty="0"/>
              <a:t>реакцій (розщеплення вуглеводів і жирів, фотосинтезу). Численні процеси, які </a:t>
            </a:r>
            <a:r>
              <a:rPr lang="uk-UA" dirty="0" smtClean="0"/>
              <a:t>відбуваються </a:t>
            </a:r>
            <a:r>
              <a:rPr lang="uk-UA" dirty="0"/>
              <a:t>в клітині (проведення нервового </a:t>
            </a:r>
            <a:r>
              <a:rPr lang="uk-UA" dirty="0" smtClean="0"/>
              <a:t>імпульсу</a:t>
            </a:r>
            <a:r>
              <a:rPr lang="uk-UA" dirty="0"/>
              <a:t>, м'язове скорочення, транспорт речовин, </a:t>
            </a:r>
            <a:r>
              <a:rPr lang="uk-UA" dirty="0" smtClean="0"/>
              <a:t>синтез </a:t>
            </a:r>
            <a:r>
              <a:rPr lang="uk-UA" dirty="0"/>
              <a:t>білка), вимагають надходження енергії, яка міститься в хімічних зв'язках молекули АТФ. Зв'язки, під час розриву яких виділяється </a:t>
            </a:r>
            <a:r>
              <a:rPr lang="uk-UA" dirty="0" smtClean="0"/>
              <a:t>велика </a:t>
            </a:r>
            <a:r>
              <a:rPr lang="uk-UA" dirty="0"/>
              <a:t>кількість енергії, називаються </a:t>
            </a:r>
            <a:r>
              <a:rPr lang="uk-UA" dirty="0" err="1" smtClean="0"/>
              <a:t>макроергічними</a:t>
            </a:r>
            <a:r>
              <a:rPr lang="uk-UA" dirty="0"/>
              <a:t>.</a:t>
            </a:r>
            <a:endParaRPr lang="ru-RU" dirty="0"/>
          </a:p>
          <a:p>
            <a:pPr marL="0" indent="0" algn="just" fontAlgn="auto">
              <a:spcAft>
                <a:spcPts val="0"/>
              </a:spcAft>
              <a:buFont typeface="Arial" pitchFamily="34" charset="0"/>
              <a:buNone/>
              <a:defRPr/>
            </a:pPr>
            <a:r>
              <a:rPr lang="uk-UA" dirty="0"/>
              <a:t>АТФ виконує свою функцію шляхом </a:t>
            </a:r>
            <a:r>
              <a:rPr lang="uk-UA" dirty="0" smtClean="0"/>
              <a:t>ферментативного </a:t>
            </a:r>
            <a:r>
              <a:rPr lang="uk-UA" dirty="0"/>
              <a:t>відщеплення кінцевої фосфатної </a:t>
            </a:r>
            <a:r>
              <a:rPr lang="uk-UA" dirty="0" smtClean="0"/>
              <a:t>групи</a:t>
            </a:r>
            <a:r>
              <a:rPr lang="uk-UA" dirty="0"/>
              <a:t>; при цьому утворюється </a:t>
            </a:r>
            <a:r>
              <a:rPr lang="uk-UA" dirty="0" err="1"/>
              <a:t>аденозиндифосфорна</a:t>
            </a:r>
            <a:r>
              <a:rPr lang="uk-UA" dirty="0"/>
              <a:t> кислота (</a:t>
            </a:r>
            <a:r>
              <a:rPr lang="uk-UA" dirty="0" err="1"/>
              <a:t>АДФ</a:t>
            </a:r>
            <a:r>
              <a:rPr lang="uk-UA" dirty="0"/>
              <a:t>), а енергія, що вивільняється, </a:t>
            </a:r>
            <a:r>
              <a:rPr lang="uk-UA" dirty="0" smtClean="0"/>
              <a:t>використовується </a:t>
            </a:r>
            <a:r>
              <a:rPr lang="uk-UA" dirty="0"/>
              <a:t>для здійснення біохімічних </a:t>
            </a:r>
            <a:r>
              <a:rPr lang="uk-UA" dirty="0" smtClean="0"/>
              <a:t>реакцій</a:t>
            </a:r>
            <a:r>
              <a:rPr lang="uk-UA" dirty="0"/>
              <a:t>. Відокремлена фосфатна група може потім знову приєднатися до </a:t>
            </a:r>
            <a:r>
              <a:rPr lang="uk-UA" dirty="0" err="1"/>
              <a:t>АДФ</a:t>
            </a:r>
            <a:r>
              <a:rPr lang="uk-UA" dirty="0"/>
              <a:t> з утворенням АТФ. При цьому використовується енергія, яка </a:t>
            </a:r>
            <a:r>
              <a:rPr lang="uk-UA" dirty="0" smtClean="0"/>
              <a:t>виділяється </a:t>
            </a:r>
            <a:r>
              <a:rPr lang="uk-UA" dirty="0"/>
              <a:t>в результаті розщеплення, наприклад, вуглеводів і ліпідів.</a:t>
            </a:r>
            <a:endParaRPr lang="ru-RU" dirty="0"/>
          </a:p>
          <a:p>
            <a:pPr fontAlgn="auto">
              <a:spcAft>
                <a:spcPts val="0"/>
              </a:spcAft>
              <a:buFont typeface="Arial" pitchFamily="34" charset="0"/>
              <a:buNone/>
              <a:defRPr/>
            </a:pPr>
            <a:endParaRPr lang="ru-RU" dirty="0"/>
          </a:p>
          <a:p>
            <a:pPr fontAlgn="auto">
              <a:spcAft>
                <a:spcPts val="0"/>
              </a:spcAft>
              <a:buFont typeface="Arial" pitchFamily="34" charset="0"/>
              <a:buNone/>
              <a:defRPr/>
            </a:pP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1428750" y="1571625"/>
            <a:ext cx="5495925" cy="2789238"/>
          </a:xfrm>
          <a:prstGeom prst="rect">
            <a:avLst/>
          </a:prstGeom>
          <a:noFill/>
          <a:ln>
            <a:solidFill>
              <a:schemeClr val="accent1"/>
            </a:solidFill>
          </a:ln>
          <a:effectLst>
            <a:outerShdw blurRad="50800" dist="38100" dir="2700000" algn="tl" rotWithShape="0">
              <a:prstClr val="black">
                <a:alpha val="40000"/>
              </a:prstClr>
            </a:outerShdw>
          </a:effectLst>
        </p:spPr>
      </p:pic>
      <p:sp>
        <p:nvSpPr>
          <p:cNvPr id="60418" name="Прямоугольник 4"/>
          <p:cNvSpPr>
            <a:spLocks noChangeArrowheads="1"/>
          </p:cNvSpPr>
          <p:nvPr/>
        </p:nvSpPr>
        <p:spPr bwMode="auto">
          <a:xfrm>
            <a:off x="3143250" y="4786313"/>
            <a:ext cx="2051050" cy="322262"/>
          </a:xfrm>
          <a:prstGeom prst="rect">
            <a:avLst/>
          </a:prstGeom>
          <a:noFill/>
          <a:ln w="9525">
            <a:noFill/>
            <a:miter lim="800000"/>
            <a:headEnd/>
            <a:tailEnd/>
          </a:ln>
        </p:spPr>
        <p:txBody>
          <a:bodyPr wrap="none">
            <a:spAutoFit/>
          </a:bodyPr>
          <a:lstStyle/>
          <a:p>
            <a:pPr algn="just">
              <a:lnSpc>
                <a:spcPct val="83000"/>
              </a:lnSpc>
            </a:pPr>
            <a:r>
              <a:rPr lang="uk-UA">
                <a:latin typeface="Arial Unicode MS" pitchFamily="34" charset="-128"/>
              </a:rPr>
              <a:t>Схема трансляції</a:t>
            </a:r>
            <a:endParaRPr lang="ru-RU" sz="3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75"/>
          </a:xfrm>
        </p:spPr>
        <p:txBody>
          <a:bodyPr rtlCol="0">
            <a:normAutofit fontScale="90000"/>
          </a:bodyPr>
          <a:lstStyle/>
          <a:p>
            <a:pPr fontAlgn="auto">
              <a:spcAft>
                <a:spcPts val="0"/>
              </a:spcAft>
              <a:defRPr/>
            </a:pPr>
            <a:r>
              <a:rPr lang="uk-UA" dirty="0" smtClean="0"/>
              <a:t>Ліпіди</a:t>
            </a:r>
            <a:endParaRPr lang="ru-RU" dirty="0"/>
          </a:p>
        </p:txBody>
      </p:sp>
      <p:sp>
        <p:nvSpPr>
          <p:cNvPr id="3" name="Содержимое 2"/>
          <p:cNvSpPr>
            <a:spLocks noGrp="1"/>
          </p:cNvSpPr>
          <p:nvPr>
            <p:ph idx="1"/>
          </p:nvPr>
        </p:nvSpPr>
        <p:spPr>
          <a:xfrm>
            <a:off x="457200" y="928688"/>
            <a:ext cx="8229600" cy="5197475"/>
          </a:xfrm>
        </p:spPr>
        <p:txBody>
          <a:bodyPr rtlCol="0">
            <a:normAutofit fontScale="55000" lnSpcReduction="20000"/>
          </a:bodyPr>
          <a:lstStyle/>
          <a:p>
            <a:pPr marL="0" indent="0" algn="ctr" fontAlgn="auto">
              <a:spcAft>
                <a:spcPts val="0"/>
              </a:spcAft>
              <a:buFont typeface="Arial" pitchFamily="34" charset="0"/>
              <a:buNone/>
              <a:defRPr/>
            </a:pPr>
            <a:r>
              <a:rPr lang="uk-UA" b="1" i="1" dirty="0">
                <a:solidFill>
                  <a:srgbClr val="7030A0"/>
                </a:solidFill>
              </a:rPr>
              <a:t>Ліпіди</a:t>
            </a:r>
            <a:r>
              <a:rPr lang="uk-UA" i="1" dirty="0">
                <a:solidFill>
                  <a:srgbClr val="7030A0"/>
                </a:solidFill>
              </a:rPr>
              <a:t> — органічні сполуки, різні за </a:t>
            </a:r>
            <a:r>
              <a:rPr lang="uk-UA" i="1" dirty="0" smtClean="0">
                <a:solidFill>
                  <a:srgbClr val="7030A0"/>
                </a:solidFill>
              </a:rPr>
              <a:t>структурою</a:t>
            </a:r>
            <a:r>
              <a:rPr lang="uk-UA" i="1" dirty="0">
                <a:solidFill>
                  <a:srgbClr val="7030A0"/>
                </a:solidFill>
              </a:rPr>
              <a:t>, хімічною будовою, функціями, але схожі за фізико-хімічними властивостями: нерозчинні у воді, добре розчинні в органічних розчинниках (ефірі, хлороформі, ацетоні</a:t>
            </a:r>
            <a:r>
              <a:rPr lang="uk-UA" i="1" dirty="0" smtClean="0">
                <a:solidFill>
                  <a:srgbClr val="7030A0"/>
                </a:solidFill>
              </a:rPr>
              <a:t>)</a:t>
            </a:r>
          </a:p>
          <a:p>
            <a:pPr marL="0" indent="0" algn="just" fontAlgn="auto">
              <a:spcAft>
                <a:spcPts val="0"/>
              </a:spcAft>
              <a:buFont typeface="Arial" pitchFamily="34" charset="0"/>
              <a:buNone/>
              <a:defRPr/>
            </a:pPr>
            <a:endParaRPr lang="ru-RU" dirty="0"/>
          </a:p>
          <a:p>
            <a:pPr marL="0" indent="0" algn="ctr" fontAlgn="auto">
              <a:spcAft>
                <a:spcPts val="0"/>
              </a:spcAft>
              <a:buFont typeface="Arial" pitchFamily="34" charset="0"/>
              <a:buNone/>
              <a:defRPr/>
            </a:pPr>
            <a:r>
              <a:rPr lang="uk-UA" b="1" dirty="0" smtClean="0"/>
              <a:t>ФУНКЦІЇ ЛІПІДІВ</a:t>
            </a:r>
          </a:p>
          <a:p>
            <a:pPr marL="0" indent="0" algn="just"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r>
              <a:rPr lang="uk-UA" i="1" dirty="0">
                <a:solidFill>
                  <a:srgbClr val="7030A0"/>
                </a:solidFill>
              </a:rPr>
              <a:t>Енергетична</a:t>
            </a:r>
            <a:r>
              <a:rPr lang="uk-UA" dirty="0"/>
              <a:t>. У разі повного окиснення 1 г </a:t>
            </a:r>
            <a:r>
              <a:rPr lang="uk-UA" dirty="0" err="1"/>
              <a:t>тріацилгліцеролу</a:t>
            </a:r>
            <a:r>
              <a:rPr lang="uk-UA" dirty="0"/>
              <a:t> виділяється 38,9 кДж </a:t>
            </a:r>
            <a:r>
              <a:rPr lang="uk-UA" dirty="0" smtClean="0"/>
              <a:t>енергії</a:t>
            </a:r>
            <a:r>
              <a:rPr lang="uk-UA" dirty="0"/>
              <a:t>, що приблизно вдвічі більше, ніж під час </a:t>
            </a:r>
            <a:r>
              <a:rPr lang="uk-UA" dirty="0" smtClean="0"/>
              <a:t>окиснення </a:t>
            </a:r>
            <a:r>
              <a:rPr lang="uk-UA" dirty="0"/>
              <a:t>1 г білків або вуглеводів.</a:t>
            </a:r>
            <a:endParaRPr lang="ru-RU" dirty="0"/>
          </a:p>
          <a:p>
            <a:pPr marL="0" indent="0" algn="just" fontAlgn="auto">
              <a:spcAft>
                <a:spcPts val="0"/>
              </a:spcAft>
              <a:buFont typeface="Arial" pitchFamily="34" charset="0"/>
              <a:buNone/>
              <a:defRPr/>
            </a:pPr>
            <a:r>
              <a:rPr lang="uk-UA" i="1" dirty="0">
                <a:solidFill>
                  <a:srgbClr val="7030A0"/>
                </a:solidFill>
              </a:rPr>
              <a:t>Структурна</a:t>
            </a:r>
            <a:r>
              <a:rPr lang="uk-UA" dirty="0"/>
              <a:t>. Ліпіди є основними </a:t>
            </a:r>
            <a:r>
              <a:rPr lang="uk-UA" dirty="0" smtClean="0"/>
              <a:t>структурними </a:t>
            </a:r>
            <a:r>
              <a:rPr lang="uk-UA" dirty="0"/>
              <a:t>компонентами біологічних мембран.</a:t>
            </a:r>
            <a:endParaRPr lang="ru-RU" dirty="0"/>
          </a:p>
          <a:p>
            <a:pPr marL="0" indent="0" algn="just" fontAlgn="auto">
              <a:spcAft>
                <a:spcPts val="0"/>
              </a:spcAft>
              <a:buFont typeface="Arial" pitchFamily="34" charset="0"/>
              <a:buNone/>
              <a:defRPr/>
            </a:pPr>
            <a:r>
              <a:rPr lang="uk-UA" i="1" dirty="0">
                <a:solidFill>
                  <a:srgbClr val="7030A0"/>
                </a:solidFill>
              </a:rPr>
              <a:t>Регуляторна</a:t>
            </a:r>
            <a:r>
              <a:rPr lang="uk-UA" dirty="0"/>
              <a:t>. Ліпіди регулюють текучість мембран, є важливими внутрішньоклітинними сигнальними молекулами, компонентами </a:t>
            </a:r>
            <a:r>
              <a:rPr lang="uk-UA" dirty="0" smtClean="0"/>
              <a:t>мієлінових </a:t>
            </a:r>
            <a:r>
              <a:rPr lang="uk-UA" dirty="0"/>
              <a:t>оболонок нервових клітин, </a:t>
            </a:r>
            <a:r>
              <a:rPr lang="uk-UA" dirty="0" smtClean="0"/>
              <a:t>попередниками </a:t>
            </a:r>
            <a:r>
              <a:rPr lang="uk-UA" dirty="0"/>
              <a:t>гормонів, вітамінами, беруть участь у регуля­ції генної активності.</a:t>
            </a:r>
            <a:endParaRPr lang="ru-RU" dirty="0"/>
          </a:p>
          <a:p>
            <a:pPr marL="0" indent="0" algn="just" fontAlgn="auto">
              <a:spcAft>
                <a:spcPts val="0"/>
              </a:spcAft>
              <a:buFont typeface="Arial" pitchFamily="34" charset="0"/>
              <a:buNone/>
              <a:defRPr/>
            </a:pPr>
            <a:r>
              <a:rPr lang="uk-UA" i="1" dirty="0" err="1">
                <a:solidFill>
                  <a:srgbClr val="7030A0"/>
                </a:solidFill>
              </a:rPr>
              <a:t>Запасаюча</a:t>
            </a:r>
            <a:r>
              <a:rPr lang="uk-UA" dirty="0"/>
              <a:t>. Завдяки високій енергетичній цінності жири є енергетичним депо й ендогенним джерелом води (у разі окиснення 100 г жиру </a:t>
            </a:r>
            <a:r>
              <a:rPr lang="uk-UA" dirty="0" smtClean="0"/>
              <a:t>виділяється </a:t>
            </a:r>
            <a:r>
              <a:rPr lang="uk-UA" dirty="0"/>
              <a:t>107 г води).</a:t>
            </a:r>
            <a:endParaRPr lang="ru-RU" dirty="0"/>
          </a:p>
          <a:p>
            <a:pPr marL="0" indent="0" algn="just" fontAlgn="auto">
              <a:spcAft>
                <a:spcPts val="0"/>
              </a:spcAft>
              <a:buFont typeface="Arial" pitchFamily="34" charset="0"/>
              <a:buNone/>
              <a:defRPr/>
            </a:pPr>
            <a:r>
              <a:rPr lang="uk-UA" i="1" dirty="0">
                <a:solidFill>
                  <a:srgbClr val="7030A0"/>
                </a:solidFill>
              </a:rPr>
              <a:t>Захисна</a:t>
            </a:r>
            <a:r>
              <a:rPr lang="uk-UA" dirty="0"/>
              <a:t>. Жири є основним компонентом підшкірної клітковини, вони запобігають </a:t>
            </a:r>
            <a:r>
              <a:rPr lang="uk-UA" dirty="0" smtClean="0"/>
              <a:t>тепловтратам </a:t>
            </a:r>
            <a:r>
              <a:rPr lang="uk-UA" dirty="0"/>
              <a:t>і захищають від механічних впливів.</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25"/>
          </a:xfrm>
        </p:spPr>
        <p:txBody>
          <a:bodyPr rtlCol="0">
            <a:normAutofit fontScale="90000"/>
          </a:bodyPr>
          <a:lstStyle/>
          <a:p>
            <a:pPr fontAlgn="auto">
              <a:spcAft>
                <a:spcPts val="0"/>
              </a:spcAft>
              <a:defRPr/>
            </a:pPr>
            <a:r>
              <a:rPr lang="ru-RU" dirty="0" smtClean="0"/>
              <a:t>Л</a:t>
            </a:r>
            <a:r>
              <a:rPr lang="uk-UA" dirty="0" err="1" smtClean="0"/>
              <a:t>іпідний</a:t>
            </a:r>
            <a:r>
              <a:rPr lang="uk-UA" dirty="0" smtClean="0"/>
              <a:t> </a:t>
            </a:r>
            <a:r>
              <a:rPr lang="uk-UA" dirty="0" err="1" smtClean="0"/>
              <a:t>бішар</a:t>
            </a:r>
            <a:r>
              <a:rPr lang="uk-UA" dirty="0" smtClean="0"/>
              <a:t> клітинної мембрани</a:t>
            </a:r>
            <a:endParaRPr lang="ru-RU" dirty="0"/>
          </a:p>
        </p:txBody>
      </p:sp>
      <p:pic>
        <p:nvPicPr>
          <p:cNvPr id="4" name="Рисунок 3" descr="img652.jpg"/>
          <p:cNvPicPr>
            <a:picLocks noChangeAspect="1"/>
          </p:cNvPicPr>
          <p:nvPr/>
        </p:nvPicPr>
        <p:blipFill>
          <a:blip r:embed="rId2"/>
          <a:stretch>
            <a:fillRect/>
          </a:stretch>
        </p:blipFill>
        <p:spPr>
          <a:xfrm>
            <a:off x="5000625" y="1571625"/>
            <a:ext cx="3263900" cy="409416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Рисунок 4" descr="30638138f84a.jpg"/>
          <p:cNvPicPr>
            <a:picLocks noChangeAspect="1"/>
          </p:cNvPicPr>
          <p:nvPr/>
        </p:nvPicPr>
        <p:blipFill>
          <a:blip r:embed="rId3"/>
          <a:stretch>
            <a:fillRect/>
          </a:stretch>
        </p:blipFill>
        <p:spPr>
          <a:xfrm>
            <a:off x="285750" y="1571625"/>
            <a:ext cx="4356100" cy="230028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2468" name="TextBox 5"/>
          <p:cNvSpPr txBox="1">
            <a:spLocks noChangeArrowheads="1"/>
          </p:cNvSpPr>
          <p:nvPr/>
        </p:nvSpPr>
        <p:spPr bwMode="auto">
          <a:xfrm>
            <a:off x="285750" y="4143375"/>
            <a:ext cx="4357688" cy="369888"/>
          </a:xfrm>
          <a:prstGeom prst="rect">
            <a:avLst/>
          </a:prstGeom>
          <a:noFill/>
          <a:ln w="9525">
            <a:noFill/>
            <a:miter lim="800000"/>
            <a:headEnd/>
            <a:tailEnd/>
          </a:ln>
        </p:spPr>
        <p:txBody>
          <a:bodyPr>
            <a:spAutoFit/>
          </a:bodyPr>
          <a:lstStyle/>
          <a:p>
            <a:pPr algn="ctr"/>
            <a:r>
              <a:rPr lang="uk-UA">
                <a:latin typeface="Calibri" pitchFamily="34" charset="0"/>
              </a:rPr>
              <a:t>Загальна схема клітинної мембрани</a:t>
            </a:r>
            <a:endParaRPr lang="ru-RU">
              <a:latin typeface="Calibri" pitchFamily="34" charset="0"/>
            </a:endParaRPr>
          </a:p>
        </p:txBody>
      </p:sp>
      <p:sp>
        <p:nvSpPr>
          <p:cNvPr id="62469" name="TextBox 6"/>
          <p:cNvSpPr txBox="1">
            <a:spLocks noChangeArrowheads="1"/>
          </p:cNvSpPr>
          <p:nvPr/>
        </p:nvSpPr>
        <p:spPr bwMode="auto">
          <a:xfrm>
            <a:off x="5000625" y="5857875"/>
            <a:ext cx="3286125" cy="646113"/>
          </a:xfrm>
          <a:prstGeom prst="rect">
            <a:avLst/>
          </a:prstGeom>
          <a:noFill/>
          <a:ln w="9525">
            <a:noFill/>
            <a:miter lim="800000"/>
            <a:headEnd/>
            <a:tailEnd/>
          </a:ln>
        </p:spPr>
        <p:txBody>
          <a:bodyPr>
            <a:spAutoFit/>
          </a:bodyPr>
          <a:lstStyle/>
          <a:p>
            <a:pPr algn="ctr"/>
            <a:r>
              <a:rPr lang="uk-UA">
                <a:latin typeface="Calibri" pitchFamily="34" charset="0"/>
              </a:rPr>
              <a:t>Молекули </a:t>
            </a:r>
            <a:r>
              <a:rPr lang="uk-UA" sz="1600">
                <a:latin typeface="Calibri" pitchFamily="34" charset="0"/>
              </a:rPr>
              <a:t>ліпідів</a:t>
            </a:r>
            <a:r>
              <a:rPr lang="uk-UA">
                <a:latin typeface="Calibri" pitchFamily="34" charset="0"/>
              </a:rPr>
              <a:t>, які утворюють ліпідний бішар</a:t>
            </a:r>
            <a:endParaRPr lang="ru-RU">
              <a:latin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72188"/>
          </a:xfrm>
        </p:spPr>
        <p:txBody>
          <a:bodyPr rtlCol="0">
            <a:normAutofit fontScale="47500" lnSpcReduction="20000"/>
          </a:bodyPr>
          <a:lstStyle/>
          <a:p>
            <a:pPr marL="0" indent="0" algn="ctr" fontAlgn="auto">
              <a:spcAft>
                <a:spcPts val="0"/>
              </a:spcAft>
              <a:buFont typeface="Arial" pitchFamily="34" charset="0"/>
              <a:buNone/>
              <a:defRPr/>
            </a:pPr>
            <a:r>
              <a:rPr lang="uk-UA" b="1" dirty="0" smtClean="0"/>
              <a:t>КЛАСИФІКАЦІЯ ЛІПІДІВ</a:t>
            </a:r>
          </a:p>
          <a:p>
            <a:pPr marL="0" indent="0" algn="just" fontAlgn="auto">
              <a:spcAft>
                <a:spcPts val="0"/>
              </a:spcAft>
              <a:buFont typeface="Arial" pitchFamily="34" charset="0"/>
              <a:buNone/>
              <a:defRPr/>
            </a:pPr>
            <a:endParaRPr lang="uk-UA" b="1" dirty="0"/>
          </a:p>
          <a:p>
            <a:pPr marL="0" indent="0" algn="just" fontAlgn="auto">
              <a:spcAft>
                <a:spcPts val="0"/>
              </a:spcAft>
              <a:buFont typeface="Arial" pitchFamily="34" charset="0"/>
              <a:buNone/>
              <a:defRPr/>
            </a:pPr>
            <a:r>
              <a:rPr lang="uk-UA" dirty="0" smtClean="0"/>
              <a:t>За </a:t>
            </a:r>
            <a:r>
              <a:rPr lang="uk-UA" dirty="0"/>
              <a:t>хімічною будовою </a:t>
            </a:r>
            <a:r>
              <a:rPr lang="uk-UA" dirty="0" smtClean="0"/>
              <a:t>ліпіди </a:t>
            </a:r>
            <a:r>
              <a:rPr lang="uk-UA" dirty="0"/>
              <a:t>поділяють на прості та складні.</a:t>
            </a:r>
            <a:endParaRPr lang="ru-RU" dirty="0"/>
          </a:p>
          <a:p>
            <a:pPr marL="0" indent="0" algn="just" fontAlgn="auto">
              <a:spcAft>
                <a:spcPts val="0"/>
              </a:spcAft>
              <a:buFont typeface="Arial" pitchFamily="34" charset="0"/>
              <a:buNone/>
              <a:defRPr/>
            </a:pPr>
            <a:r>
              <a:rPr lang="uk-UA" dirty="0"/>
              <a:t>До простих ліпідів належать 1) </a:t>
            </a:r>
            <a:r>
              <a:rPr lang="uk-UA" i="1" dirty="0" err="1">
                <a:solidFill>
                  <a:srgbClr val="7030A0"/>
                </a:solidFill>
              </a:rPr>
              <a:t>тріацилгліцєроли</a:t>
            </a:r>
            <a:r>
              <a:rPr lang="uk-UA" i="1" dirty="0"/>
              <a:t> (</a:t>
            </a:r>
            <a:r>
              <a:rPr lang="uk-UA" i="1" dirty="0" err="1">
                <a:solidFill>
                  <a:srgbClr val="7030A0"/>
                </a:solidFill>
              </a:rPr>
              <a:t>тригліцериди</a:t>
            </a:r>
            <a:r>
              <a:rPr lang="uk-UA" i="1" dirty="0"/>
              <a:t>, </a:t>
            </a:r>
            <a:r>
              <a:rPr lang="uk-UA" dirty="0"/>
              <a:t>або </a:t>
            </a:r>
            <a:r>
              <a:rPr lang="uk-UA" i="1" dirty="0">
                <a:solidFill>
                  <a:srgbClr val="7030A0"/>
                </a:solidFill>
              </a:rPr>
              <a:t>жири</a:t>
            </a:r>
            <a:r>
              <a:rPr lang="uk-UA" i="1" dirty="0"/>
              <a:t>) — </a:t>
            </a:r>
            <a:r>
              <a:rPr lang="uk-UA" dirty="0"/>
              <a:t>ефіри гліцерину та жирних кислот; 2) </a:t>
            </a:r>
            <a:r>
              <a:rPr lang="uk-UA" i="1" dirty="0" err="1">
                <a:solidFill>
                  <a:srgbClr val="7030A0"/>
                </a:solidFill>
              </a:rPr>
              <a:t>воски</a:t>
            </a:r>
            <a:r>
              <a:rPr lang="uk-UA" i="1" dirty="0"/>
              <a:t> — </a:t>
            </a:r>
            <a:r>
              <a:rPr lang="uk-UA" dirty="0"/>
              <a:t>ефіри жирних кислот і </a:t>
            </a:r>
            <a:r>
              <a:rPr lang="uk-UA" dirty="0" err="1"/>
              <a:t>довголанцюгових</a:t>
            </a:r>
            <a:r>
              <a:rPr lang="uk-UA" dirty="0"/>
              <a:t> спиртів; 3) </a:t>
            </a:r>
            <a:r>
              <a:rPr lang="uk-UA" i="1" dirty="0" smtClean="0">
                <a:solidFill>
                  <a:srgbClr val="7030A0"/>
                </a:solidFill>
              </a:rPr>
              <a:t>вітаміни</a:t>
            </a:r>
            <a:r>
              <a:rPr lang="uk-UA" i="1" dirty="0" smtClean="0"/>
              <a:t> </a:t>
            </a:r>
            <a:r>
              <a:rPr lang="uk-UA" dirty="0"/>
              <a:t>А, Е, К.</a:t>
            </a:r>
            <a:endParaRPr lang="ru-RU" dirty="0"/>
          </a:p>
          <a:p>
            <a:pPr marL="0" indent="0" algn="just" fontAlgn="auto">
              <a:spcAft>
                <a:spcPts val="0"/>
              </a:spcAft>
              <a:buFont typeface="Arial" pitchFamily="34" charset="0"/>
              <a:buNone/>
              <a:defRPr/>
            </a:pPr>
            <a:r>
              <a:rPr lang="uk-UA" i="1" dirty="0" err="1">
                <a:solidFill>
                  <a:srgbClr val="7030A0"/>
                </a:solidFill>
              </a:rPr>
              <a:t>Тріацилгліцероли</a:t>
            </a:r>
            <a:r>
              <a:rPr lang="uk-UA" i="1" dirty="0"/>
              <a:t> </a:t>
            </a:r>
            <a:r>
              <a:rPr lang="uk-UA" dirty="0"/>
              <a:t>(жири) зустрічаються як у тварин, так і в рослин. Жири тваринного походження тверді (вершкове масло, свиняче сало), оскільки до їхнього складу входять пере­важно насичені жирні кислоти, що мають високу температуру плавлення. До складу рослинних жи­рів входять переважно ненасичені жирні кислоти, які мають нижчу температуру плавлення. Тому ці жири рідкі (соняшникова, оливкова, бавовняна й інші рослинні олії). Неполярні молекули </a:t>
            </a:r>
            <a:r>
              <a:rPr lang="uk-UA" dirty="0" err="1"/>
              <a:t>тріацил-гліцеролів</a:t>
            </a:r>
            <a:r>
              <a:rPr lang="uk-UA" dirty="0"/>
              <a:t> виконують </a:t>
            </a:r>
            <a:r>
              <a:rPr lang="uk-UA" dirty="0" err="1"/>
              <a:t>запасаючу</a:t>
            </a:r>
            <a:r>
              <a:rPr lang="uk-UA" dirty="0"/>
              <a:t> та терморегуля­торну функції.</a:t>
            </a:r>
            <a:endParaRPr lang="ru-RU" dirty="0"/>
          </a:p>
          <a:p>
            <a:pPr marL="0" indent="0" algn="just" fontAlgn="auto">
              <a:spcAft>
                <a:spcPts val="0"/>
              </a:spcAft>
              <a:buFont typeface="Arial" pitchFamily="34" charset="0"/>
              <a:buNone/>
              <a:defRPr/>
            </a:pPr>
            <a:r>
              <a:rPr lang="uk-UA" dirty="0"/>
              <a:t>До складних ліпідів належать 1) </a:t>
            </a:r>
            <a:r>
              <a:rPr lang="uk-UA" i="1" dirty="0" smtClean="0">
                <a:solidFill>
                  <a:srgbClr val="7030A0"/>
                </a:solidFill>
              </a:rPr>
              <a:t>стероїди</a:t>
            </a:r>
            <a:r>
              <a:rPr lang="uk-UA" i="1" dirty="0" smtClean="0"/>
              <a:t> </a:t>
            </a:r>
            <a:r>
              <a:rPr lang="uk-UA" dirty="0"/>
              <a:t>(</a:t>
            </a:r>
            <a:r>
              <a:rPr lang="uk-UA" dirty="0" err="1"/>
              <a:t>холестерол</a:t>
            </a:r>
            <a:r>
              <a:rPr lang="uk-UA" dirty="0"/>
              <a:t>, статеві гормони, вітамін Б); 2) </a:t>
            </a:r>
            <a:r>
              <a:rPr lang="uk-UA" i="1" dirty="0">
                <a:solidFill>
                  <a:srgbClr val="7030A0"/>
                </a:solidFill>
              </a:rPr>
              <a:t>фосфоліпіди</a:t>
            </a:r>
            <a:r>
              <a:rPr lang="uk-UA" i="1" dirty="0"/>
              <a:t>, </a:t>
            </a:r>
            <a:r>
              <a:rPr lang="uk-UA" dirty="0"/>
              <a:t>до складу яких окрім </a:t>
            </a:r>
            <a:r>
              <a:rPr lang="uk-UA" dirty="0" err="1"/>
              <a:t>гліцеролу</a:t>
            </a:r>
            <a:r>
              <a:rPr lang="uk-UA" dirty="0"/>
              <a:t> та жирних кислот входять залишок фосфатної кислоти й </a:t>
            </a:r>
            <a:r>
              <a:rPr lang="uk-UA" dirty="0" err="1"/>
              <a:t>нітрогеновмісні</a:t>
            </a:r>
            <a:r>
              <a:rPr lang="uk-UA" dirty="0"/>
              <a:t> сполуки (</a:t>
            </a:r>
            <a:r>
              <a:rPr lang="uk-UA" dirty="0" err="1"/>
              <a:t>фосфатідил-серин</a:t>
            </a:r>
            <a:r>
              <a:rPr lang="uk-UA" dirty="0"/>
              <a:t>, </a:t>
            </a:r>
            <a:r>
              <a:rPr lang="uk-UA" dirty="0" err="1"/>
              <a:t>фосфатідилетаноламін</a:t>
            </a:r>
            <a:r>
              <a:rPr lang="uk-UA" dirty="0"/>
              <a:t>, </a:t>
            </a:r>
            <a:r>
              <a:rPr lang="uk-UA" dirty="0" err="1"/>
              <a:t>фосфатідилхолін</a:t>
            </a:r>
            <a:r>
              <a:rPr lang="uk-UA" dirty="0"/>
              <a:t> тощо); 3) </a:t>
            </a:r>
            <a:r>
              <a:rPr lang="uk-UA" i="1" dirty="0" err="1">
                <a:solidFill>
                  <a:srgbClr val="7030A0"/>
                </a:solidFill>
              </a:rPr>
              <a:t>гліколіпіди</a:t>
            </a:r>
            <a:r>
              <a:rPr lang="uk-UA" i="1" dirty="0"/>
              <a:t> — </a:t>
            </a:r>
            <a:r>
              <a:rPr lang="uk-UA" dirty="0"/>
              <a:t>комплекси ліпідів з </a:t>
            </a:r>
            <a:r>
              <a:rPr lang="uk-UA" dirty="0" smtClean="0"/>
              <a:t>вуглеводами</a:t>
            </a:r>
            <a:r>
              <a:rPr lang="uk-UA" dirty="0"/>
              <a:t>.</a:t>
            </a:r>
            <a:endParaRPr lang="ru-RU" dirty="0"/>
          </a:p>
          <a:p>
            <a:pPr marL="0" indent="0" algn="just" fontAlgn="auto">
              <a:spcAft>
                <a:spcPts val="0"/>
              </a:spcAft>
              <a:buFont typeface="Arial" pitchFamily="34" charset="0"/>
              <a:buNone/>
              <a:defRPr/>
            </a:pPr>
            <a:r>
              <a:rPr lang="uk-UA" i="1" dirty="0"/>
              <a:t>Фосфоліпіди </a:t>
            </a:r>
            <a:r>
              <a:rPr lang="uk-UA" dirty="0"/>
              <a:t>можна розглядати як </a:t>
            </a:r>
            <a:r>
              <a:rPr lang="uk-UA" dirty="0" smtClean="0"/>
              <a:t>похідні </a:t>
            </a:r>
            <a:r>
              <a:rPr lang="uk-UA" dirty="0" err="1"/>
              <a:t>тріацилгліцеролів</a:t>
            </a:r>
            <a:r>
              <a:rPr lang="uk-UA" dirty="0"/>
              <a:t>, у яких один із залишків жирної кислоти замінений фосфатною </a:t>
            </a:r>
            <a:r>
              <a:rPr lang="uk-UA" dirty="0" smtClean="0"/>
              <a:t>кислотою</a:t>
            </a:r>
            <a:r>
              <a:rPr lang="uk-UA" dirty="0"/>
              <a:t>. Жирні кислоти є неполярними гідрофоб­ними сполуками, а фосфатна кислота — </a:t>
            </a:r>
            <a:r>
              <a:rPr lang="uk-UA" dirty="0" smtClean="0"/>
              <a:t>полярною </a:t>
            </a:r>
            <a:r>
              <a:rPr lang="uk-UA" dirty="0"/>
              <a:t>гідрофільною. Молекули, у складі яких є полярна та неполярна групи, називають </a:t>
            </a:r>
            <a:r>
              <a:rPr lang="uk-UA" i="1" dirty="0" err="1" smtClean="0">
                <a:solidFill>
                  <a:srgbClr val="7030A0"/>
                </a:solidFill>
              </a:rPr>
              <a:t>амфіфільними</a:t>
            </a:r>
            <a:r>
              <a:rPr lang="uk-UA" i="1" dirty="0"/>
              <a:t>. </a:t>
            </a:r>
            <a:r>
              <a:rPr lang="uk-UA" dirty="0" err="1"/>
              <a:t>Амфіфільність</a:t>
            </a:r>
            <a:r>
              <a:rPr lang="uk-UA" dirty="0"/>
              <a:t> дозволяє </a:t>
            </a:r>
            <a:r>
              <a:rPr lang="uk-UA" dirty="0" smtClean="0"/>
              <a:t>фосфоліпідам </a:t>
            </a:r>
            <a:r>
              <a:rPr lang="uk-UA" dirty="0"/>
              <a:t>формувати у водному середовищі двошарові мембрани, в яких гідрофільні частини (поляр­ні головки) орієнтовані назовні й контактують із водою, а гідрофобні (неполярні хвости жир­них кислот) спрямовані всередину. Така </a:t>
            </a:r>
            <a:r>
              <a:rPr lang="uk-UA" dirty="0" err="1"/>
              <a:t>струк</a:t>
            </a:r>
            <a:r>
              <a:rPr lang="ru-RU" dirty="0"/>
              <a:t>тура служить матриксом</a:t>
            </a:r>
            <a:r>
              <a:rPr lang="uk-UA" dirty="0"/>
              <a:t> усіх відомих біологіч­них</a:t>
            </a:r>
            <a:r>
              <a:rPr lang="ru-RU" dirty="0"/>
              <a:t> мембран.</a:t>
            </a:r>
          </a:p>
          <a:p>
            <a:pPr marL="0" indent="0" algn="just" fontAlgn="auto">
              <a:spcAft>
                <a:spcPts val="0"/>
              </a:spcAft>
              <a:buFont typeface="Arial" pitchFamily="34" charset="0"/>
              <a:buNone/>
              <a:defRPr/>
            </a:pPr>
            <a:r>
              <a:rPr lang="ru-RU" i="1" dirty="0" err="1">
                <a:solidFill>
                  <a:srgbClr val="7030A0"/>
                </a:solidFill>
              </a:rPr>
              <a:t>Холестерол</a:t>
            </a:r>
            <a:r>
              <a:rPr lang="ru-RU" i="1" dirty="0"/>
              <a:t> (</a:t>
            </a:r>
            <a:r>
              <a:rPr lang="ru-RU" i="1" dirty="0">
                <a:solidFill>
                  <a:srgbClr val="7030A0"/>
                </a:solidFill>
              </a:rPr>
              <a:t>холестерин</a:t>
            </a:r>
            <a:r>
              <a:rPr lang="ru-RU" i="1" dirty="0"/>
              <a:t>) </a:t>
            </a:r>
            <a:r>
              <a:rPr lang="ru-RU" dirty="0"/>
              <a:t>входить до складу мембран</a:t>
            </a:r>
            <a:r>
              <a:rPr lang="uk-UA" dirty="0"/>
              <a:t> і стабілізує</a:t>
            </a:r>
            <a:r>
              <a:rPr lang="ru-RU" dirty="0"/>
              <a:t> структуру</a:t>
            </a:r>
            <a:r>
              <a:rPr lang="uk-UA" dirty="0"/>
              <a:t> ліпідного</a:t>
            </a:r>
            <a:r>
              <a:rPr lang="ru-RU" dirty="0"/>
              <a:t> </a:t>
            </a:r>
            <a:r>
              <a:rPr lang="ru-RU" dirty="0" err="1"/>
              <a:t>мат-риксу</a:t>
            </a:r>
            <a:r>
              <a:rPr lang="ru-RU" dirty="0"/>
              <a:t>.</a:t>
            </a:r>
            <a:r>
              <a:rPr lang="uk-UA" dirty="0"/>
              <a:t> Крім того, він є матеріалом для синтезу гормонів надниркових залоз, сім'яників, яєчників і вітаміну </a:t>
            </a:r>
            <a:r>
              <a:rPr lang="uk-UA" i="1" dirty="0"/>
              <a:t>О; </a:t>
            </a:r>
            <a:r>
              <a:rPr lang="uk-UA" dirty="0"/>
              <a:t>з нього в печінці утворюється жовч. За хімічною структурою молекула </a:t>
            </a:r>
            <a:r>
              <a:rPr lang="uk-UA" dirty="0" err="1"/>
              <a:t>холестеролу</a:t>
            </a:r>
            <a:r>
              <a:rPr lang="uk-UA" dirty="0"/>
              <a:t> </a:t>
            </a:r>
            <a:r>
              <a:rPr lang="uk-UA" dirty="0" err="1"/>
              <a:t>єсистемою</a:t>
            </a:r>
            <a:r>
              <a:rPr lang="uk-UA" dirty="0"/>
              <a:t> </a:t>
            </a:r>
            <a:r>
              <a:rPr lang="uk-UA" dirty="0" err="1"/>
              <a:t>конденсуючих</a:t>
            </a:r>
            <a:r>
              <a:rPr lang="uk-UA" dirty="0"/>
              <a:t> вуглеводневих кілець з неполярним вуглеводневим «хвостом» і </a:t>
            </a:r>
            <a:r>
              <a:rPr lang="uk-UA" dirty="0" smtClean="0"/>
              <a:t>полярною </a:t>
            </a:r>
            <a:r>
              <a:rPr lang="uk-UA" dirty="0"/>
              <a:t>ОН-групою, тобто є </a:t>
            </a:r>
            <a:r>
              <a:rPr lang="uk-UA" dirty="0" err="1"/>
              <a:t>амфіфільною</a:t>
            </a:r>
            <a:r>
              <a:rPr lang="uk-UA" dirty="0"/>
              <a:t>.</a:t>
            </a:r>
            <a:endParaRPr lang="ru-RU" dirty="0"/>
          </a:p>
          <a:p>
            <a:pPr fontAlgn="auto">
              <a:spcAft>
                <a:spcPts val="0"/>
              </a:spcAft>
              <a:buFont typeface="Arial" pitchFamily="34" charset="0"/>
              <a:buNone/>
              <a:defRPr/>
            </a:pP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010007"/>
          <p:cNvPicPr>
            <a:picLocks noChangeAspect="1" noChangeArrowheads="1"/>
          </p:cNvPicPr>
          <p:nvPr/>
        </p:nvPicPr>
        <p:blipFill>
          <a:blip r:embed="rId2"/>
          <a:srcRect/>
          <a:stretch>
            <a:fillRect/>
          </a:stretch>
        </p:blipFill>
        <p:spPr bwMode="auto">
          <a:xfrm>
            <a:off x="250825" y="188913"/>
            <a:ext cx="8713788" cy="6408737"/>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p:txBody>
          <a:bodyPr/>
          <a:lstStyle/>
          <a:p>
            <a:r>
              <a:rPr lang="uk-UA" smtClean="0"/>
              <a:t>Література</a:t>
            </a:r>
            <a:endParaRPr lang="ru-RU" smtClean="0"/>
          </a:p>
        </p:txBody>
      </p:sp>
      <p:sp>
        <p:nvSpPr>
          <p:cNvPr id="64514" name="Содержимое 2"/>
          <p:cNvSpPr>
            <a:spLocks noGrp="1"/>
          </p:cNvSpPr>
          <p:nvPr>
            <p:ph idx="1"/>
          </p:nvPr>
        </p:nvSpPr>
        <p:spPr/>
        <p:txBody>
          <a:bodyPr/>
          <a:lstStyle/>
          <a:p>
            <a:pPr marL="514350" indent="-514350">
              <a:buFont typeface="Calibri" pitchFamily="34" charset="0"/>
              <a:buAutoNum type="arabicPeriod"/>
            </a:pPr>
            <a:r>
              <a:rPr lang="uk-UA" sz="2400" smtClean="0"/>
              <a:t>Медична біологія / За ред. В.П. Пішака, Ю.І. Бажори. Підручник / Видання 2-ге, перероблене і доповнене. – Вінниця : Нова книга, 2009. – 608 с.: іл.</a:t>
            </a:r>
          </a:p>
          <a:p>
            <a:pPr marL="514350" indent="-514350">
              <a:buFont typeface="Calibri" pitchFamily="34" charset="0"/>
              <a:buAutoNum type="arabicPeriod"/>
            </a:pPr>
            <a:r>
              <a:rPr lang="uk-UA" sz="2400" smtClean="0"/>
              <a:t>Шаламов Р.В. Біологія: Комплексний довідник / Р.В. Шаламов, Ю.В. Дмітрієв, В.І. Подгорний. – Х. : Веста : Вид-во “Ранок”, 2006. – 624 с.</a:t>
            </a:r>
          </a:p>
          <a:p>
            <a:pPr marL="514350" indent="-514350">
              <a:buFont typeface="Calibri" pitchFamily="34" charset="0"/>
              <a:buAutoNum type="arabicPeriod"/>
            </a:pPr>
            <a:r>
              <a:rPr lang="uk-UA" sz="2400" smtClean="0"/>
              <a:t>В.О. Мотузний. Біологія: Навчальний посібник / За ред. О.В. Костильова. К. : Вища школа, 2007. – 751 с.: іл.</a:t>
            </a:r>
            <a:endParaRPr lang="ru-RU"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500063" y="428625"/>
            <a:ext cx="8229600" cy="654050"/>
          </a:xfrm>
        </p:spPr>
        <p:txBody>
          <a:bodyPr/>
          <a:lstStyle/>
          <a:p>
            <a:r>
              <a:rPr lang="uk-UA" sz="3200" smtClean="0"/>
              <a:t>ПОНЯТТЯ ПРО КЛІТИНУ. КЛІТИННА ТЕОРІЯ</a:t>
            </a:r>
            <a:endParaRPr lang="ru-RU" sz="3200" smtClean="0"/>
          </a:p>
        </p:txBody>
      </p:sp>
      <p:sp>
        <p:nvSpPr>
          <p:cNvPr id="3" name="Содержимое 2"/>
          <p:cNvSpPr>
            <a:spLocks noGrp="1"/>
          </p:cNvSpPr>
          <p:nvPr>
            <p:ph idx="1"/>
          </p:nvPr>
        </p:nvSpPr>
        <p:spPr>
          <a:xfrm>
            <a:off x="457200" y="1285875"/>
            <a:ext cx="8229600" cy="5000625"/>
          </a:xfrm>
        </p:spPr>
        <p:txBody>
          <a:bodyPr rtlCol="0">
            <a:normAutofit fontScale="47500" lnSpcReduction="20000"/>
          </a:bodyPr>
          <a:lstStyle/>
          <a:p>
            <a:pPr marL="0" indent="0" algn="just" fontAlgn="auto">
              <a:spcAft>
                <a:spcPts val="0"/>
              </a:spcAft>
              <a:buFont typeface="Arial" pitchFamily="34" charset="0"/>
              <a:buNone/>
              <a:defRPr/>
            </a:pPr>
            <a:r>
              <a:rPr lang="uk-UA" dirty="0" smtClean="0"/>
              <a:t>Клітина - найпростіша біологічна система, здатна до самовідновлення, самовідтворення та розвитку. Це динамічно стійка відкрита система, яка складається з багатьох взаємопов'язаних елементів, функціонування яких не тільки визначає життєдіяльність клітини, але має значення для організму як цілого. Клітина забезпечує свою цілісність і самовідтво­рення за рахунок речовин і енергії, які отримує ззовні. Клітина є основою будови прокаріотів, одноклітинних, грибів, рос­лин і тварин. Стосовно прокаріотів і най­простіших поняття "клітина" й "організм" збігаються. їх називають одноклітинними. Одноклітинними є також деякі види водо­ростей і грибів. Більшість рослин і тварин складаються з багатьох клітин, вони на­зиваються багатоклітинними. У багато­клітинних організмів клітини утворюють тканини, що входять до складу органів. Життєдіяльність клітин у багатоклітинних підпорядкована координуючому впливу цілісного організму. Координація у тварин здійснюється нервовою й ендокринною системами, а в рослин - безпосереднім цитоплазматичним зв'язком між клітинами та циркулюючими речовинами (фітогормонами).</a:t>
            </a:r>
            <a:endParaRPr lang="ru-RU" dirty="0" smtClean="0"/>
          </a:p>
          <a:p>
            <a:pPr marL="0" indent="0" algn="just" fontAlgn="auto">
              <a:spcAft>
                <a:spcPts val="0"/>
              </a:spcAft>
              <a:buFont typeface="Arial" pitchFamily="34" charset="0"/>
              <a:buNone/>
              <a:defRPr/>
            </a:pPr>
            <a:r>
              <a:rPr lang="uk-UA" dirty="0" smtClean="0"/>
              <a:t>Усі живі істоти, що розмножуються статевим шляхом, починають існувати з моменту злиття двох високоспеціалізованих клітин - сперматозоїда і яйцеклітини. Запліднена яйцеклітина є материнською для всіх інших клітин людського тіла. Тіло дорослої людини складається більш ніж із 100 трильйонів клітин. Більшість цих клітин - високоспеціалізовані, мають різну структуру, щоб виконувати певні функції. Але незалежно від цього кожна клітина повинна бути здатна до розмноження, синтезу необхідних макромолекул, забезпечувати себе енергією, реагувати на несприятливі впливи, взаємодіяти з іншими клітинами і т.д. Спільність багатьох функцій зумовлює схожість будови більше ніж 200 різних типів клітин людського тіла, проте клітини кожного типу виконують тільки їм властиві функції.</a:t>
            </a:r>
            <a:endParaRPr lang="ru-RU" dirty="0" smtClean="0"/>
          </a:p>
          <a:p>
            <a:pPr marL="0" indent="0" algn="just" fontAlgn="auto">
              <a:spcAft>
                <a:spcPts val="0"/>
              </a:spcAft>
              <a:buFont typeface="Arial" pitchFamily="34" charset="0"/>
              <a:buNone/>
              <a:defRPr/>
            </a:pPr>
            <a:r>
              <a:rPr lang="uk-UA" dirty="0" smtClean="0"/>
              <a:t>Залежно від складу й ступеня упорядкованості, комплекси органічних молекул здатні виконувати певні функції, спрямовані в першу чергу на підтримку високої структурної організації організму.</a:t>
            </a:r>
            <a:endParaRPr lang="ru-RU" dirty="0" smtClean="0"/>
          </a:p>
          <a:p>
            <a:pPr fontAlgn="auto">
              <a:spcAft>
                <a:spcPts val="0"/>
              </a:spcAft>
              <a:buFont typeface="Arial" pitchFamily="34" charset="0"/>
              <a:buNone/>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4214812"/>
          </a:xfrm>
        </p:spPr>
        <p:txBody>
          <a:bodyPr rtlCol="0">
            <a:normAutofit fontScale="62500" lnSpcReduction="20000"/>
          </a:bodyPr>
          <a:lstStyle/>
          <a:p>
            <a:pPr marL="0" indent="0" algn="just" fontAlgn="auto">
              <a:spcAft>
                <a:spcPts val="0"/>
              </a:spcAft>
              <a:buFont typeface="Arial" pitchFamily="34" charset="0"/>
              <a:buNone/>
              <a:defRPr/>
            </a:pPr>
            <a:r>
              <a:rPr lang="uk-UA" dirty="0"/>
              <a:t>Німецький зоолог Т. </a:t>
            </a:r>
            <a:r>
              <a:rPr lang="uk-UA" dirty="0" err="1"/>
              <a:t>Шванн</a:t>
            </a:r>
            <a:r>
              <a:rPr lang="uk-UA" dirty="0"/>
              <a:t> (1810-1882) у 1839 р. опублікував працю "Мікроскопічні до­слідження про відповідність у структурі та рості тварин і рослин". У цій класичній роботі були за­кладені основи клітинної теорії. Ґрунтуючись на роботах М. </a:t>
            </a:r>
            <a:r>
              <a:rPr lang="uk-UA" dirty="0" err="1"/>
              <a:t>Шлейдена</a:t>
            </a:r>
            <a:r>
              <a:rPr lang="uk-UA" dirty="0"/>
              <a:t>, Т. </a:t>
            </a:r>
            <a:r>
              <a:rPr lang="uk-UA" dirty="0" err="1"/>
              <a:t>Шванн</a:t>
            </a:r>
            <a:r>
              <a:rPr lang="uk-UA" dirty="0"/>
              <a:t> знайшов вірний принцип зіставлення клітин рослинних і </a:t>
            </a:r>
            <a:r>
              <a:rPr lang="uk-UA" dirty="0" smtClean="0"/>
              <a:t>тваринних </a:t>
            </a:r>
            <a:r>
              <a:rPr lang="uk-UA" dirty="0"/>
              <a:t>організмів. Він встановив, що клітини тварин надто різноманітні й значно відрізняються від клітин рослин, проте ядра у всіх клітинах подібні. Якщо в певному утворенні, яке можна побачити в мікроскоп, присутнє ядро, то це утворення, на думку </a:t>
            </a:r>
            <a:r>
              <a:rPr lang="uk-UA" dirty="0" err="1"/>
              <a:t>Шванна</a:t>
            </a:r>
            <a:r>
              <a:rPr lang="uk-UA" dirty="0"/>
              <a:t>, можна вважати клітиною. </a:t>
            </a:r>
            <a:r>
              <a:rPr lang="uk-UA" dirty="0" smtClean="0"/>
              <a:t>Ґрунтуючись </a:t>
            </a:r>
            <a:r>
              <a:rPr lang="uk-UA" dirty="0"/>
              <a:t>на такому припущенні, Т. </a:t>
            </a:r>
            <a:r>
              <a:rPr lang="uk-UA" dirty="0" err="1"/>
              <a:t>Шванн</a:t>
            </a:r>
            <a:r>
              <a:rPr lang="uk-UA" dirty="0"/>
              <a:t> висунув основні </a:t>
            </a:r>
            <a:r>
              <a:rPr lang="uk-UA" dirty="0" smtClean="0"/>
              <a:t>положення клітинної теорії: </a:t>
            </a:r>
          </a:p>
          <a:p>
            <a:pPr marL="0" indent="0" algn="just" fontAlgn="auto">
              <a:spcAft>
                <a:spcPts val="0"/>
              </a:spcAft>
              <a:buFont typeface="Arial" pitchFamily="34" charset="0"/>
              <a:buNone/>
              <a:defRPr/>
            </a:pPr>
            <a:endParaRPr lang="uk-UA" dirty="0" smtClean="0"/>
          </a:p>
          <a:p>
            <a:pPr marL="914400" lvl="1" indent="-514350" algn="just" fontAlgn="auto">
              <a:spcAft>
                <a:spcPts val="0"/>
              </a:spcAft>
              <a:buFont typeface="+mj-lt"/>
              <a:buAutoNum type="arabicPeriod"/>
              <a:defRPr/>
            </a:pPr>
            <a:r>
              <a:rPr lang="uk-UA" i="1" dirty="0" smtClean="0">
                <a:solidFill>
                  <a:srgbClr val="7030A0"/>
                </a:solidFill>
              </a:rPr>
              <a:t>клітина є головною структурною одиницею всіх організмів (рослин і тварин); </a:t>
            </a:r>
          </a:p>
          <a:p>
            <a:pPr marL="914400" lvl="1" indent="-514350" algn="just" fontAlgn="auto">
              <a:spcAft>
                <a:spcPts val="0"/>
              </a:spcAft>
              <a:buFont typeface="+mj-lt"/>
              <a:buAutoNum type="arabicPeriod"/>
              <a:defRPr/>
            </a:pPr>
            <a:r>
              <a:rPr lang="uk-UA" i="1" dirty="0" smtClean="0">
                <a:solidFill>
                  <a:srgbClr val="7030A0"/>
                </a:solidFill>
              </a:rPr>
              <a:t>процес утворення клітин зумовлює ріст, розвиток і диференціювання рослинних і тваринних тканин.</a:t>
            </a:r>
            <a:endParaRPr lang="ru-RU" i="1" dirty="0">
              <a:solidFill>
                <a:srgbClr val="7030A0"/>
              </a:solidFill>
            </a:endParaRPr>
          </a:p>
          <a:p>
            <a:pPr algn="just" fontAlgn="auto">
              <a:spcAft>
                <a:spcPts val="0"/>
              </a:spcAft>
              <a:buFont typeface="Arial" pitchFamily="34" charset="0"/>
              <a:buNone/>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8" y="500063"/>
            <a:ext cx="4900612" cy="6072187"/>
          </a:xfrm>
        </p:spPr>
        <p:txBody>
          <a:bodyPr rtlCol="0">
            <a:normAutofit fontScale="47500" lnSpcReduction="20000"/>
          </a:bodyPr>
          <a:lstStyle/>
          <a:p>
            <a:pPr marL="0" indent="0" algn="just" fontAlgn="auto">
              <a:spcAft>
                <a:spcPts val="0"/>
              </a:spcAft>
              <a:buFont typeface="Arial" pitchFamily="34" charset="0"/>
              <a:buNone/>
              <a:defRPr/>
            </a:pPr>
            <a:r>
              <a:rPr lang="uk-UA" b="1" i="1" dirty="0"/>
              <a:t>Розвиток клітинної теорії Р. </a:t>
            </a:r>
            <a:r>
              <a:rPr lang="uk-UA" b="1" i="1" dirty="0" err="1"/>
              <a:t>Вірховим</a:t>
            </a:r>
            <a:r>
              <a:rPr lang="uk-UA" i="1" dirty="0"/>
              <a:t>. </a:t>
            </a:r>
            <a:r>
              <a:rPr lang="uk-UA" dirty="0"/>
              <a:t>У 1858 р. вийшла в світ основна праця німецького патолога Р. </a:t>
            </a:r>
            <a:r>
              <a:rPr lang="uk-UA" dirty="0" err="1"/>
              <a:t>Вірхова</a:t>
            </a:r>
            <a:r>
              <a:rPr lang="uk-UA" dirty="0"/>
              <a:t> "Целюлярна </a:t>
            </a:r>
            <a:r>
              <a:rPr lang="uk-UA" dirty="0" smtClean="0"/>
              <a:t>патологія</a:t>
            </a:r>
            <a:r>
              <a:rPr lang="uk-UA" dirty="0"/>
              <a:t>". Цей твір, який став класичним, вплинув на подальший розвиток вчення про клітину і для свого часу мав велике та прогресивне значення. До </a:t>
            </a:r>
            <a:r>
              <a:rPr lang="uk-UA" dirty="0" err="1"/>
              <a:t>Вірхова</a:t>
            </a:r>
            <a:r>
              <a:rPr lang="uk-UA" dirty="0"/>
              <a:t> основу всіх патологічних процесів </a:t>
            </a:r>
            <a:r>
              <a:rPr lang="uk-UA" dirty="0" smtClean="0"/>
              <a:t>вбачали </a:t>
            </a:r>
            <a:r>
              <a:rPr lang="uk-UA" dirty="0"/>
              <a:t>у зміні складу рідини і боротьбі нематеріальних сил організму. </a:t>
            </a:r>
            <a:r>
              <a:rPr lang="uk-UA" dirty="0" err="1"/>
              <a:t>Вірхов</a:t>
            </a:r>
            <a:r>
              <a:rPr lang="uk-UA" dirty="0"/>
              <a:t> підійшов до пояснення </a:t>
            </a:r>
            <a:r>
              <a:rPr lang="uk-UA" dirty="0" smtClean="0"/>
              <a:t>патологічних </a:t>
            </a:r>
            <a:r>
              <a:rPr lang="uk-UA" dirty="0"/>
              <a:t>процесів у зв'язку з морфологічними структурами, з певними змінами в будові клітин. Це дослідження започаткувало нову науку - </a:t>
            </a:r>
            <a:r>
              <a:rPr lang="uk-UA" i="1" dirty="0" smtClean="0">
                <a:solidFill>
                  <a:srgbClr val="7030A0"/>
                </a:solidFill>
              </a:rPr>
              <a:t>патологію</a:t>
            </a:r>
            <a:r>
              <a:rPr lang="uk-UA" i="1" dirty="0"/>
              <a:t>, </a:t>
            </a:r>
            <a:r>
              <a:rPr lang="uk-UA" dirty="0"/>
              <a:t>яка є основою теоретичної й клінічної медицини. </a:t>
            </a:r>
            <a:r>
              <a:rPr lang="uk-UA" dirty="0" err="1"/>
              <a:t>Вірхов</a:t>
            </a:r>
            <a:r>
              <a:rPr lang="uk-UA" dirty="0"/>
              <a:t> увів у науку ряд нових уявлень про роль клітинних структур в організмі.</a:t>
            </a:r>
            <a:endParaRPr lang="ru-RU" dirty="0"/>
          </a:p>
          <a:p>
            <a:pPr marL="0" indent="0" algn="just" fontAlgn="auto">
              <a:spcAft>
                <a:spcPts val="0"/>
              </a:spcAft>
              <a:buFont typeface="Arial" pitchFamily="34" charset="0"/>
              <a:buNone/>
              <a:defRPr/>
            </a:pPr>
            <a:r>
              <a:rPr lang="uk-UA" dirty="0"/>
              <a:t>Положення </a:t>
            </a:r>
            <a:r>
              <a:rPr lang="uk-UA" dirty="0" err="1"/>
              <a:t>Вірхова</a:t>
            </a:r>
            <a:r>
              <a:rPr lang="uk-UA" dirty="0"/>
              <a:t> "</a:t>
            </a:r>
            <a:r>
              <a:rPr lang="uk-UA" b="1" dirty="0">
                <a:solidFill>
                  <a:srgbClr val="7030A0"/>
                </a:solidFill>
              </a:rPr>
              <a:t>кожна клітина - з </a:t>
            </a:r>
            <a:r>
              <a:rPr lang="uk-UA" b="1" dirty="0" smtClean="0">
                <a:solidFill>
                  <a:srgbClr val="7030A0"/>
                </a:solidFill>
              </a:rPr>
              <a:t>клітини</a:t>
            </a:r>
            <a:r>
              <a:rPr lang="uk-UA" dirty="0"/>
              <a:t>" блискуче підтвердилося подальшим </a:t>
            </a:r>
            <a:r>
              <a:rPr lang="uk-UA" dirty="0" smtClean="0"/>
              <a:t>розвитком </a:t>
            </a:r>
            <a:r>
              <a:rPr lang="uk-UA" dirty="0"/>
              <a:t>біології і є третім положенням клітинної теорії. На даний час невідомі інші способи появи нових клітин, крім поділу вже існуючих. Однак ця теза не заперечує того, що на зорі життя клітини розвинулися з </a:t>
            </a:r>
            <a:r>
              <a:rPr lang="uk-UA" dirty="0" err="1"/>
              <a:t>доклітинних</a:t>
            </a:r>
            <a:r>
              <a:rPr lang="uk-UA" dirty="0"/>
              <a:t> структур.</a:t>
            </a:r>
            <a:endParaRPr lang="ru-RU" dirty="0"/>
          </a:p>
          <a:p>
            <a:pPr marL="0" indent="0" algn="just" fontAlgn="auto">
              <a:spcAft>
                <a:spcPts val="0"/>
              </a:spcAft>
              <a:buFont typeface="Arial" pitchFamily="34" charset="0"/>
              <a:buNone/>
              <a:defRPr/>
            </a:pPr>
            <a:r>
              <a:rPr lang="uk-UA" dirty="0"/>
              <a:t>Положення </a:t>
            </a:r>
            <a:r>
              <a:rPr lang="uk-UA" dirty="0" err="1"/>
              <a:t>Вірхова</a:t>
            </a:r>
            <a:r>
              <a:rPr lang="uk-UA" dirty="0"/>
              <a:t> про те, що поза клітинами немає життя, теж не втратило свого значення. На­приклад, у багатоклітинному організмі присутні неклітинні структури, але вони - похідні клітини. Примітивні форми - віруси - стають здатними до активних процесів життєдіяльності та </a:t>
            </a:r>
            <a:r>
              <a:rPr lang="uk-UA" dirty="0" smtClean="0"/>
              <a:t>розмноження </a:t>
            </a:r>
            <a:r>
              <a:rPr lang="uk-UA" dirty="0"/>
              <a:t>лише після проникнення у клітину.</a:t>
            </a:r>
            <a:endParaRPr lang="ru-RU" dirty="0"/>
          </a:p>
          <a:p>
            <a:pPr marL="0" indent="0" algn="just" fontAlgn="auto">
              <a:spcAft>
                <a:spcPts val="0"/>
              </a:spcAft>
              <a:buFont typeface="Arial" pitchFamily="34" charset="0"/>
              <a:buNone/>
              <a:defRPr/>
            </a:pPr>
            <a:r>
              <a:rPr lang="uk-UA" dirty="0"/>
              <a:t>Важливим узагальненням було твердження, що найбільше значення в життєдіяльності клітин має не оболонка, а її вміст: </a:t>
            </a:r>
            <a:r>
              <a:rPr lang="uk-UA" i="1" dirty="0">
                <a:solidFill>
                  <a:srgbClr val="7030A0"/>
                </a:solidFill>
              </a:rPr>
              <a:t>цитоплазма</a:t>
            </a:r>
            <a:r>
              <a:rPr lang="uk-UA" i="1" dirty="0"/>
              <a:t> </a:t>
            </a:r>
            <a:r>
              <a:rPr lang="uk-UA" dirty="0"/>
              <a:t>й </a:t>
            </a:r>
            <a:r>
              <a:rPr lang="uk-UA" i="1" dirty="0">
                <a:solidFill>
                  <a:srgbClr val="7030A0"/>
                </a:solidFill>
              </a:rPr>
              <a:t>ядро</a:t>
            </a:r>
            <a:r>
              <a:rPr lang="uk-UA" i="1" dirty="0" smtClean="0"/>
              <a:t>.</a:t>
            </a:r>
            <a:endParaRPr lang="ru-RU" dirty="0"/>
          </a:p>
        </p:txBody>
      </p:sp>
      <p:pic>
        <p:nvPicPr>
          <p:cNvPr id="27650" name="Picture 2"/>
          <p:cNvPicPr>
            <a:picLocks noChangeAspect="1" noChangeArrowheads="1"/>
          </p:cNvPicPr>
          <p:nvPr/>
        </p:nvPicPr>
        <p:blipFill>
          <a:blip r:embed="rId2"/>
          <a:srcRect/>
          <a:stretch>
            <a:fillRect/>
          </a:stretch>
        </p:blipFill>
        <p:spPr bwMode="auto">
          <a:xfrm>
            <a:off x="571500" y="571500"/>
            <a:ext cx="2797175" cy="3076575"/>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0483" name="TextBox 4"/>
          <p:cNvSpPr txBox="1">
            <a:spLocks noChangeArrowheads="1"/>
          </p:cNvSpPr>
          <p:nvPr/>
        </p:nvSpPr>
        <p:spPr bwMode="auto">
          <a:xfrm>
            <a:off x="571500" y="3857625"/>
            <a:ext cx="2786063" cy="984250"/>
          </a:xfrm>
          <a:prstGeom prst="rect">
            <a:avLst/>
          </a:prstGeom>
          <a:noFill/>
          <a:ln w="9525">
            <a:noFill/>
            <a:miter lim="800000"/>
            <a:headEnd/>
            <a:tailEnd/>
          </a:ln>
        </p:spPr>
        <p:txBody>
          <a:bodyPr>
            <a:spAutoFit/>
          </a:bodyPr>
          <a:lstStyle/>
          <a:p>
            <a:pPr algn="ctr"/>
            <a:r>
              <a:rPr lang="ru-RU" sz="1600">
                <a:latin typeface="Calibri" pitchFamily="34" charset="0"/>
              </a:rPr>
              <a:t>Р</a:t>
            </a:r>
            <a:r>
              <a:rPr lang="en-US" sz="1600">
                <a:latin typeface="Calibri" pitchFamily="34" charset="0"/>
              </a:rPr>
              <a:t>. </a:t>
            </a:r>
            <a:r>
              <a:rPr lang="ru-RU" sz="1600">
                <a:latin typeface="Calibri" pitchFamily="34" charset="0"/>
              </a:rPr>
              <a:t>Л</a:t>
            </a:r>
            <a:r>
              <a:rPr lang="en-US" sz="1600">
                <a:latin typeface="Calibri" pitchFamily="34" charset="0"/>
              </a:rPr>
              <a:t>. </a:t>
            </a:r>
            <a:r>
              <a:rPr lang="ru-RU" sz="1600">
                <a:latin typeface="Calibri" pitchFamily="34" charset="0"/>
              </a:rPr>
              <a:t>К</a:t>
            </a:r>
            <a:r>
              <a:rPr lang="en-US" sz="1600">
                <a:latin typeface="Calibri" pitchFamily="34" charset="0"/>
              </a:rPr>
              <a:t>.</a:t>
            </a:r>
            <a:r>
              <a:rPr lang="uk-UA" sz="1600">
                <a:latin typeface="Calibri" pitchFamily="34" charset="0"/>
              </a:rPr>
              <a:t> Вірхов</a:t>
            </a:r>
            <a:r>
              <a:rPr lang="en-US" sz="1600">
                <a:latin typeface="Calibri" pitchFamily="34" charset="0"/>
              </a:rPr>
              <a:t> </a:t>
            </a:r>
            <a:endParaRPr lang="uk-UA" sz="1600">
              <a:latin typeface="Calibri" pitchFamily="34" charset="0"/>
            </a:endParaRPr>
          </a:p>
          <a:p>
            <a:pPr algn="ctr"/>
            <a:r>
              <a:rPr lang="en-US" sz="1200">
                <a:latin typeface="Calibri" pitchFamily="34" charset="0"/>
              </a:rPr>
              <a:t>(Rudolf Ludwig Karl Virchow)</a:t>
            </a:r>
            <a:endParaRPr lang="uk-UA" sz="1200">
              <a:latin typeface="Calibri" pitchFamily="34" charset="0"/>
            </a:endParaRPr>
          </a:p>
          <a:p>
            <a:pPr algn="ctr"/>
            <a:r>
              <a:rPr lang="en-US" sz="1200">
                <a:latin typeface="Calibri" pitchFamily="34" charset="0"/>
              </a:rPr>
              <a:t>( 1821-1902).</a:t>
            </a:r>
            <a:endParaRPr lang="ru-RU" sz="1200">
              <a:latin typeface="Calibri" pitchFamily="34" charset="0"/>
            </a:endParaRPr>
          </a:p>
          <a:p>
            <a:pPr algn="ctr"/>
            <a:endParaRPr lang="ru-RU">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6000750"/>
          </a:xfrm>
        </p:spPr>
        <p:txBody>
          <a:bodyPr rtlCol="0">
            <a:normAutofit fontScale="55000" lnSpcReduction="20000"/>
          </a:bodyPr>
          <a:lstStyle/>
          <a:p>
            <a:pPr marL="0" indent="0" algn="just" fontAlgn="auto">
              <a:spcAft>
                <a:spcPts val="0"/>
              </a:spcAft>
              <a:buFont typeface="Arial" pitchFamily="34" charset="0"/>
              <a:buNone/>
              <a:defRPr/>
            </a:pPr>
            <a:r>
              <a:rPr lang="uk-UA" b="1" i="1" dirty="0"/>
              <a:t>Сучасний стан клітинної теорії</a:t>
            </a:r>
            <a:r>
              <a:rPr lang="uk-UA" i="1" dirty="0"/>
              <a:t>. </a:t>
            </a:r>
            <a:r>
              <a:rPr lang="uk-UA" dirty="0"/>
              <a:t>З часу </a:t>
            </a:r>
            <a:r>
              <a:rPr lang="uk-UA" dirty="0" smtClean="0"/>
              <a:t>створення </a:t>
            </a:r>
            <a:r>
              <a:rPr lang="uk-UA" dirty="0"/>
              <a:t>клітинної теорії вчення про клітину як елементарну мікроскопічну структуру організмів набуло нового змісту. Для Т. </a:t>
            </a:r>
            <a:r>
              <a:rPr lang="uk-UA" dirty="0" err="1"/>
              <a:t>Шванна</a:t>
            </a:r>
            <a:r>
              <a:rPr lang="uk-UA" dirty="0"/>
              <a:t> і його </a:t>
            </a:r>
            <a:r>
              <a:rPr lang="uk-UA" dirty="0" smtClean="0"/>
              <a:t>сучасників </a:t>
            </a:r>
            <a:r>
              <a:rPr lang="uk-UA" dirty="0"/>
              <a:t>клітина залишалася простором, обмеженим оболонкою. Поступово ця уява замінилася </a:t>
            </a:r>
            <a:r>
              <a:rPr lang="uk-UA" dirty="0" smtClean="0"/>
              <a:t>розумінням </a:t>
            </a:r>
            <a:r>
              <a:rPr lang="uk-UA" dirty="0"/>
              <a:t>того, що основною частиною клітини є цитоплазма. До кінця минулого століття, завдяки успіхам мікроскопічної техніки, була виявлена складна будова клітини, описані органели - час­тини клітини, що виконують різні функції, і </a:t>
            </a:r>
            <a:r>
              <a:rPr lang="uk-UA" dirty="0" smtClean="0"/>
              <a:t>досліджені </a:t>
            </a:r>
            <a:r>
              <a:rPr lang="uk-UA" dirty="0"/>
              <a:t>шляхи утворення нових клітин (мітоз). Вже на початку XX ст. стало зрозумілим першо­чергове значення клітинних структур у передачі спадкових властивостей. У даний час можна вважати загальновизнаним, що клітина є </a:t>
            </a:r>
            <a:r>
              <a:rPr lang="uk-UA" dirty="0" smtClean="0"/>
              <a:t>основною </a:t>
            </a:r>
            <a:r>
              <a:rPr lang="uk-UA" dirty="0"/>
              <a:t>структурною і функціональною одиницею організації живого.</a:t>
            </a:r>
            <a:endParaRPr lang="ru-RU" dirty="0"/>
          </a:p>
          <a:p>
            <a:pPr marL="0" indent="0" algn="just" fontAlgn="auto">
              <a:spcAft>
                <a:spcPts val="0"/>
              </a:spcAft>
              <a:buFont typeface="Arial" pitchFamily="34" charset="0"/>
              <a:buNone/>
              <a:defRPr/>
            </a:pPr>
            <a:r>
              <a:rPr lang="uk-UA" dirty="0"/>
              <a:t>На сучасному етапі розвитку цитології </a:t>
            </a:r>
            <a:r>
              <a:rPr lang="uk-UA" i="1" dirty="0" smtClean="0"/>
              <a:t>клітинна </a:t>
            </a:r>
            <a:r>
              <a:rPr lang="uk-UA" i="1" dirty="0"/>
              <a:t>теорія включає такі положення</a:t>
            </a:r>
            <a:r>
              <a:rPr lang="uk-UA" i="1" dirty="0" smtClean="0"/>
              <a:t>:</a:t>
            </a:r>
            <a:endParaRPr lang="ru-RU" dirty="0"/>
          </a:p>
          <a:p>
            <a:pPr marL="432000" indent="0" algn="just" fontAlgn="auto">
              <a:spcAft>
                <a:spcPts val="0"/>
              </a:spcAft>
              <a:buFont typeface="Arial" pitchFamily="34" charset="0"/>
              <a:buChar char="•"/>
              <a:defRPr/>
            </a:pPr>
            <a:r>
              <a:rPr lang="uk-UA" i="1" dirty="0" smtClean="0">
                <a:solidFill>
                  <a:srgbClr val="7030A0"/>
                </a:solidFill>
              </a:rPr>
              <a:t>клітина </a:t>
            </a:r>
            <a:r>
              <a:rPr lang="uk-UA" i="1" dirty="0">
                <a:solidFill>
                  <a:srgbClr val="7030A0"/>
                </a:solidFill>
              </a:rPr>
              <a:t>- елементарна одиниця будови і розвитку всіх живих організмів;</a:t>
            </a:r>
            <a:endParaRPr lang="ru-RU" i="1" dirty="0">
              <a:solidFill>
                <a:srgbClr val="7030A0"/>
              </a:solidFill>
            </a:endParaRPr>
          </a:p>
          <a:p>
            <a:pPr marL="432000" indent="0" algn="just" fontAlgn="auto">
              <a:spcAft>
                <a:spcPts val="0"/>
              </a:spcAft>
              <a:buFont typeface="Arial" pitchFamily="34" charset="0"/>
              <a:buChar char="•"/>
              <a:defRPr/>
            </a:pPr>
            <a:r>
              <a:rPr lang="uk-UA" i="1" dirty="0" smtClean="0">
                <a:solidFill>
                  <a:srgbClr val="7030A0"/>
                </a:solidFill>
              </a:rPr>
              <a:t>клітини </a:t>
            </a:r>
            <a:r>
              <a:rPr lang="uk-UA" i="1" dirty="0">
                <a:solidFill>
                  <a:srgbClr val="7030A0"/>
                </a:solidFill>
              </a:rPr>
              <a:t>всіх одноклітинних і </a:t>
            </a:r>
            <a:r>
              <a:rPr lang="uk-UA" i="1" dirty="0" smtClean="0">
                <a:solidFill>
                  <a:srgbClr val="7030A0"/>
                </a:solidFill>
              </a:rPr>
              <a:t>багатоклітинних </a:t>
            </a:r>
            <a:r>
              <a:rPr lang="uk-UA" i="1" dirty="0">
                <a:solidFill>
                  <a:srgbClr val="7030A0"/>
                </a:solidFill>
              </a:rPr>
              <a:t>організмів подібні за походженням (гомологічні), будовою, хімічним складом, основними проявами життєдіяльності;</a:t>
            </a:r>
            <a:endParaRPr lang="ru-RU" i="1" dirty="0">
              <a:solidFill>
                <a:srgbClr val="7030A0"/>
              </a:solidFill>
            </a:endParaRPr>
          </a:p>
          <a:p>
            <a:pPr marL="432000" indent="0" algn="just" fontAlgn="auto">
              <a:spcAft>
                <a:spcPts val="0"/>
              </a:spcAft>
              <a:buFont typeface="Arial" pitchFamily="34" charset="0"/>
              <a:buChar char="•"/>
              <a:defRPr/>
            </a:pPr>
            <a:r>
              <a:rPr lang="uk-UA" i="1" dirty="0" smtClean="0">
                <a:solidFill>
                  <a:srgbClr val="7030A0"/>
                </a:solidFill>
              </a:rPr>
              <a:t>кожна нова клітина утворюється виключно внаслідок розмноження материнської шляхом поділу;</a:t>
            </a:r>
            <a:endParaRPr lang="ru-RU" i="1" dirty="0" smtClean="0">
              <a:solidFill>
                <a:srgbClr val="7030A0"/>
              </a:solidFill>
            </a:endParaRPr>
          </a:p>
          <a:p>
            <a:pPr marL="432000" indent="0" algn="just" fontAlgn="auto">
              <a:spcAft>
                <a:spcPts val="0"/>
              </a:spcAft>
              <a:buFont typeface="Arial" pitchFamily="34" charset="0"/>
              <a:buChar char="•"/>
              <a:defRPr/>
            </a:pPr>
            <a:r>
              <a:rPr lang="uk-UA" i="1" dirty="0" smtClean="0">
                <a:solidFill>
                  <a:srgbClr val="7030A0"/>
                </a:solidFill>
              </a:rPr>
              <a:t>у багатоклітинних організмів, які розви­ваються з однієї клітини - зиготи, спори тощо, - різні типи клітин формуються завдяки їх спеціалізації впродовж індивідуального розвитку особини та утворюють тканини;</a:t>
            </a:r>
            <a:endParaRPr lang="ru-RU" i="1" dirty="0" smtClean="0">
              <a:solidFill>
                <a:srgbClr val="7030A0"/>
              </a:solidFill>
            </a:endParaRPr>
          </a:p>
          <a:p>
            <a:pPr marL="432000" indent="0" algn="just" fontAlgn="auto">
              <a:spcAft>
                <a:spcPts val="0"/>
              </a:spcAft>
              <a:buFont typeface="Arial" pitchFamily="34" charset="0"/>
              <a:buChar char="•"/>
              <a:defRPr/>
            </a:pPr>
            <a:r>
              <a:rPr lang="uk-UA" i="1" dirty="0" smtClean="0">
                <a:solidFill>
                  <a:srgbClr val="7030A0"/>
                </a:solidFill>
              </a:rPr>
              <a:t>із </a:t>
            </a:r>
            <a:r>
              <a:rPr lang="uk-UA" i="1" dirty="0">
                <a:solidFill>
                  <a:srgbClr val="7030A0"/>
                </a:solidFill>
              </a:rPr>
              <a:t>тканин складаються органи, які тісно пов'язані між собою й підпорядковані нервово-гуморальній та імунній системам регуляції.</a:t>
            </a:r>
            <a:endParaRPr lang="ru-RU" i="1" dirty="0">
              <a:solidFill>
                <a:srgbClr val="7030A0"/>
              </a:solidFill>
            </a:endParaRPr>
          </a:p>
          <a:p>
            <a:pPr fontAlgn="auto">
              <a:spcAft>
                <a:spcPts val="0"/>
              </a:spcAft>
              <a:buFont typeface="Arial" pitchFamily="34" charset="0"/>
              <a:buNone/>
              <a:defRPr/>
            </a:pP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5523</TotalTime>
  <Words>7322</Words>
  <Application>Microsoft Office PowerPoint</Application>
  <PresentationFormat>Экран (4:3)</PresentationFormat>
  <Paragraphs>284</Paragraphs>
  <Slides>57</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57</vt:i4>
      </vt:variant>
    </vt:vector>
  </HeadingPairs>
  <TitlesOfParts>
    <vt:vector size="61" baseType="lpstr">
      <vt:lpstr>Calibri</vt:lpstr>
      <vt:lpstr>Arial</vt:lpstr>
      <vt:lpstr>Arial Unicode MS</vt:lpstr>
      <vt:lpstr>Тема Office</vt:lpstr>
      <vt:lpstr>Лекція 1 Тема: “Загальна характеристика життя та рівні організації живого”</vt:lpstr>
      <vt:lpstr>Життя як космічне і природне явище. Клітинна та неклітинна форми органічного світу</vt:lpstr>
      <vt:lpstr>Слайд 3</vt:lpstr>
      <vt:lpstr>Слайд 4</vt:lpstr>
      <vt:lpstr>Слайд 5</vt:lpstr>
      <vt:lpstr>ПОНЯТТЯ ПРО КЛІТИНУ. КЛІТИННА ТЕОРІЯ</vt:lpstr>
      <vt:lpstr>Слайд 7</vt:lpstr>
      <vt:lpstr>Слайд 8</vt:lpstr>
      <vt:lpstr>Слайд 9</vt:lpstr>
      <vt:lpstr>Слайд 10</vt:lpstr>
      <vt:lpstr>Прокаріотичні та еукаріотичні клітини</vt:lpstr>
      <vt:lpstr>Слайд 12</vt:lpstr>
      <vt:lpstr>2. Основні властивості життя</vt:lpstr>
      <vt:lpstr>Слайд 14</vt:lpstr>
      <vt:lpstr>Слайд 15</vt:lpstr>
      <vt:lpstr>Слайд 16</vt:lpstr>
      <vt:lpstr>3. Стратегії життя</vt:lpstr>
      <vt:lpstr>Слайд 18</vt:lpstr>
      <vt:lpstr>4. Еволюційно обумовлені структурні рівні організації життя</vt:lpstr>
      <vt:lpstr>Слайд 20</vt:lpstr>
      <vt:lpstr>Слайд 21</vt:lpstr>
      <vt:lpstr>Слайд 22</vt:lpstr>
      <vt:lpstr>Слайд 23</vt:lpstr>
      <vt:lpstr>Слайд 24</vt:lpstr>
      <vt:lpstr>Слайд 25</vt:lpstr>
      <vt:lpstr>Слайд 26</vt:lpstr>
      <vt:lpstr>5. Хімія життя</vt:lpstr>
      <vt:lpstr>Хімічні елементи в клітині</vt:lpstr>
      <vt:lpstr>Слайд 29</vt:lpstr>
      <vt:lpstr>ОРГАНІЧНІ РЕЧОВИНИ</vt:lpstr>
      <vt:lpstr>БІЛКИ</vt:lpstr>
      <vt:lpstr>Слайд 32</vt:lpstr>
      <vt:lpstr>Слайд 33</vt:lpstr>
      <vt:lpstr>Слайд 34</vt:lpstr>
      <vt:lpstr>Слайд 35</vt:lpstr>
      <vt:lpstr>Слайд 36</vt:lpstr>
      <vt:lpstr>Структура білків</vt:lpstr>
      <vt:lpstr>Слайд 38</vt:lpstr>
      <vt:lpstr>Слайд 39</vt:lpstr>
      <vt:lpstr>Слайд 40</vt:lpstr>
      <vt:lpstr>Слайд 41</vt:lpstr>
      <vt:lpstr>Вуглеводи</vt:lpstr>
      <vt:lpstr>Слайд 43</vt:lpstr>
      <vt:lpstr>Слайд 44</vt:lpstr>
      <vt:lpstr>Слайд 45</vt:lpstr>
      <vt:lpstr>Слайд 46</vt:lpstr>
      <vt:lpstr>Структурні формули найпоширеніших моно-, ди- та олігосахаридів</vt:lpstr>
      <vt:lpstr>Нуклеїнові кислоти</vt:lpstr>
      <vt:lpstr>Слайд 49</vt:lpstr>
      <vt:lpstr>Слайд 50</vt:lpstr>
      <vt:lpstr>Слайд 51</vt:lpstr>
      <vt:lpstr>Слайд 52</vt:lpstr>
      <vt:lpstr>Ліпіди</vt:lpstr>
      <vt:lpstr>Ліпідний бішар клітинної мембрани</vt:lpstr>
      <vt:lpstr>Слайд 55</vt:lpstr>
      <vt:lpstr>Слайд 56</vt:lpstr>
      <vt:lpstr>Література</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Тема: “”</dc:title>
  <dc:creator>Egor</dc:creator>
  <cp:lastModifiedBy>home</cp:lastModifiedBy>
  <cp:revision>124</cp:revision>
  <dcterms:created xsi:type="dcterms:W3CDTF">2010-08-30T10:22:19Z</dcterms:created>
  <dcterms:modified xsi:type="dcterms:W3CDTF">2012-09-10T14:19:50Z</dcterms:modified>
</cp:coreProperties>
</file>