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C440F9-445C-419F-992E-20931B904738}">
  <a:tblStyle styleId="{75C440F9-445C-419F-992E-20931B9047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c53ee0e6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c53ee0e6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c53ee0e6d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c53ee0e6d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c544da39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c544da39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c544da39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c544da39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c53ee0e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c53ee0e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c53ee0e6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c53ee0e6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c53ee0e6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c53ee0e6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c53ee0e6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c53ee0e6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c53ee0e6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c53ee0e6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c53ee0e6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c53ee0e6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c53ee0e6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c53ee0e6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c53ee0e6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c53ee0e6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laXIBCcJs_g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61150" y="1127400"/>
            <a:ext cx="4767600" cy="719400"/>
          </a:xfrm>
          <a:prstGeom prst="rect">
            <a:avLst/>
          </a:prstGeom>
          <a:solidFill>
            <a:srgbClr val="B6D7A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Завдання Бриф</a:t>
            </a:r>
            <a:endParaRPr sz="43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67125" y="1846800"/>
            <a:ext cx="4566000" cy="14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Виконала Чабаненко Лілія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Студентка 1 курсу 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Реклама та зв’язки з громадськістю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idx="4294967295" type="ctrTitle"/>
          </p:nvPr>
        </p:nvSpPr>
        <p:spPr>
          <a:xfrm>
            <a:off x="123200" y="61600"/>
            <a:ext cx="9020700" cy="7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9.Формат рекламного повідомлення:</a:t>
            </a:r>
            <a:endParaRPr sz="3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6" name="Google Shape;15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Девушки поют реп про новый карпатский йогурт Галичина. Чисто молочний!&#10;Поставь лайк и подпишись на канал ;)&#10;Больше украинской рекламы здесь - https://www.youtube.com/channel/UCXJNobZgRDcSe2bL5mQOzYw?view_as=subscriber" id="157" name="Google Shape;157;p22" title="Украинская реклама Галичина, карпатський йогурт, 20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6162" y="847000"/>
            <a:ext cx="5525176" cy="41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311700" y="1209901"/>
            <a:ext cx="8520600" cy="3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sz="17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 рекламу витрачають саме стільки, скільки не шкода, або стільки, скільки є можливість витратити.</a:t>
            </a:r>
            <a:endParaRPr sz="17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Початковий бюджет на зовнішню рекламу включає в себе орендну плату за 3-6 рекламних щита. Вартість розміщення банерної реклами залежить від регіону, в якому знаходиться компанія. У великих містах оренда банера розміром 3 на 6 квадратних метра може обійтися в 3-5 тисяч грн щомісячно. </a:t>
            </a:r>
            <a:endParaRPr sz="17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Рекламний бюджет підприємства або організації може періодично змінюватися в залежності від економічної ситуації в регіоні, рівня попиту на товар, що просувається, кількості конкуруючих фірм і багатьох інших факторів.</a:t>
            </a:r>
            <a:endParaRPr sz="17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7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Терміни проведення рекламної кампанії : весь рік. </a:t>
            </a:r>
            <a:endParaRPr sz="17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3" name="Google Shape;16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64" name="Google Shape;164;p23"/>
          <p:cNvSpPr txBox="1"/>
          <p:nvPr>
            <p:ph type="title"/>
          </p:nvPr>
        </p:nvSpPr>
        <p:spPr>
          <a:xfrm>
            <a:off x="311700" y="184800"/>
            <a:ext cx="8520600" cy="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10.Бюджет і терміни проведення рекламної кампанії:</a:t>
            </a:r>
            <a:endParaRPr sz="3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994486">
            <a:off x="7939248" y="-1781592"/>
            <a:ext cx="2653375" cy="3393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aphicFrame>
        <p:nvGraphicFramePr>
          <p:cNvPr id="171" name="Google Shape;171;p24"/>
          <p:cNvGraphicFramePr/>
          <p:nvPr/>
        </p:nvGraphicFramePr>
        <p:xfrm>
          <a:off x="952500" y="403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{75C440F9-445C-419F-992E-20931B904738}</a:tableStyleId>
              </a:tblPr>
              <a:tblGrid>
                <a:gridCol w="3619500"/>
                <a:gridCol w="3619500"/>
              </a:tblGrid>
              <a:tr h="26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Найменування 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Кефір Карпатський “Галичина”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</a:tr>
              <a:tr h="47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Категорія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Кефір, кисломолочний продукт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</a:tr>
              <a:tr h="47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Форма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Пластикова упаковка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</a:tr>
              <a:tr h="47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Колір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Білий,зелений,синій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</a:tr>
              <a:tr h="58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Склад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Молоко </a:t>
                      </a: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коров’яче незбиране, молоко знежирене, кефірна закваска.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</a:tr>
              <a:tr h="73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Місце виробництва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Західна Україні ,містечко  Радехів Львівської області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</a:tr>
              <a:tr h="83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Фірмовий стиль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Синій або зелений малюнок карпатських гір, зверху назви синя корона 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Слоган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“З чистих Карпат”  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</a:tr>
            </a:tbl>
          </a:graphicData>
        </a:graphic>
      </p:graphicFrame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543762" y="114663"/>
            <a:ext cx="2069550" cy="264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3474875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1.Опис продукту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aphicFrame>
        <p:nvGraphicFramePr>
          <p:cNvPr id="179" name="Google Shape;179;p25"/>
          <p:cNvGraphicFramePr/>
          <p:nvPr/>
        </p:nvGraphicFramePr>
        <p:xfrm>
          <a:off x="1127100" y="68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{75C440F9-445C-419F-992E-20931B904738}</a:tableStyleId>
              </a:tblPr>
              <a:tblGrid>
                <a:gridCol w="3619500"/>
                <a:gridCol w="3619500"/>
              </a:tblGrid>
              <a:tr h="33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Функції</a:t>
                      </a:r>
                      <a:endParaRPr sz="1500"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Вживання, в якості напою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</a:tr>
              <a:tr h="33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Спосіб застосування</a:t>
                      </a:r>
                      <a:endParaRPr sz="1500"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Готовий до використання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Умови зберігання </a:t>
                      </a:r>
                      <a:endParaRPr sz="1500"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Термін придатності, діб. 14 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Мін. температура +2 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Відносна вологість, до,% 80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Макс. температура +6 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Температура зберігання, ºC +4 (+/- 2) Термін придатності, днів 14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</a:tr>
            </a:tbl>
          </a:graphicData>
        </a:graphic>
      </p:graphicFrame>
      <p:sp>
        <p:nvSpPr>
          <p:cNvPr id="180" name="Google Shape;180;p25"/>
          <p:cNvSpPr txBox="1"/>
          <p:nvPr/>
        </p:nvSpPr>
        <p:spPr>
          <a:xfrm>
            <a:off x="3380875" y="206125"/>
            <a:ext cx="30000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2.Властивості продукту</a:t>
            </a:r>
            <a:endParaRPr sz="1800"/>
          </a:p>
        </p:txBody>
      </p:sp>
      <p:graphicFrame>
        <p:nvGraphicFramePr>
          <p:cNvPr id="181" name="Google Shape;181;p25"/>
          <p:cNvGraphicFramePr/>
          <p:nvPr/>
        </p:nvGraphicFramePr>
        <p:xfrm>
          <a:off x="1127100" y="352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{75C440F9-445C-419F-992E-20931B904738}</a:tableStyleId>
              </a:tblPr>
              <a:tblGrid>
                <a:gridCol w="3685425"/>
                <a:gridCol w="3553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Можлива причина придбання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Використання в їжу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Місце продажу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Роздрібні точки продажу (магазини, супермаркети, интернет-магазини)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Ціна в роздріб 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33 грн за 870 г</a:t>
                      </a:r>
                      <a:endParaRPr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</a:tr>
            </a:tbl>
          </a:graphicData>
        </a:graphic>
      </p:graphicFrame>
      <p:sp>
        <p:nvSpPr>
          <p:cNvPr id="182" name="Google Shape;182;p25"/>
          <p:cNvSpPr txBox="1"/>
          <p:nvPr/>
        </p:nvSpPr>
        <p:spPr>
          <a:xfrm>
            <a:off x="3187450" y="3001975"/>
            <a:ext cx="370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3.Торгівельні характеристики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805650"/>
            <a:ext cx="4361700" cy="26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“Галичина” </a:t>
            </a:r>
            <a:endParaRPr sz="27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Логотип товару: </a:t>
            </a:r>
            <a:endParaRPr sz="27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Google Shape;62;p14"/>
          <p:cNvSpPr txBox="1"/>
          <p:nvPr>
            <p:ph type="ctrTitle"/>
          </p:nvPr>
        </p:nvSpPr>
        <p:spPr>
          <a:xfrm>
            <a:off x="378850" y="86550"/>
            <a:ext cx="8520600" cy="71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1.</a:t>
            </a:r>
            <a:r>
              <a:rPr lang="ru" sz="4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Марка товару або бренд: </a:t>
            </a:r>
            <a:endParaRPr sz="43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200" y="1984900"/>
            <a:ext cx="2807600" cy="177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725" y="987200"/>
            <a:ext cx="1328050" cy="38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317950">
            <a:off x="6802303" y="-1145058"/>
            <a:ext cx="3298201" cy="421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370494">
            <a:off x="7996638" y="-1319129"/>
            <a:ext cx="2965023" cy="3530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311700" y="153675"/>
            <a:ext cx="8520600" cy="6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2.Цільова аудиторія:</a:t>
            </a:r>
            <a:endParaRPr sz="43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96825" y="819075"/>
            <a:ext cx="8520600" cy="38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Всі вікові категорії</a:t>
            </a: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750" y="1947275"/>
            <a:ext cx="4338250" cy="25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5246" y="1947276"/>
            <a:ext cx="3843328" cy="25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ctrTitle"/>
          </p:nvPr>
        </p:nvSpPr>
        <p:spPr>
          <a:xfrm>
            <a:off x="311700" y="220825"/>
            <a:ext cx="8520600" cy="5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3.Переваги товару: </a:t>
            </a:r>
            <a:endParaRPr sz="43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311700" y="940075"/>
            <a:ext cx="85206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гарний склад кефіру ( </a:t>
            </a: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молоко коров'яче незбиране, молоко знежирене, кефірна закваска ) 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вигідна ціна - від 17 до 33 гривень ( 250г-870г ) 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добрий смак, користь, легке перетравлення організмом   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людини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наявні необхідні для людини вітамини 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Недоліки:</a:t>
            </a:r>
            <a:endParaRPr sz="43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Відсутні :)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311700" y="1181800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311700" y="3715925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311700" y="2139975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311700" y="2802700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98615" y="-1521275"/>
            <a:ext cx="3140121" cy="40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ctrTitle"/>
          </p:nvPr>
        </p:nvSpPr>
        <p:spPr>
          <a:xfrm>
            <a:off x="311700" y="188025"/>
            <a:ext cx="8520600" cy="118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4.Усталена думка споживача про товар: </a:t>
            </a:r>
            <a:endParaRPr sz="4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p17"/>
          <p:cNvSpPr txBox="1"/>
          <p:nvPr>
            <p:ph idx="1" type="subTitle"/>
          </p:nvPr>
        </p:nvSpPr>
        <p:spPr>
          <a:xfrm>
            <a:off x="311700" y="1235525"/>
            <a:ext cx="8766600" cy="3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25" y="1235525"/>
            <a:ext cx="4112575" cy="19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8" y="1235525"/>
            <a:ext cx="4076118" cy="19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425" y="3154700"/>
            <a:ext cx="4112575" cy="17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3095750"/>
            <a:ext cx="4076125" cy="179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ctrTitle"/>
          </p:nvPr>
        </p:nvSpPr>
        <p:spPr>
          <a:xfrm>
            <a:off x="311700" y="80575"/>
            <a:ext cx="8520600" cy="228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Суть рекламної пропозиції і аргументи на його користь:</a:t>
            </a:r>
            <a:endParaRPr sz="43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>
            <p:ph idx="1" type="subTitle"/>
          </p:nvPr>
        </p:nvSpPr>
        <p:spPr>
          <a:xfrm>
            <a:off x="311700" y="1611550"/>
            <a:ext cx="85206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Позиціонування товару за його позиціями,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Сюжет-історія…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“Щоб кожного ранку, свіжі та бадьорі, ви були готові до підкорення нових життєвих вершин.”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311700" y="1719000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311700" y="2477700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311700" y="3149200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428895" y="2338627"/>
            <a:ext cx="2347250" cy="300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61194">
            <a:off x="6960935" y="3779547"/>
            <a:ext cx="3283181" cy="390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ctrTitle"/>
          </p:nvPr>
        </p:nvSpPr>
        <p:spPr>
          <a:xfrm>
            <a:off x="311700" y="0"/>
            <a:ext cx="8520600" cy="8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6. Цілі реклами:</a:t>
            </a:r>
            <a:endParaRPr sz="43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19"/>
          <p:cNvSpPr txBox="1"/>
          <p:nvPr>
            <p:ph idx="1" type="subTitle"/>
          </p:nvPr>
        </p:nvSpPr>
        <p:spPr>
          <a:xfrm>
            <a:off x="311700" y="1060925"/>
            <a:ext cx="8520600" cy="36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Поширення торгової реклами 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Впізнаваність бренду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Показ реклами якомога більшій кількості людей в цільової аудиторії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Залучення людей в магазин де вони можуть придбати продукт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311700" y="1204600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311700" y="2229925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311700" y="3255250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311700" y="4475225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78665" y="3255250"/>
            <a:ext cx="3140121" cy="40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ctrTitle"/>
          </p:nvPr>
        </p:nvSpPr>
        <p:spPr>
          <a:xfrm>
            <a:off x="311700" y="113375"/>
            <a:ext cx="8520600" cy="73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</a:t>
            </a:r>
            <a:r>
              <a:rPr lang="ru" sz="4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7.Засоби реклами: </a:t>
            </a:r>
            <a:endParaRPr sz="43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9" name="Google Shape;129;p20"/>
          <p:cNvSpPr txBox="1"/>
          <p:nvPr>
            <p:ph idx="1" type="subTitle"/>
          </p:nvPr>
        </p:nvSpPr>
        <p:spPr>
          <a:xfrm>
            <a:off x="3909150" y="1007225"/>
            <a:ext cx="4563300" cy="41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Телевізійн</a:t>
            </a: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а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Офіційний сайт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Відеореклама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Аудіореклама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Банери 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00" y="750875"/>
            <a:ext cx="1282625" cy="41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475" y="2837720"/>
            <a:ext cx="1790000" cy="205057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/>
          <p:nvPr/>
        </p:nvSpPr>
        <p:spPr>
          <a:xfrm>
            <a:off x="4636000" y="1143775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4636000" y="1846788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/>
          <p:nvPr/>
        </p:nvSpPr>
        <p:spPr>
          <a:xfrm>
            <a:off x="4636000" y="2441250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4636000" y="3210275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4636000" y="3768963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ctrTitle"/>
          </p:nvPr>
        </p:nvSpPr>
        <p:spPr>
          <a:xfrm>
            <a:off x="311700" y="201450"/>
            <a:ext cx="8520600" cy="11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8.Тон рекламного повідомлення: </a:t>
            </a:r>
            <a:endParaRPr sz="43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3" name="Google Shape;143;p21"/>
          <p:cNvSpPr txBox="1"/>
          <p:nvPr>
            <p:ph idx="1" type="subTitle"/>
          </p:nvPr>
        </p:nvSpPr>
        <p:spPr>
          <a:xfrm>
            <a:off x="311700" y="1329450"/>
            <a:ext cx="8520600" cy="3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Позитивний тон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Акцент на способі життя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Трюк стиль (вірші та римування)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Музичний образ (пісню про товар виконують кілька осіб)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" name="Google Shape;14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634025" y="1506350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634025" y="2383650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34025" y="3543575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634025" y="4421175"/>
            <a:ext cx="188100" cy="18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117290">
            <a:off x="-1219369" y="-373456"/>
            <a:ext cx="2713689" cy="347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926082">
            <a:off x="-1843314" y="-959516"/>
            <a:ext cx="3283181" cy="390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